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8"/>
  </p:notesMasterIdLst>
  <p:handoutMasterIdLst>
    <p:handoutMasterId r:id="rId19"/>
  </p:handoutMasterIdLst>
  <p:sldIdLst>
    <p:sldId id="258" r:id="rId5"/>
    <p:sldId id="256" r:id="rId6"/>
    <p:sldId id="257" r:id="rId7"/>
    <p:sldId id="272" r:id="rId8"/>
    <p:sldId id="273" r:id="rId9"/>
    <p:sldId id="274" r:id="rId10"/>
    <p:sldId id="265" r:id="rId11"/>
    <p:sldId id="275" r:id="rId12"/>
    <p:sldId id="278" r:id="rId13"/>
    <p:sldId id="279" r:id="rId14"/>
    <p:sldId id="276" r:id="rId15"/>
    <p:sldId id="277"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00A5AD-FB70-407F-B9B8-36034104BCEF}" v="11" dt="2023-06-03T17:17:24.132"/>
    <p1510:client id="{C6B86774-0754-4576-8F78-E927221EEE6D}" v="219" dt="2023-05-29T06:52:27.915"/>
    <p1510:client id="{D58809ED-1236-404C-A908-19BB7BC2FA12}" v="197" dt="2023-05-29T06:21:38.6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704" autoAdjust="0"/>
  </p:normalViewPr>
  <p:slideViewPr>
    <p:cSldViewPr snapToGrid="0">
      <p:cViewPr>
        <p:scale>
          <a:sx n="100" d="100"/>
          <a:sy n="100" d="100"/>
        </p:scale>
        <p:origin x="-77" y="-55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6/3/2023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6/3/2023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6137519" cy="1204912"/>
          </a:xfrm>
        </p:spPr>
        <p:txBody>
          <a:bodyPr>
            <a:normAutofit/>
          </a:bodyPr>
          <a:lstStyle/>
          <a:p>
            <a:r>
              <a:rPr lang="en-US">
                <a:ea typeface="+mj-lt"/>
                <a:cs typeface="+mj-lt"/>
              </a:rPr>
              <a:t>PLACEMENT AND TRAINING (PAT) PROJECT WORK</a:t>
            </a:r>
            <a:endParaRPr lang="en-US"/>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vert="horz" lIns="91440" tIns="45720" rIns="91440" bIns="45720" rtlCol="0" anchor="t">
            <a:normAutofit fontScale="92500" lnSpcReduction="10000"/>
          </a:bodyPr>
          <a:lstStyle/>
          <a:p>
            <a:r>
              <a:rPr lang="en-US" dirty="0">
                <a:latin typeface="Tenorite"/>
                <a:cs typeface="Segoe UI"/>
              </a:rPr>
              <a:t>Name : Jai Indra Reddy </a:t>
            </a:r>
            <a:r>
              <a:rPr lang="en-US" dirty="0" err="1">
                <a:latin typeface="Tenorite"/>
                <a:cs typeface="Segoe UI"/>
              </a:rPr>
              <a:t>Jonnala</a:t>
            </a:r>
            <a:endParaRPr lang="en-US" dirty="0">
              <a:latin typeface="Tenorite"/>
              <a:cs typeface="Segoe UI"/>
            </a:endParaRPr>
          </a:p>
          <a:p>
            <a:r>
              <a:rPr lang="en-US" dirty="0">
                <a:latin typeface="Tenorite"/>
                <a:cs typeface="Segoe UI"/>
              </a:rPr>
              <a:t>Roll no. : 20951A6714 </a:t>
            </a:r>
          </a:p>
          <a:p>
            <a:r>
              <a:rPr lang="en-US" dirty="0">
                <a:latin typeface="Tenorite"/>
                <a:cs typeface="Segoe UI"/>
              </a:rPr>
              <a:t>Branch : CSE (Data Science) </a:t>
            </a:r>
          </a:p>
          <a:p>
            <a:r>
              <a:rPr lang="en-US" dirty="0">
                <a:latin typeface="Tenorite"/>
                <a:cs typeface="Segoe UI"/>
              </a:rPr>
              <a:t>Year/Semester : </a:t>
            </a:r>
            <a:r>
              <a:rPr lang="en-US" err="1">
                <a:latin typeface="Tenorite"/>
                <a:cs typeface="Segoe UI"/>
              </a:rPr>
              <a:t>B.Tech</a:t>
            </a:r>
            <a:r>
              <a:rPr lang="en-US" dirty="0">
                <a:latin typeface="Tenorite"/>
                <a:cs typeface="Segoe UI"/>
              </a:rPr>
              <a:t> III / VI Semester</a:t>
            </a:r>
          </a:p>
          <a:p>
            <a:r>
              <a:rPr lang="en-US" dirty="0">
                <a:latin typeface="Tenorite"/>
                <a:cs typeface="Segoe UI"/>
              </a:rPr>
              <a:t>Mentor : Dr. C V R Padmaja, Associate Professor, IT</a:t>
            </a:r>
            <a:endParaRPr lang="en-US" dirty="0">
              <a:latin typeface="Tenorite"/>
            </a:endParaRP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Table&#10;&#10;Description automatically generated">
            <a:extLst>
              <a:ext uri="{FF2B5EF4-FFF2-40B4-BE49-F238E27FC236}">
                <a16:creationId xmlns:a16="http://schemas.microsoft.com/office/drawing/2014/main" id="{1DBE3BB8-2372-E011-01BB-79B78E908671}"/>
              </a:ext>
            </a:extLst>
          </p:cNvPr>
          <p:cNvPicPr>
            <a:picLocks noChangeAspect="1"/>
          </p:cNvPicPr>
          <p:nvPr/>
        </p:nvPicPr>
        <p:blipFill>
          <a:blip r:embed="rId2"/>
          <a:stretch>
            <a:fillRect/>
          </a:stretch>
        </p:blipFill>
        <p:spPr>
          <a:xfrm>
            <a:off x="152400" y="158060"/>
            <a:ext cx="5522258" cy="3023235"/>
          </a:xfrm>
          <a:prstGeom prst="rect">
            <a:avLst/>
          </a:prstGeom>
        </p:spPr>
      </p:pic>
      <p:pic>
        <p:nvPicPr>
          <p:cNvPr id="6" name="Picture 6" descr="Table&#10;&#10;Description automatically generated">
            <a:extLst>
              <a:ext uri="{FF2B5EF4-FFF2-40B4-BE49-F238E27FC236}">
                <a16:creationId xmlns:a16="http://schemas.microsoft.com/office/drawing/2014/main" id="{0A259AB5-2688-03FF-CEE3-B3C42385A815}"/>
              </a:ext>
            </a:extLst>
          </p:cNvPr>
          <p:cNvPicPr>
            <a:picLocks noChangeAspect="1"/>
          </p:cNvPicPr>
          <p:nvPr/>
        </p:nvPicPr>
        <p:blipFill>
          <a:blip r:embed="rId3"/>
          <a:stretch>
            <a:fillRect/>
          </a:stretch>
        </p:blipFill>
        <p:spPr>
          <a:xfrm>
            <a:off x="5800165" y="162393"/>
            <a:ext cx="6250641" cy="3731743"/>
          </a:xfrm>
          <a:prstGeom prst="rect">
            <a:avLst/>
          </a:prstGeom>
        </p:spPr>
      </p:pic>
      <p:pic>
        <p:nvPicPr>
          <p:cNvPr id="7" name="Picture 7" descr="Graphical user interface, text, application, email&#10;&#10;Description automatically generated">
            <a:extLst>
              <a:ext uri="{FF2B5EF4-FFF2-40B4-BE49-F238E27FC236}">
                <a16:creationId xmlns:a16="http://schemas.microsoft.com/office/drawing/2014/main" id="{12E8DC77-3B21-ECF2-4F6D-BDAF35565683}"/>
              </a:ext>
            </a:extLst>
          </p:cNvPr>
          <p:cNvPicPr>
            <a:picLocks noChangeAspect="1"/>
          </p:cNvPicPr>
          <p:nvPr/>
        </p:nvPicPr>
        <p:blipFill>
          <a:blip r:embed="rId4"/>
          <a:stretch>
            <a:fillRect/>
          </a:stretch>
        </p:blipFill>
        <p:spPr>
          <a:xfrm>
            <a:off x="152401" y="3379271"/>
            <a:ext cx="5522258" cy="3113841"/>
          </a:xfrm>
          <a:prstGeom prst="rect">
            <a:avLst/>
          </a:prstGeom>
        </p:spPr>
      </p:pic>
      <p:sp>
        <p:nvSpPr>
          <p:cNvPr id="8" name="TextBox 7">
            <a:extLst>
              <a:ext uri="{FF2B5EF4-FFF2-40B4-BE49-F238E27FC236}">
                <a16:creationId xmlns:a16="http://schemas.microsoft.com/office/drawing/2014/main" id="{7019FE32-5D26-8260-199A-B8081E89A6D3}"/>
              </a:ext>
            </a:extLst>
          </p:cNvPr>
          <p:cNvSpPr txBox="1"/>
          <p:nvPr/>
        </p:nvSpPr>
        <p:spPr>
          <a:xfrm>
            <a:off x="7255808" y="5028639"/>
            <a:ext cx="3874994"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500" dirty="0">
                <a:solidFill>
                  <a:schemeClr val="bg1"/>
                </a:solidFill>
              </a:rPr>
              <a:t>TRANSACTIONS</a:t>
            </a:r>
          </a:p>
        </p:txBody>
      </p:sp>
    </p:spTree>
    <p:extLst>
      <p:ext uri="{BB962C8B-B14F-4D97-AF65-F5344CB8AC3E}">
        <p14:creationId xmlns:p14="http://schemas.microsoft.com/office/powerpoint/2010/main" val="1898907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31036-4B20-D5CB-FB1E-55F01F91A89E}"/>
              </a:ext>
            </a:extLst>
          </p:cNvPr>
          <p:cNvSpPr>
            <a:spLocks noGrp="1"/>
          </p:cNvSpPr>
          <p:nvPr>
            <p:ph type="title"/>
          </p:nvPr>
        </p:nvSpPr>
        <p:spPr>
          <a:xfrm>
            <a:off x="1362075" y="1101"/>
            <a:ext cx="7563826" cy="1204912"/>
          </a:xfrm>
        </p:spPr>
        <p:txBody>
          <a:bodyPr/>
          <a:lstStyle/>
          <a:p>
            <a:r>
              <a:rPr lang="en-US">
                <a:ea typeface="+mj-lt"/>
                <a:cs typeface="+mj-lt"/>
              </a:rPr>
              <a:t>TWO WEEKS PLAN FOR IMPLEMENTATION</a:t>
            </a:r>
            <a:endParaRPr lang="en-US"/>
          </a:p>
        </p:txBody>
      </p:sp>
      <p:sp>
        <p:nvSpPr>
          <p:cNvPr id="3" name="Text Placeholder 2">
            <a:extLst>
              <a:ext uri="{FF2B5EF4-FFF2-40B4-BE49-F238E27FC236}">
                <a16:creationId xmlns:a16="http://schemas.microsoft.com/office/drawing/2014/main" id="{6FBC64AD-E95D-ECB8-E7D3-3E9CD2DD68BE}"/>
              </a:ext>
            </a:extLst>
          </p:cNvPr>
          <p:cNvSpPr>
            <a:spLocks noGrp="1"/>
          </p:cNvSpPr>
          <p:nvPr>
            <p:ph type="body" idx="1"/>
          </p:nvPr>
        </p:nvSpPr>
        <p:spPr>
          <a:xfrm>
            <a:off x="1410921" y="1306389"/>
            <a:ext cx="7632211" cy="3879973"/>
          </a:xfrm>
        </p:spPr>
        <p:txBody>
          <a:bodyPr vert="horz" lIns="91440" tIns="45720" rIns="91440" bIns="45720" rtlCol="0" anchor="t">
            <a:normAutofit/>
          </a:bodyPr>
          <a:lstStyle/>
          <a:p>
            <a:r>
              <a:rPr lang="en-US" sz="1800" dirty="0">
                <a:ea typeface="+mn-lt"/>
                <a:cs typeface="+mn-lt"/>
              </a:rPr>
              <a:t>Here is a two-week implementation plan for detecting counterfeit products using blockchain:</a:t>
            </a:r>
            <a:endParaRPr lang="en-US" sz="1800" dirty="0"/>
          </a:p>
          <a:p>
            <a:r>
              <a:rPr lang="en-US" sz="1800" dirty="0">
                <a:ea typeface="+mn-lt"/>
                <a:cs typeface="+mn-lt"/>
              </a:rPr>
              <a:t>Week 1:</a:t>
            </a:r>
            <a:endParaRPr lang="en-US" sz="1800" dirty="0"/>
          </a:p>
          <a:p>
            <a:r>
              <a:rPr lang="en-US" sz="1800" dirty="0">
                <a:ea typeface="+mn-lt"/>
                <a:cs typeface="+mn-lt"/>
              </a:rPr>
              <a:t>Requirement Gathering and Analysis</a:t>
            </a:r>
          </a:p>
          <a:p>
            <a:r>
              <a:rPr lang="en-US" sz="1800" dirty="0">
                <a:ea typeface="+mn-lt"/>
                <a:cs typeface="+mn-lt"/>
              </a:rPr>
              <a:t>Blockchain Solution Design</a:t>
            </a:r>
            <a:endParaRPr lang="en-US" sz="1800" dirty="0"/>
          </a:p>
          <a:p>
            <a:r>
              <a:rPr lang="en-US" sz="1800" dirty="0"/>
              <a:t>Week 2:</a:t>
            </a:r>
          </a:p>
          <a:p>
            <a:r>
              <a:rPr lang="en-US" sz="1800" dirty="0">
                <a:ea typeface="+mn-lt"/>
                <a:cs typeface="+mn-lt"/>
              </a:rPr>
              <a:t>Pilot Testing and Feedback</a:t>
            </a:r>
          </a:p>
          <a:p>
            <a:r>
              <a:rPr lang="en-US" sz="1800" dirty="0">
                <a:ea typeface="+mn-lt"/>
                <a:cs typeface="+mn-lt"/>
              </a:rPr>
              <a:t>System Refinement and Optimization</a:t>
            </a:r>
            <a:endParaRPr lang="en-US" sz="1800" dirty="0"/>
          </a:p>
          <a:p>
            <a:r>
              <a:rPr lang="en-US" sz="1800" dirty="0">
                <a:ea typeface="+mn-lt"/>
                <a:cs typeface="+mn-lt"/>
              </a:rPr>
              <a:t>Deployment and Training</a:t>
            </a:r>
            <a:endParaRPr lang="en-US" sz="1800" dirty="0"/>
          </a:p>
          <a:p>
            <a:endParaRPr lang="en-US" sz="1200" dirty="0">
              <a:solidFill>
                <a:srgbClr val="D1D5DB"/>
              </a:solidFill>
            </a:endParaRPr>
          </a:p>
        </p:txBody>
      </p:sp>
      <p:sp>
        <p:nvSpPr>
          <p:cNvPr id="4" name="Footer Placeholder 3">
            <a:extLst>
              <a:ext uri="{FF2B5EF4-FFF2-40B4-BE49-F238E27FC236}">
                <a16:creationId xmlns:a16="http://schemas.microsoft.com/office/drawing/2014/main" id="{2930DA4C-CDD2-0256-4AD0-CF5EA9AE28A4}"/>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12833AD5-4CCF-460C-88BA-0287FC02AD44}"/>
              </a:ext>
            </a:extLst>
          </p:cNvPr>
          <p:cNvSpPr>
            <a:spLocks noGrp="1"/>
          </p:cNvSpPr>
          <p:nvPr>
            <p:ph type="sldNum" sz="quarter" idx="12"/>
          </p:nvPr>
        </p:nvSpPr>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2501039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3278-D48A-743B-AC86-CACD56952FB1}"/>
              </a:ext>
            </a:extLst>
          </p:cNvPr>
          <p:cNvSpPr>
            <a:spLocks noGrp="1"/>
          </p:cNvSpPr>
          <p:nvPr>
            <p:ph type="title"/>
          </p:nvPr>
        </p:nvSpPr>
        <p:spPr>
          <a:xfrm>
            <a:off x="1274152" y="1101"/>
            <a:ext cx="5111750" cy="1204912"/>
          </a:xfrm>
        </p:spPr>
        <p:txBody>
          <a:bodyPr/>
          <a:lstStyle/>
          <a:p>
            <a:r>
              <a:rPr lang="en-US"/>
              <a:t>REFERENCES</a:t>
            </a:r>
          </a:p>
        </p:txBody>
      </p:sp>
      <p:sp>
        <p:nvSpPr>
          <p:cNvPr id="3" name="Text Placeholder 2">
            <a:extLst>
              <a:ext uri="{FF2B5EF4-FFF2-40B4-BE49-F238E27FC236}">
                <a16:creationId xmlns:a16="http://schemas.microsoft.com/office/drawing/2014/main" id="{610951D9-DE88-4507-E5EC-4C83F2B221EB}"/>
              </a:ext>
            </a:extLst>
          </p:cNvPr>
          <p:cNvSpPr>
            <a:spLocks noGrp="1"/>
          </p:cNvSpPr>
          <p:nvPr>
            <p:ph type="body" idx="1"/>
          </p:nvPr>
        </p:nvSpPr>
        <p:spPr>
          <a:xfrm>
            <a:off x="1362075" y="1169621"/>
            <a:ext cx="7075365" cy="4016741"/>
          </a:xfrm>
        </p:spPr>
        <p:txBody>
          <a:bodyPr vert="horz" lIns="91440" tIns="45720" rIns="91440" bIns="45720" rtlCol="0" anchor="t">
            <a:normAutofit lnSpcReduction="10000"/>
          </a:bodyPr>
          <a:lstStyle/>
          <a:p>
            <a:r>
              <a:rPr lang="en-US" dirty="0">
                <a:ea typeface="+mn-lt"/>
                <a:cs typeface="+mn-lt"/>
              </a:rPr>
              <a:t>[1] ASPA, The state of counterfeiting in </a:t>
            </a:r>
            <a:r>
              <a:rPr lang="en-US" dirty="0" err="1">
                <a:ea typeface="+mn-lt"/>
                <a:cs typeface="+mn-lt"/>
              </a:rPr>
              <a:t>india</a:t>
            </a:r>
            <a:r>
              <a:rPr lang="en-US" dirty="0">
                <a:ea typeface="+mn-lt"/>
                <a:cs typeface="+mn-lt"/>
              </a:rPr>
              <a:t> 2021, https : / / www.aspaglobal.com / </a:t>
            </a:r>
            <a:r>
              <a:rPr lang="en-US" dirty="0" err="1">
                <a:ea typeface="+mn-lt"/>
                <a:cs typeface="+mn-lt"/>
              </a:rPr>
              <a:t>pre_upload</a:t>
            </a:r>
            <a:r>
              <a:rPr lang="en-US" dirty="0">
                <a:ea typeface="+mn-lt"/>
                <a:cs typeface="+mn-lt"/>
              </a:rPr>
              <a:t> / nation / 1623216858-4730baa0efdb83aba174859af0a3a6a5- Report % 20The % 20State % 20of % 20Counterfeiting % 20in % 20India % 202021.pdf (2021)</a:t>
            </a:r>
            <a:endParaRPr lang="en-US" dirty="0"/>
          </a:p>
          <a:p>
            <a:r>
              <a:rPr lang="en-US" dirty="0">
                <a:ea typeface="+mn-lt"/>
                <a:cs typeface="+mn-lt"/>
              </a:rPr>
              <a:t> [2] Y. Lu, Journal of Management Analytics 5, 1 (2018) </a:t>
            </a:r>
            <a:endParaRPr lang="en-US"/>
          </a:p>
          <a:p>
            <a:r>
              <a:rPr lang="en-US" dirty="0">
                <a:ea typeface="+mn-lt"/>
                <a:cs typeface="+mn-lt"/>
              </a:rPr>
              <a:t>[3] F. Casino, T.K. </a:t>
            </a:r>
            <a:r>
              <a:rPr lang="en-US" err="1">
                <a:ea typeface="+mn-lt"/>
                <a:cs typeface="+mn-lt"/>
              </a:rPr>
              <a:t>Dasaklis</a:t>
            </a:r>
            <a:r>
              <a:rPr lang="en-US" dirty="0">
                <a:ea typeface="+mn-lt"/>
                <a:cs typeface="+mn-lt"/>
              </a:rPr>
              <a:t>, C. </a:t>
            </a:r>
            <a:r>
              <a:rPr lang="en-US" err="1">
                <a:ea typeface="+mn-lt"/>
                <a:cs typeface="+mn-lt"/>
              </a:rPr>
              <a:t>Patsakis</a:t>
            </a:r>
            <a:r>
              <a:rPr lang="en-US" dirty="0">
                <a:ea typeface="+mn-lt"/>
                <a:cs typeface="+mn-lt"/>
              </a:rPr>
              <a:t>, Telematics Informatics 36, 55 (2019) </a:t>
            </a:r>
          </a:p>
          <a:p>
            <a:r>
              <a:rPr lang="en-US" dirty="0">
                <a:ea typeface="+mn-lt"/>
                <a:cs typeface="+mn-lt"/>
              </a:rPr>
              <a:t>[4] M. Peck, IEEE Spectrum 54, 26 (2017) </a:t>
            </a:r>
            <a:endParaRPr lang="en-US">
              <a:ea typeface="+mn-lt"/>
              <a:cs typeface="+mn-lt"/>
            </a:endParaRPr>
          </a:p>
          <a:p>
            <a:r>
              <a:rPr lang="en-US" dirty="0">
                <a:ea typeface="+mn-lt"/>
                <a:cs typeface="+mn-lt"/>
              </a:rPr>
              <a:t>[5] S. Idrees, M. </a:t>
            </a:r>
            <a:r>
              <a:rPr lang="en-US" dirty="0" err="1">
                <a:ea typeface="+mn-lt"/>
                <a:cs typeface="+mn-lt"/>
              </a:rPr>
              <a:t>Nowostawski</a:t>
            </a:r>
            <a:r>
              <a:rPr lang="en-US" dirty="0">
                <a:ea typeface="+mn-lt"/>
                <a:cs typeface="+mn-lt"/>
              </a:rPr>
              <a:t>, R. Jameel, A. Mourya, Electronics 10, 951 (2021) </a:t>
            </a:r>
            <a:endParaRPr lang="en-US">
              <a:ea typeface="+mn-lt"/>
              <a:cs typeface="+mn-lt"/>
            </a:endParaRPr>
          </a:p>
          <a:p>
            <a:r>
              <a:rPr lang="en-US" dirty="0">
                <a:ea typeface="+mn-lt"/>
                <a:cs typeface="+mn-lt"/>
              </a:rPr>
              <a:t>[6] </a:t>
            </a:r>
            <a:r>
              <a:rPr lang="en-US" dirty="0" err="1">
                <a:ea typeface="+mn-lt"/>
                <a:cs typeface="+mn-lt"/>
              </a:rPr>
              <a:t>Zignuts</a:t>
            </a:r>
            <a:r>
              <a:rPr lang="en-US" dirty="0">
                <a:ea typeface="+mn-lt"/>
                <a:cs typeface="+mn-lt"/>
              </a:rPr>
              <a:t> </a:t>
            </a:r>
            <a:r>
              <a:rPr lang="en-US" dirty="0" err="1">
                <a:ea typeface="+mn-lt"/>
                <a:cs typeface="+mn-lt"/>
              </a:rPr>
              <a:t>Technolab</a:t>
            </a:r>
            <a:r>
              <a:rPr lang="en-US" dirty="0">
                <a:ea typeface="+mn-lt"/>
                <a:cs typeface="+mn-lt"/>
              </a:rPr>
              <a:t>, How blockchain architecture works? basic understanding of blockchain and its architecture., https : / / www.zignuts.com / blogs/ how - blockchain - architecture - works - basic - understanding- of- blockchain- and-its- architecture/ (2022) </a:t>
            </a:r>
            <a:endParaRPr lang="en-US">
              <a:ea typeface="+mn-lt"/>
              <a:cs typeface="+mn-lt"/>
            </a:endParaRPr>
          </a:p>
          <a:p>
            <a:r>
              <a:rPr lang="en-US" dirty="0">
                <a:ea typeface="+mn-lt"/>
                <a:cs typeface="+mn-lt"/>
              </a:rPr>
              <a:t>[7] J. Ma, S.Y. Lin, X. Chen, H.M. Sun, Y.C. Chen, H. Wang, IEEE Access 8, 77642 (2020) </a:t>
            </a:r>
            <a:endParaRPr lang="en-US">
              <a:ea typeface="+mn-lt"/>
              <a:cs typeface="+mn-lt"/>
            </a:endParaRPr>
          </a:p>
          <a:p>
            <a:r>
              <a:rPr lang="en-US" dirty="0">
                <a:ea typeface="+mn-lt"/>
                <a:cs typeface="+mn-lt"/>
              </a:rPr>
              <a:t>[8] M.J.L.I.N.M. J.M. Bohli, N. </a:t>
            </a:r>
            <a:r>
              <a:rPr lang="en-US" dirty="0" err="1">
                <a:ea typeface="+mn-lt"/>
                <a:cs typeface="+mn-lt"/>
              </a:rPr>
              <a:t>Gruschka</a:t>
            </a:r>
            <a:r>
              <a:rPr lang="en-US" dirty="0">
                <a:ea typeface="+mn-lt"/>
                <a:cs typeface="+mn-lt"/>
              </a:rPr>
              <a:t>, IEEE 10, 9 (2013)</a:t>
            </a:r>
            <a:endParaRPr lang="en-US"/>
          </a:p>
        </p:txBody>
      </p:sp>
      <p:sp>
        <p:nvSpPr>
          <p:cNvPr id="4" name="Footer Placeholder 3">
            <a:extLst>
              <a:ext uri="{FF2B5EF4-FFF2-40B4-BE49-F238E27FC236}">
                <a16:creationId xmlns:a16="http://schemas.microsoft.com/office/drawing/2014/main" id="{0E45C0F4-4EC2-3ED4-8477-696B673C95D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8C41F14-F15E-A388-69CF-75B9CD7A1102}"/>
              </a:ext>
            </a:extLst>
          </p:cNvPr>
          <p:cNvSpPr>
            <a:spLocks noGrp="1"/>
          </p:cNvSpPr>
          <p:nvPr>
            <p:ph type="sldNum" sz="quarter" idx="12"/>
          </p:nvPr>
        </p:nvSpPr>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2851074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659406" y="2220854"/>
            <a:ext cx="4179570" cy="1524735"/>
          </a:xfrm>
        </p:spPr>
        <p:txBody>
          <a:bodyPr/>
          <a:lstStyle/>
          <a:p>
            <a:r>
              <a:rPr lang="en-US" dirty="0"/>
              <a:t>THANK YOU</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2803378"/>
            <a:ext cx="4873386" cy="2011202"/>
          </a:xfrm>
        </p:spPr>
        <p:txBody>
          <a:bodyPr/>
          <a:lstStyle/>
          <a:p>
            <a:r>
              <a:rPr lang="en-US" sz="2800" dirty="0"/>
              <a:t>FAKE PRODUCT IDENTIFICATION UISNG BLOCKCHAIN TECHNOLOGY</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3232506"/>
            <a:ext cx="4941770" cy="396660"/>
          </a:xfrm>
        </p:spPr>
        <p:txBody>
          <a:bodyPr vert="horz" lIns="91440" tIns="45720" rIns="91440" bIns="45720" rtlCol="0" anchor="t">
            <a:normAutofit/>
          </a:bodyPr>
          <a:lstStyle/>
          <a:p>
            <a:r>
              <a:rPr lang="en-US" dirty="0"/>
              <a:t>PROJECT TITLE</a:t>
            </a:r>
          </a:p>
        </p:txBody>
      </p:sp>
    </p:spTree>
    <p:extLst>
      <p:ext uri="{BB962C8B-B14F-4D97-AF65-F5344CB8AC3E}">
        <p14:creationId xmlns:p14="http://schemas.microsoft.com/office/powerpoint/2010/main" val="2586058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22768" y="2924175"/>
            <a:ext cx="4215684" cy="2519363"/>
          </a:xfrm>
        </p:spPr>
        <p:txBody>
          <a:bodyPr vert="horz" lIns="91440" tIns="45720" rIns="91440" bIns="45720" rtlCol="0" anchor="t">
            <a:normAutofit fontScale="85000" lnSpcReduction="20000"/>
          </a:bodyPr>
          <a:lstStyle/>
          <a:p>
            <a:r>
              <a:rPr lang="en-US" dirty="0">
                <a:latin typeface="Segoe UI"/>
                <a:cs typeface="Segoe UI"/>
              </a:rPr>
              <a:t>Problem Statement</a:t>
            </a:r>
          </a:p>
          <a:p>
            <a:r>
              <a:rPr lang="en-US" dirty="0">
                <a:latin typeface="Segoe UI"/>
                <a:cs typeface="Segoe UI"/>
              </a:rPr>
              <a:t>Existing System</a:t>
            </a:r>
          </a:p>
          <a:p>
            <a:r>
              <a:rPr lang="en-US" dirty="0">
                <a:latin typeface="Segoe UI"/>
                <a:cs typeface="Segoe UI"/>
              </a:rPr>
              <a:t>Proposed System</a:t>
            </a:r>
          </a:p>
          <a:p>
            <a:r>
              <a:rPr lang="en-US" dirty="0">
                <a:latin typeface="Segoe UI"/>
                <a:cs typeface="Segoe UI"/>
              </a:rPr>
              <a:t>Objectives</a:t>
            </a:r>
          </a:p>
          <a:p>
            <a:r>
              <a:rPr lang="en-US" dirty="0">
                <a:latin typeface="Segoe UI"/>
                <a:cs typeface="Segoe UI"/>
              </a:rPr>
              <a:t>Two Weeks Plan for Implementation</a:t>
            </a:r>
          </a:p>
          <a:p>
            <a:r>
              <a:rPr lang="en-US">
                <a:latin typeface="Segoe UI"/>
                <a:cs typeface="Segoe UI"/>
              </a:rPr>
              <a:t>Results</a:t>
            </a:r>
            <a:endParaRPr lang="en-US" dirty="0">
              <a:latin typeface="Segoe UI"/>
              <a:cs typeface="Segoe UI"/>
            </a:endParaRPr>
          </a:p>
          <a:p>
            <a:r>
              <a:rPr lang="en-US" dirty="0">
                <a:latin typeface="Segoe UI"/>
                <a:cs typeface="Segoe UI"/>
              </a:rPr>
              <a:t>Transactions</a:t>
            </a:r>
          </a:p>
          <a:p>
            <a:endParaRPr lang="en-US" dirty="0"/>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E2632-AF5B-8E41-CE39-97D64B3015D5}"/>
              </a:ext>
            </a:extLst>
          </p:cNvPr>
          <p:cNvSpPr>
            <a:spLocks noGrp="1"/>
          </p:cNvSpPr>
          <p:nvPr>
            <p:ph type="title"/>
          </p:nvPr>
        </p:nvSpPr>
        <p:spPr>
          <a:xfrm>
            <a:off x="1215537" y="1101"/>
            <a:ext cx="5111750" cy="1204912"/>
          </a:xfrm>
        </p:spPr>
        <p:txBody>
          <a:bodyPr/>
          <a:lstStyle/>
          <a:p>
            <a:r>
              <a:rPr lang="en-US"/>
              <a:t>PROBLEM STATEMENT</a:t>
            </a:r>
          </a:p>
        </p:txBody>
      </p:sp>
      <p:sp>
        <p:nvSpPr>
          <p:cNvPr id="3" name="Text Placeholder 2">
            <a:extLst>
              <a:ext uri="{FF2B5EF4-FFF2-40B4-BE49-F238E27FC236}">
                <a16:creationId xmlns:a16="http://schemas.microsoft.com/office/drawing/2014/main" id="{C01F701A-6F1A-78A3-3879-887595C67CF3}"/>
              </a:ext>
            </a:extLst>
          </p:cNvPr>
          <p:cNvSpPr>
            <a:spLocks noGrp="1"/>
          </p:cNvSpPr>
          <p:nvPr>
            <p:ph type="body" idx="1"/>
          </p:nvPr>
        </p:nvSpPr>
        <p:spPr>
          <a:xfrm>
            <a:off x="1176460" y="1452928"/>
            <a:ext cx="7368442" cy="4290280"/>
          </a:xfrm>
        </p:spPr>
        <p:txBody>
          <a:bodyPr vert="horz" lIns="91440" tIns="45720" rIns="91440" bIns="45720" rtlCol="0" anchor="t">
            <a:normAutofit/>
          </a:bodyPr>
          <a:lstStyle/>
          <a:p>
            <a:r>
              <a:rPr lang="en-US" dirty="0">
                <a:ea typeface="+mn-lt"/>
                <a:cs typeface="+mn-lt"/>
              </a:rPr>
              <a:t>Product counterfeiting is something which is very common now-a-days and it’s almost impossible to detect a counterfeit product just by looking at it. Counterfeiters cause significant challenges for legitimate firms, yet far too many people have no idea of the entire amount of counterfeit items’ influence on brands. There are several methods devised in the past to get away with this problem of product counterfeiting. The most popular methods are using RFID tags, Artificial Intelligence, QR code based systems, etc. But each of them had few disadvantages such as the QR code can be copied from a genuine product and placed on a fake product, artificial intelligence uses CNN and machine learning which needs heavy computational power and so on. </a:t>
            </a:r>
          </a:p>
          <a:p>
            <a:r>
              <a:rPr lang="en-US" dirty="0">
                <a:ea typeface="+mn-lt"/>
                <a:cs typeface="+mn-lt"/>
              </a:rPr>
              <a:t>The idea of this project is to improve detection of fake products by tracking its supply chain history. This is achieved with Blockchain technology which ensures the identification and traceability of real products throughout the supply chain. Blockchain based system, makes everything decentralized that may be accessed by several parties at the same time. </a:t>
            </a:r>
          </a:p>
          <a:p>
            <a:r>
              <a:rPr lang="en-US" dirty="0">
                <a:ea typeface="+mn-lt"/>
                <a:cs typeface="+mn-lt"/>
              </a:rPr>
              <a:t>One of its main advantages is that the recorded data is difficult to change without the consent of all parties concerned which makes the data extremely secure and protect from all vulnerabilities. This paper presents system designed using blockchain technology for detection of counterfeit products</a:t>
            </a:r>
            <a:endParaRPr lang="en-US"/>
          </a:p>
        </p:txBody>
      </p:sp>
      <p:sp>
        <p:nvSpPr>
          <p:cNvPr id="4" name="Footer Placeholder 3">
            <a:extLst>
              <a:ext uri="{FF2B5EF4-FFF2-40B4-BE49-F238E27FC236}">
                <a16:creationId xmlns:a16="http://schemas.microsoft.com/office/drawing/2014/main" id="{02883341-EEE5-6859-DCDC-C5A5466FB69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FC58FB87-BF5C-7015-C185-DACE7B309232}"/>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2250098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08FBB-3150-3368-1A88-67AF6607075B}"/>
              </a:ext>
            </a:extLst>
          </p:cNvPr>
          <p:cNvSpPr>
            <a:spLocks noGrp="1"/>
          </p:cNvSpPr>
          <p:nvPr>
            <p:ph type="title"/>
          </p:nvPr>
        </p:nvSpPr>
        <p:spPr>
          <a:xfrm>
            <a:off x="1166690" y="1101"/>
            <a:ext cx="5111750" cy="1204912"/>
          </a:xfrm>
        </p:spPr>
        <p:txBody>
          <a:bodyPr/>
          <a:lstStyle/>
          <a:p>
            <a:r>
              <a:rPr lang="en-US">
                <a:ea typeface="+mj-lt"/>
                <a:cs typeface="+mj-lt"/>
              </a:rPr>
              <a:t>EXISTING SYSTEM</a:t>
            </a:r>
            <a:endParaRPr lang="en-US"/>
          </a:p>
        </p:txBody>
      </p:sp>
      <p:sp>
        <p:nvSpPr>
          <p:cNvPr id="3" name="Text Placeholder 2">
            <a:extLst>
              <a:ext uri="{FF2B5EF4-FFF2-40B4-BE49-F238E27FC236}">
                <a16:creationId xmlns:a16="http://schemas.microsoft.com/office/drawing/2014/main" id="{CCB6AE48-5BE4-A286-AA77-E5D20EEF3C04}"/>
              </a:ext>
            </a:extLst>
          </p:cNvPr>
          <p:cNvSpPr>
            <a:spLocks noGrp="1"/>
          </p:cNvSpPr>
          <p:nvPr>
            <p:ph type="body" idx="1"/>
          </p:nvPr>
        </p:nvSpPr>
        <p:spPr>
          <a:xfrm>
            <a:off x="1254614" y="1365005"/>
            <a:ext cx="7348903" cy="4749433"/>
          </a:xfrm>
        </p:spPr>
        <p:txBody>
          <a:bodyPr vert="horz" lIns="91440" tIns="45720" rIns="91440" bIns="45720" rtlCol="0" anchor="t">
            <a:normAutofit lnSpcReduction="10000"/>
          </a:bodyPr>
          <a:lstStyle/>
          <a:p>
            <a:r>
              <a:rPr lang="en-US" sz="1800" b="1" dirty="0">
                <a:ea typeface="+mn-lt"/>
                <a:cs typeface="+mn-lt"/>
              </a:rPr>
              <a:t>Base Paper: ITM Web of Conferences 44, 03015 (2022) ICACC-2022 https://doi.org/10.1051/itmconf/20224403015</a:t>
            </a:r>
          </a:p>
          <a:p>
            <a:endParaRPr lang="en-US" sz="1800" dirty="0">
              <a:ea typeface="+mn-lt"/>
              <a:cs typeface="+mn-lt"/>
            </a:endParaRPr>
          </a:p>
          <a:p>
            <a:r>
              <a:rPr lang="en-US" sz="1800" dirty="0">
                <a:ea typeface="+mn-lt"/>
                <a:cs typeface="+mn-lt"/>
              </a:rPr>
              <a:t>There are several existing systems and approaches used to detect counterfeit products. Here are a few commonly employed methods:</a:t>
            </a:r>
            <a:endParaRPr lang="en-US"/>
          </a:p>
          <a:p>
            <a:pPr marL="342900" indent="-342900">
              <a:buAutoNum type="arabicPeriod"/>
            </a:pPr>
            <a:r>
              <a:rPr lang="en-US" sz="1800" dirty="0">
                <a:ea typeface="+mn-lt"/>
                <a:cs typeface="+mn-lt"/>
              </a:rPr>
              <a:t>Physical Security Features</a:t>
            </a:r>
          </a:p>
          <a:p>
            <a:pPr marL="342900" indent="-342900">
              <a:buAutoNum type="arabicPeriod"/>
            </a:pPr>
            <a:r>
              <a:rPr lang="en-US" sz="1800" dirty="0">
                <a:ea typeface="+mn-lt"/>
                <a:cs typeface="+mn-lt"/>
              </a:rPr>
              <a:t>Serial Numbers and Barcodes</a:t>
            </a:r>
          </a:p>
          <a:p>
            <a:pPr marL="342900" indent="-342900">
              <a:buAutoNum type="arabicPeriod"/>
            </a:pPr>
            <a:r>
              <a:rPr lang="en-US" sz="1800" dirty="0">
                <a:ea typeface="+mn-lt"/>
                <a:cs typeface="+mn-lt"/>
              </a:rPr>
              <a:t>Microprinting and UV Markings</a:t>
            </a:r>
          </a:p>
          <a:p>
            <a:pPr marL="342900" indent="-342900">
              <a:buAutoNum type="arabicPeriod"/>
            </a:pPr>
            <a:r>
              <a:rPr lang="en-US" sz="1800" dirty="0">
                <a:ea typeface="+mn-lt"/>
                <a:cs typeface="+mn-lt"/>
              </a:rPr>
              <a:t>Mobile Apps and Authentication Services</a:t>
            </a:r>
          </a:p>
          <a:p>
            <a:pPr marL="342900" indent="-342900">
              <a:buAutoNum type="arabicPeriod"/>
            </a:pPr>
            <a:r>
              <a:rPr lang="en-US" sz="1800" dirty="0">
                <a:ea typeface="+mn-lt"/>
                <a:cs typeface="+mn-lt"/>
              </a:rPr>
              <a:t>Track and Trace Technologies</a:t>
            </a:r>
          </a:p>
          <a:p>
            <a:pPr marL="342900" indent="-342900">
              <a:buAutoNum type="arabicPeriod"/>
            </a:pPr>
            <a:r>
              <a:rPr lang="en-US" sz="1800" dirty="0">
                <a:ea typeface="+mn-lt"/>
                <a:cs typeface="+mn-lt"/>
              </a:rPr>
              <a:t>Chemical Analysis and Forensic Techniques</a:t>
            </a:r>
          </a:p>
          <a:p>
            <a:pPr marL="342900" indent="-342900">
              <a:buAutoNum type="arabicPeriod"/>
            </a:pPr>
            <a:r>
              <a:rPr lang="en-US" sz="1800" dirty="0">
                <a:ea typeface="+mn-lt"/>
                <a:cs typeface="+mn-lt"/>
              </a:rPr>
              <a:t>Market Surveillance and Investigations</a:t>
            </a:r>
          </a:p>
          <a:p>
            <a:pPr marL="342900" indent="-342900">
              <a:buAutoNum type="arabicPeriod"/>
            </a:pPr>
            <a:r>
              <a:rPr lang="en-US" sz="1800" dirty="0">
                <a:ea typeface="+mn-lt"/>
                <a:cs typeface="+mn-lt"/>
              </a:rPr>
              <a:t>Collaboration and Information Sharing</a:t>
            </a:r>
            <a:endParaRPr lang="en-US" sz="1800" dirty="0"/>
          </a:p>
        </p:txBody>
      </p:sp>
      <p:sp>
        <p:nvSpPr>
          <p:cNvPr id="4" name="Footer Placeholder 3">
            <a:extLst>
              <a:ext uri="{FF2B5EF4-FFF2-40B4-BE49-F238E27FC236}">
                <a16:creationId xmlns:a16="http://schemas.microsoft.com/office/drawing/2014/main" id="{04356E26-27A9-8FEB-1608-8EF550A18AD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5A07BA94-8417-5CB7-0191-C861E42ABF51}"/>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2771278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02D68-BB02-CEA0-DA18-821219FFB027}"/>
              </a:ext>
            </a:extLst>
          </p:cNvPr>
          <p:cNvSpPr>
            <a:spLocks noGrp="1"/>
          </p:cNvSpPr>
          <p:nvPr>
            <p:ph type="title"/>
          </p:nvPr>
        </p:nvSpPr>
        <p:spPr>
          <a:xfrm>
            <a:off x="1362075" y="-2615"/>
            <a:ext cx="5111750" cy="1204912"/>
          </a:xfrm>
        </p:spPr>
        <p:txBody>
          <a:bodyPr/>
          <a:lstStyle/>
          <a:p>
            <a:r>
              <a:rPr lang="en-US"/>
              <a:t>PROPOSED SYSTEM</a:t>
            </a:r>
          </a:p>
        </p:txBody>
      </p:sp>
      <p:sp>
        <p:nvSpPr>
          <p:cNvPr id="3" name="Text Placeholder 2">
            <a:extLst>
              <a:ext uri="{FF2B5EF4-FFF2-40B4-BE49-F238E27FC236}">
                <a16:creationId xmlns:a16="http://schemas.microsoft.com/office/drawing/2014/main" id="{860953FF-3359-42DC-1E55-15F3AE15D3D6}"/>
              </a:ext>
            </a:extLst>
          </p:cNvPr>
          <p:cNvSpPr>
            <a:spLocks noGrp="1"/>
          </p:cNvSpPr>
          <p:nvPr>
            <p:ph type="body" idx="1"/>
          </p:nvPr>
        </p:nvSpPr>
        <p:spPr>
          <a:xfrm>
            <a:off x="1362075" y="1353310"/>
            <a:ext cx="7472876" cy="4648713"/>
          </a:xfrm>
        </p:spPr>
        <p:txBody>
          <a:bodyPr vert="horz" lIns="91440" tIns="45720" rIns="91440" bIns="45720" rtlCol="0" anchor="t">
            <a:normAutofit/>
          </a:bodyPr>
          <a:lstStyle/>
          <a:p>
            <a:r>
              <a:rPr lang="en-US" sz="1800" dirty="0">
                <a:ea typeface="+mn-lt"/>
                <a:cs typeface="+mn-lt"/>
              </a:rPr>
              <a:t>Counterfeit has spread worldwide and has huge effects on organizations, manufacturers, and consumers. It affects the influence of the organization and the wellbeing of the consumers. India is not excluded. The proposed system is aimed at consumer products, and it helps track the products by maintaining the product and the supply chain integrity by using Blockchain. This gives the customers the power to track the history of the entire product from manufacturer to customer using blockchain and QR code.</a:t>
            </a:r>
            <a:endParaRPr lang="en-US" sz="1800" dirty="0"/>
          </a:p>
        </p:txBody>
      </p:sp>
      <p:sp>
        <p:nvSpPr>
          <p:cNvPr id="4" name="Footer Placeholder 3">
            <a:extLst>
              <a:ext uri="{FF2B5EF4-FFF2-40B4-BE49-F238E27FC236}">
                <a16:creationId xmlns:a16="http://schemas.microsoft.com/office/drawing/2014/main" id="{2E460344-5E61-E5B7-E2EA-3D9A9D133922}"/>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7A99B225-69D8-460D-D28C-FB7671E8D247}"/>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941789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722118" y="137509"/>
            <a:ext cx="6696075" cy="1909763"/>
          </a:xfrm>
        </p:spPr>
        <p:txBody>
          <a:bodyPr/>
          <a:lstStyle/>
          <a:p>
            <a:r>
              <a:rPr lang="en-US"/>
              <a:t>SYSTEM MODEL</a:t>
            </a:r>
            <a:endParaRPr lang="en-US" dirty="0"/>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7</a:t>
            </a:fld>
            <a:endParaRPr lang="en-US" dirty="0"/>
          </a:p>
        </p:txBody>
      </p:sp>
      <p:pic>
        <p:nvPicPr>
          <p:cNvPr id="8" name="Picture 8" descr="Diagram&#10;&#10;Description automatically generated">
            <a:extLst>
              <a:ext uri="{FF2B5EF4-FFF2-40B4-BE49-F238E27FC236}">
                <a16:creationId xmlns:a16="http://schemas.microsoft.com/office/drawing/2014/main" id="{B6DB8C42-46A3-CAB1-E7FE-1F3EC7EA00AB}"/>
              </a:ext>
            </a:extLst>
          </p:cNvPr>
          <p:cNvPicPr>
            <a:picLocks noChangeAspect="1"/>
          </p:cNvPicPr>
          <p:nvPr/>
        </p:nvPicPr>
        <p:blipFill>
          <a:blip r:embed="rId2"/>
          <a:stretch>
            <a:fillRect/>
          </a:stretch>
        </p:blipFill>
        <p:spPr>
          <a:xfrm>
            <a:off x="977281" y="2532142"/>
            <a:ext cx="4395988" cy="3093711"/>
          </a:xfrm>
          <a:prstGeom prst="rect">
            <a:avLst/>
          </a:prstGeom>
        </p:spPr>
      </p:pic>
      <p:pic>
        <p:nvPicPr>
          <p:cNvPr id="3" name="Picture 3" descr="Diagram&#10;&#10;Description automatically generated">
            <a:extLst>
              <a:ext uri="{FF2B5EF4-FFF2-40B4-BE49-F238E27FC236}">
                <a16:creationId xmlns:a16="http://schemas.microsoft.com/office/drawing/2014/main" id="{8E5A423A-3DB8-6097-1E48-E66B8629A55F}"/>
              </a:ext>
            </a:extLst>
          </p:cNvPr>
          <p:cNvPicPr>
            <a:picLocks noChangeAspect="1"/>
          </p:cNvPicPr>
          <p:nvPr/>
        </p:nvPicPr>
        <p:blipFill>
          <a:blip r:embed="rId3"/>
          <a:stretch>
            <a:fillRect/>
          </a:stretch>
        </p:blipFill>
        <p:spPr>
          <a:xfrm>
            <a:off x="7371862" y="2208954"/>
            <a:ext cx="2743200" cy="3084862"/>
          </a:xfrm>
          <a:prstGeom prst="rect">
            <a:avLst/>
          </a:prstGeom>
        </p:spPr>
      </p:pic>
    </p:spTree>
    <p:extLst>
      <p:ext uri="{BB962C8B-B14F-4D97-AF65-F5344CB8AC3E}">
        <p14:creationId xmlns:p14="http://schemas.microsoft.com/office/powerpoint/2010/main" val="744379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05C01-5AF4-1DF7-8070-D1C673420336}"/>
              </a:ext>
            </a:extLst>
          </p:cNvPr>
          <p:cNvSpPr>
            <a:spLocks noGrp="1"/>
          </p:cNvSpPr>
          <p:nvPr>
            <p:ph type="title"/>
          </p:nvPr>
        </p:nvSpPr>
        <p:spPr>
          <a:xfrm>
            <a:off x="1362075" y="1101"/>
            <a:ext cx="5111750" cy="1204912"/>
          </a:xfrm>
        </p:spPr>
        <p:txBody>
          <a:bodyPr/>
          <a:lstStyle/>
          <a:p>
            <a:r>
              <a:rPr lang="en-US"/>
              <a:t>OBJECTIVES</a:t>
            </a:r>
          </a:p>
        </p:txBody>
      </p:sp>
      <p:sp>
        <p:nvSpPr>
          <p:cNvPr id="3" name="Text Placeholder 2">
            <a:extLst>
              <a:ext uri="{FF2B5EF4-FFF2-40B4-BE49-F238E27FC236}">
                <a16:creationId xmlns:a16="http://schemas.microsoft.com/office/drawing/2014/main" id="{9EAA748A-C2A8-0536-F24E-61022D9A3B20}"/>
              </a:ext>
            </a:extLst>
          </p:cNvPr>
          <p:cNvSpPr>
            <a:spLocks noGrp="1"/>
          </p:cNvSpPr>
          <p:nvPr>
            <p:ph type="body" idx="1"/>
          </p:nvPr>
        </p:nvSpPr>
        <p:spPr>
          <a:xfrm>
            <a:off x="1362075" y="1335697"/>
            <a:ext cx="7456365" cy="4583357"/>
          </a:xfrm>
        </p:spPr>
        <p:txBody>
          <a:bodyPr vert="horz" lIns="91440" tIns="45720" rIns="91440" bIns="45720" rtlCol="0" anchor="t">
            <a:normAutofit/>
          </a:bodyPr>
          <a:lstStyle/>
          <a:p>
            <a:r>
              <a:rPr lang="en-US" dirty="0">
                <a:ea typeface="+mn-lt"/>
                <a:cs typeface="+mn-lt"/>
              </a:rPr>
              <a:t>The main aim of this proposed system is to maintain the Genuity of the product by helping the customer track the supply chain history of the product. System give customers the power to track the history of an entire product from manufacturer to customer using blockchain. This product anti-counterfeiting system based on Blockchain is composed of three roles, the Manufacturer role, the Seller role, and the Consumer role.</a:t>
            </a:r>
          </a:p>
          <a:p>
            <a:pPr marL="228600" indent="-228600">
              <a:buAutoNum type="arabicPeriod"/>
            </a:pPr>
            <a:r>
              <a:rPr lang="en-US" sz="1200" dirty="0">
                <a:ea typeface="+mn-lt"/>
                <a:cs typeface="+mn-lt"/>
              </a:rPr>
              <a:t>Authenticity Verification</a:t>
            </a:r>
          </a:p>
          <a:p>
            <a:pPr marL="228600" indent="-228600">
              <a:buAutoNum type="arabicPeriod"/>
            </a:pPr>
            <a:r>
              <a:rPr lang="en-US" sz="1200" dirty="0">
                <a:ea typeface="+mn-lt"/>
                <a:cs typeface="+mn-lt"/>
              </a:rPr>
              <a:t>Counterfeit Detection</a:t>
            </a:r>
          </a:p>
          <a:p>
            <a:pPr marL="228600" indent="-228600">
              <a:buAutoNum type="arabicPeriod"/>
            </a:pPr>
            <a:r>
              <a:rPr lang="en-US" sz="1200" dirty="0">
                <a:ea typeface="+mn-lt"/>
                <a:cs typeface="+mn-lt"/>
              </a:rPr>
              <a:t>Supply Chain Transparency</a:t>
            </a:r>
            <a:endParaRPr lang="en-US" dirty="0"/>
          </a:p>
          <a:p>
            <a:pPr marL="228600" indent="-228600">
              <a:buAutoNum type="arabicPeriod"/>
            </a:pPr>
            <a:r>
              <a:rPr lang="en-US" sz="1200" dirty="0">
                <a:ea typeface="+mn-lt"/>
                <a:cs typeface="+mn-lt"/>
              </a:rPr>
              <a:t>Consumer Protection</a:t>
            </a:r>
            <a:endParaRPr lang="en-US" sz="1200" dirty="0"/>
          </a:p>
          <a:p>
            <a:pPr marL="228600" indent="-228600">
              <a:buAutoNum type="arabicPeriod"/>
            </a:pPr>
            <a:r>
              <a:rPr lang="en-US" sz="1200" dirty="0">
                <a:ea typeface="+mn-lt"/>
                <a:cs typeface="+mn-lt"/>
              </a:rPr>
              <a:t>Legal and Regulatory Compliance</a:t>
            </a:r>
            <a:endParaRPr lang="en-US" sz="1200" dirty="0"/>
          </a:p>
          <a:p>
            <a:pPr marL="228600" indent="-228600">
              <a:buAutoNum type="arabicPeriod"/>
            </a:pPr>
            <a:r>
              <a:rPr lang="en-US" sz="1200" dirty="0">
                <a:ea typeface="+mn-lt"/>
                <a:cs typeface="+mn-lt"/>
              </a:rPr>
              <a:t>Collaborative Efforts</a:t>
            </a:r>
            <a:endParaRPr lang="en-US" sz="1200" dirty="0"/>
          </a:p>
          <a:p>
            <a:pPr marL="228600" indent="-228600">
              <a:buAutoNum type="arabicPeriod"/>
            </a:pPr>
            <a:r>
              <a:rPr lang="en-US" sz="1200" dirty="0">
                <a:ea typeface="+mn-lt"/>
                <a:cs typeface="+mn-lt"/>
              </a:rPr>
              <a:t>Data Security and Privacy</a:t>
            </a:r>
            <a:endParaRPr lang="en-US" dirty="0"/>
          </a:p>
          <a:p>
            <a:endParaRPr lang="en-US" sz="1200" dirty="0">
              <a:solidFill>
                <a:srgbClr val="D1D5DB"/>
              </a:solidFill>
            </a:endParaRPr>
          </a:p>
        </p:txBody>
      </p:sp>
      <p:sp>
        <p:nvSpPr>
          <p:cNvPr id="4" name="Footer Placeholder 3">
            <a:extLst>
              <a:ext uri="{FF2B5EF4-FFF2-40B4-BE49-F238E27FC236}">
                <a16:creationId xmlns:a16="http://schemas.microsoft.com/office/drawing/2014/main" id="{93047F89-583B-8096-C490-56098B258422}"/>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265C871F-3389-1048-0EA8-DF3B3D54C35E}"/>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2927912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 application, chat or text message&#10;&#10;Description automatically generated">
            <a:extLst>
              <a:ext uri="{FF2B5EF4-FFF2-40B4-BE49-F238E27FC236}">
                <a16:creationId xmlns:a16="http://schemas.microsoft.com/office/drawing/2014/main" id="{0CD0DF35-5727-F1B7-DFA4-4C3E5566EF83}"/>
              </a:ext>
            </a:extLst>
          </p:cNvPr>
          <p:cNvPicPr>
            <a:picLocks noChangeAspect="1"/>
          </p:cNvPicPr>
          <p:nvPr/>
        </p:nvPicPr>
        <p:blipFill>
          <a:blip r:embed="rId2"/>
          <a:stretch>
            <a:fillRect/>
          </a:stretch>
        </p:blipFill>
        <p:spPr>
          <a:xfrm>
            <a:off x="310551" y="199722"/>
            <a:ext cx="2754405" cy="4001719"/>
          </a:xfrm>
          <a:prstGeom prst="rect">
            <a:avLst/>
          </a:prstGeom>
        </p:spPr>
      </p:pic>
      <p:pic>
        <p:nvPicPr>
          <p:cNvPr id="5" name="Picture 5" descr="Graphical user interface, application, Teams&#10;&#10;Description automatically generated">
            <a:extLst>
              <a:ext uri="{FF2B5EF4-FFF2-40B4-BE49-F238E27FC236}">
                <a16:creationId xmlns:a16="http://schemas.microsoft.com/office/drawing/2014/main" id="{17BB7544-E493-1921-945E-2CF3C66C9A90}"/>
              </a:ext>
            </a:extLst>
          </p:cNvPr>
          <p:cNvPicPr>
            <a:picLocks noChangeAspect="1"/>
          </p:cNvPicPr>
          <p:nvPr/>
        </p:nvPicPr>
        <p:blipFill>
          <a:blip r:embed="rId3"/>
          <a:stretch>
            <a:fillRect/>
          </a:stretch>
        </p:blipFill>
        <p:spPr>
          <a:xfrm>
            <a:off x="3354745" y="196890"/>
            <a:ext cx="2743200" cy="4048824"/>
          </a:xfrm>
          <a:prstGeom prst="rect">
            <a:avLst/>
          </a:prstGeom>
        </p:spPr>
      </p:pic>
      <p:pic>
        <p:nvPicPr>
          <p:cNvPr id="6" name="Picture 6" descr="Qr code&#10;&#10;Description automatically generated">
            <a:extLst>
              <a:ext uri="{FF2B5EF4-FFF2-40B4-BE49-F238E27FC236}">
                <a16:creationId xmlns:a16="http://schemas.microsoft.com/office/drawing/2014/main" id="{07E9EAB0-1C9B-E1F0-8CD7-5234358280AC}"/>
              </a:ext>
            </a:extLst>
          </p:cNvPr>
          <p:cNvPicPr>
            <a:picLocks noChangeAspect="1"/>
          </p:cNvPicPr>
          <p:nvPr/>
        </p:nvPicPr>
        <p:blipFill>
          <a:blip r:embed="rId4"/>
          <a:stretch>
            <a:fillRect/>
          </a:stretch>
        </p:blipFill>
        <p:spPr>
          <a:xfrm>
            <a:off x="6375259" y="192001"/>
            <a:ext cx="2743200" cy="1872819"/>
          </a:xfrm>
          <a:prstGeom prst="rect">
            <a:avLst/>
          </a:prstGeom>
        </p:spPr>
      </p:pic>
      <p:pic>
        <p:nvPicPr>
          <p:cNvPr id="7" name="Picture 7" descr="Graphical user interface, text, application, email&#10;&#10;Description automatically generated">
            <a:extLst>
              <a:ext uri="{FF2B5EF4-FFF2-40B4-BE49-F238E27FC236}">
                <a16:creationId xmlns:a16="http://schemas.microsoft.com/office/drawing/2014/main" id="{AEA2E370-3D2D-E8B4-BBB9-D0DBC8F96BEF}"/>
              </a:ext>
            </a:extLst>
          </p:cNvPr>
          <p:cNvPicPr>
            <a:picLocks noChangeAspect="1"/>
          </p:cNvPicPr>
          <p:nvPr/>
        </p:nvPicPr>
        <p:blipFill>
          <a:blip r:embed="rId5"/>
          <a:stretch>
            <a:fillRect/>
          </a:stretch>
        </p:blipFill>
        <p:spPr>
          <a:xfrm>
            <a:off x="6420082" y="2459369"/>
            <a:ext cx="2743200" cy="4057384"/>
          </a:xfrm>
          <a:prstGeom prst="rect">
            <a:avLst/>
          </a:prstGeom>
        </p:spPr>
      </p:pic>
      <p:pic>
        <p:nvPicPr>
          <p:cNvPr id="8" name="Picture 8">
            <a:extLst>
              <a:ext uri="{FF2B5EF4-FFF2-40B4-BE49-F238E27FC236}">
                <a16:creationId xmlns:a16="http://schemas.microsoft.com/office/drawing/2014/main" id="{F47F3552-F469-0B84-F9A3-BC27FE10C38E}"/>
              </a:ext>
            </a:extLst>
          </p:cNvPr>
          <p:cNvPicPr>
            <a:picLocks noChangeAspect="1"/>
          </p:cNvPicPr>
          <p:nvPr/>
        </p:nvPicPr>
        <p:blipFill>
          <a:blip r:embed="rId6"/>
          <a:stretch>
            <a:fillRect/>
          </a:stretch>
        </p:blipFill>
        <p:spPr>
          <a:xfrm>
            <a:off x="9374741" y="2458571"/>
            <a:ext cx="2698576" cy="4114800"/>
          </a:xfrm>
          <a:prstGeom prst="rect">
            <a:avLst/>
          </a:prstGeom>
        </p:spPr>
      </p:pic>
      <p:sp>
        <p:nvSpPr>
          <p:cNvPr id="10" name="TextBox 9">
            <a:extLst>
              <a:ext uri="{FF2B5EF4-FFF2-40B4-BE49-F238E27FC236}">
                <a16:creationId xmlns:a16="http://schemas.microsoft.com/office/drawing/2014/main" id="{9C87659B-7490-D64B-3F0C-141D31910E3F}"/>
              </a:ext>
            </a:extLst>
          </p:cNvPr>
          <p:cNvSpPr txBox="1"/>
          <p:nvPr/>
        </p:nvSpPr>
        <p:spPr>
          <a:xfrm>
            <a:off x="599515" y="5689786"/>
            <a:ext cx="4087905"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500" dirty="0">
                <a:solidFill>
                  <a:schemeClr val="bg1"/>
                </a:solidFill>
              </a:rPr>
              <a:t>RESULTS</a:t>
            </a:r>
          </a:p>
        </p:txBody>
      </p:sp>
    </p:spTree>
    <p:extLst>
      <p:ext uri="{BB962C8B-B14F-4D97-AF65-F5344CB8AC3E}">
        <p14:creationId xmlns:p14="http://schemas.microsoft.com/office/powerpoint/2010/main" val="284069536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0</TotalTime>
  <Words>441</Words>
  <Application>Microsoft Office PowerPoint</Application>
  <PresentationFormat>Widescreen</PresentationFormat>
  <Paragraphs>134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PLACEMENT AND TRAINING (PAT) PROJECT WORK</vt:lpstr>
      <vt:lpstr>FAKE PRODUCT IDENTIFICATION UISNG BLOCKCHAIN TECHNOLOGY</vt:lpstr>
      <vt:lpstr>AGENDA</vt:lpstr>
      <vt:lpstr>PROBLEM STATEMENT</vt:lpstr>
      <vt:lpstr>EXISTING SYSTEM</vt:lpstr>
      <vt:lpstr>PROPOSED SYSTEM</vt:lpstr>
      <vt:lpstr>SYSTEM MODEL</vt:lpstr>
      <vt:lpstr>OBJECTIVES</vt:lpstr>
      <vt:lpstr>PowerPoint Presentation</vt:lpstr>
      <vt:lpstr>PowerPoint Presentation</vt:lpstr>
      <vt:lpstr>TWO WEEKS PLAN FOR IMPLEMENTATION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
  <cp:lastModifiedBy/>
  <cp:revision>184</cp:revision>
  <dcterms:created xsi:type="dcterms:W3CDTF">2021-05-30T14:07:31Z</dcterms:created>
  <dcterms:modified xsi:type="dcterms:W3CDTF">2023-06-03T17:18:06Z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