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7" r:id="rId5"/>
    <p:sldId id="259" r:id="rId6"/>
    <p:sldId id="260" r:id="rId7"/>
    <p:sldId id="262" r:id="rId8"/>
    <p:sldId id="261" r:id="rId9"/>
    <p:sldId id="267" r:id="rId10"/>
    <p:sldId id="268" r:id="rId11"/>
    <p:sldId id="269" r:id="rId12"/>
    <p:sldId id="270" r:id="rId13"/>
    <p:sldId id="271" r:id="rId14"/>
    <p:sldId id="272" r:id="rId15"/>
    <p:sldId id="266" r:id="rId16"/>
    <p:sldId id="264"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72" autoAdjust="0"/>
    <p:restoredTop sz="94660"/>
  </p:normalViewPr>
  <p:slideViewPr>
    <p:cSldViewPr snapToGrid="0">
      <p:cViewPr varScale="1">
        <p:scale>
          <a:sx n="49" d="100"/>
          <a:sy n="49" d="100"/>
        </p:scale>
        <p:origin x="8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3F9125-2AF2-4A11-AA66-AF77CCE45A88}"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963115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3F9125-2AF2-4A11-AA66-AF77CCE45A88}" type="datetimeFigureOut">
              <a:rPr lang="en-IN" smtClean="0"/>
              <a:t>05-11-2019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344464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23F9125-2AF2-4A11-AA66-AF77CCE45A88}"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1561631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23F9125-2AF2-4A11-AA66-AF77CCE45A88}"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BB4497-35CC-471E-B3C4-EEE3D9B0AD2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7285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3F9125-2AF2-4A11-AA66-AF77CCE45A88}"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909464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3F9125-2AF2-4A11-AA66-AF77CCE45A88}" type="datetimeFigureOut">
              <a:rPr lang="en-IN" smtClean="0"/>
              <a:t>05-11-2019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4074938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3F9125-2AF2-4A11-AA66-AF77CCE45A88}" type="datetimeFigureOut">
              <a:rPr lang="en-IN" smtClean="0"/>
              <a:t>05-11-2019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1600521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F9125-2AF2-4A11-AA66-AF77CCE45A88}"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4205727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F9125-2AF2-4A11-AA66-AF77CCE45A88}"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201412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3F9125-2AF2-4A11-AA66-AF77CCE45A88}"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172957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3F9125-2AF2-4A11-AA66-AF77CCE45A88}" type="datetimeFigureOut">
              <a:rPr lang="en-IN" smtClean="0"/>
              <a:t>05-11-2019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85475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3F9125-2AF2-4A11-AA66-AF77CCE45A88}" type="datetimeFigureOut">
              <a:rPr lang="en-IN" smtClean="0"/>
              <a:t>05-11-2019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192566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3F9125-2AF2-4A11-AA66-AF77CCE45A88}" type="datetimeFigureOut">
              <a:rPr lang="en-IN" smtClean="0"/>
              <a:t>05-11-2019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373836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23F9125-2AF2-4A11-AA66-AF77CCE45A88}" type="datetimeFigureOut">
              <a:rPr lang="en-IN" smtClean="0"/>
              <a:t>05-11-2019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274260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3F9125-2AF2-4A11-AA66-AF77CCE45A88}" type="datetimeFigureOut">
              <a:rPr lang="en-IN" smtClean="0"/>
              <a:t>05-11-2019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294359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23F9125-2AF2-4A11-AA66-AF77CCE45A88}" type="datetimeFigureOut">
              <a:rPr lang="en-IN" smtClean="0"/>
              <a:t>05-11-2019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130571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3F9125-2AF2-4A11-AA66-AF77CCE45A88}" type="datetimeFigureOut">
              <a:rPr lang="en-IN" smtClean="0"/>
              <a:t>05-11-2019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BB4497-35CC-471E-B3C4-EEE3D9B0AD2C}" type="slidenum">
              <a:rPr lang="en-IN" smtClean="0"/>
              <a:t>‹#›</a:t>
            </a:fld>
            <a:endParaRPr lang="en-IN"/>
          </a:p>
        </p:txBody>
      </p:sp>
    </p:spTree>
    <p:extLst>
      <p:ext uri="{BB962C8B-B14F-4D97-AF65-F5344CB8AC3E}">
        <p14:creationId xmlns:p14="http://schemas.microsoft.com/office/powerpoint/2010/main" val="195983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3F9125-2AF2-4A11-AA66-AF77CCE45A88}" type="datetimeFigureOut">
              <a:rPr lang="en-IN" smtClean="0"/>
              <a:t>05-11-2019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7BB4497-35CC-471E-B3C4-EEE3D9B0AD2C}" type="slidenum">
              <a:rPr lang="en-IN" smtClean="0"/>
              <a:t>‹#›</a:t>
            </a:fld>
            <a:endParaRPr lang="en-IN"/>
          </a:p>
        </p:txBody>
      </p:sp>
    </p:spTree>
    <p:extLst>
      <p:ext uri="{BB962C8B-B14F-4D97-AF65-F5344CB8AC3E}">
        <p14:creationId xmlns:p14="http://schemas.microsoft.com/office/powerpoint/2010/main" val="5369852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Marc_Fleu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F984D-7371-4BD7-A716-A85513C805FE}"/>
              </a:ext>
            </a:extLst>
          </p:cNvPr>
          <p:cNvSpPr>
            <a:spLocks noGrp="1"/>
          </p:cNvSpPr>
          <p:nvPr>
            <p:ph type="ctrTitle"/>
          </p:nvPr>
        </p:nvSpPr>
        <p:spPr/>
        <p:txBody>
          <a:bodyPr/>
          <a:lstStyle/>
          <a:p>
            <a:r>
              <a:rPr lang="en-IN" dirty="0"/>
              <a:t>JBOSS Administration</a:t>
            </a:r>
          </a:p>
        </p:txBody>
      </p:sp>
      <p:sp>
        <p:nvSpPr>
          <p:cNvPr id="3" name="Subtitle 2">
            <a:extLst>
              <a:ext uri="{FF2B5EF4-FFF2-40B4-BE49-F238E27FC236}">
                <a16:creationId xmlns:a16="http://schemas.microsoft.com/office/drawing/2014/main" id="{39E85718-76BF-48E0-8C53-3C04DF59B749}"/>
              </a:ext>
            </a:extLst>
          </p:cNvPr>
          <p:cNvSpPr>
            <a:spLocks noGrp="1"/>
          </p:cNvSpPr>
          <p:nvPr>
            <p:ph type="subTitle" idx="1"/>
          </p:nvPr>
        </p:nvSpPr>
        <p:spPr/>
        <p:txBody>
          <a:bodyPr/>
          <a:lstStyle/>
          <a:p>
            <a:r>
              <a:rPr lang="en-IN" dirty="0" err="1"/>
              <a:t>Dekrinssoft</a:t>
            </a:r>
            <a:r>
              <a:rPr lang="en-IN" dirty="0"/>
              <a:t> Technologies-Krishna</a:t>
            </a:r>
          </a:p>
        </p:txBody>
      </p:sp>
    </p:spTree>
    <p:extLst>
      <p:ext uri="{BB962C8B-B14F-4D97-AF65-F5344CB8AC3E}">
        <p14:creationId xmlns:p14="http://schemas.microsoft.com/office/powerpoint/2010/main" val="358654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AEB6-0E20-4A93-81B7-47AFEE3BAC8C}"/>
              </a:ext>
            </a:extLst>
          </p:cNvPr>
          <p:cNvSpPr>
            <a:spLocks noGrp="1"/>
          </p:cNvSpPr>
          <p:nvPr>
            <p:ph type="title"/>
          </p:nvPr>
        </p:nvSpPr>
        <p:spPr/>
        <p:txBody>
          <a:bodyPr/>
          <a:lstStyle/>
          <a:p>
            <a:r>
              <a:rPr lang="en-IN" dirty="0"/>
              <a:t>Installation by using GUI Mode</a:t>
            </a:r>
          </a:p>
        </p:txBody>
      </p:sp>
      <p:sp>
        <p:nvSpPr>
          <p:cNvPr id="3" name="Content Placeholder 2">
            <a:extLst>
              <a:ext uri="{FF2B5EF4-FFF2-40B4-BE49-F238E27FC236}">
                <a16:creationId xmlns:a16="http://schemas.microsoft.com/office/drawing/2014/main" id="{9BA7EE93-E46B-4962-B61C-CD218A1E405C}"/>
              </a:ext>
            </a:extLst>
          </p:cNvPr>
          <p:cNvSpPr>
            <a:spLocks noGrp="1"/>
          </p:cNvSpPr>
          <p:nvPr>
            <p:ph idx="1"/>
          </p:nvPr>
        </p:nvSpPr>
        <p:spPr/>
        <p:txBody>
          <a:bodyPr/>
          <a:lstStyle/>
          <a:p>
            <a:pPr lvl="0"/>
            <a:r>
              <a:rPr lang="en-US" dirty="0"/>
              <a:t>Execute jboss-eap-6.4.0-installer jar file</a:t>
            </a:r>
            <a:endParaRPr lang="en-IN" dirty="0"/>
          </a:p>
          <a:p>
            <a:pPr lvl="0"/>
            <a:r>
              <a:rPr lang="en-US" dirty="0"/>
              <a:t>By default it will install /root/EAP-6.4.0</a:t>
            </a:r>
            <a:endParaRPr lang="en-IN" dirty="0"/>
          </a:p>
          <a:p>
            <a:endParaRPr lang="en-IN" dirty="0"/>
          </a:p>
        </p:txBody>
      </p:sp>
    </p:spTree>
    <p:extLst>
      <p:ext uri="{BB962C8B-B14F-4D97-AF65-F5344CB8AC3E}">
        <p14:creationId xmlns:p14="http://schemas.microsoft.com/office/powerpoint/2010/main" val="2827458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2F1E-B132-4AD0-9DFE-CC3D1B16DE80}"/>
              </a:ext>
            </a:extLst>
          </p:cNvPr>
          <p:cNvSpPr>
            <a:spLocks noGrp="1"/>
          </p:cNvSpPr>
          <p:nvPr>
            <p:ph type="title"/>
          </p:nvPr>
        </p:nvSpPr>
        <p:spPr/>
        <p:txBody>
          <a:bodyPr/>
          <a:lstStyle/>
          <a:p>
            <a:r>
              <a:rPr lang="en-IN" dirty="0"/>
              <a:t>Installation by using console mode</a:t>
            </a:r>
          </a:p>
        </p:txBody>
      </p:sp>
      <p:sp>
        <p:nvSpPr>
          <p:cNvPr id="3" name="Content Placeholder 2">
            <a:extLst>
              <a:ext uri="{FF2B5EF4-FFF2-40B4-BE49-F238E27FC236}">
                <a16:creationId xmlns:a16="http://schemas.microsoft.com/office/drawing/2014/main" id="{1EAAF3F6-7F21-41EC-BDC0-C04D7576770E}"/>
              </a:ext>
            </a:extLst>
          </p:cNvPr>
          <p:cNvSpPr>
            <a:spLocks noGrp="1"/>
          </p:cNvSpPr>
          <p:nvPr>
            <p:ph idx="1"/>
          </p:nvPr>
        </p:nvSpPr>
        <p:spPr/>
        <p:txBody>
          <a:bodyPr/>
          <a:lstStyle/>
          <a:p>
            <a:pPr lvl="0"/>
            <a:r>
              <a:rPr lang="en-US" dirty="0"/>
              <a:t>Execute jboss-eap-6.4.0-installer jar file as below</a:t>
            </a:r>
            <a:endParaRPr lang="en-IN" dirty="0"/>
          </a:p>
          <a:p>
            <a:r>
              <a:rPr lang="en-US" b="1" dirty="0"/>
              <a:t>Java  -jar jboss-eap-6.4.0-installer.jar –console</a:t>
            </a:r>
            <a:endParaRPr lang="en-IN" dirty="0"/>
          </a:p>
          <a:p>
            <a:pPr lvl="0"/>
            <a:r>
              <a:rPr lang="en-US" dirty="0"/>
              <a:t>Provide the values as per your requirement</a:t>
            </a:r>
            <a:endParaRPr lang="en-IN" dirty="0"/>
          </a:p>
          <a:p>
            <a:pPr lvl="0"/>
            <a:r>
              <a:rPr lang="en-US" dirty="0"/>
              <a:t>If it is successfully installed we will get the below message </a:t>
            </a:r>
            <a:r>
              <a:rPr lang="en-US" b="1" dirty="0"/>
              <a:t>“Console installation done”</a:t>
            </a:r>
            <a:endParaRPr lang="en-IN" b="1" dirty="0"/>
          </a:p>
          <a:p>
            <a:endParaRPr lang="en-IN" dirty="0"/>
          </a:p>
        </p:txBody>
      </p:sp>
    </p:spTree>
    <p:extLst>
      <p:ext uri="{BB962C8B-B14F-4D97-AF65-F5344CB8AC3E}">
        <p14:creationId xmlns:p14="http://schemas.microsoft.com/office/powerpoint/2010/main" val="1017377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E180-C725-4A48-88E3-469E8D83B584}"/>
              </a:ext>
            </a:extLst>
          </p:cNvPr>
          <p:cNvSpPr>
            <a:spLocks noGrp="1"/>
          </p:cNvSpPr>
          <p:nvPr>
            <p:ph type="title"/>
          </p:nvPr>
        </p:nvSpPr>
        <p:spPr/>
        <p:txBody>
          <a:bodyPr/>
          <a:lstStyle/>
          <a:p>
            <a:r>
              <a:rPr lang="en-IN" dirty="0"/>
              <a:t>Installation by using </a:t>
            </a:r>
            <a:r>
              <a:rPr lang="en-IN" dirty="0" err="1"/>
              <a:t>autoinstall</a:t>
            </a:r>
            <a:r>
              <a:rPr lang="en-IN" dirty="0"/>
              <a:t> xml or Silent mode</a:t>
            </a:r>
          </a:p>
        </p:txBody>
      </p:sp>
      <p:sp>
        <p:nvSpPr>
          <p:cNvPr id="3" name="Content Placeholder 2">
            <a:extLst>
              <a:ext uri="{FF2B5EF4-FFF2-40B4-BE49-F238E27FC236}">
                <a16:creationId xmlns:a16="http://schemas.microsoft.com/office/drawing/2014/main" id="{68CA9451-1500-44B3-A705-6DEB08CBDD4F}"/>
              </a:ext>
            </a:extLst>
          </p:cNvPr>
          <p:cNvSpPr>
            <a:spLocks noGrp="1"/>
          </p:cNvSpPr>
          <p:nvPr>
            <p:ph idx="1"/>
          </p:nvPr>
        </p:nvSpPr>
        <p:spPr/>
        <p:txBody>
          <a:bodyPr/>
          <a:lstStyle/>
          <a:p>
            <a:r>
              <a:rPr lang="en-US" b="1" dirty="0"/>
              <a:t> java -jar jboss-eap-6.4.0-installer.jar /root/Desktop/</a:t>
            </a:r>
            <a:r>
              <a:rPr lang="en-US" b="1" dirty="0" err="1"/>
              <a:t>softwares</a:t>
            </a:r>
            <a:r>
              <a:rPr lang="en-US" b="1" dirty="0"/>
              <a:t>/</a:t>
            </a:r>
            <a:r>
              <a:rPr lang="en-US" b="1" dirty="0" err="1"/>
              <a:t>jboss</a:t>
            </a:r>
            <a:r>
              <a:rPr lang="en-US" b="1" dirty="0"/>
              <a:t>/auto-tes123.xml</a:t>
            </a:r>
            <a:endParaRPr lang="en-IN" dirty="0"/>
          </a:p>
          <a:p>
            <a:r>
              <a:rPr lang="en-US" dirty="0"/>
              <a:t>By default it will install /root/EAP-6.4.0</a:t>
            </a:r>
            <a:endParaRPr lang="en-IN" dirty="0"/>
          </a:p>
          <a:p>
            <a:endParaRPr lang="en-IN" dirty="0"/>
          </a:p>
        </p:txBody>
      </p:sp>
    </p:spTree>
    <p:extLst>
      <p:ext uri="{BB962C8B-B14F-4D97-AF65-F5344CB8AC3E}">
        <p14:creationId xmlns:p14="http://schemas.microsoft.com/office/powerpoint/2010/main" val="1245395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A912-6D33-47EA-90CC-42AB02354FBA}"/>
              </a:ext>
            </a:extLst>
          </p:cNvPr>
          <p:cNvSpPr>
            <a:spLocks noGrp="1"/>
          </p:cNvSpPr>
          <p:nvPr>
            <p:ph type="title"/>
          </p:nvPr>
        </p:nvSpPr>
        <p:spPr/>
        <p:txBody>
          <a:bodyPr/>
          <a:lstStyle/>
          <a:p>
            <a:r>
              <a:rPr lang="en-IN" dirty="0"/>
              <a:t>Installation by using rpm file</a:t>
            </a:r>
          </a:p>
        </p:txBody>
      </p:sp>
      <p:sp>
        <p:nvSpPr>
          <p:cNvPr id="3" name="Content Placeholder 2">
            <a:extLst>
              <a:ext uri="{FF2B5EF4-FFF2-40B4-BE49-F238E27FC236}">
                <a16:creationId xmlns:a16="http://schemas.microsoft.com/office/drawing/2014/main" id="{B4A01A2A-C11B-4970-B7B8-7E0E33272CA8}"/>
              </a:ext>
            </a:extLst>
          </p:cNvPr>
          <p:cNvSpPr>
            <a:spLocks noGrp="1"/>
          </p:cNvSpPr>
          <p:nvPr>
            <p:ph idx="1"/>
          </p:nvPr>
        </p:nvSpPr>
        <p:spPr/>
        <p:txBody>
          <a:bodyPr/>
          <a:lstStyle/>
          <a:p>
            <a:pPr lvl="0"/>
            <a:r>
              <a:rPr lang="en-US" b="1" u="sng" dirty="0"/>
              <a:t>By using RPM File</a:t>
            </a:r>
            <a:endParaRPr lang="en-IN" dirty="0"/>
          </a:p>
          <a:p>
            <a:r>
              <a:rPr lang="en-US" b="1" dirty="0"/>
              <a:t>rpm –</a:t>
            </a:r>
            <a:r>
              <a:rPr lang="en-US" b="1" dirty="0" err="1"/>
              <a:t>ivh</a:t>
            </a:r>
            <a:r>
              <a:rPr lang="en-US" b="1" dirty="0"/>
              <a:t> &lt;file-name&gt;.rpm</a:t>
            </a:r>
            <a:endParaRPr lang="en-IN" dirty="0"/>
          </a:p>
          <a:p>
            <a:endParaRPr lang="en-IN" dirty="0"/>
          </a:p>
        </p:txBody>
      </p:sp>
    </p:spTree>
    <p:extLst>
      <p:ext uri="{BB962C8B-B14F-4D97-AF65-F5344CB8AC3E}">
        <p14:creationId xmlns:p14="http://schemas.microsoft.com/office/powerpoint/2010/main" val="3668526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9400-2C93-4C3E-AAFA-60506861E910}"/>
              </a:ext>
            </a:extLst>
          </p:cNvPr>
          <p:cNvSpPr>
            <a:spLocks noGrp="1"/>
          </p:cNvSpPr>
          <p:nvPr>
            <p:ph type="title"/>
          </p:nvPr>
        </p:nvSpPr>
        <p:spPr/>
        <p:txBody>
          <a:bodyPr/>
          <a:lstStyle/>
          <a:p>
            <a:r>
              <a:rPr lang="en-IN" dirty="0"/>
              <a:t>Uninstallation by using Console Mode</a:t>
            </a:r>
          </a:p>
        </p:txBody>
      </p:sp>
      <p:sp>
        <p:nvSpPr>
          <p:cNvPr id="3" name="Content Placeholder 2">
            <a:extLst>
              <a:ext uri="{FF2B5EF4-FFF2-40B4-BE49-F238E27FC236}">
                <a16:creationId xmlns:a16="http://schemas.microsoft.com/office/drawing/2014/main" id="{BA4CDE98-DC04-4E8D-B0EE-1AFA14D1C2BC}"/>
              </a:ext>
            </a:extLst>
          </p:cNvPr>
          <p:cNvSpPr>
            <a:spLocks noGrp="1"/>
          </p:cNvSpPr>
          <p:nvPr>
            <p:ph idx="1"/>
          </p:nvPr>
        </p:nvSpPr>
        <p:spPr/>
        <p:txBody>
          <a:bodyPr/>
          <a:lstStyle/>
          <a:p>
            <a:r>
              <a:rPr lang="en-IN" dirty="0"/>
              <a:t>1. Go to &lt;EAP-HOME&gt;/uninstaller&gt;</a:t>
            </a:r>
          </a:p>
          <a:p>
            <a:r>
              <a:rPr lang="en-IN" dirty="0"/>
              <a:t>2. </a:t>
            </a:r>
            <a:r>
              <a:rPr lang="en-IN" dirty="0" err="1"/>
              <a:t>Execue</a:t>
            </a:r>
            <a:r>
              <a:rPr lang="en-IN" dirty="0"/>
              <a:t> java –jar uninstaller.jar -console</a:t>
            </a:r>
          </a:p>
        </p:txBody>
      </p:sp>
    </p:spTree>
    <p:extLst>
      <p:ext uri="{BB962C8B-B14F-4D97-AF65-F5344CB8AC3E}">
        <p14:creationId xmlns:p14="http://schemas.microsoft.com/office/powerpoint/2010/main" val="248782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FEF5-22A7-43AA-AA0E-662952B603D9}"/>
              </a:ext>
            </a:extLst>
          </p:cNvPr>
          <p:cNvSpPr>
            <a:spLocks noGrp="1"/>
          </p:cNvSpPr>
          <p:nvPr>
            <p:ph type="title"/>
          </p:nvPr>
        </p:nvSpPr>
        <p:spPr/>
        <p:txBody>
          <a:bodyPr/>
          <a:lstStyle/>
          <a:p>
            <a:r>
              <a:rPr lang="en-IN" dirty="0"/>
              <a:t>JEE Profile Components</a:t>
            </a:r>
          </a:p>
        </p:txBody>
      </p:sp>
      <p:pic>
        <p:nvPicPr>
          <p:cNvPr id="4" name="Content Placeholder 3" descr="http://jaxenter.com/wp-content/uploads/2011/06/Introducing-the-Java-EE-Web-Profile-figure-one.jpg">
            <a:extLst>
              <a:ext uri="{FF2B5EF4-FFF2-40B4-BE49-F238E27FC236}">
                <a16:creationId xmlns:a16="http://schemas.microsoft.com/office/drawing/2014/main" id="{544AB01A-1750-4271-92DB-681CDA27E78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918" y="1502229"/>
            <a:ext cx="11709919" cy="5047861"/>
          </a:xfrm>
          <a:prstGeom prst="rect">
            <a:avLst/>
          </a:prstGeom>
          <a:noFill/>
          <a:ln>
            <a:noFill/>
          </a:ln>
        </p:spPr>
      </p:pic>
    </p:spTree>
    <p:extLst>
      <p:ext uri="{BB962C8B-B14F-4D97-AF65-F5344CB8AC3E}">
        <p14:creationId xmlns:p14="http://schemas.microsoft.com/office/powerpoint/2010/main" val="319757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FD5B-0206-47A8-A14B-7EC8870FC7C3}"/>
              </a:ext>
            </a:extLst>
          </p:cNvPr>
          <p:cNvSpPr>
            <a:spLocks noGrp="1"/>
          </p:cNvSpPr>
          <p:nvPr>
            <p:ph type="title"/>
          </p:nvPr>
        </p:nvSpPr>
        <p:spPr/>
        <p:txBody>
          <a:bodyPr/>
          <a:lstStyle/>
          <a:p>
            <a:r>
              <a:rPr lang="en-IN" dirty="0"/>
              <a:t>JBOSS Profiles</a:t>
            </a:r>
          </a:p>
        </p:txBody>
      </p:sp>
      <p:sp>
        <p:nvSpPr>
          <p:cNvPr id="3" name="Content Placeholder 2">
            <a:extLst>
              <a:ext uri="{FF2B5EF4-FFF2-40B4-BE49-F238E27FC236}">
                <a16:creationId xmlns:a16="http://schemas.microsoft.com/office/drawing/2014/main" id="{6C8A0D65-B814-45B9-8435-839812C713FA}"/>
              </a:ext>
            </a:extLst>
          </p:cNvPr>
          <p:cNvSpPr>
            <a:spLocks noGrp="1"/>
          </p:cNvSpPr>
          <p:nvPr>
            <p:ph idx="1"/>
          </p:nvPr>
        </p:nvSpPr>
        <p:spPr>
          <a:xfrm>
            <a:off x="1103312" y="1036948"/>
            <a:ext cx="9887776" cy="5565020"/>
          </a:xfrm>
        </p:spPr>
        <p:txBody>
          <a:bodyPr>
            <a:normAutofit fontScale="92500" lnSpcReduction="20000"/>
          </a:bodyPr>
          <a:lstStyle/>
          <a:p>
            <a:r>
              <a:rPr lang="en-US" b="1" u="sng" dirty="0"/>
              <a:t>Types of JBOSS Profiles</a:t>
            </a:r>
          </a:p>
          <a:p>
            <a:r>
              <a:rPr lang="en-US" dirty="0"/>
              <a:t>There </a:t>
            </a:r>
            <a:r>
              <a:rPr lang="en-US"/>
              <a:t>are five </a:t>
            </a:r>
            <a:r>
              <a:rPr lang="en-US" dirty="0"/>
              <a:t>types of profiles in JBOSS</a:t>
            </a:r>
          </a:p>
          <a:p>
            <a:pPr lvl="1"/>
            <a:r>
              <a:rPr lang="en-US" dirty="0"/>
              <a:t>1. default</a:t>
            </a:r>
          </a:p>
          <a:p>
            <a:pPr lvl="1"/>
            <a:r>
              <a:rPr lang="en-US" dirty="0"/>
              <a:t>2. full</a:t>
            </a:r>
          </a:p>
          <a:p>
            <a:pPr lvl="1"/>
            <a:r>
              <a:rPr lang="en-US" dirty="0"/>
              <a:t>3. ha</a:t>
            </a:r>
          </a:p>
          <a:p>
            <a:pPr lvl="1"/>
            <a:r>
              <a:rPr lang="en-US" dirty="0"/>
              <a:t>4. full-ha</a:t>
            </a:r>
          </a:p>
          <a:p>
            <a:pPr lvl="1"/>
            <a:r>
              <a:rPr lang="en-US" dirty="0"/>
              <a:t>5. load-balancer profile</a:t>
            </a:r>
          </a:p>
          <a:p>
            <a:r>
              <a:rPr lang="en-US" dirty="0"/>
              <a:t>A profile is a set of subsystems</a:t>
            </a:r>
            <a:endParaRPr lang="en-IN" dirty="0"/>
          </a:p>
          <a:p>
            <a:r>
              <a:rPr lang="en-IN" b="1" dirty="0"/>
              <a:t>default</a:t>
            </a:r>
            <a:r>
              <a:rPr lang="en-IN" dirty="0"/>
              <a:t> - Support of Java EE Web-Profile plus some extensions like </a:t>
            </a:r>
            <a:r>
              <a:rPr lang="en-IN" dirty="0" err="1"/>
              <a:t>RESTFul</a:t>
            </a:r>
            <a:r>
              <a:rPr lang="en-IN" dirty="0"/>
              <a:t> Web Services and EJB3 remote invocations</a:t>
            </a:r>
          </a:p>
          <a:p>
            <a:r>
              <a:rPr lang="en-IN" b="1" dirty="0"/>
              <a:t>full</a:t>
            </a:r>
            <a:r>
              <a:rPr lang="en-IN" dirty="0"/>
              <a:t> - Support of Java EE Full-Profile and all server capabilities without clustering</a:t>
            </a:r>
          </a:p>
          <a:p>
            <a:r>
              <a:rPr lang="en-IN" b="1" dirty="0"/>
              <a:t>ha</a:t>
            </a:r>
            <a:r>
              <a:rPr lang="en-IN" dirty="0"/>
              <a:t> - default profile with clustering capabilities</a:t>
            </a:r>
          </a:p>
          <a:p>
            <a:r>
              <a:rPr lang="en-IN" b="1" dirty="0"/>
              <a:t>full-ha</a:t>
            </a:r>
            <a:r>
              <a:rPr lang="en-IN" dirty="0"/>
              <a:t> - full profile with clustering capabilities</a:t>
            </a:r>
          </a:p>
          <a:p>
            <a:r>
              <a:rPr lang="en-IN" b="1" dirty="0"/>
              <a:t>Load-balancer</a:t>
            </a:r>
            <a:r>
              <a:rPr lang="en-IN" dirty="0"/>
              <a:t> – It’s a webserver with minimum capabilities, instead of using apache as a front-end server we can use load-</a:t>
            </a:r>
            <a:r>
              <a:rPr lang="en-IN" dirty="0" err="1"/>
              <a:t>balcer</a:t>
            </a:r>
            <a:r>
              <a:rPr lang="en-IN" dirty="0"/>
              <a:t> profile to route the traffic to the backend servers</a:t>
            </a:r>
          </a:p>
          <a:p>
            <a:endParaRPr lang="en-IN" dirty="0"/>
          </a:p>
        </p:txBody>
      </p:sp>
    </p:spTree>
    <p:extLst>
      <p:ext uri="{BB962C8B-B14F-4D97-AF65-F5344CB8AC3E}">
        <p14:creationId xmlns:p14="http://schemas.microsoft.com/office/powerpoint/2010/main" val="162257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70BC-EA3A-4BDD-ACAC-83DEA5E782FC}"/>
              </a:ext>
            </a:extLst>
          </p:cNvPr>
          <p:cNvSpPr>
            <a:spLocks noGrp="1"/>
          </p:cNvSpPr>
          <p:nvPr>
            <p:ph type="title"/>
          </p:nvPr>
        </p:nvSpPr>
        <p:spPr/>
        <p:txBody>
          <a:bodyPr/>
          <a:lstStyle/>
          <a:p>
            <a:r>
              <a:rPr lang="en-IN" dirty="0"/>
              <a:t>General Concepts</a:t>
            </a:r>
          </a:p>
        </p:txBody>
      </p:sp>
      <p:sp>
        <p:nvSpPr>
          <p:cNvPr id="3" name="Content Placeholder 2">
            <a:extLst>
              <a:ext uri="{FF2B5EF4-FFF2-40B4-BE49-F238E27FC236}">
                <a16:creationId xmlns:a16="http://schemas.microsoft.com/office/drawing/2014/main" id="{B27F41E6-4E43-4089-A997-10421A163147}"/>
              </a:ext>
            </a:extLst>
          </p:cNvPr>
          <p:cNvSpPr>
            <a:spLocks noGrp="1"/>
          </p:cNvSpPr>
          <p:nvPr>
            <p:ph idx="1"/>
          </p:nvPr>
        </p:nvSpPr>
        <p:spPr>
          <a:xfrm>
            <a:off x="177282" y="1147665"/>
            <a:ext cx="11924522" cy="5607697"/>
          </a:xfrm>
        </p:spPr>
        <p:txBody>
          <a:bodyPr>
            <a:normAutofit fontScale="92500" lnSpcReduction="10000"/>
          </a:bodyPr>
          <a:lstStyle/>
          <a:p>
            <a:r>
              <a:rPr lang="en-IN" b="1" dirty="0"/>
              <a:t>Extensions : </a:t>
            </a:r>
            <a:r>
              <a:rPr lang="en-IN" dirty="0"/>
              <a:t>An extension is a module that extends the core capabilities of the server. An extension is packaged as a module in the modules folder. The user indicates that they want a particular extension to be available by including an &lt;extension/&gt; element naming its module in the domain.xml or standalone.xml file.</a:t>
            </a:r>
          </a:p>
          <a:p>
            <a:r>
              <a:rPr lang="en-IN" b="1" dirty="0"/>
              <a:t>Profile and Subsystems</a:t>
            </a:r>
            <a:r>
              <a:rPr lang="en-IN" dirty="0"/>
              <a:t>: The most significant part of the configuration in domain.xml and standalone.xml is the configuration of one (in standalone.xml) or more (in domain.xml) "profiles". </a:t>
            </a:r>
          </a:p>
          <a:p>
            <a:r>
              <a:rPr lang="en-IN" dirty="0"/>
              <a:t>A profile is a named set of subsystem configurations. </a:t>
            </a:r>
          </a:p>
          <a:p>
            <a:r>
              <a:rPr lang="en-IN" b="1" dirty="0"/>
              <a:t>A subsystem is a place where you configure the extensions. The subsystem allows you to configure extension based on your requirement</a:t>
            </a:r>
          </a:p>
          <a:p>
            <a:r>
              <a:rPr lang="en-IN" dirty="0"/>
              <a:t>A profile is a named list of subsystems, along with the details of each subsystem's configuration. A profile with a large number of subsystems results in a server with a large set of capabilities.</a:t>
            </a:r>
          </a:p>
          <a:p>
            <a:r>
              <a:rPr lang="en-IN" dirty="0"/>
              <a:t>The content of an individual profile configuration looks largely the same in domain.xml and standalone.xml. The only difference is standalone.xml is only allowed to have a single profile element (the profile the server will run), while domain.xml can have many profiles, each of which can be mapped to one or more groups of servers.</a:t>
            </a:r>
          </a:p>
          <a:p>
            <a:r>
              <a:rPr lang="en-IN" dirty="0"/>
              <a:t>The contents of individual subsystem configurations look exactly the same between domain.xml and standalone.xml.</a:t>
            </a:r>
          </a:p>
        </p:txBody>
      </p:sp>
    </p:spTree>
    <p:extLst>
      <p:ext uri="{BB962C8B-B14F-4D97-AF65-F5344CB8AC3E}">
        <p14:creationId xmlns:p14="http://schemas.microsoft.com/office/powerpoint/2010/main" val="3385129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0C31D-398B-44AF-AE8E-735F47CEA4A0}"/>
              </a:ext>
            </a:extLst>
          </p:cNvPr>
          <p:cNvSpPr>
            <a:spLocks noGrp="1"/>
          </p:cNvSpPr>
          <p:nvPr>
            <p:ph idx="1"/>
          </p:nvPr>
        </p:nvSpPr>
        <p:spPr>
          <a:xfrm>
            <a:off x="0" y="0"/>
            <a:ext cx="12192000" cy="6858000"/>
          </a:xfrm>
        </p:spPr>
        <p:txBody>
          <a:bodyPr/>
          <a:lstStyle/>
          <a:p>
            <a:r>
              <a:rPr lang="en-IN" b="1" dirty="0"/>
              <a:t>Interfaces: </a:t>
            </a:r>
            <a:r>
              <a:rPr lang="en-IN" dirty="0"/>
              <a:t>A logical name for a network interface/IP address/host name to which sockets can be bound. The domain.xml, host.xml and standalone.xml configurations all include a section where interfaces can be declared. Other sections of the configuration can then reference those interfaces by their logical name, rather than having to include the full details of the interface (which may vary on different machines). An interface configuration includes the logical name of the interface as well as information specifying the criteria to use for resolving the actual physical address to use.</a:t>
            </a:r>
          </a:p>
          <a:p>
            <a:r>
              <a:rPr lang="en-IN" b="1" dirty="0"/>
              <a:t>Socket Bindings and Socket Binding Groups : </a:t>
            </a:r>
            <a:r>
              <a:rPr lang="en-IN" dirty="0"/>
              <a:t>A socket binding is a named configuration for a </a:t>
            </a:r>
            <a:r>
              <a:rPr lang="en-IN" dirty="0" err="1"/>
              <a:t>socket.The</a:t>
            </a:r>
            <a:r>
              <a:rPr lang="en-IN" dirty="0"/>
              <a:t> domain.xml and standalone.xml configurations both include a section where named socket configurations can be declared. Other sections of the configuration can then reference those sockets by their logical name, rather than having to include the full details of the socket configuration (which may vary on different machines).</a:t>
            </a:r>
          </a:p>
          <a:p>
            <a:endParaRPr lang="en-IN" dirty="0"/>
          </a:p>
          <a:p>
            <a:endParaRPr lang="en-IN" dirty="0"/>
          </a:p>
        </p:txBody>
      </p:sp>
    </p:spTree>
    <p:extLst>
      <p:ext uri="{BB962C8B-B14F-4D97-AF65-F5344CB8AC3E}">
        <p14:creationId xmlns:p14="http://schemas.microsoft.com/office/powerpoint/2010/main" val="1217062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C2F7-340C-421D-954D-149526EC0744}"/>
              </a:ext>
            </a:extLst>
          </p:cNvPr>
          <p:cNvSpPr>
            <a:spLocks noGrp="1"/>
          </p:cNvSpPr>
          <p:nvPr>
            <p:ph type="title"/>
          </p:nvPr>
        </p:nvSpPr>
        <p:spPr/>
        <p:txBody>
          <a:bodyPr/>
          <a:lstStyle/>
          <a:p>
            <a:r>
              <a:rPr lang="en-IN" dirty="0"/>
              <a:t>Starting Server with </a:t>
            </a:r>
            <a:r>
              <a:rPr lang="en-IN" dirty="0" err="1"/>
              <a:t>PortOffset</a:t>
            </a:r>
            <a:endParaRPr lang="en-IN" dirty="0"/>
          </a:p>
        </p:txBody>
      </p:sp>
      <p:sp>
        <p:nvSpPr>
          <p:cNvPr id="3" name="Content Placeholder 2">
            <a:extLst>
              <a:ext uri="{FF2B5EF4-FFF2-40B4-BE49-F238E27FC236}">
                <a16:creationId xmlns:a16="http://schemas.microsoft.com/office/drawing/2014/main" id="{43E515AF-B756-48B5-A48F-7B4EAED696AD}"/>
              </a:ext>
            </a:extLst>
          </p:cNvPr>
          <p:cNvSpPr>
            <a:spLocks noGrp="1"/>
          </p:cNvSpPr>
          <p:nvPr>
            <p:ph idx="1"/>
          </p:nvPr>
        </p:nvSpPr>
        <p:spPr/>
        <p:txBody>
          <a:bodyPr/>
          <a:lstStyle/>
          <a:p>
            <a:r>
              <a:rPr lang="en-IN" dirty="0"/>
              <a:t>C:\EAP-7.0.0_Silent\bin&gt;standalone.bat -</a:t>
            </a:r>
            <a:r>
              <a:rPr lang="en-IN" dirty="0" err="1"/>
              <a:t>Djboss.socket.binding.port</a:t>
            </a:r>
            <a:r>
              <a:rPr lang="en-IN" dirty="0"/>
              <a:t>-offset=100</a:t>
            </a:r>
          </a:p>
          <a:p>
            <a:endParaRPr lang="en-IN" dirty="0"/>
          </a:p>
          <a:p>
            <a:r>
              <a:rPr lang="en-IN" dirty="0"/>
              <a:t>C:\EAP-7.0.0_Aug\bin&gt;standalone.bat -</a:t>
            </a:r>
            <a:r>
              <a:rPr lang="en-IN" dirty="0" err="1"/>
              <a:t>Djboss.server.base.dir</a:t>
            </a:r>
            <a:r>
              <a:rPr lang="en-IN" dirty="0"/>
              <a:t>=C:\EAP-7.0.0_Aug\standalone-node01 </a:t>
            </a:r>
            <a:r>
              <a:rPr lang="en-IN" dirty="0" err="1"/>
              <a:t>Djboss.socket.binding.port</a:t>
            </a:r>
            <a:r>
              <a:rPr lang="en-IN"/>
              <a:t>-offset=100</a:t>
            </a:r>
          </a:p>
        </p:txBody>
      </p:sp>
    </p:spTree>
    <p:extLst>
      <p:ext uri="{BB962C8B-B14F-4D97-AF65-F5344CB8AC3E}">
        <p14:creationId xmlns:p14="http://schemas.microsoft.com/office/powerpoint/2010/main" val="231195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DC26-25E0-4703-96A4-F7B32FBC0438}"/>
              </a:ext>
            </a:extLst>
          </p:cNvPr>
          <p:cNvSpPr>
            <a:spLocks noGrp="1"/>
          </p:cNvSpPr>
          <p:nvPr>
            <p:ph type="title"/>
          </p:nvPr>
        </p:nvSpPr>
        <p:spPr/>
        <p:txBody>
          <a:bodyPr/>
          <a:lstStyle/>
          <a:p>
            <a:r>
              <a:rPr lang="en-IN" dirty="0"/>
              <a:t>Introduction to Servers</a:t>
            </a:r>
          </a:p>
        </p:txBody>
      </p:sp>
      <p:sp>
        <p:nvSpPr>
          <p:cNvPr id="3" name="Content Placeholder 2">
            <a:extLst>
              <a:ext uri="{FF2B5EF4-FFF2-40B4-BE49-F238E27FC236}">
                <a16:creationId xmlns:a16="http://schemas.microsoft.com/office/drawing/2014/main" id="{19C59068-CE8A-4EBA-AC1D-4DCB060BAF21}"/>
              </a:ext>
            </a:extLst>
          </p:cNvPr>
          <p:cNvSpPr>
            <a:spLocks noGrp="1"/>
          </p:cNvSpPr>
          <p:nvPr>
            <p:ph idx="1"/>
          </p:nvPr>
        </p:nvSpPr>
        <p:spPr/>
        <p:txBody>
          <a:bodyPr/>
          <a:lstStyle/>
          <a:p>
            <a:r>
              <a:rPr lang="en-IN" dirty="0"/>
              <a:t>1. What is an application</a:t>
            </a:r>
          </a:p>
          <a:p>
            <a:r>
              <a:rPr lang="en-IN" dirty="0"/>
              <a:t>2. Why we need an application</a:t>
            </a:r>
          </a:p>
          <a:p>
            <a:r>
              <a:rPr lang="en-IN" dirty="0"/>
              <a:t>3. What is a Server</a:t>
            </a:r>
          </a:p>
          <a:p>
            <a:r>
              <a:rPr lang="en-IN" dirty="0"/>
              <a:t>4. What are the App Servers in IT Industry</a:t>
            </a:r>
          </a:p>
          <a:p>
            <a:r>
              <a:rPr lang="en-IN" dirty="0"/>
              <a:t>5. What is the job role of JBOSS Administrator</a:t>
            </a:r>
          </a:p>
          <a:p>
            <a:endParaRPr lang="en-IN" dirty="0"/>
          </a:p>
        </p:txBody>
      </p:sp>
      <p:pic>
        <p:nvPicPr>
          <p:cNvPr id="5" name="Picture 4">
            <a:extLst>
              <a:ext uri="{FF2B5EF4-FFF2-40B4-BE49-F238E27FC236}">
                <a16:creationId xmlns:a16="http://schemas.microsoft.com/office/drawing/2014/main" id="{877B1625-8EBE-48EC-8500-7DF62ECC6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268" y="1229607"/>
            <a:ext cx="3209925" cy="2066925"/>
          </a:xfrm>
          <a:prstGeom prst="rect">
            <a:avLst/>
          </a:prstGeom>
        </p:spPr>
      </p:pic>
    </p:spTree>
    <p:extLst>
      <p:ext uri="{BB962C8B-B14F-4D97-AF65-F5344CB8AC3E}">
        <p14:creationId xmlns:p14="http://schemas.microsoft.com/office/powerpoint/2010/main" val="427395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9674-CF79-4B50-ABFE-19B0066E17D9}"/>
              </a:ext>
            </a:extLst>
          </p:cNvPr>
          <p:cNvSpPr>
            <a:spLocks noGrp="1"/>
          </p:cNvSpPr>
          <p:nvPr>
            <p:ph type="title"/>
          </p:nvPr>
        </p:nvSpPr>
        <p:spPr/>
        <p:txBody>
          <a:bodyPr/>
          <a:lstStyle/>
          <a:p>
            <a:r>
              <a:rPr lang="en-IN" dirty="0"/>
              <a:t>JBOSS History</a:t>
            </a:r>
          </a:p>
        </p:txBody>
      </p:sp>
      <p:sp>
        <p:nvSpPr>
          <p:cNvPr id="3" name="Content Placeholder 2">
            <a:extLst>
              <a:ext uri="{FF2B5EF4-FFF2-40B4-BE49-F238E27FC236}">
                <a16:creationId xmlns:a16="http://schemas.microsoft.com/office/drawing/2014/main" id="{98ABFEEF-25E6-4A16-8688-9462C300845D}"/>
              </a:ext>
            </a:extLst>
          </p:cNvPr>
          <p:cNvSpPr>
            <a:spLocks noGrp="1"/>
          </p:cNvSpPr>
          <p:nvPr>
            <p:ph idx="1"/>
          </p:nvPr>
        </p:nvSpPr>
        <p:spPr/>
        <p:txBody>
          <a:bodyPr/>
          <a:lstStyle/>
          <a:p>
            <a:r>
              <a:rPr lang="en-IN" dirty="0">
                <a:effectLst/>
                <a:hlinkClick r:id="rId2" tooltip="Marc Fleury"/>
              </a:rPr>
              <a:t>Marc Fleury</a:t>
            </a:r>
            <a:r>
              <a:rPr lang="en-IN" dirty="0">
                <a:effectLst/>
              </a:rPr>
              <a:t> started the </a:t>
            </a:r>
            <a:r>
              <a:rPr lang="en-IN" dirty="0" err="1">
                <a:effectLst/>
              </a:rPr>
              <a:t>JBoss</a:t>
            </a:r>
            <a:r>
              <a:rPr lang="en-IN" dirty="0">
                <a:effectLst/>
              </a:rPr>
              <a:t> project in 1999.</a:t>
            </a:r>
          </a:p>
          <a:p>
            <a:r>
              <a:rPr lang="en-IN" dirty="0"/>
              <a:t>RedHat Acquired JBOSS in Jun 2006 for $420 million</a:t>
            </a:r>
          </a:p>
          <a:p>
            <a:r>
              <a:rPr lang="en-IN" dirty="0"/>
              <a:t>http://jbossas.jboss.org/downloads</a:t>
            </a:r>
          </a:p>
          <a:p>
            <a:endParaRPr lang="en-IN" dirty="0"/>
          </a:p>
        </p:txBody>
      </p:sp>
    </p:spTree>
    <p:extLst>
      <p:ext uri="{BB962C8B-B14F-4D97-AF65-F5344CB8AC3E}">
        <p14:creationId xmlns:p14="http://schemas.microsoft.com/office/powerpoint/2010/main" val="396215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4854-A7CA-41DF-8063-1A5E95F716C9}"/>
              </a:ext>
            </a:extLst>
          </p:cNvPr>
          <p:cNvSpPr>
            <a:spLocks noGrp="1"/>
          </p:cNvSpPr>
          <p:nvPr>
            <p:ph type="title"/>
          </p:nvPr>
        </p:nvSpPr>
        <p:spPr/>
        <p:txBody>
          <a:bodyPr/>
          <a:lstStyle/>
          <a:p>
            <a:r>
              <a:rPr lang="en-IN" dirty="0"/>
              <a:t>Features of JBOSS</a:t>
            </a:r>
          </a:p>
        </p:txBody>
      </p:sp>
      <p:sp>
        <p:nvSpPr>
          <p:cNvPr id="3" name="Content Placeholder 2">
            <a:extLst>
              <a:ext uri="{FF2B5EF4-FFF2-40B4-BE49-F238E27FC236}">
                <a16:creationId xmlns:a16="http://schemas.microsoft.com/office/drawing/2014/main" id="{623BFAEF-86CB-4D45-A42E-320619B23055}"/>
              </a:ext>
            </a:extLst>
          </p:cNvPr>
          <p:cNvSpPr>
            <a:spLocks noGrp="1"/>
          </p:cNvSpPr>
          <p:nvPr>
            <p:ph idx="1"/>
          </p:nvPr>
        </p:nvSpPr>
        <p:spPr>
          <a:xfrm>
            <a:off x="419878" y="1194318"/>
            <a:ext cx="9629975" cy="5054081"/>
          </a:xfrm>
        </p:spPr>
        <p:txBody>
          <a:bodyPr/>
          <a:lstStyle/>
          <a:p>
            <a:r>
              <a:rPr lang="en-IN" sz="2800" dirty="0"/>
              <a:t>1. Fast</a:t>
            </a:r>
          </a:p>
          <a:p>
            <a:r>
              <a:rPr lang="en-IN" sz="2800" dirty="0"/>
              <a:t>2. High availability and clustering</a:t>
            </a:r>
          </a:p>
          <a:p>
            <a:r>
              <a:rPr lang="en-IN" sz="2800" dirty="0"/>
              <a:t>3. Modular Architecture</a:t>
            </a:r>
          </a:p>
          <a:p>
            <a:r>
              <a:rPr lang="en-IN" sz="2800" dirty="0"/>
              <a:t>4. New Management tools</a:t>
            </a:r>
          </a:p>
          <a:p>
            <a:r>
              <a:rPr lang="en-IN" sz="2800" dirty="0"/>
              <a:t>5. Centralized administration / domain mode</a:t>
            </a:r>
          </a:p>
          <a:p>
            <a:r>
              <a:rPr lang="en-IN" sz="2800" dirty="0"/>
              <a:t>6. Simplified configuration Files</a:t>
            </a:r>
          </a:p>
          <a:p>
            <a:r>
              <a:rPr lang="en-IN" sz="2800" dirty="0"/>
              <a:t>7. Light weight – less memory</a:t>
            </a:r>
          </a:p>
          <a:p>
            <a:r>
              <a:rPr lang="en-IN" sz="2800" dirty="0"/>
              <a:t>8. Cloud</a:t>
            </a:r>
          </a:p>
          <a:p>
            <a:endParaRPr lang="en-IN" dirty="0"/>
          </a:p>
        </p:txBody>
      </p:sp>
    </p:spTree>
    <p:extLst>
      <p:ext uri="{BB962C8B-B14F-4D97-AF65-F5344CB8AC3E}">
        <p14:creationId xmlns:p14="http://schemas.microsoft.com/office/powerpoint/2010/main" val="416999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EA09-5C7D-4DFC-B3CE-756F327022F9}"/>
              </a:ext>
            </a:extLst>
          </p:cNvPr>
          <p:cNvSpPr>
            <a:spLocks noGrp="1"/>
          </p:cNvSpPr>
          <p:nvPr>
            <p:ph type="title"/>
          </p:nvPr>
        </p:nvSpPr>
        <p:spPr/>
        <p:txBody>
          <a:bodyPr/>
          <a:lstStyle/>
          <a:p>
            <a:r>
              <a:rPr lang="en-IN" dirty="0" err="1"/>
              <a:t>Wildfly</a:t>
            </a:r>
            <a:r>
              <a:rPr lang="en-IN" dirty="0"/>
              <a:t> and EAP</a:t>
            </a:r>
          </a:p>
        </p:txBody>
      </p:sp>
      <p:sp>
        <p:nvSpPr>
          <p:cNvPr id="3" name="Content Placeholder 2">
            <a:extLst>
              <a:ext uri="{FF2B5EF4-FFF2-40B4-BE49-F238E27FC236}">
                <a16:creationId xmlns:a16="http://schemas.microsoft.com/office/drawing/2014/main" id="{F53FAF28-5BBD-463A-BE8B-E7A505F80B29}"/>
              </a:ext>
            </a:extLst>
          </p:cNvPr>
          <p:cNvSpPr>
            <a:spLocks noGrp="1"/>
          </p:cNvSpPr>
          <p:nvPr>
            <p:ph idx="1"/>
          </p:nvPr>
        </p:nvSpPr>
        <p:spPr/>
        <p:txBody>
          <a:bodyPr/>
          <a:lstStyle/>
          <a:p>
            <a:r>
              <a:rPr lang="en-IN" dirty="0" err="1"/>
              <a:t>Wildfly</a:t>
            </a:r>
            <a:r>
              <a:rPr lang="en-IN" dirty="0"/>
              <a:t> latest version</a:t>
            </a:r>
          </a:p>
          <a:p>
            <a:r>
              <a:rPr lang="en-IN" dirty="0"/>
              <a:t>http://wildfly.org/downloads/</a:t>
            </a:r>
          </a:p>
          <a:p>
            <a:r>
              <a:rPr lang="en-IN" dirty="0"/>
              <a:t>15</a:t>
            </a:r>
            <a:r>
              <a:rPr lang="en-IN" dirty="0">
                <a:effectLst/>
              </a:rPr>
              <a:t>.0.0 Final 30-Nov-2018 </a:t>
            </a:r>
          </a:p>
          <a:p>
            <a:r>
              <a:rPr lang="en-IN" dirty="0"/>
              <a:t>EAP</a:t>
            </a:r>
          </a:p>
          <a:p>
            <a:r>
              <a:rPr lang="en-IN" dirty="0"/>
              <a:t>https://developers.redhat.com/products/eap/download/</a:t>
            </a:r>
          </a:p>
          <a:p>
            <a:r>
              <a:rPr lang="en-IN" dirty="0">
                <a:effectLst/>
              </a:rPr>
              <a:t>7.2.0			22-JAN-2019</a:t>
            </a:r>
            <a:endParaRPr lang="en-IN" dirty="0"/>
          </a:p>
        </p:txBody>
      </p:sp>
    </p:spTree>
    <p:extLst>
      <p:ext uri="{BB962C8B-B14F-4D97-AF65-F5344CB8AC3E}">
        <p14:creationId xmlns:p14="http://schemas.microsoft.com/office/powerpoint/2010/main" val="405740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C900-77F5-4194-A1B5-62ADCA48D8AB}"/>
              </a:ext>
            </a:extLst>
          </p:cNvPr>
          <p:cNvSpPr>
            <a:spLocks noGrp="1"/>
          </p:cNvSpPr>
          <p:nvPr>
            <p:ph type="title"/>
          </p:nvPr>
        </p:nvSpPr>
        <p:spPr/>
        <p:txBody>
          <a:bodyPr/>
          <a:lstStyle/>
          <a:p>
            <a:r>
              <a:rPr lang="en-IN" dirty="0"/>
              <a:t>JBOSS Installation Prerequisites</a:t>
            </a:r>
          </a:p>
        </p:txBody>
      </p:sp>
      <p:sp>
        <p:nvSpPr>
          <p:cNvPr id="3" name="Content Placeholder 2">
            <a:extLst>
              <a:ext uri="{FF2B5EF4-FFF2-40B4-BE49-F238E27FC236}">
                <a16:creationId xmlns:a16="http://schemas.microsoft.com/office/drawing/2014/main" id="{2CE2D42E-2BD0-4F1C-96F4-4E37103E8BD9}"/>
              </a:ext>
            </a:extLst>
          </p:cNvPr>
          <p:cNvSpPr>
            <a:spLocks noGrp="1"/>
          </p:cNvSpPr>
          <p:nvPr>
            <p:ph idx="1"/>
          </p:nvPr>
        </p:nvSpPr>
        <p:spPr/>
        <p:txBody>
          <a:bodyPr/>
          <a:lstStyle/>
          <a:p>
            <a:endParaRPr lang="en-IN" dirty="0"/>
          </a:p>
          <a:p>
            <a:r>
              <a:rPr lang="en-IN" dirty="0"/>
              <a:t>Install JAVA</a:t>
            </a:r>
          </a:p>
          <a:p>
            <a:r>
              <a:rPr lang="en-IN" dirty="0"/>
              <a:t>Configure Path</a:t>
            </a:r>
          </a:p>
          <a:p>
            <a:r>
              <a:rPr lang="en-IN" dirty="0"/>
              <a:t>256 </a:t>
            </a:r>
            <a:r>
              <a:rPr lang="en-IN" dirty="0" err="1"/>
              <a:t>mb</a:t>
            </a:r>
            <a:r>
              <a:rPr lang="en-IN" dirty="0"/>
              <a:t> ram</a:t>
            </a:r>
          </a:p>
          <a:p>
            <a:r>
              <a:rPr lang="en-IN" dirty="0"/>
              <a:t>500 </a:t>
            </a:r>
            <a:r>
              <a:rPr lang="en-IN" dirty="0" err="1"/>
              <a:t>mb</a:t>
            </a:r>
            <a:r>
              <a:rPr lang="en-IN" dirty="0"/>
              <a:t> free space</a:t>
            </a:r>
          </a:p>
        </p:txBody>
      </p:sp>
    </p:spTree>
    <p:extLst>
      <p:ext uri="{BB962C8B-B14F-4D97-AF65-F5344CB8AC3E}">
        <p14:creationId xmlns:p14="http://schemas.microsoft.com/office/powerpoint/2010/main" val="425428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68F6-4E1F-4A67-899C-1818183447A2}"/>
              </a:ext>
            </a:extLst>
          </p:cNvPr>
          <p:cNvSpPr>
            <a:spLocks noGrp="1"/>
          </p:cNvSpPr>
          <p:nvPr>
            <p:ph type="title"/>
          </p:nvPr>
        </p:nvSpPr>
        <p:spPr/>
        <p:txBody>
          <a:bodyPr/>
          <a:lstStyle/>
          <a:p>
            <a:r>
              <a:rPr lang="en-IN" dirty="0"/>
              <a:t>Java &amp; JBOSS Version </a:t>
            </a:r>
          </a:p>
        </p:txBody>
      </p:sp>
      <p:sp>
        <p:nvSpPr>
          <p:cNvPr id="3" name="Content Placeholder 2">
            <a:extLst>
              <a:ext uri="{FF2B5EF4-FFF2-40B4-BE49-F238E27FC236}">
                <a16:creationId xmlns:a16="http://schemas.microsoft.com/office/drawing/2014/main" id="{EFEDB193-E8BE-442F-ABC7-42A632A920BD}"/>
              </a:ext>
            </a:extLst>
          </p:cNvPr>
          <p:cNvSpPr>
            <a:spLocks noGrp="1"/>
          </p:cNvSpPr>
          <p:nvPr>
            <p:ph idx="1"/>
          </p:nvPr>
        </p:nvSpPr>
        <p:spPr/>
        <p:txBody>
          <a:bodyPr/>
          <a:lstStyle/>
          <a:p>
            <a:r>
              <a:rPr lang="en-IN" dirty="0"/>
              <a:t>EAP 6.x supports Oracle JDK 1.6 and 1.7</a:t>
            </a:r>
          </a:p>
          <a:p>
            <a:r>
              <a:rPr lang="en-IN" dirty="0"/>
              <a:t>EAP 6.3.3 and above supports JDK 1.6, JDK 1.7 an JDK 1.8</a:t>
            </a:r>
          </a:p>
          <a:p>
            <a:r>
              <a:rPr lang="en-IN" dirty="0"/>
              <a:t>Install Java and configure JAVA Path</a:t>
            </a:r>
          </a:p>
          <a:p>
            <a:r>
              <a:rPr lang="en-IN" dirty="0"/>
              <a:t>In Windows</a:t>
            </a:r>
          </a:p>
          <a:p>
            <a:r>
              <a:rPr lang="en-IN" b="1" dirty="0"/>
              <a:t>JAVA_HOME=C:\Program Files\Java\jdk1.8.0_144</a:t>
            </a:r>
          </a:p>
          <a:p>
            <a:r>
              <a:rPr lang="en-IN" b="1" dirty="0"/>
              <a:t>Path=C:\Program Files\Java\jdk1.8.0_144\bin</a:t>
            </a:r>
          </a:p>
          <a:p>
            <a:r>
              <a:rPr lang="en-IN" dirty="0"/>
              <a:t>In Linux</a:t>
            </a:r>
          </a:p>
          <a:p>
            <a:r>
              <a:rPr lang="en-IN" b="1" dirty="0"/>
              <a:t>export JAVA_HOME=/</a:t>
            </a:r>
            <a:r>
              <a:rPr lang="en-IN" b="1" dirty="0" err="1"/>
              <a:t>installDir</a:t>
            </a:r>
            <a:r>
              <a:rPr lang="en-IN" b="1" dirty="0"/>
              <a:t>/jdk1.6.0_26 </a:t>
            </a:r>
            <a:endParaRPr lang="en-IN" dirty="0"/>
          </a:p>
          <a:p>
            <a:r>
              <a:rPr lang="en-IN" b="1" dirty="0"/>
              <a:t>export PATH=$JAVA_HOME/bin:$PATH</a:t>
            </a:r>
            <a:endParaRPr lang="en-IN" dirty="0"/>
          </a:p>
          <a:p>
            <a:endParaRPr lang="en-IN" dirty="0"/>
          </a:p>
        </p:txBody>
      </p:sp>
    </p:spTree>
    <p:extLst>
      <p:ext uri="{BB962C8B-B14F-4D97-AF65-F5344CB8AC3E}">
        <p14:creationId xmlns:p14="http://schemas.microsoft.com/office/powerpoint/2010/main" val="51730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A739-7C94-42E0-AA86-0BCF7EA68494}"/>
              </a:ext>
            </a:extLst>
          </p:cNvPr>
          <p:cNvSpPr>
            <a:spLocks noGrp="1"/>
          </p:cNvSpPr>
          <p:nvPr>
            <p:ph type="title"/>
          </p:nvPr>
        </p:nvSpPr>
        <p:spPr/>
        <p:txBody>
          <a:bodyPr/>
          <a:lstStyle/>
          <a:p>
            <a:r>
              <a:rPr lang="en-IN" dirty="0"/>
              <a:t>JBOSS Installation Types</a:t>
            </a:r>
          </a:p>
        </p:txBody>
      </p:sp>
      <p:sp>
        <p:nvSpPr>
          <p:cNvPr id="3" name="Content Placeholder 2">
            <a:extLst>
              <a:ext uri="{FF2B5EF4-FFF2-40B4-BE49-F238E27FC236}">
                <a16:creationId xmlns:a16="http://schemas.microsoft.com/office/drawing/2014/main" id="{7C11EF28-72F8-466F-A6F7-BA6EEED06145}"/>
              </a:ext>
            </a:extLst>
          </p:cNvPr>
          <p:cNvSpPr>
            <a:spLocks noGrp="1"/>
          </p:cNvSpPr>
          <p:nvPr>
            <p:ph idx="1"/>
          </p:nvPr>
        </p:nvSpPr>
        <p:spPr/>
        <p:txBody>
          <a:bodyPr/>
          <a:lstStyle/>
          <a:p>
            <a:r>
              <a:rPr lang="en-IN" dirty="0"/>
              <a:t>We can install JBOSS in 5 ways</a:t>
            </a:r>
          </a:p>
          <a:p>
            <a:pPr lvl="0"/>
            <a:r>
              <a:rPr lang="en-US" dirty="0"/>
              <a:t>1. Zip Extraction</a:t>
            </a:r>
            <a:endParaRPr lang="en-IN" dirty="0"/>
          </a:p>
          <a:p>
            <a:pPr lvl="0"/>
            <a:r>
              <a:rPr lang="en-US" dirty="0"/>
              <a:t>2. GUI Mode (by using installer jar)</a:t>
            </a:r>
            <a:endParaRPr lang="en-IN" dirty="0"/>
          </a:p>
          <a:p>
            <a:pPr lvl="0"/>
            <a:r>
              <a:rPr lang="en-US" dirty="0"/>
              <a:t>3. Console Mode</a:t>
            </a:r>
            <a:endParaRPr lang="en-IN" dirty="0"/>
          </a:p>
          <a:p>
            <a:pPr lvl="0"/>
            <a:r>
              <a:rPr lang="en-US" dirty="0"/>
              <a:t>4. Automatic Installation</a:t>
            </a:r>
            <a:endParaRPr lang="en-IN" dirty="0"/>
          </a:p>
          <a:p>
            <a:pPr lvl="0"/>
            <a:r>
              <a:rPr lang="en-US" dirty="0"/>
              <a:t>5. By Using RPM  (yum </a:t>
            </a:r>
            <a:r>
              <a:rPr lang="en-US" dirty="0" err="1"/>
              <a:t>groupinstall</a:t>
            </a:r>
            <a:r>
              <a:rPr lang="en-US" dirty="0"/>
              <a:t> jboss-eap6)</a:t>
            </a:r>
            <a:endParaRPr lang="en-IN" dirty="0"/>
          </a:p>
          <a:p>
            <a:endParaRPr lang="en-IN" dirty="0"/>
          </a:p>
        </p:txBody>
      </p:sp>
    </p:spTree>
    <p:extLst>
      <p:ext uri="{BB962C8B-B14F-4D97-AF65-F5344CB8AC3E}">
        <p14:creationId xmlns:p14="http://schemas.microsoft.com/office/powerpoint/2010/main" val="21328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B62A-86BD-4BE3-9F4F-9023D38CB606}"/>
              </a:ext>
            </a:extLst>
          </p:cNvPr>
          <p:cNvSpPr>
            <a:spLocks noGrp="1"/>
          </p:cNvSpPr>
          <p:nvPr>
            <p:ph type="title"/>
          </p:nvPr>
        </p:nvSpPr>
        <p:spPr/>
        <p:txBody>
          <a:bodyPr/>
          <a:lstStyle/>
          <a:p>
            <a:r>
              <a:rPr lang="en-IN" dirty="0"/>
              <a:t>Installation by using Zip Extraction</a:t>
            </a:r>
          </a:p>
        </p:txBody>
      </p:sp>
      <p:sp>
        <p:nvSpPr>
          <p:cNvPr id="3" name="Content Placeholder 2">
            <a:extLst>
              <a:ext uri="{FF2B5EF4-FFF2-40B4-BE49-F238E27FC236}">
                <a16:creationId xmlns:a16="http://schemas.microsoft.com/office/drawing/2014/main" id="{66E518EA-38C0-4EF6-A7AA-941E9F8F798C}"/>
              </a:ext>
            </a:extLst>
          </p:cNvPr>
          <p:cNvSpPr>
            <a:spLocks noGrp="1"/>
          </p:cNvSpPr>
          <p:nvPr>
            <p:ph idx="1"/>
          </p:nvPr>
        </p:nvSpPr>
        <p:spPr/>
        <p:txBody>
          <a:bodyPr/>
          <a:lstStyle/>
          <a:p>
            <a:pPr lvl="0"/>
            <a:r>
              <a:rPr lang="en-US" dirty="0"/>
              <a:t>Copy the downloaded zip bundle and copy to any directory (opt) and extract it </a:t>
            </a:r>
          </a:p>
          <a:p>
            <a:pPr lvl="0"/>
            <a:r>
              <a:rPr lang="en-US" dirty="0"/>
              <a:t>Create a user and assign </a:t>
            </a:r>
            <a:r>
              <a:rPr lang="en-US"/>
              <a:t>the password with add-user</a:t>
            </a:r>
            <a:r>
              <a:rPr lang="en-US" dirty="0"/>
              <a:t>.sh in &lt;EAP-HOME&gt;/bin&gt;</a:t>
            </a:r>
            <a:endParaRPr lang="en-IN" dirty="0"/>
          </a:p>
          <a:p>
            <a:pPr lvl="0"/>
            <a:r>
              <a:rPr lang="en-US" dirty="0"/>
              <a:t>Then start the server and check it’s properly extracted and working or not.</a:t>
            </a:r>
            <a:endParaRPr lang="en-IN" dirty="0"/>
          </a:p>
          <a:p>
            <a:endParaRPr lang="en-IN" dirty="0"/>
          </a:p>
          <a:p>
            <a:endParaRPr lang="en-IN" dirty="0"/>
          </a:p>
        </p:txBody>
      </p:sp>
    </p:spTree>
    <p:extLst>
      <p:ext uri="{BB962C8B-B14F-4D97-AF65-F5344CB8AC3E}">
        <p14:creationId xmlns:p14="http://schemas.microsoft.com/office/powerpoint/2010/main" val="3918394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2078</TotalTime>
  <Words>1096</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JBOSS Administration</vt:lpstr>
      <vt:lpstr>Introduction to Servers</vt:lpstr>
      <vt:lpstr>JBOSS History</vt:lpstr>
      <vt:lpstr>Features of JBOSS</vt:lpstr>
      <vt:lpstr>Wildfly and EAP</vt:lpstr>
      <vt:lpstr>JBOSS Installation Prerequisites</vt:lpstr>
      <vt:lpstr>Java &amp; JBOSS Version </vt:lpstr>
      <vt:lpstr>JBOSS Installation Types</vt:lpstr>
      <vt:lpstr>Installation by using Zip Extraction</vt:lpstr>
      <vt:lpstr>Installation by using GUI Mode</vt:lpstr>
      <vt:lpstr>Installation by using console mode</vt:lpstr>
      <vt:lpstr>Installation by using autoinstall xml or Silent mode</vt:lpstr>
      <vt:lpstr>Installation by using rpm file</vt:lpstr>
      <vt:lpstr>Uninstallation by using Console Mode</vt:lpstr>
      <vt:lpstr>JEE Profile Components</vt:lpstr>
      <vt:lpstr>JBOSS Profiles</vt:lpstr>
      <vt:lpstr>General Concepts</vt:lpstr>
      <vt:lpstr>PowerPoint Presentation</vt:lpstr>
      <vt:lpstr>Starting Server with PortOffset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JBOSS Administration</dc:title>
  <dc:creator>KrishnaMurthy S</dc:creator>
  <cp:lastModifiedBy>krishna</cp:lastModifiedBy>
  <cp:revision>56</cp:revision>
  <dcterms:created xsi:type="dcterms:W3CDTF">2017-08-21T00:23:47Z</dcterms:created>
  <dcterms:modified xsi:type="dcterms:W3CDTF">2019-11-05T03:17:59Z</dcterms:modified>
</cp:coreProperties>
</file>