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18288000" cy="10287000"/>
  <p:embeddedFontLst>
    <p:embeddedFont>
      <p:font typeface="Arimo" panose="020B0604020202020204" charset="0"/>
      <p:regular r:id="rId51"/>
      <p:bold r:id="rId52"/>
      <p:italic r:id="rId53"/>
      <p:boldItalic r:id="rId54"/>
    </p:embeddedFont>
    <p:embeddedFont>
      <p:font typeface="Lucida Sans" panose="020B0602030504020204" pitchFamily="34" charset="0"/>
      <p:regular r:id="rId55"/>
      <p:bold r:id="rId56"/>
      <p:italic r:id="rId57"/>
      <p:boldItalic r:id="rId58"/>
    </p:embeddedFont>
    <p:embeddedFont>
      <p:font typeface="Roboto Mono" panose="00000009000000000000" pitchFamily="49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gif5QbUAHYpMoL4w9ixUDQiuL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376A1-9E57-4BE6-A653-492CCB7BE32E}" v="1" dt="2025-07-26T17:34:44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customschemas.google.com/relationships/presentationmetadata" Target="metadata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846920c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846920cb_0_1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0846920c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0846920cb_0_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846920c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846920cb_0_5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f3d76d0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f3d76d04d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f3d76d04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f3d76d04d_0_3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f3d76d04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f3d76d04d_0_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f3d76d04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f3d76d04d_0_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f3d76d0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f3d76d04d_0_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f3d76d04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f3d76d04d_0_5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f3d76d04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f3d76d04d_0_6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f3d76d04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f3d76d04d_0_7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f3d76d04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f3d76d04d_0_7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f3d76d04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f3d76d04d_0_8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f3d76d04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f3d76d04d_0_9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f3d76d04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f3d76d04d_0_10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4dba58f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4dba58f67_0_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4dba58f6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4dba58f67_0_1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4dba58f6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4dba58f67_0_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4dba58f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4dba58f67_0_2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4dba58f6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4dba58f67_0_3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4dba58f6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4dba58f67_0_3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4dba58f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4dba58f67_0_6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4dba58f6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4dba58f67_0_7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4dba58f6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4dba58f67_0_8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4dba58f6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4dba58f67_0_9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0c18e7c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0c18e7c10_0_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0c18e7c1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0c18e7c10_0_1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70c18e7c1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70c18e7c10_0_2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0c18e7c1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70c18e7c10_0_2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0c18e7c1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70c18e7c10_0_3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70c18e7c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70c18e7c10_0_4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0c18e7c1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70c18e7c10_0_4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0c18e7c1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0c18e7c10_0_5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70c18e7c1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70c18e7c10_0_6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0c18e7c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70c18e7c10_0_8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0c18e7c1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70c18e7c10_0_6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f21e578b4_1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f21e578b4_1_60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f21e578b4_1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f21e578b4_1_56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f21e578b4_1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f21e578b4_1_55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f21e578b4_1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f21e578b4_1_59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0846920c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0846920cb_0_4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f21e578b4_1_5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g36f21e578b4_1_5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g36f21e578b4_1_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f21e578b4_1_40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g36f21e578b4_1_40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6f21e578b4_1_4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f21e578b4_1_4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21e578b4_1_4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6f21e578b4_1_4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36f21e578b4_1_4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f21e578b4_1_50"/>
          <p:cNvSpPr txBox="1">
            <a:spLocks noGrp="1"/>
          </p:cNvSpPr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sz="3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6f21e578b4_1_50"/>
          <p:cNvSpPr txBox="1">
            <a:spLocks noGrp="1"/>
          </p:cNvSpPr>
          <p:nvPr>
            <p:ph type="body" idx="1"/>
          </p:nvPr>
        </p:nvSpPr>
        <p:spPr>
          <a:xfrm>
            <a:off x="1068004" y="2117033"/>
            <a:ext cx="8851200" cy="55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600"/>
              <a:buNone/>
              <a:defRPr sz="265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3pPr>
            <a:lvl4pPr marL="1828800" lvl="3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4pPr>
            <a:lvl5pPr marL="2286000" lvl="4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5pPr>
            <a:lvl6pPr marL="2743200" lvl="5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6pPr>
            <a:lvl7pPr marL="3200400" lvl="6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7pPr>
            <a:lvl8pPr marL="3657600" lvl="7" indent="-228600" algn="l">
              <a:spcBef>
                <a:spcPts val="2400"/>
              </a:spcBef>
              <a:spcAft>
                <a:spcPts val="0"/>
              </a:spcAft>
              <a:buSzPts val="2800"/>
              <a:buNone/>
              <a:defRPr/>
            </a:lvl8pPr>
            <a:lvl9pPr marL="4114800" lvl="8" indent="-228600" algn="l">
              <a:spcBef>
                <a:spcPts val="2400"/>
              </a:spcBef>
              <a:spcAft>
                <a:spcPts val="240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36f21e578b4_1_50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36f21e578b4_1_50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6f21e578b4_1_50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21e578b4_1_5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g36f21e578b4_1_56"/>
          <p:cNvSpPr/>
          <p:nvPr/>
        </p:nvSpPr>
        <p:spPr>
          <a:xfrm>
            <a:off x="0" y="1219192"/>
            <a:ext cx="14029055" cy="9055100"/>
          </a:xfrm>
          <a:custGeom>
            <a:avLst/>
            <a:gdLst/>
            <a:ahLst/>
            <a:cxnLst/>
            <a:rect l="l" t="t" r="r" b="b"/>
            <a:pathLst>
              <a:path w="14029055" h="9055100" extrusionOk="0">
                <a:moveTo>
                  <a:pt x="14028532" y="9055099"/>
                </a:moveTo>
                <a:lnTo>
                  <a:pt x="0" y="9055099"/>
                </a:lnTo>
                <a:lnTo>
                  <a:pt x="0" y="0"/>
                </a:lnTo>
                <a:lnTo>
                  <a:pt x="189261" y="25399"/>
                </a:lnTo>
                <a:lnTo>
                  <a:pt x="232742" y="38099"/>
                </a:lnTo>
                <a:lnTo>
                  <a:pt x="276921" y="38099"/>
                </a:lnTo>
                <a:lnTo>
                  <a:pt x="413266" y="63499"/>
                </a:lnTo>
                <a:lnTo>
                  <a:pt x="506942" y="88899"/>
                </a:lnTo>
                <a:lnTo>
                  <a:pt x="554497" y="88899"/>
                </a:lnTo>
                <a:lnTo>
                  <a:pt x="699562" y="126999"/>
                </a:lnTo>
                <a:lnTo>
                  <a:pt x="748586" y="126999"/>
                </a:lnTo>
                <a:lnTo>
                  <a:pt x="1197240" y="241299"/>
                </a:lnTo>
                <a:lnTo>
                  <a:pt x="1247200" y="266699"/>
                </a:lnTo>
                <a:lnTo>
                  <a:pt x="1346719" y="292099"/>
                </a:lnTo>
                <a:lnTo>
                  <a:pt x="1396198" y="317499"/>
                </a:lnTo>
                <a:lnTo>
                  <a:pt x="1445439" y="330199"/>
                </a:lnTo>
                <a:lnTo>
                  <a:pt x="1543049" y="380999"/>
                </a:lnTo>
                <a:lnTo>
                  <a:pt x="1618563" y="406399"/>
                </a:lnTo>
                <a:lnTo>
                  <a:pt x="1655845" y="431799"/>
                </a:lnTo>
                <a:lnTo>
                  <a:pt x="1692846" y="444499"/>
                </a:lnTo>
                <a:lnTo>
                  <a:pt x="1766108" y="495299"/>
                </a:lnTo>
                <a:lnTo>
                  <a:pt x="1802423" y="507999"/>
                </a:lnTo>
                <a:lnTo>
                  <a:pt x="1946186" y="609599"/>
                </a:lnTo>
                <a:lnTo>
                  <a:pt x="1981885" y="622299"/>
                </a:lnTo>
                <a:lnTo>
                  <a:pt x="2088824" y="698499"/>
                </a:lnTo>
                <a:lnTo>
                  <a:pt x="2124505" y="736599"/>
                </a:lnTo>
                <a:lnTo>
                  <a:pt x="2304363" y="863599"/>
                </a:lnTo>
                <a:lnTo>
                  <a:pt x="2377476" y="927099"/>
                </a:lnTo>
                <a:lnTo>
                  <a:pt x="2489058" y="1003299"/>
                </a:lnTo>
                <a:lnTo>
                  <a:pt x="2526868" y="1041399"/>
                </a:lnTo>
                <a:lnTo>
                  <a:pt x="2642514" y="1117599"/>
                </a:lnTo>
                <a:lnTo>
                  <a:pt x="2681889" y="1155699"/>
                </a:lnTo>
                <a:lnTo>
                  <a:pt x="2721722" y="1181099"/>
                </a:lnTo>
                <a:lnTo>
                  <a:pt x="2802864" y="1231899"/>
                </a:lnTo>
                <a:lnTo>
                  <a:pt x="2844227" y="1269999"/>
                </a:lnTo>
                <a:lnTo>
                  <a:pt x="2928668" y="1320799"/>
                </a:lnTo>
                <a:lnTo>
                  <a:pt x="3015572" y="1371599"/>
                </a:lnTo>
                <a:lnTo>
                  <a:pt x="3105149" y="1422399"/>
                </a:lnTo>
                <a:lnTo>
                  <a:pt x="3197611" y="1473199"/>
                </a:lnTo>
                <a:lnTo>
                  <a:pt x="3293169" y="1523999"/>
                </a:lnTo>
                <a:lnTo>
                  <a:pt x="3392033" y="1574799"/>
                </a:lnTo>
                <a:lnTo>
                  <a:pt x="3494416" y="1625599"/>
                </a:lnTo>
                <a:lnTo>
                  <a:pt x="3546993" y="1638299"/>
                </a:lnTo>
                <a:lnTo>
                  <a:pt x="3655048" y="1689099"/>
                </a:lnTo>
                <a:lnTo>
                  <a:pt x="3710580" y="1701799"/>
                </a:lnTo>
                <a:lnTo>
                  <a:pt x="3767149" y="1727199"/>
                </a:lnTo>
                <a:lnTo>
                  <a:pt x="3883507" y="1752599"/>
                </a:lnTo>
                <a:lnTo>
                  <a:pt x="3943349" y="1777999"/>
                </a:lnTo>
                <a:lnTo>
                  <a:pt x="3979572" y="1777999"/>
                </a:lnTo>
                <a:lnTo>
                  <a:pt x="4054106" y="1803399"/>
                </a:lnTo>
                <a:lnTo>
                  <a:pt x="4092386" y="1803399"/>
                </a:lnTo>
                <a:lnTo>
                  <a:pt x="4131321" y="1816099"/>
                </a:lnTo>
                <a:lnTo>
                  <a:pt x="4170895" y="1816099"/>
                </a:lnTo>
                <a:lnTo>
                  <a:pt x="4211094" y="1828799"/>
                </a:lnTo>
                <a:lnTo>
                  <a:pt x="4251903" y="1828799"/>
                </a:lnTo>
                <a:lnTo>
                  <a:pt x="4293304" y="1841499"/>
                </a:lnTo>
                <a:lnTo>
                  <a:pt x="4377828" y="1841499"/>
                </a:lnTo>
                <a:lnTo>
                  <a:pt x="4420920" y="1854199"/>
                </a:lnTo>
                <a:lnTo>
                  <a:pt x="4598457" y="1854199"/>
                </a:lnTo>
                <a:lnTo>
                  <a:pt x="4644058" y="1866899"/>
                </a:lnTo>
                <a:lnTo>
                  <a:pt x="7524663" y="1866899"/>
                </a:lnTo>
                <a:lnTo>
                  <a:pt x="7617714" y="1892299"/>
                </a:lnTo>
                <a:lnTo>
                  <a:pt x="7663577" y="1892299"/>
                </a:lnTo>
                <a:lnTo>
                  <a:pt x="7928502" y="1968499"/>
                </a:lnTo>
                <a:lnTo>
                  <a:pt x="8094234" y="2019299"/>
                </a:lnTo>
                <a:lnTo>
                  <a:pt x="8134167" y="2044699"/>
                </a:lnTo>
                <a:lnTo>
                  <a:pt x="8212123" y="2070099"/>
                </a:lnTo>
                <a:lnTo>
                  <a:pt x="8250116" y="2095499"/>
                </a:lnTo>
                <a:lnTo>
                  <a:pt x="8287433" y="2120899"/>
                </a:lnTo>
                <a:lnTo>
                  <a:pt x="8324057" y="2133599"/>
                </a:lnTo>
                <a:lnTo>
                  <a:pt x="8359974" y="2158999"/>
                </a:lnTo>
                <a:lnTo>
                  <a:pt x="8395168" y="2184399"/>
                </a:lnTo>
                <a:lnTo>
                  <a:pt x="8429624" y="2209799"/>
                </a:lnTo>
                <a:lnTo>
                  <a:pt x="8462365" y="2222499"/>
                </a:lnTo>
                <a:lnTo>
                  <a:pt x="8494500" y="2247899"/>
                </a:lnTo>
                <a:lnTo>
                  <a:pt x="8526039" y="2273299"/>
                </a:lnTo>
                <a:lnTo>
                  <a:pt x="8556994" y="2298699"/>
                </a:lnTo>
                <a:lnTo>
                  <a:pt x="8587376" y="2324099"/>
                </a:lnTo>
                <a:lnTo>
                  <a:pt x="8617195" y="2362199"/>
                </a:lnTo>
                <a:lnTo>
                  <a:pt x="8646464" y="2387599"/>
                </a:lnTo>
                <a:lnTo>
                  <a:pt x="8675193" y="2412999"/>
                </a:lnTo>
                <a:lnTo>
                  <a:pt x="8703394" y="2451099"/>
                </a:lnTo>
                <a:lnTo>
                  <a:pt x="8731078" y="2476499"/>
                </a:lnTo>
                <a:lnTo>
                  <a:pt x="8758256" y="2514599"/>
                </a:lnTo>
                <a:lnTo>
                  <a:pt x="8784939" y="2539999"/>
                </a:lnTo>
                <a:lnTo>
                  <a:pt x="8811139" y="2578099"/>
                </a:lnTo>
                <a:lnTo>
                  <a:pt x="8836866" y="2616199"/>
                </a:lnTo>
                <a:lnTo>
                  <a:pt x="8862133" y="2641599"/>
                </a:lnTo>
                <a:lnTo>
                  <a:pt x="8886950" y="2679699"/>
                </a:lnTo>
                <a:lnTo>
                  <a:pt x="8911328" y="2717799"/>
                </a:lnTo>
                <a:lnTo>
                  <a:pt x="8935279" y="2755899"/>
                </a:lnTo>
                <a:lnTo>
                  <a:pt x="8958814" y="2793999"/>
                </a:lnTo>
                <a:lnTo>
                  <a:pt x="8981943" y="2832099"/>
                </a:lnTo>
                <a:lnTo>
                  <a:pt x="9004679" y="2870199"/>
                </a:lnTo>
                <a:lnTo>
                  <a:pt x="9027033" y="2908299"/>
                </a:lnTo>
                <a:lnTo>
                  <a:pt x="9049016" y="2946399"/>
                </a:lnTo>
                <a:lnTo>
                  <a:pt x="9070638" y="2984499"/>
                </a:lnTo>
                <a:lnTo>
                  <a:pt x="9091912" y="3022599"/>
                </a:lnTo>
                <a:lnTo>
                  <a:pt x="9112848" y="3073399"/>
                </a:lnTo>
                <a:lnTo>
                  <a:pt x="9133457" y="3111499"/>
                </a:lnTo>
                <a:lnTo>
                  <a:pt x="9153752" y="3149599"/>
                </a:lnTo>
                <a:lnTo>
                  <a:pt x="9173743" y="3200399"/>
                </a:lnTo>
                <a:lnTo>
                  <a:pt x="9193441" y="3238499"/>
                </a:lnTo>
                <a:lnTo>
                  <a:pt x="9212857" y="3289299"/>
                </a:lnTo>
                <a:lnTo>
                  <a:pt x="9232003" y="3327399"/>
                </a:lnTo>
                <a:lnTo>
                  <a:pt x="9250890" y="3378199"/>
                </a:lnTo>
                <a:lnTo>
                  <a:pt x="9269530" y="3416299"/>
                </a:lnTo>
                <a:lnTo>
                  <a:pt x="9287932" y="3467099"/>
                </a:lnTo>
                <a:lnTo>
                  <a:pt x="9306110" y="3505199"/>
                </a:lnTo>
                <a:lnTo>
                  <a:pt x="9324073" y="3555999"/>
                </a:lnTo>
                <a:lnTo>
                  <a:pt x="9341833" y="3606799"/>
                </a:lnTo>
                <a:lnTo>
                  <a:pt x="9359402" y="3644899"/>
                </a:lnTo>
                <a:lnTo>
                  <a:pt x="9376790" y="3695699"/>
                </a:lnTo>
                <a:lnTo>
                  <a:pt x="9394008" y="3746499"/>
                </a:lnTo>
                <a:lnTo>
                  <a:pt x="9411069" y="3784599"/>
                </a:lnTo>
                <a:lnTo>
                  <a:pt x="9427983" y="3835399"/>
                </a:lnTo>
                <a:lnTo>
                  <a:pt x="9444761" y="3886199"/>
                </a:lnTo>
                <a:lnTo>
                  <a:pt x="9461415" y="3936999"/>
                </a:lnTo>
                <a:lnTo>
                  <a:pt x="9477956" y="3975099"/>
                </a:lnTo>
                <a:lnTo>
                  <a:pt x="9494394" y="4025899"/>
                </a:lnTo>
                <a:lnTo>
                  <a:pt x="9510742" y="4076699"/>
                </a:lnTo>
                <a:lnTo>
                  <a:pt x="9527011" y="4127499"/>
                </a:lnTo>
                <a:lnTo>
                  <a:pt x="9543211" y="4178299"/>
                </a:lnTo>
                <a:lnTo>
                  <a:pt x="9559354" y="4229099"/>
                </a:lnTo>
                <a:lnTo>
                  <a:pt x="9575452" y="4267199"/>
                </a:lnTo>
                <a:lnTo>
                  <a:pt x="9671700" y="4571999"/>
                </a:lnTo>
                <a:lnTo>
                  <a:pt x="9687791" y="4610099"/>
                </a:lnTo>
                <a:lnTo>
                  <a:pt x="9703925" y="4660899"/>
                </a:lnTo>
                <a:lnTo>
                  <a:pt x="9720115" y="4711699"/>
                </a:lnTo>
                <a:lnTo>
                  <a:pt x="9736371" y="4762499"/>
                </a:lnTo>
                <a:lnTo>
                  <a:pt x="9752704" y="4813299"/>
                </a:lnTo>
                <a:lnTo>
                  <a:pt x="9769126" y="4864099"/>
                </a:lnTo>
                <a:lnTo>
                  <a:pt x="9785648" y="4902199"/>
                </a:lnTo>
                <a:lnTo>
                  <a:pt x="9802282" y="4952999"/>
                </a:lnTo>
                <a:lnTo>
                  <a:pt x="9819038" y="5003799"/>
                </a:lnTo>
                <a:lnTo>
                  <a:pt x="9835927" y="5054599"/>
                </a:lnTo>
                <a:lnTo>
                  <a:pt x="9852962" y="5092699"/>
                </a:lnTo>
                <a:lnTo>
                  <a:pt x="9870152" y="5143499"/>
                </a:lnTo>
                <a:lnTo>
                  <a:pt x="9887510" y="5194299"/>
                </a:lnTo>
                <a:lnTo>
                  <a:pt x="9905047" y="5245099"/>
                </a:lnTo>
                <a:lnTo>
                  <a:pt x="9922773" y="5283199"/>
                </a:lnTo>
                <a:lnTo>
                  <a:pt x="9940700" y="5333999"/>
                </a:lnTo>
                <a:lnTo>
                  <a:pt x="9958840" y="5384799"/>
                </a:lnTo>
                <a:lnTo>
                  <a:pt x="9977203" y="5422899"/>
                </a:lnTo>
                <a:lnTo>
                  <a:pt x="9995800" y="5473699"/>
                </a:lnTo>
                <a:lnTo>
                  <a:pt x="10014643" y="5511799"/>
                </a:lnTo>
                <a:lnTo>
                  <a:pt x="10033744" y="5562599"/>
                </a:lnTo>
                <a:lnTo>
                  <a:pt x="10053113" y="5600699"/>
                </a:lnTo>
                <a:lnTo>
                  <a:pt x="10072761" y="5651499"/>
                </a:lnTo>
                <a:lnTo>
                  <a:pt x="10092700" y="5689599"/>
                </a:lnTo>
                <a:lnTo>
                  <a:pt x="10112941" y="5727699"/>
                </a:lnTo>
                <a:lnTo>
                  <a:pt x="10133496" y="5778499"/>
                </a:lnTo>
                <a:lnTo>
                  <a:pt x="10154374" y="5816599"/>
                </a:lnTo>
                <a:lnTo>
                  <a:pt x="10175589" y="5854699"/>
                </a:lnTo>
                <a:lnTo>
                  <a:pt x="10197150" y="5905499"/>
                </a:lnTo>
                <a:lnTo>
                  <a:pt x="10219069" y="5943599"/>
                </a:lnTo>
                <a:lnTo>
                  <a:pt x="10241358" y="5981699"/>
                </a:lnTo>
                <a:lnTo>
                  <a:pt x="10264027" y="6019799"/>
                </a:lnTo>
                <a:lnTo>
                  <a:pt x="10287088" y="6057899"/>
                </a:lnTo>
                <a:lnTo>
                  <a:pt x="10310552" y="6095999"/>
                </a:lnTo>
                <a:lnTo>
                  <a:pt x="10334429" y="6134099"/>
                </a:lnTo>
                <a:lnTo>
                  <a:pt x="10358733" y="6172199"/>
                </a:lnTo>
                <a:lnTo>
                  <a:pt x="10383473" y="6210299"/>
                </a:lnTo>
                <a:lnTo>
                  <a:pt x="10408661" y="6248399"/>
                </a:lnTo>
                <a:lnTo>
                  <a:pt x="10434308" y="6273799"/>
                </a:lnTo>
                <a:lnTo>
                  <a:pt x="10460425" y="6311899"/>
                </a:lnTo>
                <a:lnTo>
                  <a:pt x="10487023" y="6349999"/>
                </a:lnTo>
                <a:lnTo>
                  <a:pt x="10519514" y="6388099"/>
                </a:lnTo>
                <a:lnTo>
                  <a:pt x="10552929" y="6426199"/>
                </a:lnTo>
                <a:lnTo>
                  <a:pt x="10587243" y="6464299"/>
                </a:lnTo>
                <a:lnTo>
                  <a:pt x="10622426" y="6502399"/>
                </a:lnTo>
                <a:lnTo>
                  <a:pt x="10658450" y="6540499"/>
                </a:lnTo>
                <a:lnTo>
                  <a:pt x="10695288" y="6578599"/>
                </a:lnTo>
                <a:lnTo>
                  <a:pt x="10732910" y="6616699"/>
                </a:lnTo>
                <a:lnTo>
                  <a:pt x="10771289" y="6654799"/>
                </a:lnTo>
                <a:lnTo>
                  <a:pt x="10810397" y="6692899"/>
                </a:lnTo>
                <a:lnTo>
                  <a:pt x="10850205" y="6730999"/>
                </a:lnTo>
                <a:lnTo>
                  <a:pt x="10890685" y="6769099"/>
                </a:lnTo>
                <a:lnTo>
                  <a:pt x="10931809" y="6807199"/>
                </a:lnTo>
                <a:lnTo>
                  <a:pt x="10973549" y="6845299"/>
                </a:lnTo>
                <a:lnTo>
                  <a:pt x="11015876" y="6870699"/>
                </a:lnTo>
                <a:lnTo>
                  <a:pt x="11058763" y="6908799"/>
                </a:lnTo>
                <a:lnTo>
                  <a:pt x="11102181" y="6946899"/>
                </a:lnTo>
                <a:lnTo>
                  <a:pt x="11146102" y="6984999"/>
                </a:lnTo>
                <a:lnTo>
                  <a:pt x="11190498" y="7010399"/>
                </a:lnTo>
                <a:lnTo>
                  <a:pt x="11235341" y="7048499"/>
                </a:lnTo>
                <a:lnTo>
                  <a:pt x="11326253" y="7124699"/>
                </a:lnTo>
                <a:lnTo>
                  <a:pt x="11372267" y="7150099"/>
                </a:lnTo>
                <a:lnTo>
                  <a:pt x="11465268" y="7226299"/>
                </a:lnTo>
                <a:lnTo>
                  <a:pt x="11512199" y="7251699"/>
                </a:lnTo>
                <a:lnTo>
                  <a:pt x="11559379" y="7289799"/>
                </a:lnTo>
                <a:lnTo>
                  <a:pt x="11606780" y="7315199"/>
                </a:lnTo>
                <a:lnTo>
                  <a:pt x="11654375" y="7353299"/>
                </a:lnTo>
                <a:lnTo>
                  <a:pt x="11702134" y="7378699"/>
                </a:lnTo>
                <a:lnTo>
                  <a:pt x="11750030" y="7416799"/>
                </a:lnTo>
                <a:lnTo>
                  <a:pt x="11798034" y="7442199"/>
                </a:lnTo>
                <a:lnTo>
                  <a:pt x="11846118" y="7480299"/>
                </a:lnTo>
                <a:lnTo>
                  <a:pt x="11894255" y="7505699"/>
                </a:lnTo>
                <a:lnTo>
                  <a:pt x="11942416" y="7543799"/>
                </a:lnTo>
                <a:lnTo>
                  <a:pt x="11990572" y="7569199"/>
                </a:lnTo>
                <a:lnTo>
                  <a:pt x="12038696" y="7607299"/>
                </a:lnTo>
                <a:lnTo>
                  <a:pt x="12134733" y="7658099"/>
                </a:lnTo>
                <a:lnTo>
                  <a:pt x="12182590" y="7696199"/>
                </a:lnTo>
                <a:lnTo>
                  <a:pt x="12277840" y="7746999"/>
                </a:lnTo>
                <a:lnTo>
                  <a:pt x="12325177" y="7785099"/>
                </a:lnTo>
                <a:lnTo>
                  <a:pt x="12465697" y="7861299"/>
                </a:lnTo>
                <a:lnTo>
                  <a:pt x="12557851" y="7924799"/>
                </a:lnTo>
                <a:lnTo>
                  <a:pt x="12648523" y="7975599"/>
                </a:lnTo>
                <a:lnTo>
                  <a:pt x="12737487" y="8026399"/>
                </a:lnTo>
                <a:lnTo>
                  <a:pt x="12781258" y="8064499"/>
                </a:lnTo>
                <a:lnTo>
                  <a:pt x="12824517" y="8089899"/>
                </a:lnTo>
                <a:lnTo>
                  <a:pt x="12909387" y="8140699"/>
                </a:lnTo>
                <a:lnTo>
                  <a:pt x="12991873" y="8191499"/>
                </a:lnTo>
                <a:lnTo>
                  <a:pt x="13032151" y="8216899"/>
                </a:lnTo>
                <a:lnTo>
                  <a:pt x="13071748" y="8242299"/>
                </a:lnTo>
                <a:lnTo>
                  <a:pt x="13110637" y="8267699"/>
                </a:lnTo>
                <a:lnTo>
                  <a:pt x="13148788" y="8293099"/>
                </a:lnTo>
                <a:lnTo>
                  <a:pt x="13186174" y="8318499"/>
                </a:lnTo>
                <a:lnTo>
                  <a:pt x="13222766" y="8331199"/>
                </a:lnTo>
                <a:lnTo>
                  <a:pt x="13258537" y="8356599"/>
                </a:lnTo>
                <a:lnTo>
                  <a:pt x="13293458" y="8381999"/>
                </a:lnTo>
                <a:lnTo>
                  <a:pt x="13327501" y="8407399"/>
                </a:lnTo>
                <a:lnTo>
                  <a:pt x="13360637" y="8432799"/>
                </a:lnTo>
                <a:lnTo>
                  <a:pt x="13392839" y="8458199"/>
                </a:lnTo>
                <a:lnTo>
                  <a:pt x="13424079" y="8483599"/>
                </a:lnTo>
                <a:lnTo>
                  <a:pt x="13454328" y="8496299"/>
                </a:lnTo>
                <a:lnTo>
                  <a:pt x="13483557" y="8521699"/>
                </a:lnTo>
                <a:lnTo>
                  <a:pt x="13511740" y="8547099"/>
                </a:lnTo>
                <a:lnTo>
                  <a:pt x="13538847" y="8572499"/>
                </a:lnTo>
                <a:lnTo>
                  <a:pt x="13564851" y="8585199"/>
                </a:lnTo>
                <a:lnTo>
                  <a:pt x="13589723" y="8610599"/>
                </a:lnTo>
                <a:lnTo>
                  <a:pt x="13613435" y="8635999"/>
                </a:lnTo>
                <a:lnTo>
                  <a:pt x="13635958" y="8648699"/>
                </a:lnTo>
                <a:lnTo>
                  <a:pt x="13657266" y="8674099"/>
                </a:lnTo>
                <a:lnTo>
                  <a:pt x="13677329" y="8699499"/>
                </a:lnTo>
                <a:lnTo>
                  <a:pt x="13696120" y="8712199"/>
                </a:lnTo>
                <a:lnTo>
                  <a:pt x="13713609" y="8737599"/>
                </a:lnTo>
                <a:lnTo>
                  <a:pt x="13729770" y="8750299"/>
                </a:lnTo>
                <a:lnTo>
                  <a:pt x="13744573" y="8775699"/>
                </a:lnTo>
                <a:lnTo>
                  <a:pt x="13774739" y="8813799"/>
                </a:lnTo>
                <a:lnTo>
                  <a:pt x="13806382" y="8851899"/>
                </a:lnTo>
                <a:lnTo>
                  <a:pt x="13839172" y="8889999"/>
                </a:lnTo>
                <a:lnTo>
                  <a:pt x="13872780" y="8928099"/>
                </a:lnTo>
                <a:lnTo>
                  <a:pt x="13906878" y="8953499"/>
                </a:lnTo>
                <a:lnTo>
                  <a:pt x="14028532" y="9055099"/>
                </a:lnTo>
                <a:close/>
              </a:path>
              <a:path w="14029055" h="9055100" extrusionOk="0">
                <a:moveTo>
                  <a:pt x="7087076" y="1828799"/>
                </a:moveTo>
                <a:lnTo>
                  <a:pt x="6050070" y="1828799"/>
                </a:lnTo>
                <a:lnTo>
                  <a:pt x="6102679" y="1816099"/>
                </a:lnTo>
                <a:lnTo>
                  <a:pt x="7036857" y="1816099"/>
                </a:lnTo>
                <a:lnTo>
                  <a:pt x="7087076" y="1828799"/>
                </a:lnTo>
                <a:close/>
              </a:path>
              <a:path w="14029055" h="9055100" extrusionOk="0">
                <a:moveTo>
                  <a:pt x="7235999" y="1841499"/>
                </a:moveTo>
                <a:lnTo>
                  <a:pt x="5579658" y="1841499"/>
                </a:lnTo>
                <a:lnTo>
                  <a:pt x="5787743" y="1828799"/>
                </a:lnTo>
                <a:lnTo>
                  <a:pt x="7186663" y="1828799"/>
                </a:lnTo>
                <a:lnTo>
                  <a:pt x="7235999" y="1841499"/>
                </a:lnTo>
                <a:close/>
              </a:path>
              <a:path w="14029055" h="9055100" extrusionOk="0">
                <a:moveTo>
                  <a:pt x="7381999" y="1854199"/>
                </a:moveTo>
                <a:lnTo>
                  <a:pt x="5476545" y="1854199"/>
                </a:lnTo>
                <a:lnTo>
                  <a:pt x="5528012" y="1841499"/>
                </a:lnTo>
                <a:lnTo>
                  <a:pt x="7333683" y="1841499"/>
                </a:lnTo>
                <a:lnTo>
                  <a:pt x="7381999" y="1854199"/>
                </a:lnTo>
                <a:close/>
              </a:path>
              <a:path w="14029055" h="9055100" extrusionOk="0">
                <a:moveTo>
                  <a:pt x="7477505" y="1866899"/>
                </a:moveTo>
                <a:lnTo>
                  <a:pt x="5073148" y="1866899"/>
                </a:lnTo>
                <a:lnTo>
                  <a:pt x="5122620" y="1854199"/>
                </a:lnTo>
                <a:lnTo>
                  <a:pt x="7429945" y="1854199"/>
                </a:lnTo>
                <a:lnTo>
                  <a:pt x="7477505" y="18668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3" name="Google Shape;63;g36f21e578b4_1_56"/>
          <p:cNvSpPr txBox="1">
            <a:spLocks noGrp="1"/>
          </p:cNvSpPr>
          <p:nvPr>
            <p:ph type="title"/>
          </p:nvPr>
        </p:nvSpPr>
        <p:spPr>
          <a:xfrm>
            <a:off x="495814" y="673195"/>
            <a:ext cx="152037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600"/>
              <a:buNone/>
              <a:defRPr sz="39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6f21e578b4_1_5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6f21e578b4_1_5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6f21e578b4_1_5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f21e578b4_1_9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g36f21e578b4_1_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f21e578b4_1_12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6f21e578b4_1_12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6f21e578b4_1_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f21e578b4_1_1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6f21e578b4_1_16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g36f21e578b4_1_16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g36f21e578b4_1_1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f21e578b4_1_2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6f21e578b4_1_2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f21e578b4_1_24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g36f21e578b4_1_24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g36f21e578b4_1_2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f21e578b4_1_2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g36f21e578b4_1_2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f21e578b4_1_31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6f21e578b4_1_31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g36f21e578b4_1_31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g36f21e578b4_1_31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6f21e578b4_1_3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f21e578b4_1_37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6f21e578b4_1_3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f21e578b4_1_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6f21e578b4_1_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6f21e578b4_1_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tech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company/classroom-tech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.docs.live.net/850712C7A4FC3368/Documents/DetailedPresentation%20(1).pptx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kxiit/blinkit-sales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821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72" name="Google Shape;72;p1"/>
          <p:cNvGrpSpPr/>
          <p:nvPr/>
        </p:nvGrpSpPr>
        <p:grpSpPr>
          <a:xfrm>
            <a:off x="15354" y="9525"/>
            <a:ext cx="18257296" cy="10267949"/>
            <a:chOff x="30704" y="0"/>
            <a:chExt cx="18257296" cy="10267949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96027" y="6654927"/>
              <a:ext cx="161924" cy="16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0704" y="0"/>
              <a:ext cx="18257296" cy="10267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0846920cb_0_1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9" name="Google Shape;199;g370846920cb_0_17"/>
          <p:cNvSpPr txBox="1"/>
          <p:nvPr/>
        </p:nvSpPr>
        <p:spPr>
          <a:xfrm>
            <a:off x="315675" y="2882250"/>
            <a:ext cx="9694800" cy="524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Identify which aspects of service receive the most customer feedback.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Pie chart comparing four categories: Delivery, Customer Service, Product Quality, App Experience.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Feedback is split almost equally among all categories (about 24–25% each).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No single issue stands out—improvement is needed across the 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0" i="0" dirty="0">
                <a:effectLst/>
                <a:latin typeface="+mn-lt"/>
              </a:rPr>
              <a:t>Suggests every team should work together for a better overall customer experience.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00" name="Google Shape;200;g370846920cb_0_1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3️⃣ Distribution of Feedback Categories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A7DAE-0406-FC94-F5C5-456895D5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882251"/>
            <a:ext cx="7646176" cy="51249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0846920cb_0_3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7" name="Google Shape;207;g370846920cb_0_34"/>
          <p:cNvSpPr txBox="1"/>
          <p:nvPr/>
        </p:nvSpPr>
        <p:spPr>
          <a:xfrm>
            <a:off x="315675" y="28822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view basic details about individual customers.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customer ID, name, and address.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address validation for deliveries.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store or zone-level order tracking.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for personalized service and communication.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08" name="Google Shape;208;g370846920cb_0_3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4️⃣ Customer Details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D6BFB-DB85-AB81-CEE7-365555A8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475" y="2882250"/>
            <a:ext cx="7961850" cy="48162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0846920cb_0_5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5" name="Google Shape;215;g370846920cb_0_55"/>
          <p:cNvSpPr txBox="1"/>
          <p:nvPr/>
        </p:nvSpPr>
        <p:spPr>
          <a:xfrm>
            <a:off x="315675" y="2577450"/>
            <a:ext cx="9694800" cy="694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l">
              <a:spcAft>
                <a:spcPts val="300"/>
              </a:spcAft>
              <a:buNone/>
            </a:pPr>
            <a:r>
              <a:rPr lang="en-US" sz="3200" b="1" i="0" dirty="0">
                <a:effectLst/>
                <a:latin typeface="fkGrotesk"/>
              </a:rPr>
              <a:t>Purpose</a:t>
            </a:r>
          </a:p>
          <a:p>
            <a:pPr algn="l">
              <a:buNone/>
            </a:pPr>
            <a:r>
              <a:rPr lang="en-US" sz="3200" b="0" i="0" dirty="0">
                <a:effectLst/>
                <a:latin typeface="fkGroteskNeue"/>
              </a:rPr>
              <a:t>Show the count of orders delivered on time, slightly delayed, and significantly delayed.</a:t>
            </a:r>
          </a:p>
          <a:p>
            <a:pPr algn="l">
              <a:buNone/>
            </a:pPr>
            <a:r>
              <a:rPr lang="en-US" sz="3200" b="1" i="0" dirty="0">
                <a:effectLst/>
                <a:latin typeface="fkGrotesk"/>
              </a:rPr>
              <a:t>Visual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Vertical bar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X-axis: Delivery Status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Y-axis: Number of Orders</a:t>
            </a:r>
          </a:p>
          <a:p>
            <a:pPr algn="l">
              <a:buNone/>
            </a:pPr>
            <a:r>
              <a:rPr lang="en-US" sz="3200" b="1" i="0" dirty="0">
                <a:effectLst/>
                <a:latin typeface="fkGrotesk"/>
              </a:rPr>
              <a:t>Insights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3,500 orders arrived on schedule, 1,000 had minor delays, and 500 were heavily delayed.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The majority of orders—over 70%—were delivered when promised.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fkGroteskNeue"/>
              </a:rPr>
              <a:t>Process improvements can target delays to boost timely deliveries even further.</a:t>
            </a:r>
          </a:p>
        </p:txBody>
      </p:sp>
      <p:sp>
        <p:nvSpPr>
          <p:cNvPr id="216" name="Google Shape;216;g370846920cb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5️⃣ Orders Based on Delivery Status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09E00B-4EFF-AA80-BDEA-8921BB76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097" y="2577450"/>
            <a:ext cx="7370227" cy="5306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f3d76d04d_0_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3" name="Google Shape;223;g36f3d76d04d_0_0"/>
          <p:cNvSpPr txBox="1"/>
          <p:nvPr/>
        </p:nvSpPr>
        <p:spPr>
          <a:xfrm>
            <a:off x="429000" y="1434450"/>
            <a:ext cx="10147500" cy="433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Typical value per customer order.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3200" b="0" i="0" dirty="0">
                <a:effectLst/>
                <a:latin typeface="fkGroteskNeue"/>
              </a:rPr>
              <a:t>KPI card — 1.31K (currency implied).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Each order averages 1,310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Useful for monitoring customer spending habits.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Informs upselling and bundle offer tactics.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24" name="Google Shape;224;g36f3d76d04d_0_0"/>
          <p:cNvSpPr txBox="1"/>
          <p:nvPr/>
        </p:nvSpPr>
        <p:spPr>
          <a:xfrm>
            <a:off x="1151250" y="6600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 </a:t>
            </a:r>
            <a:r>
              <a:rPr lang="en-US" sz="3400" b="1">
                <a:solidFill>
                  <a:schemeClr val="dk1"/>
                </a:solidFill>
              </a:rPr>
              <a:t>6️⃣ Average Order Value (AOV)</a:t>
            </a:r>
            <a:endParaRPr sz="3400"/>
          </a:p>
        </p:txBody>
      </p:sp>
      <p:sp>
        <p:nvSpPr>
          <p:cNvPr id="225" name="Google Shape;225;g36f3d76d04d_0_0"/>
          <p:cNvSpPr txBox="1"/>
          <p:nvPr/>
        </p:nvSpPr>
        <p:spPr>
          <a:xfrm>
            <a:off x="429000" y="6460344"/>
            <a:ext cx="107445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400" b="1" dirty="0">
                <a:latin typeface="+mn-lt"/>
              </a:rPr>
              <a:t>Purpose</a:t>
            </a:r>
            <a:r>
              <a:rPr lang="en-US" sz="2400" dirty="0">
                <a:latin typeface="+mn-lt"/>
              </a:rPr>
              <a:t>: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 Combined sales from all marketing efforts.</a:t>
            </a:r>
          </a:p>
          <a:p>
            <a:pPr algn="l"/>
            <a:r>
              <a:rPr lang="en-US" sz="2400" b="1" i="0" dirty="0">
                <a:effectLst/>
                <a:latin typeface="+mn-lt"/>
              </a:rPr>
              <a:t>Visual: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KPI card — 32.19M total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</a:rPr>
              <a:t>Insights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Reflects total sales generated by 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Demonstrates the impact of App Push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Supports marketing ROI and budget justification.</a:t>
            </a:r>
          </a:p>
        </p:txBody>
      </p:sp>
      <p:sp>
        <p:nvSpPr>
          <p:cNvPr id="226" name="Google Shape;226;g36f3d76d04d_0_0"/>
          <p:cNvSpPr txBox="1"/>
          <p:nvPr/>
        </p:nvSpPr>
        <p:spPr>
          <a:xfrm>
            <a:off x="757564" y="5418304"/>
            <a:ext cx="7750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7️⃣ Total Revenue from Campaigns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5EA51-6FD8-0F24-1BD4-265BFE69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864" y="1014075"/>
            <a:ext cx="5675572" cy="83273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f3d76d04d_0_3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3" name="Google Shape;233;g36f3d76d04d_0_37"/>
          <p:cNvSpPr txBox="1"/>
          <p:nvPr/>
        </p:nvSpPr>
        <p:spPr>
          <a:xfrm>
            <a:off x="315675" y="3110850"/>
            <a:ext cx="9694800" cy="36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To see which products sell the most by volume.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Horizontal bar chart by product and quantity.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Pet Treats, Dish Soap lead in quantity sold.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Guides restocking priorities.</a:t>
            </a: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Shows top revenue drivers.</a:t>
            </a:r>
            <a:endParaRPr sz="1100" b="1">
              <a:solidFill>
                <a:schemeClr val="dk1"/>
              </a:solidFill>
            </a:endParaRPr>
          </a:p>
        </p:txBody>
      </p:sp>
      <p:sp>
        <p:nvSpPr>
          <p:cNvPr id="234" name="Google Shape;234;g36f3d76d04d_0_37"/>
          <p:cNvSpPr txBox="1"/>
          <p:nvPr/>
        </p:nvSpPr>
        <p:spPr>
          <a:xfrm>
            <a:off x="1151250" y="2107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8️⃣Order Quantity per Product</a:t>
            </a:r>
            <a:endParaRPr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000EE-76E7-1E82-D41E-949FD357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461875"/>
            <a:ext cx="8605904" cy="58848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f3d76d04d_0_2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1" name="Google Shape;241;g36f3d76d04d_0_21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Spot products with the highest damage rates.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lists product names, IDs, and average damage percentage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lang="en-US"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Toilet Cleaner and Detergent have the most damaged stock.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Stronger packaging is needed to cut losses.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Lower damage helps protect profits.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242" name="Google Shape;242;g36f3d76d04d_0_21"/>
          <p:cNvSpPr txBox="1"/>
          <p:nvPr/>
        </p:nvSpPr>
        <p:spPr>
          <a:xfrm>
            <a:off x="1151250" y="1726875"/>
            <a:ext cx="10054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9️⃣Percentage of Damaged Stocks Per Product</a:t>
            </a:r>
            <a:endParaRPr sz="3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DA5A5-B128-A565-6C07-758272EA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11" y="2912308"/>
            <a:ext cx="8259914" cy="56385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f3d76d04d_0_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9" name="Google Shape;249;g36f3d76d04d_0_7"/>
          <p:cNvSpPr txBox="1"/>
          <p:nvPr/>
        </p:nvSpPr>
        <p:spPr>
          <a:xfrm>
            <a:off x="315675" y="2577450"/>
            <a:ext cx="9694800" cy="531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Compare individual marketing campaigns by how much was spent and how much revenue they generated.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Table detailing: campaign ID, name, total spend, and total revenue.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Spend per campaign ranges from about 1,000 to 5,000 units.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Most campaigns deliver more revenue than their spend.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Makes it easy to measure ROI and improve how marketing budgets are assigned.</a:t>
            </a:r>
          </a:p>
        </p:txBody>
      </p:sp>
      <p:sp>
        <p:nvSpPr>
          <p:cNvPr id="250" name="Google Shape;250;g36f3d76d04d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🔟 Campaign Table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4D756-5BFA-A548-241F-5BA3A1298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577450"/>
            <a:ext cx="7646176" cy="4899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f3d76d04d_0_1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7" name="Google Shape;257;g36f3d76d04d_0_14"/>
          <p:cNvSpPr txBox="1"/>
          <p:nvPr/>
        </p:nvSpPr>
        <p:spPr>
          <a:xfrm>
            <a:off x="315675" y="2577450"/>
            <a:ext cx="9694800" cy="388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To track how much stock is received each month.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Line and column chart by month and product.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Stock peaks in march-august.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with demand forecasting.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Ensures stock levels match sales needs.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258" name="Google Shape;258;g36f3d76d04d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1️⃣1️⃣ Stock Received Over Time</a:t>
            </a:r>
            <a:endParaRPr sz="5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D2E08-5043-DDDF-840D-55CE8430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08" y="2817403"/>
            <a:ext cx="10459417" cy="57427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f3d76d04d_0_5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5" name="Google Shape;265;g36f3d76d04d_0_57"/>
          <p:cNvSpPr txBox="1"/>
          <p:nvPr/>
        </p:nvSpPr>
        <p:spPr>
          <a:xfrm>
            <a:off x="315675" y="2577450"/>
            <a:ext cx="9694800" cy="5468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Show which products bring in the most revenue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Vertical bar chart — X-axis: Product with ID, Y-axis: Total Sales Revenue.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Baby Food and Baby Wipes lead in total revenue.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Bananas and Biscuits are also strong sellers.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Useful for managers to prioritize top products for promotions and inventory planning.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2300" dirty="0">
              <a:solidFill>
                <a:schemeClr val="dk1"/>
              </a:solidFill>
            </a:endParaRPr>
          </a:p>
        </p:txBody>
      </p:sp>
      <p:sp>
        <p:nvSpPr>
          <p:cNvPr id="266" name="Google Shape;266;g36f3d76d04d_0_5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1️⃣2️⃣ Total Sales Revenue per Product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D0B35-D533-5170-87F5-56182EA8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1265" y="2577450"/>
            <a:ext cx="8161059" cy="55532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f3d76d04d_0_6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73" name="Google Shape;273;g36f3d76d04d_0_64"/>
          <p:cNvSpPr txBox="1"/>
          <p:nvPr/>
        </p:nvSpPr>
        <p:spPr>
          <a:xfrm>
            <a:off x="577217" y="2624817"/>
            <a:ext cx="9694800" cy="57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delivery times (in minutes) for each order.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with order IDs and their corresponding delivery times.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Most orders are delivered within 3–15 minutes.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 few entries have zero or negative times, pointing to possible data entry issues.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Helpful for tracking delivery performance and identifying data that needs correction.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300" b="1" dirty="0">
              <a:solidFill>
                <a:schemeClr val="dk1"/>
              </a:solidFill>
            </a:endParaRPr>
          </a:p>
        </p:txBody>
      </p:sp>
      <p:sp>
        <p:nvSpPr>
          <p:cNvPr id="274" name="Google Shape;274;g36f3d76d04d_0_6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1️⃣3️⃣ Total Delivery Time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786ED-6F25-4799-178F-E4DEC8A9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9232" y="2434876"/>
            <a:ext cx="6450227" cy="5603474"/>
          </a:xfrm>
          <a:prstGeom prst="rect">
            <a:avLst/>
          </a:prstGeom>
        </p:spPr>
      </p:pic>
      <p:pic>
        <p:nvPicPr>
          <p:cNvPr id="2050" name="Picture 2" descr="Blinkit To Start UC-Modelled Handyman Service Biz In Few Weeks">
            <a:extLst>
              <a:ext uri="{FF2B5EF4-FFF2-40B4-BE49-F238E27FC236}">
                <a16:creationId xmlns:a16="http://schemas.microsoft.com/office/drawing/2014/main" id="{ED13BACF-6F54-9984-1371-BB8413EF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" y="9020432"/>
            <a:ext cx="5400499" cy="126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0" name="Google Shape;80;p2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786749" y="1470350"/>
            <a:ext cx="102660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 b="1">
                <a:latin typeface="Arimo"/>
                <a:ea typeface="Arimo"/>
                <a:cs typeface="Arimo"/>
                <a:sym typeface="Arimo"/>
              </a:rPr>
              <a:t>📊</a:t>
            </a:r>
            <a:r>
              <a:rPr lang="en-US" sz="3800" b="1"/>
              <a:t>Project Title :Blinkit Sales Data Analysis</a:t>
            </a:r>
            <a:endParaRPr sz="3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61361" y="2456157"/>
            <a:ext cx="10553700" cy="546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8100" lvl="0" indent="0" algn="l" rtl="0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Name: Indranil Mukherjee</a:t>
            </a:r>
          </a:p>
          <a:p>
            <a:pPr marL="38100" lvl="0" indent="0" algn="l" rtl="0">
              <a:lnSpc>
                <a:spcPct val="1198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College Name: Narula Institute of Technology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Department: Information Technology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📞 Contact Us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📱 Phone: 8981838547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🌐 Website: </a:t>
            </a:r>
            <a:r>
              <a:rPr lang="en-US" sz="2700" u="sng" dirty="0">
                <a:solidFill>
                  <a:schemeClr val="hlink"/>
                </a:solidFill>
                <a:hlinkClick r:id="rId3"/>
              </a:rPr>
              <a:t>https://classroomtech.in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🔗 LinkedIn: </a:t>
            </a:r>
            <a:r>
              <a:rPr lang="en-US" sz="2700" u="sng" dirty="0">
                <a:solidFill>
                  <a:schemeClr val="hlink"/>
                </a:solidFill>
                <a:hlinkClick r:id="rId4"/>
              </a:rPr>
              <a:t>https://www.linkedin.com/company/classroom-tech/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700" dirty="0"/>
              <a:t>Duration: 3 months 1st April 2025 to 30th June 2025</a:t>
            </a:r>
            <a:endParaRPr sz="2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sz="2700" dirty="0"/>
          </a:p>
        </p:txBody>
      </p:sp>
      <p:sp>
        <p:nvSpPr>
          <p:cNvPr id="83" name="Google Shape;83;p2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84" name="Google Shape;84;p2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87" name="Google Shape;87;p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f3d76d04d_0_7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1" name="Google Shape;281;g36f3d76d04d_0_71"/>
          <p:cNvSpPr txBox="1"/>
          <p:nvPr/>
        </p:nvSpPr>
        <p:spPr>
          <a:xfrm>
            <a:off x="315675" y="2577450"/>
            <a:ext cx="9694800" cy="4599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share of customers in each group.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Pie chart with segments: Regular, Premium, New, and Inactive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Each segment makes up about 24–25% of customers.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Customer base is well balanced across loyal, new, and inactive groups.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targeting tailored offers—especially to win back inactive users.</a:t>
            </a:r>
          </a:p>
        </p:txBody>
      </p:sp>
      <p:sp>
        <p:nvSpPr>
          <p:cNvPr id="282" name="Google Shape;282;g36f3d76d04d_0_71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1️⃣4️⃣ Customer Segment</a:t>
            </a:r>
            <a:endParaRPr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D6F1D-0293-21B4-0A07-DB01AC6DB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815" y="2434875"/>
            <a:ext cx="6895071" cy="540501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f3d76d04d_0_7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89" name="Google Shape;289;g36f3d76d04d_0_78"/>
          <p:cNvSpPr txBox="1"/>
          <p:nvPr/>
        </p:nvSpPr>
        <p:spPr>
          <a:xfrm>
            <a:off x="315675" y="2577450"/>
            <a:ext cx="8531762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Illustrate the geographical origins of orders.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Map with pin markers representing order locations by </a:t>
            </a:r>
            <a:r>
              <a:rPr lang="en-US" sz="2300" dirty="0" err="1">
                <a:solidFill>
                  <a:schemeClr val="dk1"/>
                </a:solidFill>
              </a:rPr>
              <a:t>pincode</a:t>
            </a:r>
            <a:r>
              <a:rPr lang="en-US" sz="2300" dirty="0">
                <a:solidFill>
                  <a:schemeClr val="dk1"/>
                </a:solidFill>
              </a:rPr>
              <a:t>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Order activity clusters in certain states, revealing high-demand areas.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decide where to set up delivery hubs or target for business expansion.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Informs localized marketing efforts to boost regional sales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290" name="Google Shape;290;g36f3d76d04d_0_7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1️⃣5️⃣ Order Frequency by Pincode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744B88-D536-24D3-400C-6A605E1CE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437" y="2577451"/>
            <a:ext cx="9044999" cy="550386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f3d76d04d_0_8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7" name="Google Shape;297;g36f3d76d04d_0_85"/>
          <p:cNvSpPr txBox="1"/>
          <p:nvPr/>
        </p:nvSpPr>
        <p:spPr>
          <a:xfrm>
            <a:off x="315675" y="25774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display delivery delays for each order.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 Delay (mins)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delays are under 15 mins.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Some negative values highlight possible data corrections needed.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logistics performance tracking.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298" name="Google Shape;298;g36f3d76d04d_0_8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1️⃣6️⃣ Delivery Delays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6A158A-C535-6058-E0B1-F89B9F2E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930" y="2577450"/>
            <a:ext cx="6178378" cy="4492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3d76d04d_0_9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5" name="Google Shape;305;g36f3d76d04d_0_97"/>
          <p:cNvSpPr txBox="1"/>
          <p:nvPr/>
        </p:nvSpPr>
        <p:spPr>
          <a:xfrm>
            <a:off x="315675" y="25774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Show how delivery time varies with distance.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Scatter plot: X-axis is distance (KM), Y-axis is average delivery time, with points colored by delivery status.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Slight upward trend: deliveries take longer as distance increases.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Easy to see which orders are On Time, Slightly Delayed, or Significantly Delayed.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planning faster, more efficient delivery routes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06" name="Google Shape;306;g36f3d76d04d_0_9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1️⃣7️⃣ Distance vs Delivery Time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5486E5-271B-98B3-554C-C7177AEC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434875"/>
            <a:ext cx="7395398" cy="62228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3d76d04d_0_10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3" name="Google Shape;313;g36f3d76d04d_0_104"/>
          <p:cNvSpPr txBox="1"/>
          <p:nvPr/>
        </p:nvSpPr>
        <p:spPr>
          <a:xfrm>
            <a:off x="315675" y="2577450"/>
            <a:ext cx="8391300" cy="582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Assess which marketing campaigns deliver the best returns based on ad spend effectiveness.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Table comparing: campaign ID, name, ad spend, revenue generated, and ROAS (return on ad spend).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Top performers: New User Discount (ROAS 3.77), Festival Offer (3.45), and Referral Program (3.19).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Most campaigns earn back more than their cost.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shift budget to the campaigns delivering the strongest returns.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14" name="Google Shape;314;g36f3d76d04d_0_10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1️⃣8️⃣ Return on Ad Spend (ROAS)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93FCDB-E251-0E76-CC64-1BEF9C9E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025" y="2577451"/>
            <a:ext cx="8391300" cy="6121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4dba58f67_0_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1" name="Google Shape;321;g344dba58f67_0_7"/>
          <p:cNvSpPr txBox="1"/>
          <p:nvPr/>
        </p:nvSpPr>
        <p:spPr>
          <a:xfrm>
            <a:off x="315675" y="2577450"/>
            <a:ext cx="9694800" cy="565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Highlight which products deliver the most gross profit.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lists: product ID, product name, and gross profit (₹).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 Mangoes lead in gross profit (₹14,116), with Dish Soap, Spinach, and Cheese as other big contributors.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Baby Wipes and Baby Food remain solid profit earners.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This focus helps drive buying and promotion of the most lucrative items.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22" name="Google Shape;322;g344dba58f67_0_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1️⃣9️⃣ Gross Profit by Product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2B1BA-7622-0907-611F-1B8692B38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012" y="1193493"/>
            <a:ext cx="6412451" cy="680638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4dba58f67_0_1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29" name="Google Shape;329;g344dba58f67_0_14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Forecast future stock levels based on historical data.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FLine chart with a shaded forecast showing trends from 2023 to 2026.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Stock levels are expected to decline rapidly after 2024.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Risk of stockouts if steps aren’t taken to replenish inventory.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Urgent need for inventory planning for 2025–2026</a:t>
            </a:r>
            <a:r>
              <a:rPr lang="en-US" sz="2300" b="1" dirty="0">
                <a:solidFill>
                  <a:schemeClr val="dk1"/>
                </a:solidFill>
              </a:rPr>
              <a:t>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30" name="Google Shape;330;g344dba58f67_0_14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2️⃣0️⃣ Forecast for Future Stock Level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B953A-DD17-AA51-A497-A542DC2D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89" y="2434875"/>
            <a:ext cx="8895210" cy="51295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4dba58f67_0_4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37" name="Google Shape;337;g344dba58f67_0_47"/>
          <p:cNvSpPr txBox="1"/>
          <p:nvPr/>
        </p:nvSpPr>
        <p:spPr>
          <a:xfrm>
            <a:off x="315675" y="25774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provide customer-specific information such as ID, name, phone number, and email for operational or marketing reference.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Detailed table with columns: customer_id, customer_name, phone, email.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personalized communication and marketing campaigns.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customer service tracking, re-engagement, and segment-based targeting.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Can be used to identify frequent or VIP customers for loyalty programs.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338" name="Google Shape;338;g344dba58f67_0_4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2️⃣1️⃣ Customer Details</a:t>
            </a:r>
            <a:endParaRPr sz="3400"/>
          </a:p>
        </p:txBody>
      </p:sp>
      <p:pic>
        <p:nvPicPr>
          <p:cNvPr id="339" name="Google Shape;339;g344dba58f67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950" y="2038325"/>
            <a:ext cx="6674100" cy="5877300"/>
          </a:xfrm>
          <a:prstGeom prst="roundRect">
            <a:avLst>
              <a:gd name="adj" fmla="val 7845"/>
            </a:avLst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4dba58f67_0_2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45" name="Google Shape;345;g344dba58f67_0_21"/>
          <p:cNvSpPr txBox="1"/>
          <p:nvPr/>
        </p:nvSpPr>
        <p:spPr>
          <a:xfrm>
            <a:off x="315675" y="-290670"/>
            <a:ext cx="11287500" cy="35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2️⃣2️⃣Customer Retention Rate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 </a:t>
            </a:r>
            <a:r>
              <a:rPr lang="en-US" sz="2300" b="1" dirty="0">
                <a:solidFill>
                  <a:schemeClr val="dk1"/>
                </a:solidFill>
              </a:rPr>
              <a:t>Purpose:</a:t>
            </a:r>
            <a:r>
              <a:rPr lang="en-US" sz="2300" dirty="0">
                <a:solidFill>
                  <a:schemeClr val="dk1"/>
                </a:solidFill>
              </a:rPr>
              <a:t> To show how many customers return for repeat purchases.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 Visual: </a:t>
            </a:r>
            <a:r>
              <a:rPr lang="en-US" sz="2300" dirty="0">
                <a:solidFill>
                  <a:schemeClr val="dk1"/>
                </a:solidFill>
              </a:rPr>
              <a:t>KPI card showing “94.20” as the retention percentage.</a:t>
            </a:r>
            <a:endParaRPr lang="en-US"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 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 retention rate (94.2%) indicates strong customer satisfaction.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Reflects effective engagement and loyalty management.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46" name="Google Shape;346;g344dba58f67_0_21"/>
          <p:cNvSpPr txBox="1"/>
          <p:nvPr/>
        </p:nvSpPr>
        <p:spPr>
          <a:xfrm>
            <a:off x="315675" y="2966808"/>
            <a:ext cx="10226700" cy="351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2️⃣3️⃣ Most Ordered Product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Highlight the top product by total orders.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</a:rPr>
              <a:t>Visual</a:t>
            </a:r>
            <a:r>
              <a:rPr lang="en-US" sz="2300" dirty="0" err="1">
                <a:solidFill>
                  <a:schemeClr val="dk1"/>
                </a:solidFill>
              </a:rPr>
              <a:t>:Highlight</a:t>
            </a:r>
            <a:r>
              <a:rPr lang="en-US" sz="2300" dirty="0">
                <a:solidFill>
                  <a:schemeClr val="dk1"/>
                </a:solidFill>
              </a:rPr>
              <a:t> card: “Baby Food – Most Ordered Product”. 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Baby Food is the highest ordered item.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Indicates strong demand and should be prioritized for inventory.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47" name="Google Shape;347;g344dba58f67_0_21"/>
          <p:cNvSpPr txBox="1"/>
          <p:nvPr/>
        </p:nvSpPr>
        <p:spPr>
          <a:xfrm>
            <a:off x="257448" y="6057358"/>
            <a:ext cx="11831595" cy="4649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900" b="1" dirty="0">
                <a:solidFill>
                  <a:schemeClr val="dk1"/>
                </a:solidFill>
              </a:rPr>
              <a:t>2️⃣4️⃣ Delivery Status Filter</a:t>
            </a:r>
            <a:endParaRPr sz="29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r>
              <a:rPr lang="en-US" sz="2300" dirty="0">
                <a:solidFill>
                  <a:schemeClr val="dk1"/>
                </a:solidFill>
              </a:rPr>
              <a:t>. Filter delivery records by their status to review order timeliness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r>
              <a:rPr lang="en-US" sz="2300" dirty="0">
                <a:solidFill>
                  <a:schemeClr val="dk1"/>
                </a:solidFill>
              </a:rPr>
              <a:t>. Slicer box with four filter options: On Time, Slightly Delayed, Significantly Delayed, Select All.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 err="1">
                <a:solidFill>
                  <a:schemeClr val="dk1"/>
                </a:solidFill>
              </a:rPr>
              <a:t>Insights</a:t>
            </a:r>
            <a:r>
              <a:rPr lang="en-US" sz="2300" dirty="0" err="1">
                <a:solidFill>
                  <a:schemeClr val="dk1"/>
                </a:solidFill>
              </a:rPr>
              <a:t>:Enables</a:t>
            </a:r>
            <a:r>
              <a:rPr lang="en-US" sz="2300" dirty="0">
                <a:solidFill>
                  <a:schemeClr val="dk1"/>
                </a:solidFill>
              </a:rPr>
              <a:t> targeted analysis of delayed deliveries for efficiency gains.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Useful for evaluating logistics team performance and identifying delay causes.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Lets users quickly adjust dashboard visuals to focus on specific delivery issues.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34256D-A51E-2731-2A94-C7073A62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1539" y="3600425"/>
            <a:ext cx="4648947" cy="2518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D4F2F-96B5-C451-BDF9-A64C6C977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1539" y="1107983"/>
            <a:ext cx="4384587" cy="213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E768C-E6D1-C064-35F1-105DA2542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6736" y="6357770"/>
            <a:ext cx="4423898" cy="36907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4dba58f67_0_32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4" name="Google Shape;354;g344dba58f67_0_32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daily count of orders placed over time.</a:t>
            </a:r>
            <a:endParaRPr sz="23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Line chart — X-axis: Day, Month, Year; Y-axis: Daily Order Count.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Order numbers fluctuate day-to-day, but generally stay steady.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Peak days highlight when extra staff or delivery slots may be needed.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Any sudden dips signal issues that may require immediate attention.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55" name="Google Shape;355;g344dba58f67_0_3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2️⃣5️⃣ Daily Order Count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54046-F9E0-75EE-B1EE-2977CEC7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250" y="2045298"/>
            <a:ext cx="7260917" cy="52567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-11775" y="850"/>
            <a:ext cx="18277427" cy="1805654"/>
          </a:xfrm>
          <a:custGeom>
            <a:avLst/>
            <a:gdLst/>
            <a:ahLst/>
            <a:cxnLst/>
            <a:rect l="l" t="t" r="r" b="b"/>
            <a:pathLst>
              <a:path w="18051780" h="3390900" extrusionOk="0">
                <a:moveTo>
                  <a:pt x="87725" y="3390900"/>
                </a:moveTo>
                <a:lnTo>
                  <a:pt x="0" y="3390900"/>
                </a:lnTo>
                <a:lnTo>
                  <a:pt x="0" y="0"/>
                </a:lnTo>
                <a:lnTo>
                  <a:pt x="18051478" y="0"/>
                </a:lnTo>
                <a:lnTo>
                  <a:pt x="18051478" y="1981200"/>
                </a:lnTo>
                <a:lnTo>
                  <a:pt x="13938261" y="1981200"/>
                </a:lnTo>
                <a:lnTo>
                  <a:pt x="13893334" y="1993900"/>
                </a:lnTo>
                <a:lnTo>
                  <a:pt x="13757446" y="1993900"/>
                </a:lnTo>
                <a:lnTo>
                  <a:pt x="13711791" y="2006600"/>
                </a:lnTo>
                <a:lnTo>
                  <a:pt x="13619960" y="2006600"/>
                </a:lnTo>
                <a:lnTo>
                  <a:pt x="13573791" y="2019300"/>
                </a:lnTo>
                <a:lnTo>
                  <a:pt x="13527455" y="2019300"/>
                </a:lnTo>
                <a:lnTo>
                  <a:pt x="13480957" y="2032000"/>
                </a:lnTo>
                <a:lnTo>
                  <a:pt x="13434299" y="2032000"/>
                </a:lnTo>
                <a:lnTo>
                  <a:pt x="13387483" y="2044700"/>
                </a:lnTo>
                <a:lnTo>
                  <a:pt x="13340514" y="2044700"/>
                </a:lnTo>
                <a:lnTo>
                  <a:pt x="13246125" y="2070100"/>
                </a:lnTo>
                <a:lnTo>
                  <a:pt x="13198711" y="2070100"/>
                </a:lnTo>
                <a:lnTo>
                  <a:pt x="13103459" y="2095500"/>
                </a:lnTo>
                <a:lnTo>
                  <a:pt x="13055626" y="2095500"/>
                </a:lnTo>
                <a:lnTo>
                  <a:pt x="12959564" y="2120900"/>
                </a:lnTo>
                <a:lnTo>
                  <a:pt x="12911340" y="2120900"/>
                </a:lnTo>
                <a:lnTo>
                  <a:pt x="12717224" y="2171700"/>
                </a:lnTo>
                <a:lnTo>
                  <a:pt x="12668405" y="2171700"/>
                </a:lnTo>
                <a:lnTo>
                  <a:pt x="12274132" y="2273300"/>
                </a:lnTo>
                <a:lnTo>
                  <a:pt x="12224427" y="2273300"/>
                </a:lnTo>
                <a:lnTo>
                  <a:pt x="11216607" y="2527300"/>
                </a:lnTo>
                <a:lnTo>
                  <a:pt x="11191182" y="2540000"/>
                </a:lnTo>
                <a:lnTo>
                  <a:pt x="3692512" y="2540000"/>
                </a:lnTo>
                <a:lnTo>
                  <a:pt x="3646407" y="2552700"/>
                </a:lnTo>
                <a:lnTo>
                  <a:pt x="3450566" y="2552700"/>
                </a:lnTo>
                <a:lnTo>
                  <a:pt x="3400291" y="2565400"/>
                </a:lnTo>
                <a:lnTo>
                  <a:pt x="3299320" y="2565400"/>
                </a:lnTo>
                <a:lnTo>
                  <a:pt x="3248641" y="2578100"/>
                </a:lnTo>
                <a:lnTo>
                  <a:pt x="3197845" y="2578100"/>
                </a:lnTo>
                <a:lnTo>
                  <a:pt x="3095932" y="2603500"/>
                </a:lnTo>
                <a:lnTo>
                  <a:pt x="3044833" y="2603500"/>
                </a:lnTo>
                <a:lnTo>
                  <a:pt x="2942391" y="2628900"/>
                </a:lnTo>
                <a:lnTo>
                  <a:pt x="2891065" y="2628900"/>
                </a:lnTo>
                <a:lnTo>
                  <a:pt x="2221554" y="2794000"/>
                </a:lnTo>
                <a:lnTo>
                  <a:pt x="2170173" y="2819400"/>
                </a:lnTo>
                <a:lnTo>
                  <a:pt x="1914327" y="2882900"/>
                </a:lnTo>
                <a:lnTo>
                  <a:pt x="1863429" y="2908300"/>
                </a:lnTo>
                <a:lnTo>
                  <a:pt x="1711426" y="2946400"/>
                </a:lnTo>
                <a:lnTo>
                  <a:pt x="1661017" y="2971800"/>
                </a:lnTo>
                <a:lnTo>
                  <a:pt x="1510687" y="3009900"/>
                </a:lnTo>
                <a:lnTo>
                  <a:pt x="1411297" y="3048000"/>
                </a:lnTo>
                <a:lnTo>
                  <a:pt x="1312650" y="3073400"/>
                </a:lnTo>
                <a:lnTo>
                  <a:pt x="1263626" y="3098800"/>
                </a:lnTo>
                <a:lnTo>
                  <a:pt x="1021840" y="3162300"/>
                </a:lnTo>
                <a:lnTo>
                  <a:pt x="974208" y="3187700"/>
                </a:lnTo>
                <a:lnTo>
                  <a:pt x="558309" y="3302000"/>
                </a:lnTo>
                <a:lnTo>
                  <a:pt x="513673" y="3302000"/>
                </a:lnTo>
                <a:lnTo>
                  <a:pt x="338671" y="3352800"/>
                </a:lnTo>
                <a:lnTo>
                  <a:pt x="295848" y="3352800"/>
                </a:lnTo>
                <a:lnTo>
                  <a:pt x="253414" y="3365500"/>
                </a:lnTo>
                <a:lnTo>
                  <a:pt x="211376" y="3365500"/>
                </a:lnTo>
                <a:lnTo>
                  <a:pt x="169743" y="3378200"/>
                </a:lnTo>
                <a:lnTo>
                  <a:pt x="128523" y="3378200"/>
                </a:lnTo>
                <a:lnTo>
                  <a:pt x="87725" y="3390900"/>
                </a:lnTo>
                <a:close/>
              </a:path>
              <a:path w="18051780" h="3390900" extrusionOk="0">
                <a:moveTo>
                  <a:pt x="18030385" y="2844800"/>
                </a:moveTo>
                <a:lnTo>
                  <a:pt x="17797682" y="2844800"/>
                </a:lnTo>
                <a:lnTo>
                  <a:pt x="17761707" y="2832100"/>
                </a:lnTo>
                <a:lnTo>
                  <a:pt x="17687830" y="2832100"/>
                </a:lnTo>
                <a:lnTo>
                  <a:pt x="17649952" y="2819400"/>
                </a:lnTo>
                <a:lnTo>
                  <a:pt x="17611462" y="2819400"/>
                </a:lnTo>
                <a:lnTo>
                  <a:pt x="17532699" y="2794000"/>
                </a:lnTo>
                <a:lnTo>
                  <a:pt x="17492450" y="2794000"/>
                </a:lnTo>
                <a:lnTo>
                  <a:pt x="17410275" y="2768600"/>
                </a:lnTo>
                <a:lnTo>
                  <a:pt x="17368374" y="2768600"/>
                </a:lnTo>
                <a:lnTo>
                  <a:pt x="17106327" y="2692400"/>
                </a:lnTo>
                <a:lnTo>
                  <a:pt x="16922378" y="2641600"/>
                </a:lnTo>
                <a:lnTo>
                  <a:pt x="16875344" y="2616200"/>
                </a:lnTo>
                <a:lnTo>
                  <a:pt x="16731925" y="2578100"/>
                </a:lnTo>
                <a:lnTo>
                  <a:pt x="16683386" y="2552700"/>
                </a:lnTo>
                <a:lnTo>
                  <a:pt x="16535738" y="2514600"/>
                </a:lnTo>
                <a:lnTo>
                  <a:pt x="16385296" y="2463800"/>
                </a:lnTo>
                <a:lnTo>
                  <a:pt x="16334584" y="2438400"/>
                </a:lnTo>
                <a:lnTo>
                  <a:pt x="16232385" y="2413000"/>
                </a:lnTo>
                <a:lnTo>
                  <a:pt x="16180922" y="2387600"/>
                </a:lnTo>
                <a:lnTo>
                  <a:pt x="16077329" y="2362200"/>
                </a:lnTo>
                <a:lnTo>
                  <a:pt x="16025223" y="2336800"/>
                </a:lnTo>
                <a:lnTo>
                  <a:pt x="15867812" y="2298700"/>
                </a:lnTo>
                <a:lnTo>
                  <a:pt x="15815018" y="2273300"/>
                </a:lnTo>
                <a:lnTo>
                  <a:pt x="15655829" y="2235200"/>
                </a:lnTo>
                <a:lnTo>
                  <a:pt x="15602537" y="2209800"/>
                </a:lnTo>
                <a:lnTo>
                  <a:pt x="14852038" y="2032000"/>
                </a:lnTo>
                <a:lnTo>
                  <a:pt x="14798596" y="2032000"/>
                </a:lnTo>
                <a:lnTo>
                  <a:pt x="14745239" y="2019300"/>
                </a:lnTo>
                <a:lnTo>
                  <a:pt x="14691981" y="2019300"/>
                </a:lnTo>
                <a:lnTo>
                  <a:pt x="14585807" y="1993900"/>
                </a:lnTo>
                <a:lnTo>
                  <a:pt x="14480170" y="1993900"/>
                </a:lnTo>
                <a:lnTo>
                  <a:pt x="14427582" y="1981200"/>
                </a:lnTo>
                <a:lnTo>
                  <a:pt x="18051478" y="1981200"/>
                </a:lnTo>
                <a:lnTo>
                  <a:pt x="18051478" y="2835978"/>
                </a:lnTo>
                <a:lnTo>
                  <a:pt x="18030385" y="2844800"/>
                </a:lnTo>
                <a:close/>
              </a:path>
              <a:path w="18051780" h="3390900" extrusionOk="0">
                <a:moveTo>
                  <a:pt x="10809333" y="2641600"/>
                </a:moveTo>
                <a:lnTo>
                  <a:pt x="5133692" y="2641600"/>
                </a:lnTo>
                <a:lnTo>
                  <a:pt x="5084130" y="2628900"/>
                </a:lnTo>
                <a:lnTo>
                  <a:pt x="4985268" y="2628900"/>
                </a:lnTo>
                <a:lnTo>
                  <a:pt x="4935971" y="2616200"/>
                </a:lnTo>
                <a:lnTo>
                  <a:pt x="4886767" y="2616200"/>
                </a:lnTo>
                <a:lnTo>
                  <a:pt x="4837657" y="2603500"/>
                </a:lnTo>
                <a:lnTo>
                  <a:pt x="4788644" y="2603500"/>
                </a:lnTo>
                <a:lnTo>
                  <a:pt x="4739729" y="2590800"/>
                </a:lnTo>
                <a:lnTo>
                  <a:pt x="4642203" y="2590800"/>
                </a:lnTo>
                <a:lnTo>
                  <a:pt x="4593595" y="2578100"/>
                </a:lnTo>
                <a:lnTo>
                  <a:pt x="4496701" y="2578100"/>
                </a:lnTo>
                <a:lnTo>
                  <a:pt x="4448418" y="2565400"/>
                </a:lnTo>
                <a:lnTo>
                  <a:pt x="4304251" y="2565400"/>
                </a:lnTo>
                <a:lnTo>
                  <a:pt x="4256430" y="2552700"/>
                </a:lnTo>
                <a:lnTo>
                  <a:pt x="3972093" y="2552700"/>
                </a:lnTo>
                <a:lnTo>
                  <a:pt x="3925154" y="2540000"/>
                </a:lnTo>
                <a:lnTo>
                  <a:pt x="11191182" y="2540000"/>
                </a:lnTo>
                <a:lnTo>
                  <a:pt x="11165756" y="2552700"/>
                </a:lnTo>
                <a:lnTo>
                  <a:pt x="10809333" y="2641600"/>
                </a:lnTo>
                <a:close/>
              </a:path>
              <a:path w="18051780" h="3390900" extrusionOk="0">
                <a:moveTo>
                  <a:pt x="9945337" y="2832100"/>
                </a:moveTo>
                <a:lnTo>
                  <a:pt x="6497334" y="2832100"/>
                </a:lnTo>
                <a:lnTo>
                  <a:pt x="6446185" y="2819400"/>
                </a:lnTo>
                <a:lnTo>
                  <a:pt x="6395069" y="2819400"/>
                </a:lnTo>
                <a:lnTo>
                  <a:pt x="6343987" y="2806700"/>
                </a:lnTo>
                <a:lnTo>
                  <a:pt x="6292943" y="2806700"/>
                </a:lnTo>
                <a:lnTo>
                  <a:pt x="6241938" y="2794000"/>
                </a:lnTo>
                <a:lnTo>
                  <a:pt x="6140052" y="2781300"/>
                </a:lnTo>
                <a:lnTo>
                  <a:pt x="5886159" y="2743200"/>
                </a:lnTo>
                <a:lnTo>
                  <a:pt x="5784971" y="2730500"/>
                </a:lnTo>
                <a:lnTo>
                  <a:pt x="5734465" y="2717800"/>
                </a:lnTo>
                <a:lnTo>
                  <a:pt x="5684019" y="2717800"/>
                </a:lnTo>
                <a:lnTo>
                  <a:pt x="5633636" y="2705100"/>
                </a:lnTo>
                <a:lnTo>
                  <a:pt x="5583318" y="2705100"/>
                </a:lnTo>
                <a:lnTo>
                  <a:pt x="5533066" y="2692400"/>
                </a:lnTo>
                <a:lnTo>
                  <a:pt x="5482883" y="2692400"/>
                </a:lnTo>
                <a:lnTo>
                  <a:pt x="5382731" y="2667000"/>
                </a:lnTo>
                <a:lnTo>
                  <a:pt x="5332766" y="2667000"/>
                </a:lnTo>
                <a:lnTo>
                  <a:pt x="5282878" y="2654300"/>
                </a:lnTo>
                <a:lnTo>
                  <a:pt x="5233068" y="2654300"/>
                </a:lnTo>
                <a:lnTo>
                  <a:pt x="5183339" y="2641600"/>
                </a:lnTo>
                <a:lnTo>
                  <a:pt x="10758385" y="2641600"/>
                </a:lnTo>
                <a:lnTo>
                  <a:pt x="10198662" y="2781300"/>
                </a:lnTo>
                <a:lnTo>
                  <a:pt x="10147919" y="2781300"/>
                </a:lnTo>
                <a:lnTo>
                  <a:pt x="9945337" y="2832100"/>
                </a:lnTo>
                <a:close/>
              </a:path>
              <a:path w="18051780" h="3390900" extrusionOk="0">
                <a:moveTo>
                  <a:pt x="9743520" y="2870200"/>
                </a:moveTo>
                <a:lnTo>
                  <a:pt x="6804812" y="2870200"/>
                </a:lnTo>
                <a:lnTo>
                  <a:pt x="6753506" y="2857500"/>
                </a:lnTo>
                <a:lnTo>
                  <a:pt x="6702222" y="2857500"/>
                </a:lnTo>
                <a:lnTo>
                  <a:pt x="6650960" y="2844800"/>
                </a:lnTo>
                <a:lnTo>
                  <a:pt x="6599724" y="2844800"/>
                </a:lnTo>
                <a:lnTo>
                  <a:pt x="6548514" y="2832100"/>
                </a:lnTo>
                <a:lnTo>
                  <a:pt x="9894804" y="2832100"/>
                </a:lnTo>
                <a:lnTo>
                  <a:pt x="9743520" y="2870200"/>
                </a:lnTo>
                <a:close/>
              </a:path>
              <a:path w="18051780" h="3390900" extrusionOk="0">
                <a:moveTo>
                  <a:pt x="9592773" y="2895600"/>
                </a:moveTo>
                <a:lnTo>
                  <a:pt x="7010207" y="2895600"/>
                </a:lnTo>
                <a:lnTo>
                  <a:pt x="6958836" y="2882900"/>
                </a:lnTo>
                <a:lnTo>
                  <a:pt x="6907479" y="2882900"/>
                </a:lnTo>
                <a:lnTo>
                  <a:pt x="6856137" y="2870200"/>
                </a:lnTo>
                <a:lnTo>
                  <a:pt x="9693208" y="2870200"/>
                </a:lnTo>
                <a:lnTo>
                  <a:pt x="9592773" y="2895600"/>
                </a:lnTo>
                <a:close/>
              </a:path>
              <a:path w="18051780" h="3390900" extrusionOk="0">
                <a:moveTo>
                  <a:pt x="9492611" y="2908300"/>
                </a:moveTo>
                <a:lnTo>
                  <a:pt x="7112979" y="2908300"/>
                </a:lnTo>
                <a:lnTo>
                  <a:pt x="7061588" y="2895600"/>
                </a:lnTo>
                <a:lnTo>
                  <a:pt x="9542657" y="2895600"/>
                </a:lnTo>
                <a:lnTo>
                  <a:pt x="9492611" y="2908300"/>
                </a:lnTo>
                <a:close/>
              </a:path>
              <a:path w="18051780" h="3390900" extrusionOk="0">
                <a:moveTo>
                  <a:pt x="9392747" y="2921000"/>
                </a:moveTo>
                <a:lnTo>
                  <a:pt x="7215781" y="2921000"/>
                </a:lnTo>
                <a:lnTo>
                  <a:pt x="7164377" y="2908300"/>
                </a:lnTo>
                <a:lnTo>
                  <a:pt x="9442640" y="2908300"/>
                </a:lnTo>
                <a:lnTo>
                  <a:pt x="9392747" y="2921000"/>
                </a:lnTo>
                <a:close/>
              </a:path>
              <a:path w="18051780" h="3390900" extrusionOk="0">
                <a:moveTo>
                  <a:pt x="9293202" y="2933700"/>
                </a:moveTo>
                <a:lnTo>
                  <a:pt x="7318596" y="2933700"/>
                </a:lnTo>
                <a:lnTo>
                  <a:pt x="7267188" y="2921000"/>
                </a:lnTo>
                <a:lnTo>
                  <a:pt x="9342933" y="2921000"/>
                </a:lnTo>
                <a:lnTo>
                  <a:pt x="9293202" y="2933700"/>
                </a:lnTo>
                <a:close/>
              </a:path>
              <a:path w="18051780" h="3390900" extrusionOk="0">
                <a:moveTo>
                  <a:pt x="9194001" y="2946400"/>
                </a:moveTo>
                <a:lnTo>
                  <a:pt x="7472808" y="2946400"/>
                </a:lnTo>
                <a:lnTo>
                  <a:pt x="7421408" y="2933700"/>
                </a:lnTo>
                <a:lnTo>
                  <a:pt x="9243557" y="2933700"/>
                </a:lnTo>
                <a:lnTo>
                  <a:pt x="9194001" y="2946400"/>
                </a:lnTo>
                <a:close/>
              </a:path>
              <a:path w="18051780" h="3390900" extrusionOk="0">
                <a:moveTo>
                  <a:pt x="9095166" y="2959100"/>
                </a:moveTo>
                <a:lnTo>
                  <a:pt x="7626961" y="2959100"/>
                </a:lnTo>
                <a:lnTo>
                  <a:pt x="7575587" y="2946400"/>
                </a:lnTo>
                <a:lnTo>
                  <a:pt x="9144536" y="2946400"/>
                </a:lnTo>
                <a:lnTo>
                  <a:pt x="9095166" y="2959100"/>
                </a:lnTo>
                <a:close/>
              </a:path>
              <a:path w="18051780" h="3390900" extrusionOk="0">
                <a:moveTo>
                  <a:pt x="8947654" y="2971800"/>
                </a:moveTo>
                <a:lnTo>
                  <a:pt x="7781001" y="2971800"/>
                </a:lnTo>
                <a:lnTo>
                  <a:pt x="7729671" y="2959100"/>
                </a:lnTo>
                <a:lnTo>
                  <a:pt x="8996722" y="2959100"/>
                </a:lnTo>
                <a:lnTo>
                  <a:pt x="8947654" y="2971800"/>
                </a:lnTo>
                <a:close/>
              </a:path>
              <a:path w="18051780" h="3390900" extrusionOk="0">
                <a:moveTo>
                  <a:pt x="8750515" y="2984500"/>
                </a:moveTo>
                <a:lnTo>
                  <a:pt x="7986120" y="2984500"/>
                </a:lnTo>
                <a:lnTo>
                  <a:pt x="7934875" y="2971800"/>
                </a:lnTo>
                <a:lnTo>
                  <a:pt x="8801099" y="2971800"/>
                </a:lnTo>
                <a:lnTo>
                  <a:pt x="8750515" y="2984500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4"/>
          <p:cNvSpPr txBox="1"/>
          <p:nvPr/>
        </p:nvSpPr>
        <p:spPr>
          <a:xfrm>
            <a:off x="1773372" y="1933937"/>
            <a:ext cx="64332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Goal of the project and key analytical questions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738340" y="19238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5" name="Google Shape;95;p4"/>
          <p:cNvSpPr txBox="1"/>
          <p:nvPr/>
        </p:nvSpPr>
        <p:spPr>
          <a:xfrm>
            <a:off x="999700" y="20416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1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613453" y="628356"/>
            <a:ext cx="14455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>
                <a:solidFill>
                  <a:srgbClr val="0D0D0D"/>
                </a:solidFill>
              </a:rPr>
              <a:t>Table of Contents</a:t>
            </a:r>
            <a:endParaRPr sz="6300" u="sng"/>
          </a:p>
        </p:txBody>
      </p:sp>
      <p:sp>
        <p:nvSpPr>
          <p:cNvPr id="97" name="Google Shape;97;p4"/>
          <p:cNvSpPr txBox="1"/>
          <p:nvPr/>
        </p:nvSpPr>
        <p:spPr>
          <a:xfrm>
            <a:off x="10533750" y="1859825"/>
            <a:ext cx="6837600" cy="10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Key Findings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3–5 headline insights distilled from the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472040" y="18497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9" name="Google Shape;99;p4"/>
          <p:cNvSpPr txBox="1"/>
          <p:nvPr/>
        </p:nvSpPr>
        <p:spPr>
          <a:xfrm>
            <a:off x="9733400" y="19675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6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1808825" y="3498625"/>
            <a:ext cx="70368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>
                <a:solidFill>
                  <a:srgbClr val="252525"/>
                </a:solidFill>
              </a:rPr>
              <a:t>Dataset Overview</a:t>
            </a:r>
            <a:endParaRPr sz="2500">
              <a:solidFill>
                <a:schemeClr val="dk1"/>
              </a:solidFill>
            </a:endParaRPr>
          </a:p>
          <a:p>
            <a:pPr marL="68580" lvl="0" indent="0" algn="l" rtl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Data source, size, and key fields used in analysis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38340" y="338922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"/>
          <p:cNvSpPr txBox="1"/>
          <p:nvPr/>
        </p:nvSpPr>
        <p:spPr>
          <a:xfrm>
            <a:off x="999700" y="350702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2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0507075" y="3399325"/>
            <a:ext cx="7552200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148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Conclusion</a:t>
            </a:r>
            <a:endParaRPr sz="2700">
              <a:solidFill>
                <a:schemeClr val="dk1"/>
              </a:solidFill>
            </a:endParaRPr>
          </a:p>
          <a:p>
            <a:pPr marL="78105" lvl="0" indent="0" algn="l" rtl="0">
              <a:lnSpc>
                <a:spcPct val="113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Lessons learned and how the insights support</a:t>
            </a:r>
            <a:endParaRPr sz="2400">
              <a:solidFill>
                <a:schemeClr val="dk1"/>
              </a:solidFill>
            </a:endParaRPr>
          </a:p>
          <a:p>
            <a:pPr marL="78105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decision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making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9472040" y="348997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5" name="Google Shape;105;p4"/>
          <p:cNvSpPr txBox="1"/>
          <p:nvPr/>
        </p:nvSpPr>
        <p:spPr>
          <a:xfrm>
            <a:off x="9733400" y="36077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7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773372" y="4997750"/>
            <a:ext cx="64332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Tools Used</a:t>
            </a:r>
            <a:endParaRPr sz="2700">
              <a:solidFill>
                <a:schemeClr val="dk1"/>
              </a:solidFill>
            </a:endParaRPr>
          </a:p>
          <a:p>
            <a:pPr marL="49530" lvl="0" indent="0" algn="l" rtl="0">
              <a:spcBef>
                <a:spcPts val="5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Power BI, GitHub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38340" y="4987639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8" name="Google Shape;108;p4"/>
          <p:cNvSpPr txBox="1"/>
          <p:nvPr/>
        </p:nvSpPr>
        <p:spPr>
          <a:xfrm>
            <a:off x="999700" y="5105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3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0583275" y="5220675"/>
            <a:ext cx="64332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0" lvl="0" indent="0" algn="l" rtl="0">
              <a:lnSpc>
                <a:spcPct val="115925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GitHub Link</a:t>
            </a:r>
            <a:endParaRPr sz="2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URL to code, Power BI file, and datasets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9472040" y="5080776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1" name="Google Shape;111;p4"/>
          <p:cNvSpPr txBox="1"/>
          <p:nvPr/>
        </p:nvSpPr>
        <p:spPr>
          <a:xfrm>
            <a:off x="9733400" y="5198575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8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773375" y="6463150"/>
            <a:ext cx="70368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6858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Methodology</a:t>
            </a:r>
            <a:endParaRPr sz="2700">
              <a:solidFill>
                <a:schemeClr val="dk1"/>
              </a:solidFill>
            </a:endParaRPr>
          </a:p>
          <a:p>
            <a:pPr marL="127000" marR="5080" lvl="0" indent="0" algn="l" rtl="0">
              <a:lnSpc>
                <a:spcPct val="118750"/>
              </a:lnSpc>
              <a:spcBef>
                <a:spcPts val="107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808080"/>
                </a:solidFill>
              </a:rPr>
              <a:t>Data</a:t>
            </a:r>
            <a:r>
              <a:rPr lang="en-US" sz="2400">
                <a:solidFill>
                  <a:srgbClr val="808080"/>
                </a:solidFill>
                <a:latin typeface="Lucida Sans"/>
                <a:ea typeface="Lucida Sans"/>
                <a:cs typeface="Lucida Sans"/>
                <a:sym typeface="Lucida Sans"/>
              </a:rPr>
              <a:t>‑</a:t>
            </a:r>
            <a:r>
              <a:rPr lang="en-US" sz="2400">
                <a:solidFill>
                  <a:srgbClr val="808080"/>
                </a:solidFill>
              </a:rPr>
              <a:t>cleaning steps and the rationale behind chosen visualizations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8340" y="6681638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4"/>
          <p:cNvSpPr txBox="1"/>
          <p:nvPr/>
        </p:nvSpPr>
        <p:spPr>
          <a:xfrm>
            <a:off x="999700" y="679943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4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0583550" y="6796038"/>
            <a:ext cx="2081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52525"/>
                </a:solidFill>
              </a:rPr>
              <a:t>Thank You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472040" y="6553788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4"/>
          <p:cNvSpPr txBox="1"/>
          <p:nvPr/>
        </p:nvSpPr>
        <p:spPr>
          <a:xfrm>
            <a:off x="9733400" y="6671588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9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829338" y="8179400"/>
            <a:ext cx="79599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950" rIns="0" bIns="0" anchor="t" anchorCtr="0">
            <a:spAutoFit/>
          </a:bodyPr>
          <a:lstStyle/>
          <a:p>
            <a:pPr marL="12700" lvl="0" indent="0" algn="l" rtl="0">
              <a:spcBef>
                <a:spcPts val="110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700">
                <a:solidFill>
                  <a:srgbClr val="252525"/>
                </a:solidFill>
              </a:rPr>
              <a:t>Visualizations &amp; Insights</a:t>
            </a:r>
            <a:endParaRPr sz="2700">
              <a:solidFill>
                <a:schemeClr val="dk1"/>
              </a:solidFill>
            </a:endParaRPr>
          </a:p>
          <a:p>
            <a:pPr marL="12700" marR="1058545" lvl="0" indent="0" algn="l" rtl="0">
              <a:lnSpc>
                <a:spcPct val="118750"/>
              </a:lnSpc>
              <a:spcBef>
                <a:spcPts val="87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8080"/>
                </a:solidFill>
              </a:rPr>
              <a:t>Individual charts with purpose and key takeaways</a:t>
            </a:r>
            <a:endParaRPr sz="2700">
              <a:solidFill>
                <a:srgbClr val="252525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718102" y="8169301"/>
            <a:ext cx="987425" cy="987425"/>
          </a:xfrm>
          <a:custGeom>
            <a:avLst/>
            <a:gdLst/>
            <a:ahLst/>
            <a:cxnLst/>
            <a:rect l="l" t="t" r="r" b="b"/>
            <a:pathLst>
              <a:path w="987425" h="987425" extrusionOk="0">
                <a:moveTo>
                  <a:pt x="822388" y="986885"/>
                </a:moveTo>
                <a:lnTo>
                  <a:pt x="164496" y="986885"/>
                </a:lnTo>
                <a:lnTo>
                  <a:pt x="120760" y="981010"/>
                </a:lnTo>
                <a:lnTo>
                  <a:pt x="81463" y="964430"/>
                </a:lnTo>
                <a:lnTo>
                  <a:pt x="48172" y="938712"/>
                </a:lnTo>
                <a:lnTo>
                  <a:pt x="22454" y="905421"/>
                </a:lnTo>
                <a:lnTo>
                  <a:pt x="5874" y="866124"/>
                </a:lnTo>
                <a:lnTo>
                  <a:pt x="0" y="822388"/>
                </a:lnTo>
                <a:lnTo>
                  <a:pt x="0" y="164496"/>
                </a:lnTo>
                <a:lnTo>
                  <a:pt x="5874" y="120760"/>
                </a:lnTo>
                <a:lnTo>
                  <a:pt x="22454" y="81463"/>
                </a:lnTo>
                <a:lnTo>
                  <a:pt x="48172" y="48172"/>
                </a:lnTo>
                <a:lnTo>
                  <a:pt x="81463" y="22454"/>
                </a:lnTo>
                <a:lnTo>
                  <a:pt x="120760" y="5874"/>
                </a:lnTo>
                <a:lnTo>
                  <a:pt x="164496" y="0"/>
                </a:lnTo>
                <a:lnTo>
                  <a:pt x="822388" y="0"/>
                </a:lnTo>
                <a:lnTo>
                  <a:pt x="866124" y="5874"/>
                </a:lnTo>
                <a:lnTo>
                  <a:pt x="905421" y="22454"/>
                </a:lnTo>
                <a:lnTo>
                  <a:pt x="938712" y="48172"/>
                </a:lnTo>
                <a:lnTo>
                  <a:pt x="964430" y="81463"/>
                </a:lnTo>
                <a:lnTo>
                  <a:pt x="981010" y="120760"/>
                </a:lnTo>
                <a:lnTo>
                  <a:pt x="986885" y="164496"/>
                </a:lnTo>
                <a:lnTo>
                  <a:pt x="986885" y="822388"/>
                </a:lnTo>
                <a:lnTo>
                  <a:pt x="981010" y="866124"/>
                </a:lnTo>
                <a:lnTo>
                  <a:pt x="964430" y="905421"/>
                </a:lnTo>
                <a:lnTo>
                  <a:pt x="938712" y="938712"/>
                </a:lnTo>
                <a:lnTo>
                  <a:pt x="905421" y="964430"/>
                </a:lnTo>
                <a:lnTo>
                  <a:pt x="866124" y="981010"/>
                </a:lnTo>
                <a:lnTo>
                  <a:pt x="822388" y="986885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0" name="Google Shape;120;p4"/>
          <p:cNvSpPr txBox="1"/>
          <p:nvPr/>
        </p:nvSpPr>
        <p:spPr>
          <a:xfrm>
            <a:off x="979463" y="8280150"/>
            <a:ext cx="487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C821F"/>
                </a:solidFill>
              </a:rPr>
              <a:t>5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4dba58f67_0_3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g344dba58f67_0_39"/>
          <p:cNvSpPr txBox="1"/>
          <p:nvPr/>
        </p:nvSpPr>
        <p:spPr>
          <a:xfrm>
            <a:off x="315675" y="2806050"/>
            <a:ext cx="9694800" cy="518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Display which product categories have the largest total order quantities.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showing categories alongside their total quantity ordered.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Household Care, Pet Care, and Pharmacy top the list in order quantity.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Snacks &amp; Munchies also demonstrate strong customer demand.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500" dirty="0">
                <a:solidFill>
                  <a:schemeClr val="dk1"/>
                </a:solidFill>
              </a:rPr>
              <a:t>Useful for prioritizing category-specific promotions and inventory replenishment.</a:t>
            </a: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363" name="Google Shape;363;g344dba58f67_0_39"/>
          <p:cNvSpPr txBox="1"/>
          <p:nvPr/>
        </p:nvSpPr>
        <p:spPr>
          <a:xfrm>
            <a:off x="1151250" y="1726875"/>
            <a:ext cx="9694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2️⃣6️⃣ Order Quantity per Product Category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65035-C752-E571-4F18-3B7AA75F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16" y="2434875"/>
            <a:ext cx="5805183" cy="55267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4dba58f67_0_6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0" name="Google Shape;370;g344dba58f67_0_69"/>
          <p:cNvSpPr txBox="1"/>
          <p:nvPr/>
        </p:nvSpPr>
        <p:spPr>
          <a:xfrm>
            <a:off x="315675" y="25774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Spot products that have reached critical low stock.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each product name, ID, and a "HIGH" low stock alert flag.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 </a:t>
            </a: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All items are marked "HIGH" for low stock.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majority are Baby Food and Baby Wipes—fast-moving essentials.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an urgent need for restocking to prevent running out.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71" name="Google Shape;371;g344dba58f67_0_69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>
                <a:solidFill>
                  <a:schemeClr val="dk1"/>
                </a:solidFill>
              </a:rPr>
              <a:t>2️⃣7️⃣ Stock Levels Alert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24329-D922-29E4-2011-6A088FEF0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8695" y="2361274"/>
            <a:ext cx="5986861" cy="49251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4dba58f67_0_76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8" name="Google Shape;378;g344dba58f67_0_76"/>
          <p:cNvSpPr txBox="1"/>
          <p:nvPr/>
        </p:nvSpPr>
        <p:spPr>
          <a:xfrm>
            <a:off x="315675" y="25774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. Show the total lifetime value (CLV) of each customer.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customer names alongside their CLV.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Customers with the highest CLV, such as Zilmil Rege and </a:t>
            </a:r>
            <a:r>
              <a:rPr lang="en-US" sz="2300" dirty="0" err="1">
                <a:solidFill>
                  <a:schemeClr val="dk1"/>
                </a:solidFill>
              </a:rPr>
              <a:t>Zinal</a:t>
            </a:r>
            <a:r>
              <a:rPr lang="en-US" sz="2300" dirty="0">
                <a:solidFill>
                  <a:schemeClr val="dk1"/>
                </a:solidFill>
              </a:rPr>
              <a:t> Bahri, are major revenue drivers.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which individuals contribute most to long-term business growth.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Enables targeted loyalty and retention efforts for top-value customers.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79" name="Google Shape;379;g344dba58f67_0_7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2️⃣8️⃣ Customer Lifetime Value (CLV)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BA6F8-1359-9D90-B970-349F4ABB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652" y="2029822"/>
            <a:ext cx="4544098" cy="599515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4dba58f67_0_8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g344dba58f67_0_83"/>
          <p:cNvSpPr txBox="1"/>
          <p:nvPr/>
        </p:nvSpPr>
        <p:spPr>
          <a:xfrm>
            <a:off x="315675" y="2577450"/>
            <a:ext cx="9694800" cy="541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how many impressions lead to clicks and eventual conversions.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Funnel bar chart with steps: average impressions, clicks, and conversions.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Starts with 5,460 impressions, narrowing to 550 clicks, then just 60 conversions.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Implies an overall conversion rate around 1%.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pinpointing where to improve ad targeting and creative content for better performance.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387" name="Google Shape;387;g344dba58f67_0_8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2️⃣9️⃣ Campaign Conversion Process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E5D04-0CE4-3811-9FD4-73D3D79B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61" y="2987490"/>
            <a:ext cx="8192264" cy="48999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4dba58f67_0_9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4" name="Google Shape;394;g344dba58f67_0_90"/>
          <p:cNvSpPr txBox="1"/>
          <p:nvPr/>
        </p:nvSpPr>
        <p:spPr>
          <a:xfrm>
            <a:off x="315675" y="2729850"/>
            <a:ext cx="9694800" cy="6282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Compare order trends and average order value across different product categories.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Dual line chart displaying trends for: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Order volume per category over time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Average order value by category</a:t>
            </a:r>
            <a:endParaRPr sz="2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Baby Care, Snacks, and Cold Drinks maintain consistent demand.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Average order value differs from one category to another.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design targeted offers and promotions suited to each category’s purchasing pattern.</a:t>
            </a: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395" name="Google Shape;395;g344dba58f67_0_9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3️⃣0️⃣ Orders Trends Across Category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35E69-7635-E349-568B-CC994566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837" y="2425867"/>
            <a:ext cx="8279121" cy="543526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0c18e7c10_0_6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2" name="Google Shape;402;g370c18e7c10_0_6"/>
          <p:cNvSpPr txBox="1"/>
          <p:nvPr/>
        </p:nvSpPr>
        <p:spPr>
          <a:xfrm>
            <a:off x="315675" y="2729850"/>
            <a:ext cx="9694800" cy="53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see which customer bought which product, from which store, and when.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map order activity to specific stores.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Tracks which products are popular at different locations.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Supports store-level inventory and service planning.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03" name="Google Shape;403;g370c18e7c10_0_6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3️⃣1️⃣ Customer Orders by Store ID</a:t>
            </a:r>
            <a:endParaRPr sz="3400"/>
          </a:p>
        </p:txBody>
      </p:sp>
      <p:pic>
        <p:nvPicPr>
          <p:cNvPr id="404" name="Google Shape;404;g370c18e7c10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973" y="2532448"/>
            <a:ext cx="8544300" cy="5294700"/>
          </a:xfrm>
          <a:prstGeom prst="roundRect">
            <a:avLst>
              <a:gd name="adj" fmla="val 678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0c18e7c10_0_1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0" name="Google Shape;410;g370c18e7c10_0_13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visualize where most orders are placed geographically.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Map with pins showing order concentration.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High density in major cities and states.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Useful for optimizing delivery zones.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Helps plan regional marketing or new hub locations.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11" name="Google Shape;411;g370c18e7c10_0_1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3️⃣2️⃣ Order Density per Area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9AD651-4D55-CD38-923B-CC21A09A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613" y="3017207"/>
            <a:ext cx="10020712" cy="391808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0c18e7c10_0_20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18" name="Google Shape;418;g370c18e7c10_0_20"/>
          <p:cNvSpPr txBox="1"/>
          <p:nvPr/>
        </p:nvSpPr>
        <p:spPr>
          <a:xfrm>
            <a:off x="315675" y="2729850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discount percentage for each product.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Table listing product names alongside their discount percentages.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Cat Food, Biscuits, and Baby Food have the highest discounts at around 30–35%.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average discount is about 28%.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These insights help with making decisions on product pricing and promotional strategies.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19" name="Google Shape;419;g370c18e7c10_0_20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3️⃣3️⃣ Product-Wise Discount Percentages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643EE-1917-47B2-9AA0-294C1EED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695" y="1726875"/>
            <a:ext cx="5192860" cy="650015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0c18e7c10_0_2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26" name="Google Shape;426;g370c18e7c10_0_27"/>
          <p:cNvSpPr txBox="1"/>
          <p:nvPr/>
        </p:nvSpPr>
        <p:spPr>
          <a:xfrm>
            <a:off x="315675" y="2729850"/>
            <a:ext cx="9694800" cy="44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Purpose: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To show the status of delivery for each product and order.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Visual:</a:t>
            </a:r>
            <a:br>
              <a:rPr lang="en-US" sz="2300" b="1">
                <a:solidFill>
                  <a:schemeClr val="dk1"/>
                </a:solidFill>
              </a:rPr>
            </a:br>
            <a:r>
              <a:rPr lang="en-US" sz="2300">
                <a:solidFill>
                  <a:schemeClr val="dk1"/>
                </a:solidFill>
              </a:rPr>
              <a:t> Table with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sz="2300">
                <a:solidFill>
                  <a:schemeClr val="dk1"/>
                </a:solidFill>
              </a:rPr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r>
              <a:rPr lang="en-US" sz="2300">
                <a:solidFill>
                  <a:schemeClr val="dk1"/>
                </a:solidFill>
              </a:rPr>
              <a:t>, and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>
                <a:solidFill>
                  <a:schemeClr val="dk1"/>
                </a:solidFill>
              </a:rPr>
              <a:t>Insights:</a:t>
            </a:r>
            <a:endParaRPr sz="2300" b="1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Most items marked </a:t>
            </a:r>
            <a:r>
              <a:rPr lang="en-US" sz="2300" b="1">
                <a:solidFill>
                  <a:schemeClr val="dk1"/>
                </a:solidFill>
              </a:rPr>
              <a:t>On Time</a:t>
            </a:r>
            <a:r>
              <a:rPr lang="en-US" sz="2300">
                <a:solidFill>
                  <a:schemeClr val="dk1"/>
                </a:solidFill>
              </a:rPr>
              <a:t>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Frozen Pizza, Cheese, and Toilet Cleaner show slight delays.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Monitors delivery performance by product.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27" name="Google Shape;427;g370c18e7c10_0_27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3️⃣4️⃣ Delivery Status of Orders</a:t>
            </a:r>
            <a:endParaRPr sz="3400"/>
          </a:p>
        </p:txBody>
      </p:sp>
      <p:pic>
        <p:nvPicPr>
          <p:cNvPr id="428" name="Google Shape;428;g370c18e7c10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25" y="2303850"/>
            <a:ext cx="5097300" cy="5294700"/>
          </a:xfrm>
          <a:prstGeom prst="roundRect">
            <a:avLst>
              <a:gd name="adj" fmla="val 553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0c18e7c10_0_34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34" name="Google Shape;434;g370c18e7c10_0_34"/>
          <p:cNvSpPr txBox="1"/>
          <p:nvPr/>
        </p:nvSpPr>
        <p:spPr>
          <a:xfrm>
            <a:off x="315675" y="2729850"/>
            <a:ext cx="8607600" cy="525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Spotlight which marketing campaigns deliver the highest return on ad spend.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. Column chart showing campaign names along the X-axis and their average ROAS on the Y-axis.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Festival Offer and Category Promotion yield the top returns, with ROAS around 3.95–3.96.</a:t>
            </a: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Referral and Email Campaigns are also strong performers.</a:t>
            </a:r>
          </a:p>
          <a:p>
            <a:pPr marL="457200" lvl="0" indent="-3746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deciding where to increase investment or repeat successful campaigns.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35" name="Google Shape;435;g370c18e7c10_0_34"/>
          <p:cNvSpPr txBox="1"/>
          <p:nvPr/>
        </p:nvSpPr>
        <p:spPr>
          <a:xfrm>
            <a:off x="998850" y="1726875"/>
            <a:ext cx="953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3️⃣5️⃣ Top N Campaigns with Highest ROAS</a:t>
            </a:r>
            <a:endParaRPr sz="3400" dirty="0"/>
          </a:p>
        </p:txBody>
      </p:sp>
      <p:pic>
        <p:nvPicPr>
          <p:cNvPr id="436" name="Google Shape;436;g370c18e7c1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999" y="3053475"/>
            <a:ext cx="9001499" cy="4675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/>
          <p:nvPr/>
        </p:nvSpPr>
        <p:spPr>
          <a:xfrm>
            <a:off x="0" y="247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6" name="Google Shape;126;p5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5"/>
          <p:cNvSpPr txBox="1"/>
          <p:nvPr/>
        </p:nvSpPr>
        <p:spPr>
          <a:xfrm>
            <a:off x="787403" y="2852375"/>
            <a:ext cx="12814800" cy="5055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Goal:</a:t>
            </a:r>
            <a:b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analyze Blink IT's customer, delivery, inventory, and marketing data using Power BI, and generate actionable insights that can improve customer experience, delivery performance, inventory management, and campaign effectiveness.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Key Objectives: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Identify loyal customers and analyze order patterns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Measure delivery delays and performance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Track product demand and stock levels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Evaluate marketing campaigns based on ROAS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Understand customer feedback and satisfaction</a:t>
            </a:r>
          </a:p>
          <a:p>
            <a:pPr marL="457200" marR="0" lvl="0" indent="-3746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Forecast future inventory needs</a:t>
            </a:r>
            <a:endParaRPr lang="en-US" sz="3900" b="1"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35000" y="1352078"/>
            <a:ext cx="12933600" cy="9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0D0D0D"/>
                </a:solidFill>
              </a:rPr>
              <a:t>Objective / Problem Statement</a:t>
            </a:r>
            <a:endParaRPr sz="6300"/>
          </a:p>
        </p:txBody>
      </p:sp>
      <p:sp>
        <p:nvSpPr>
          <p:cNvPr id="129" name="Google Shape;129;p5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30" name="Google Shape;130;p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31" name="Google Shape;131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5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33" name="Google Shape;13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0c18e7c10_0_41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2" name="Google Shape;442;g370c18e7c10_0_41"/>
          <p:cNvSpPr txBox="1"/>
          <p:nvPr/>
        </p:nvSpPr>
        <p:spPr>
          <a:xfrm>
            <a:off x="315675" y="2729850"/>
            <a:ext cx="9694800" cy="557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Track changes in order volume for each customer segment over time.</a:t>
            </a:r>
            <a:endParaRPr sz="2300" dirty="0">
              <a:solidFill>
                <a:schemeClr val="dk1"/>
              </a:solidFill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2300" dirty="0">
                <a:solidFill>
                  <a:schemeClr val="dk1"/>
                </a:solidFill>
              </a:rPr>
              <a:t>Clustered column chart — years on the X-axis, groups for Inactive, New, Premium, and Regular customers</a:t>
            </a:r>
            <a:r>
              <a:rPr lang="en-US" sz="3200" b="1" dirty="0">
                <a:solidFill>
                  <a:schemeClr val="dk1"/>
                </a:solidFill>
              </a:rPr>
              <a:t>.</a:t>
            </a: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.Orders from Regular and New customers increased from 2023 to 2024, showing these groups are growing.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Inactive customer orders dropped slightly, suggesting better retention.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focusing marketing on specific customer segments with targeted strategies.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43" name="Google Shape;443;g370c18e7c10_0_41"/>
          <p:cNvSpPr txBox="1"/>
          <p:nvPr/>
        </p:nvSpPr>
        <p:spPr>
          <a:xfrm>
            <a:off x="998850" y="1269675"/>
            <a:ext cx="90450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3️⃣6️⃣ Drilling Order Trends by Customer Segment</a:t>
            </a:r>
            <a:endParaRPr sz="3400"/>
          </a:p>
        </p:txBody>
      </p:sp>
      <p:pic>
        <p:nvPicPr>
          <p:cNvPr id="444" name="Google Shape;444;g370c18e7c1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999" y="2655674"/>
            <a:ext cx="7304325" cy="5050200"/>
          </a:xfrm>
          <a:prstGeom prst="roundRect">
            <a:avLst>
              <a:gd name="adj" fmla="val 847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70c18e7c10_0_4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0" name="Google Shape;450;g370c18e7c10_0_48"/>
          <p:cNvSpPr txBox="1"/>
          <p:nvPr/>
        </p:nvSpPr>
        <p:spPr>
          <a:xfrm>
            <a:off x="315675" y="27298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Show the selected rating value for quick scenario analysis or filtering.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Numeric scale or card highlights the current rating selection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Reflects customer feedback for the chosen filter or segment.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Lets you see how service quality changes with higher or lower ratings.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Supports ongoing monitoring and improvement of service standards.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51" name="Google Shape;451;g370c18e7c10_0_4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3️⃣7️⃣ Rating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CD3FF-27BF-B1A4-70D3-B42333D3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894" y="3313616"/>
            <a:ext cx="5178571" cy="365976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0c18e7c10_0_55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8" name="Google Shape;458;g370c18e7c10_0_55"/>
          <p:cNvSpPr txBox="1"/>
          <p:nvPr/>
        </p:nvSpPr>
        <p:spPr>
          <a:xfrm>
            <a:off x="501450" y="2794138"/>
            <a:ext cx="9694800" cy="500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Display customer product and service ratings using star emojis.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Table showing categories, star ratings, and number of reviews.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Baby Care mostly has high ratings (4–5 stars), indicating strong satisfaction.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Cold Drinks &amp; Juices received some low ratings (1 star), signaling areas for improvement.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Highlights where product quality is good and where it needs attention.</a:t>
            </a:r>
          </a:p>
        </p:txBody>
      </p:sp>
      <p:sp>
        <p:nvSpPr>
          <p:cNvPr id="459" name="Google Shape;459;g370c18e7c10_0_55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3️⃣8️⃣ Emoji-Based Ratings</a:t>
            </a:r>
            <a:endParaRPr sz="3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22E84-2643-40AD-BCD3-8E394B92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3420946"/>
            <a:ext cx="6046163" cy="344510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0c18e7c10_0_62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66" name="Google Shape;466;g370c18e7c10_0_62"/>
          <p:cNvSpPr txBox="1"/>
          <p:nvPr/>
        </p:nvSpPr>
        <p:spPr>
          <a:xfrm>
            <a:off x="315675" y="2729850"/>
            <a:ext cx="9694800" cy="41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Test potential Return on Ad Spend (ROAS) in different scenarios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. KPI card showing a simulated value—32.19K ROAS.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Illustrates possible ROI if ad budgets are adjusted.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managers evaluate the impact of changing their spend.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Supports financial planning and future forecasts.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67" name="Google Shape;467;g370c18e7c10_0_62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3️⃣9️⃣ Simulated ROAS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1BF3B-0A6E-7B0B-D921-7C3C79A0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149" y="2980549"/>
            <a:ext cx="6257262" cy="399140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0c18e7c10_0_88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4" name="Google Shape;474;g370c18e7c10_0_88"/>
          <p:cNvSpPr txBox="1"/>
          <p:nvPr/>
        </p:nvSpPr>
        <p:spPr>
          <a:xfrm>
            <a:off x="315675" y="2770750"/>
            <a:ext cx="6529968" cy="719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Break down product sales across various dimensions for granular analysis.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Multi-level tree or Sankey diagram showing sales by category, customer segment, year, month, and day.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Pet Care records 398 total orders, detailed by segment and time.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New customer segment drives most of these orders.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structure allows easy drill-down to trace sales by each criteria for deeper insights.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475" name="Google Shape;475;g370c18e7c10_0_88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>
                <a:solidFill>
                  <a:schemeClr val="dk1"/>
                </a:solidFill>
              </a:rPr>
              <a:t>4️⃣0️⃣ Tree Visualization of Product Sales</a:t>
            </a:r>
            <a:endParaRPr sz="3400" b="1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0FE3B-65C5-8DF6-1659-2D31D93BA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72" y="4161709"/>
            <a:ext cx="11145805" cy="315470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0c18e7c10_0_69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82" name="Google Shape;482;g370c18e7c10_0_69"/>
          <p:cNvSpPr txBox="1"/>
          <p:nvPr/>
        </p:nvSpPr>
        <p:spPr>
          <a:xfrm>
            <a:off x="334427" y="1566979"/>
            <a:ext cx="9880575" cy="3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 </a:t>
            </a:r>
            <a:r>
              <a:rPr lang="en-US" sz="2300" dirty="0">
                <a:solidFill>
                  <a:schemeClr val="dk1"/>
                </a:solidFill>
              </a:rPr>
              <a:t>Simulate changes in marketing budget to see the effect on key metrics.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r>
              <a:rPr lang="en-US" sz="2300" dirty="0">
                <a:solidFill>
                  <a:schemeClr val="dk1"/>
                </a:solidFill>
              </a:rPr>
              <a:t> Slider or input box to adjust the budget amount 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Lets you test how increasing or decreasing spend impacts ROAS.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Helps optimize where to allocate advertising budget.</a:t>
            </a: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scenario planning and financial decisions.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483" name="Google Shape;483;g370c18e7c10_0_69"/>
          <p:cNvSpPr txBox="1"/>
          <p:nvPr/>
        </p:nvSpPr>
        <p:spPr>
          <a:xfrm>
            <a:off x="1151249" y="582074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4️⃣1️⃣Marketing Budget What-If</a:t>
            </a:r>
            <a:endParaRPr sz="3400" dirty="0"/>
          </a:p>
        </p:txBody>
      </p:sp>
      <p:sp>
        <p:nvSpPr>
          <p:cNvPr id="484" name="Google Shape;484;g370c18e7c10_0_69"/>
          <p:cNvSpPr txBox="1"/>
          <p:nvPr/>
        </p:nvSpPr>
        <p:spPr>
          <a:xfrm>
            <a:off x="334427" y="5813400"/>
            <a:ext cx="10230000" cy="476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Allow users to filter data visuals by product category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Checklist with options like Baby Care, Snacks, Pet Care, and more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Lets you focus analysis on specific product categories.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Supports customized dashboard views for different needs.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chemeClr val="dk1"/>
                </a:solidFill>
              </a:rPr>
              <a:t>Makes it easy to compare how each category is performing.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endParaRPr dirty="0"/>
          </a:p>
        </p:txBody>
      </p:sp>
      <p:sp>
        <p:nvSpPr>
          <p:cNvPr id="485" name="Google Shape;485;g370c18e7c10_0_69"/>
          <p:cNvSpPr txBox="1"/>
          <p:nvPr/>
        </p:nvSpPr>
        <p:spPr>
          <a:xfrm>
            <a:off x="1143000" y="5105400"/>
            <a:ext cx="693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4️⃣2️⃣ Category Filter Panel</a:t>
            </a:r>
            <a:endParaRPr sz="3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CAE1B-48A0-0AB7-1AF4-1B04639C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347" y="1697478"/>
            <a:ext cx="4694999" cy="3252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FDE55-098E-3670-449D-A49435D16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347" y="6172200"/>
            <a:ext cx="4694999" cy="320039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f21e578b4_1_605"/>
          <p:cNvSpPr/>
          <p:nvPr/>
        </p:nvSpPr>
        <p:spPr>
          <a:xfrm>
            <a:off x="0" y="494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492" name="Google Shape;492;g36f21e578b4_1_605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3" name="Google Shape;493;g36f21e578b4_1_605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94" name="Google Shape;494;g36f21e578b4_1_605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495" name="Google Shape;495;g36f21e578b4_1_6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g36f21e578b4_1_605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497" name="Google Shape;497;g36f21e578b4_1_6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g36f21e578b4_1_605"/>
          <p:cNvSpPr txBox="1">
            <a:spLocks noGrp="1"/>
          </p:cNvSpPr>
          <p:nvPr>
            <p:ph type="title"/>
          </p:nvPr>
        </p:nvSpPr>
        <p:spPr>
          <a:xfrm>
            <a:off x="528587" y="334208"/>
            <a:ext cx="72303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 b="1" dirty="0"/>
              <a:t>Key Findings</a:t>
            </a:r>
            <a:endParaRPr sz="10300" dirty="0"/>
          </a:p>
        </p:txBody>
      </p:sp>
      <p:sp>
        <p:nvSpPr>
          <p:cNvPr id="499" name="Google Shape;499;g36f21e578b4_1_605"/>
          <p:cNvSpPr txBox="1">
            <a:spLocks noGrp="1"/>
          </p:cNvSpPr>
          <p:nvPr>
            <p:ph type="title"/>
          </p:nvPr>
        </p:nvSpPr>
        <p:spPr>
          <a:xfrm>
            <a:off x="528587" y="1312215"/>
            <a:ext cx="12912300" cy="836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</a:pPr>
            <a:r>
              <a:rPr lang="en-US" sz="3600" b="1" dirty="0"/>
              <a:t>1. Order Peaks Indicate Seasonal Trends</a:t>
            </a:r>
            <a:br>
              <a:rPr lang="en-US" sz="3600" dirty="0"/>
            </a:br>
            <a:r>
              <a:rPr lang="en-US" sz="2300" dirty="0"/>
              <a:t>Order volume surged in August and May 2023, pointing to clear periods of increased customer activity and potential for targeted seasonal marketing.</a:t>
            </a:r>
            <a:br>
              <a:rPr lang="en-US" sz="3600" dirty="0"/>
            </a:br>
            <a:br>
              <a:rPr lang="en-US" sz="3600" dirty="0"/>
            </a:br>
            <a:r>
              <a:rPr lang="en-US" sz="2300" b="1" dirty="0"/>
              <a:t>2.Solid Delivery Rates, But Room for Optimization</a:t>
            </a:r>
            <a:br>
              <a:rPr lang="en-US" sz="2300" dirty="0"/>
            </a:br>
            <a:r>
              <a:rPr lang="en-US" sz="2300" dirty="0"/>
              <a:t>More than 70% of orders arrive on time, but nearly a third face delays (mostly minor), signaling a chance to fine-tune delivery routes or time slots.</a:t>
            </a:r>
            <a:br>
              <a:rPr lang="en-US" sz="2300" dirty="0"/>
            </a:br>
            <a:br>
              <a:rPr lang="en-US" sz="2300" b="1" dirty="0"/>
            </a:br>
            <a:r>
              <a:rPr lang="en-US" sz="2300" b="1" dirty="0"/>
              <a:t>3.Significant Product Damage in Certain Categories</a:t>
            </a:r>
            <a:br>
              <a:rPr lang="en-US" sz="2300" dirty="0"/>
            </a:br>
            <a:r>
              <a:rPr lang="en-US" sz="2300" dirty="0"/>
              <a:t>Items such as Toilet Cleaner and Detergent show damage rates exceeding 20%, highlighting the need for improved packaging or logistics handling.</a:t>
            </a:r>
            <a:br>
              <a:rPr lang="en-US" sz="2300" dirty="0"/>
            </a:br>
            <a:br>
              <a:rPr lang="en-US" sz="2300" dirty="0"/>
            </a:br>
            <a:r>
              <a:rPr lang="en-US" sz="2300" b="1" dirty="0"/>
              <a:t>4.Marketing ROI Varies Sharply Across Campaigns</a:t>
            </a:r>
            <a:br>
              <a:rPr lang="en-US" sz="2300" dirty="0"/>
            </a:br>
            <a:r>
              <a:rPr lang="en-US" sz="2300" dirty="0"/>
              <a:t>Referral Programs and Festival Offers deliver standout returns (ROAS above 3.9), whereas other campaigns lag, indicating advertising budgets should be refocused on top performers.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b="1" dirty="0"/>
              <a:t>5.High-Value Customer Base Identified</a:t>
            </a:r>
            <a:br>
              <a:rPr lang="en-US" sz="2300" dirty="0"/>
            </a:br>
            <a:r>
              <a:rPr lang="en-US" sz="2300" dirty="0"/>
              <a:t>Customers like Aadhya Cherian have customer lifetime values over ₹28,000, offering an opportunity for premium segment targeting and tailored retention programs.</a:t>
            </a:r>
            <a:endParaRPr sz="23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f21e578b4_1_56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505" name="Google Shape;505;g36f21e578b4_1_56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6" name="Google Shape;506;g36f21e578b4_1_56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507" name="Google Shape;507;g36f21e578b4_1_566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508" name="Google Shape;508;g36f21e578b4_1_56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g36f21e578b4_1_56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510" name="Google Shape;510;g36f21e578b4_1_5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g36f21e578b4_1_566"/>
          <p:cNvSpPr txBox="1">
            <a:spLocks noGrp="1"/>
          </p:cNvSpPr>
          <p:nvPr>
            <p:ph type="title"/>
          </p:nvPr>
        </p:nvSpPr>
        <p:spPr>
          <a:xfrm>
            <a:off x="778025" y="295623"/>
            <a:ext cx="72303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4600" b="1" dirty="0"/>
              <a:t>Conclusion</a:t>
            </a:r>
            <a:endParaRPr sz="7900" dirty="0"/>
          </a:p>
        </p:txBody>
      </p:sp>
      <p:sp>
        <p:nvSpPr>
          <p:cNvPr id="512" name="Google Shape;512;g36f21e578b4_1_566"/>
          <p:cNvSpPr txBox="1">
            <a:spLocks noGrp="1"/>
          </p:cNvSpPr>
          <p:nvPr>
            <p:ph type="title"/>
          </p:nvPr>
        </p:nvSpPr>
        <p:spPr>
          <a:xfrm>
            <a:off x="549425" y="1312146"/>
            <a:ext cx="12912300" cy="749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By using Power BI to unify data from various sources, I gained valuable clarity into customer habits, delivery efficiency, marketing returns, and inventory status. The resulting dashboard transforms complex data into straightforward, actionable insights.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How This Drives Better Decisions: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Operations: Pinpoint and address hurdles in the delivery process for smoother fulfillment.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Marketing: Channel resources toward campaigns that consistently deliver strong returns.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Inventory: Minimize product losses and keep stockouts at bay for smoother supply.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Customer Management: Recognize and reward high-value customers to enhance loyalty and satisfaction.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/>
              <a:t>Strategic Planning: Empower decisions rooted in real data insights rather than guesses or assumptions.</a:t>
            </a:r>
            <a:br>
              <a:rPr lang="en-IN" sz="2300" dirty="0"/>
            </a:br>
            <a:endParaRPr sz="2300" dirty="0"/>
          </a:p>
        </p:txBody>
      </p:sp>
      <p:sp>
        <p:nvSpPr>
          <p:cNvPr id="513" name="Google Shape;513;g36f21e578b4_1_566"/>
          <p:cNvSpPr txBox="1">
            <a:spLocks noGrp="1"/>
          </p:cNvSpPr>
          <p:nvPr>
            <p:ph type="title"/>
          </p:nvPr>
        </p:nvSpPr>
        <p:spPr>
          <a:xfrm>
            <a:off x="233286" y="8147428"/>
            <a:ext cx="12217800" cy="79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2800" b="1" dirty="0"/>
              <a:t>GITHUB Link </a:t>
            </a:r>
            <a:r>
              <a:rPr lang="en-US" sz="2400" b="1" dirty="0"/>
              <a:t>→ </a:t>
            </a:r>
            <a:r>
              <a:rPr lang="en-US" sz="2400" b="1" dirty="0">
                <a:hlinkClick r:id="rId5"/>
              </a:rPr>
              <a:t>https://github.com/indra6945/powerBI_blinkit_dataset</a:t>
            </a:r>
            <a:endParaRPr sz="2400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"/>
          <p:cNvSpPr txBox="1">
            <a:spLocks noGrp="1"/>
          </p:cNvSpPr>
          <p:nvPr>
            <p:ph type="title"/>
          </p:nvPr>
        </p:nvSpPr>
        <p:spPr>
          <a:xfrm>
            <a:off x="9780978" y="1257177"/>
            <a:ext cx="7371000" cy="7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325" rIns="0" bIns="0" anchor="t" anchorCtr="0">
            <a:spAutoFit/>
          </a:bodyPr>
          <a:lstStyle/>
          <a:p>
            <a:pPr marL="1082040" marR="5080" lvl="0" indent="-1069975" algn="l" rtl="0">
              <a:lnSpc>
                <a:spcPct val="1199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700" dirty="0">
                <a:solidFill>
                  <a:srgbClr val="252525"/>
                </a:solidFill>
              </a:rPr>
              <a:t>Thank </a:t>
            </a:r>
            <a:r>
              <a:rPr lang="en-US" sz="20700" dirty="0">
                <a:solidFill>
                  <a:srgbClr val="0C821F"/>
                </a:solidFill>
              </a:rPr>
              <a:t>You!</a:t>
            </a:r>
            <a:endParaRPr sz="20700" dirty="0"/>
          </a:p>
        </p:txBody>
      </p:sp>
      <p:grpSp>
        <p:nvGrpSpPr>
          <p:cNvPr id="519" name="Google Shape;519;p44"/>
          <p:cNvGrpSpPr/>
          <p:nvPr/>
        </p:nvGrpSpPr>
        <p:grpSpPr>
          <a:xfrm>
            <a:off x="50" y="4503360"/>
            <a:ext cx="8449087" cy="5781728"/>
            <a:chOff x="45" y="3617276"/>
            <a:chExt cx="9744075" cy="6667891"/>
          </a:xfrm>
        </p:grpSpPr>
        <p:sp>
          <p:nvSpPr>
            <p:cNvPr id="520" name="Google Shape;520;p44"/>
            <p:cNvSpPr/>
            <p:nvPr/>
          </p:nvSpPr>
          <p:spPr>
            <a:xfrm>
              <a:off x="45" y="9288217"/>
              <a:ext cx="9744075" cy="996950"/>
            </a:xfrm>
            <a:custGeom>
              <a:avLst/>
              <a:gdLst/>
              <a:ahLst/>
              <a:cxnLst/>
              <a:rect l="l" t="t" r="r" b="b"/>
              <a:pathLst>
                <a:path w="9744075" h="996950" extrusionOk="0">
                  <a:moveTo>
                    <a:pt x="9743983" y="996558"/>
                  </a:moveTo>
                  <a:lnTo>
                    <a:pt x="0" y="996558"/>
                  </a:lnTo>
                  <a:lnTo>
                    <a:pt x="1270411" y="0"/>
                  </a:lnTo>
                  <a:lnTo>
                    <a:pt x="8473571" y="0"/>
                  </a:lnTo>
                  <a:lnTo>
                    <a:pt x="9743983" y="996558"/>
                  </a:lnTo>
                  <a:close/>
                </a:path>
              </a:pathLst>
            </a:custGeom>
            <a:solidFill>
              <a:srgbClr val="D0CDC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1017975" y="3617276"/>
              <a:ext cx="2702560" cy="5969000"/>
            </a:xfrm>
            <a:custGeom>
              <a:avLst/>
              <a:gdLst/>
              <a:ahLst/>
              <a:cxnLst/>
              <a:rect l="l" t="t" r="r" b="b"/>
              <a:pathLst>
                <a:path w="2702560" h="5969000" extrusionOk="0">
                  <a:moveTo>
                    <a:pt x="6478" y="5968880"/>
                  </a:moveTo>
                  <a:lnTo>
                    <a:pt x="4096" y="5968880"/>
                  </a:lnTo>
                  <a:lnTo>
                    <a:pt x="1810" y="5968880"/>
                  </a:lnTo>
                  <a:lnTo>
                    <a:pt x="0" y="5967070"/>
                  </a:lnTo>
                  <a:lnTo>
                    <a:pt x="0" y="69509"/>
                  </a:lnTo>
                  <a:lnTo>
                    <a:pt x="5901" y="42500"/>
                  </a:lnTo>
                  <a:lnTo>
                    <a:pt x="21984" y="20400"/>
                  </a:lnTo>
                  <a:lnTo>
                    <a:pt x="45821" y="5478"/>
                  </a:lnTo>
                  <a:lnTo>
                    <a:pt x="74982" y="0"/>
                  </a:lnTo>
                  <a:lnTo>
                    <a:pt x="2627334" y="0"/>
                  </a:lnTo>
                  <a:lnTo>
                    <a:pt x="2656494" y="5464"/>
                  </a:lnTo>
                  <a:lnTo>
                    <a:pt x="2680331" y="20364"/>
                  </a:lnTo>
                  <a:lnTo>
                    <a:pt x="2696415" y="42460"/>
                  </a:lnTo>
                  <a:lnTo>
                    <a:pt x="2702316" y="69509"/>
                  </a:lnTo>
                  <a:lnTo>
                    <a:pt x="2702316" y="5954312"/>
                  </a:lnTo>
                  <a:lnTo>
                    <a:pt x="2700506" y="5956121"/>
                  </a:lnTo>
                  <a:lnTo>
                    <a:pt x="2695933" y="5956121"/>
                  </a:lnTo>
                  <a:lnTo>
                    <a:pt x="2694122" y="5954312"/>
                  </a:lnTo>
                  <a:lnTo>
                    <a:pt x="2694122" y="69509"/>
                  </a:lnTo>
                  <a:lnTo>
                    <a:pt x="2688858" y="45667"/>
                  </a:lnTo>
                  <a:lnTo>
                    <a:pt x="2674519" y="26173"/>
                  </a:lnTo>
                  <a:lnTo>
                    <a:pt x="2653285" y="13016"/>
                  </a:lnTo>
                  <a:lnTo>
                    <a:pt x="2627334" y="8188"/>
                  </a:lnTo>
                  <a:lnTo>
                    <a:pt x="75077" y="8188"/>
                  </a:lnTo>
                  <a:lnTo>
                    <a:pt x="49086" y="13016"/>
                  </a:lnTo>
                  <a:lnTo>
                    <a:pt x="27856" y="26173"/>
                  </a:lnTo>
                  <a:lnTo>
                    <a:pt x="13539" y="45667"/>
                  </a:lnTo>
                  <a:lnTo>
                    <a:pt x="8289" y="69509"/>
                  </a:lnTo>
                  <a:lnTo>
                    <a:pt x="8289" y="5967070"/>
                  </a:lnTo>
                  <a:lnTo>
                    <a:pt x="6478" y="596888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2" name="Google Shape;522;p44"/>
            <p:cNvSpPr/>
            <p:nvPr/>
          </p:nvSpPr>
          <p:spPr>
            <a:xfrm>
              <a:off x="1093052" y="3686786"/>
              <a:ext cx="2552700" cy="5882640"/>
            </a:xfrm>
            <a:custGeom>
              <a:avLst/>
              <a:gdLst/>
              <a:ahLst/>
              <a:cxnLst/>
              <a:rect l="l" t="t" r="r" b="b"/>
              <a:pathLst>
                <a:path w="2552700" h="5882640" extrusionOk="0">
                  <a:moveTo>
                    <a:pt x="2552256" y="5882517"/>
                  </a:moveTo>
                  <a:lnTo>
                    <a:pt x="288305" y="5841763"/>
                  </a:lnTo>
                  <a:lnTo>
                    <a:pt x="0" y="0"/>
                  </a:lnTo>
                  <a:lnTo>
                    <a:pt x="2552256" y="0"/>
                  </a:lnTo>
                  <a:lnTo>
                    <a:pt x="2552256" y="5882517"/>
                  </a:lnTo>
                  <a:close/>
                </a:path>
              </a:pathLst>
            </a:custGeom>
            <a:solidFill>
              <a:srgbClr val="AFABA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pic>
          <p:nvPicPr>
            <p:cNvPr id="523" name="Google Shape;523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2253" y="4324565"/>
              <a:ext cx="3058512" cy="52950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/>
            <p:nvPr/>
          </p:nvSpPr>
          <p:spPr>
            <a:xfrm>
              <a:off x="1092957" y="3686786"/>
              <a:ext cx="2166620" cy="6001385"/>
            </a:xfrm>
            <a:custGeom>
              <a:avLst/>
              <a:gdLst/>
              <a:ahLst/>
              <a:cxnLst/>
              <a:rect l="l" t="t" r="r" b="b"/>
              <a:pathLst>
                <a:path w="2166620" h="6001384" extrusionOk="0">
                  <a:moveTo>
                    <a:pt x="2166483" y="6000778"/>
                  </a:moveTo>
                  <a:lnTo>
                    <a:pt x="73362" y="5840049"/>
                  </a:lnTo>
                  <a:lnTo>
                    <a:pt x="0" y="0"/>
                  </a:lnTo>
                  <a:lnTo>
                    <a:pt x="73362" y="0"/>
                  </a:lnTo>
                  <a:lnTo>
                    <a:pt x="2166483" y="160824"/>
                  </a:lnTo>
                  <a:lnTo>
                    <a:pt x="2166483" y="6000778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5" name="Google Shape;525;p44"/>
            <p:cNvSpPr/>
            <p:nvPr/>
          </p:nvSpPr>
          <p:spPr>
            <a:xfrm>
              <a:off x="1093052" y="3742013"/>
              <a:ext cx="2093595" cy="6001385"/>
            </a:xfrm>
            <a:custGeom>
              <a:avLst/>
              <a:gdLst/>
              <a:ahLst/>
              <a:cxnLst/>
              <a:rect l="l" t="t" r="r" b="b"/>
              <a:pathLst>
                <a:path w="2093595" h="6001384" extrusionOk="0">
                  <a:moveTo>
                    <a:pt x="2093120" y="6000873"/>
                  </a:moveTo>
                  <a:lnTo>
                    <a:pt x="0" y="5840049"/>
                  </a:lnTo>
                  <a:lnTo>
                    <a:pt x="0" y="0"/>
                  </a:lnTo>
                  <a:lnTo>
                    <a:pt x="2093120" y="160824"/>
                  </a:lnTo>
                  <a:lnTo>
                    <a:pt x="2093120" y="6000873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sp>
          <p:nvSpPr>
            <p:cNvPr id="526" name="Google Shape;526;p44"/>
            <p:cNvSpPr/>
            <p:nvPr/>
          </p:nvSpPr>
          <p:spPr>
            <a:xfrm>
              <a:off x="1287983" y="4062424"/>
              <a:ext cx="1649095" cy="5316855"/>
            </a:xfrm>
            <a:custGeom>
              <a:avLst/>
              <a:gdLst/>
              <a:ahLst/>
              <a:cxnLst/>
              <a:rect l="l" t="t" r="r" b="b"/>
              <a:pathLst>
                <a:path w="1649095" h="5316855" extrusionOk="0">
                  <a:moveTo>
                    <a:pt x="677316" y="68656"/>
                  </a:moveTo>
                  <a:lnTo>
                    <a:pt x="660323" y="33337"/>
                  </a:lnTo>
                  <a:lnTo>
                    <a:pt x="263728" y="0"/>
                  </a:lnTo>
                  <a:lnTo>
                    <a:pt x="253504" y="1739"/>
                  </a:lnTo>
                  <a:lnTo>
                    <a:pt x="244944" y="8051"/>
                  </a:lnTo>
                  <a:lnTo>
                    <a:pt x="238785" y="18084"/>
                  </a:lnTo>
                  <a:lnTo>
                    <a:pt x="235800" y="30949"/>
                  </a:lnTo>
                  <a:lnTo>
                    <a:pt x="227939" y="83388"/>
                  </a:lnTo>
                  <a:lnTo>
                    <a:pt x="213563" y="131686"/>
                  </a:lnTo>
                  <a:lnTo>
                    <a:pt x="193281" y="175069"/>
                  </a:lnTo>
                  <a:lnTo>
                    <a:pt x="167741" y="212788"/>
                  </a:lnTo>
                  <a:lnTo>
                    <a:pt x="137566" y="244030"/>
                  </a:lnTo>
                  <a:lnTo>
                    <a:pt x="103365" y="268046"/>
                  </a:lnTo>
                  <a:lnTo>
                    <a:pt x="65786" y="284060"/>
                  </a:lnTo>
                  <a:lnTo>
                    <a:pt x="25438" y="291274"/>
                  </a:lnTo>
                  <a:lnTo>
                    <a:pt x="15417" y="294449"/>
                  </a:lnTo>
                  <a:lnTo>
                    <a:pt x="7416" y="301904"/>
                  </a:lnTo>
                  <a:lnTo>
                    <a:pt x="2108" y="312750"/>
                  </a:lnTo>
                  <a:lnTo>
                    <a:pt x="190" y="326034"/>
                  </a:lnTo>
                  <a:lnTo>
                    <a:pt x="190" y="2393327"/>
                  </a:lnTo>
                  <a:lnTo>
                    <a:pt x="17272" y="2428608"/>
                  </a:lnTo>
                  <a:lnTo>
                    <a:pt x="649300" y="2480068"/>
                  </a:lnTo>
                  <a:lnTo>
                    <a:pt x="660196" y="2478049"/>
                  </a:lnTo>
                  <a:lnTo>
                    <a:pt x="669099" y="2470848"/>
                  </a:lnTo>
                  <a:lnTo>
                    <a:pt x="675106" y="2459596"/>
                  </a:lnTo>
                  <a:lnTo>
                    <a:pt x="677316" y="2445410"/>
                  </a:lnTo>
                  <a:lnTo>
                    <a:pt x="677316" y="68656"/>
                  </a:lnTo>
                  <a:close/>
                </a:path>
                <a:path w="1649095" h="5316855" extrusionOk="0">
                  <a:moveTo>
                    <a:pt x="1648561" y="3138601"/>
                  </a:moveTo>
                  <a:lnTo>
                    <a:pt x="1648371" y="3138703"/>
                  </a:lnTo>
                  <a:lnTo>
                    <a:pt x="1646174" y="3124162"/>
                  </a:lnTo>
                  <a:lnTo>
                    <a:pt x="1640192" y="3111970"/>
                  </a:lnTo>
                  <a:lnTo>
                    <a:pt x="1631289" y="3103372"/>
                  </a:lnTo>
                  <a:lnTo>
                    <a:pt x="1620354" y="3099663"/>
                  </a:lnTo>
                  <a:lnTo>
                    <a:pt x="28003" y="2977299"/>
                  </a:lnTo>
                  <a:lnTo>
                    <a:pt x="17119" y="2979331"/>
                  </a:lnTo>
                  <a:lnTo>
                    <a:pt x="8216" y="2986532"/>
                  </a:lnTo>
                  <a:lnTo>
                    <a:pt x="2209" y="2997784"/>
                  </a:lnTo>
                  <a:lnTo>
                    <a:pt x="0" y="3011970"/>
                  </a:lnTo>
                  <a:lnTo>
                    <a:pt x="0" y="4863681"/>
                  </a:lnTo>
                  <a:lnTo>
                    <a:pt x="25247" y="4902251"/>
                  </a:lnTo>
                  <a:lnTo>
                    <a:pt x="65595" y="4915674"/>
                  </a:lnTo>
                  <a:lnTo>
                    <a:pt x="103174" y="4937468"/>
                  </a:lnTo>
                  <a:lnTo>
                    <a:pt x="137375" y="4966741"/>
                  </a:lnTo>
                  <a:lnTo>
                    <a:pt x="167551" y="5002631"/>
                  </a:lnTo>
                  <a:lnTo>
                    <a:pt x="193090" y="5044262"/>
                  </a:lnTo>
                  <a:lnTo>
                    <a:pt x="213372" y="5090757"/>
                  </a:lnTo>
                  <a:lnTo>
                    <a:pt x="227749" y="5141239"/>
                  </a:lnTo>
                  <a:lnTo>
                    <a:pt x="235610" y="5194859"/>
                  </a:lnTo>
                  <a:lnTo>
                    <a:pt x="238594" y="5208155"/>
                  </a:lnTo>
                  <a:lnTo>
                    <a:pt x="244754" y="5219116"/>
                  </a:lnTo>
                  <a:lnTo>
                    <a:pt x="253314" y="5226748"/>
                  </a:lnTo>
                  <a:lnTo>
                    <a:pt x="263537" y="5230088"/>
                  </a:lnTo>
                  <a:lnTo>
                    <a:pt x="1385023" y="5316258"/>
                  </a:lnTo>
                  <a:lnTo>
                    <a:pt x="1395247" y="5314531"/>
                  </a:lnTo>
                  <a:lnTo>
                    <a:pt x="1403807" y="5308206"/>
                  </a:lnTo>
                  <a:lnTo>
                    <a:pt x="1409966" y="5298186"/>
                  </a:lnTo>
                  <a:lnTo>
                    <a:pt x="1412938" y="5285308"/>
                  </a:lnTo>
                  <a:lnTo>
                    <a:pt x="1420799" y="5232882"/>
                  </a:lnTo>
                  <a:lnTo>
                    <a:pt x="1435188" y="5184584"/>
                  </a:lnTo>
                  <a:lnTo>
                    <a:pt x="1455458" y="5141188"/>
                  </a:lnTo>
                  <a:lnTo>
                    <a:pt x="1481010" y="5103482"/>
                  </a:lnTo>
                  <a:lnTo>
                    <a:pt x="1511185" y="5072227"/>
                  </a:lnTo>
                  <a:lnTo>
                    <a:pt x="1545386" y="5048212"/>
                  </a:lnTo>
                  <a:lnTo>
                    <a:pt x="1582966" y="5032210"/>
                  </a:lnTo>
                  <a:lnTo>
                    <a:pt x="1623314" y="5024983"/>
                  </a:lnTo>
                  <a:lnTo>
                    <a:pt x="1633321" y="5021821"/>
                  </a:lnTo>
                  <a:lnTo>
                    <a:pt x="1641335" y="5014353"/>
                  </a:lnTo>
                  <a:lnTo>
                    <a:pt x="1646643" y="5003520"/>
                  </a:lnTo>
                  <a:lnTo>
                    <a:pt x="1648561" y="4990223"/>
                  </a:lnTo>
                  <a:lnTo>
                    <a:pt x="1648561" y="3138601"/>
                  </a:lnTo>
                  <a:close/>
                </a:path>
                <a:path w="1649095" h="5316855" extrusionOk="0">
                  <a:moveTo>
                    <a:pt x="1648561" y="452678"/>
                  </a:moveTo>
                  <a:lnTo>
                    <a:pt x="1623402" y="414020"/>
                  </a:lnTo>
                  <a:lnTo>
                    <a:pt x="1583067" y="400583"/>
                  </a:lnTo>
                  <a:lnTo>
                    <a:pt x="1545475" y="378790"/>
                  </a:lnTo>
                  <a:lnTo>
                    <a:pt x="1511287" y="349516"/>
                  </a:lnTo>
                  <a:lnTo>
                    <a:pt x="1481099" y="313626"/>
                  </a:lnTo>
                  <a:lnTo>
                    <a:pt x="1455559" y="272008"/>
                  </a:lnTo>
                  <a:lnTo>
                    <a:pt x="1435277" y="225513"/>
                  </a:lnTo>
                  <a:lnTo>
                    <a:pt x="1420901" y="175018"/>
                  </a:lnTo>
                  <a:lnTo>
                    <a:pt x="1413040" y="121412"/>
                  </a:lnTo>
                  <a:lnTo>
                    <a:pt x="1410055" y="108115"/>
                  </a:lnTo>
                  <a:lnTo>
                    <a:pt x="1403908" y="97155"/>
                  </a:lnTo>
                  <a:lnTo>
                    <a:pt x="1395336" y="89509"/>
                  </a:lnTo>
                  <a:lnTo>
                    <a:pt x="1385125" y="86182"/>
                  </a:lnTo>
                  <a:lnTo>
                    <a:pt x="999439" y="56565"/>
                  </a:lnTo>
                  <a:lnTo>
                    <a:pt x="988555" y="58597"/>
                  </a:lnTo>
                  <a:lnTo>
                    <a:pt x="979652" y="65786"/>
                  </a:lnTo>
                  <a:lnTo>
                    <a:pt x="973645" y="77038"/>
                  </a:lnTo>
                  <a:lnTo>
                    <a:pt x="971435" y="91224"/>
                  </a:lnTo>
                  <a:lnTo>
                    <a:pt x="971435" y="2467889"/>
                  </a:lnTo>
                  <a:lnTo>
                    <a:pt x="988517" y="2503170"/>
                  </a:lnTo>
                  <a:lnTo>
                    <a:pt x="1620545" y="2554630"/>
                  </a:lnTo>
                  <a:lnTo>
                    <a:pt x="1631442" y="2552598"/>
                  </a:lnTo>
                  <a:lnTo>
                    <a:pt x="1640344" y="2545410"/>
                  </a:lnTo>
                  <a:lnTo>
                    <a:pt x="1646351" y="2534158"/>
                  </a:lnTo>
                  <a:lnTo>
                    <a:pt x="1648561" y="2519972"/>
                  </a:lnTo>
                  <a:lnTo>
                    <a:pt x="1648561" y="452678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0"/>
            </a:p>
          </p:txBody>
        </p:sp>
        <p:pic>
          <p:nvPicPr>
            <p:cNvPr id="527" name="Google Shape;527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12991" y="4250159"/>
              <a:ext cx="2868334" cy="5578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/>
          <p:nvPr/>
        </p:nvSpPr>
        <p:spPr>
          <a:xfrm>
            <a:off x="0" y="494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/>
          </a:p>
        </p:txBody>
      </p:sp>
      <p:sp>
        <p:nvSpPr>
          <p:cNvPr id="139" name="Google Shape;139;p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5042150" y="-2"/>
            <a:ext cx="74916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u="sng">
                <a:solidFill>
                  <a:srgbClr val="0D0D0D"/>
                </a:solidFill>
              </a:rPr>
              <a:t>Dataset Overview</a:t>
            </a:r>
            <a:endParaRPr sz="5800" u="sng"/>
          </a:p>
        </p:txBody>
      </p:sp>
      <p:sp>
        <p:nvSpPr>
          <p:cNvPr id="141" name="Google Shape;141;p6"/>
          <p:cNvSpPr txBox="1"/>
          <p:nvPr/>
        </p:nvSpPr>
        <p:spPr>
          <a:xfrm>
            <a:off x="10149075" y="1859850"/>
            <a:ext cx="6570300" cy="37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9. blinkit_products.csv</a:t>
            </a:r>
            <a:endParaRPr sz="13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Shape: 1,000 rows × 5 columns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Key Columns: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product_name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discount_percentage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Used for: Product and pricing analytics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10. Category_Icons.xlsx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Shape: ~20 rows × 2 columns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Key Columns: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-US" sz="1500" b="1">
                <a:solidFill>
                  <a:schemeClr val="dk1"/>
                </a:solidFill>
              </a:rPr>
              <a:t>, </a:t>
            </a:r>
            <a:r>
              <a:rPr lang="en-US" sz="15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icon_url</a:t>
            </a:r>
            <a:endParaRPr sz="15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</a:rPr>
              <a:t>Used for: Dashboard visuals and category mapping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52400" y="876975"/>
            <a:ext cx="13628700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7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Dataset Name: Blinkit Sales Dataset</a:t>
            </a:r>
            <a:endParaRPr sz="2000" b="1">
              <a:solidFill>
                <a:schemeClr val="dk1"/>
              </a:solidFill>
            </a:endParaRPr>
          </a:p>
          <a:p>
            <a:pPr marL="12700" marR="5080000" lvl="0" indent="0" algn="l" rtl="0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Source: Kaggle : </a:t>
            </a:r>
            <a:r>
              <a:rPr lang="en-US" sz="1700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https://www.kaggle.com/datasets/akxiit/blinkit-sales-dataset</a:t>
            </a:r>
            <a:r>
              <a:rPr lang="en-US" sz="1700" b="1">
                <a:solidFill>
                  <a:schemeClr val="dk1"/>
                </a:solidFill>
              </a:rPr>
              <a:t> </a:t>
            </a:r>
            <a:endParaRPr sz="1200" b="1">
              <a:solidFill>
                <a:schemeClr val="dk1"/>
              </a:solidFill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44" name="Google Shape;144;p6"/>
          <p:cNvGrpSpPr/>
          <p:nvPr/>
        </p:nvGrpSpPr>
        <p:grpSpPr>
          <a:xfrm>
            <a:off x="13340406" y="5492523"/>
            <a:ext cx="4866708" cy="4794470"/>
            <a:chOff x="10962278" y="3646751"/>
            <a:chExt cx="6733132" cy="6633190"/>
          </a:xfrm>
        </p:grpSpPr>
        <p:pic>
          <p:nvPicPr>
            <p:cNvPr id="145" name="Google Shape;14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47" name="Google Shape;147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" name="Google Shape;148;p6"/>
          <p:cNvSpPr txBox="1"/>
          <p:nvPr/>
        </p:nvSpPr>
        <p:spPr>
          <a:xfrm>
            <a:off x="162225" y="1819500"/>
            <a:ext cx="8393100" cy="84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000" lvl="0" indent="0" algn="l" rtl="0">
              <a:lnSpc>
                <a:spcPct val="119411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</a:rPr>
              <a:t>1. blinkit_customer_feedback.csv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5,000 rows × 3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 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feedback_category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feedback_text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Analyzing customer complaints &amp; satisfaction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2. blinkit_customers.csv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10,000 rows × 5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customer_name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phone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Customer segmentation, location-based trends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3. blinkit_delivery_performance.csv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15,000 rows × 4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delivery_time_minutes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delivery_delay_minutes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Measuring delivery efficiency and delay.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lang="en-US" sz="1600" b="1">
                <a:solidFill>
                  <a:schemeClr val="dk1"/>
                </a:solidFill>
              </a:rPr>
              <a:t>4. blinkit_inventory.csv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Shape: 1,500 rows × 4 columns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Key Columns: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stock_received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</a:t>
            </a:r>
            <a:r>
              <a:rPr lang="en-US" b="1">
                <a:solidFill>
                  <a:schemeClr val="dk1"/>
                </a:solidFill>
              </a:rPr>
              <a:t>,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Used for: Stock movement over time</a:t>
            </a:r>
            <a:endParaRPr sz="1800" b="1">
              <a:solidFill>
                <a:srgbClr val="404040"/>
              </a:solidFill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5600425" y="1819250"/>
            <a:ext cx="5731500" cy="7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600" b="1" dirty="0">
                <a:solidFill>
                  <a:schemeClr val="dk1"/>
                </a:solidFill>
              </a:rPr>
              <a:t>. blinkit_inventoryNew.csv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1,500 rows × 5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damaged_percentage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Analyzing damaged stock rates</a:t>
            </a:r>
            <a:endParaRPr sz="12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6. blinkit_marketing_performance.csv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300 rows × 6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campaign_name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spend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revenue_generated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ROAS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Evaluating campaign effectiveness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7. blinkit_order_items.csv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50,000 rows × 4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price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Product-level sales analysis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</a:rPr>
              <a:t>8. blinkit_orders.csv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Shape: 20,000 rows × 5 columns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Key Columns:</a:t>
            </a:r>
            <a:endParaRPr b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store_id</a:t>
            </a:r>
            <a:r>
              <a:rPr lang="en-US" b="1" dirty="0">
                <a:solidFill>
                  <a:schemeClr val="dk1"/>
                </a:solidFill>
              </a:rPr>
              <a:t>, </a:t>
            </a:r>
            <a:r>
              <a:rPr lang="en-US" b="1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delivery_status</a:t>
            </a:r>
            <a:endParaRPr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 dirty="0">
                <a:solidFill>
                  <a:schemeClr val="dk1"/>
                </a:solidFill>
              </a:rPr>
              <a:t>Used for: Order volume and trends</a:t>
            </a:r>
            <a:endParaRPr sz="12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5" name="Google Shape;155;p7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781775" y="772327"/>
            <a:ext cx="54345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0D0D0D"/>
                </a:solidFill>
              </a:rPr>
              <a:t>Tools Used</a:t>
            </a:r>
            <a:endParaRPr sz="6000" dirty="0"/>
          </a:p>
        </p:txBody>
      </p:sp>
      <p:sp>
        <p:nvSpPr>
          <p:cNvPr id="158" name="Google Shape;158;p7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59" name="Google Shape;159;p7"/>
          <p:cNvGrpSpPr/>
          <p:nvPr/>
        </p:nvGrpSpPr>
        <p:grpSpPr>
          <a:xfrm>
            <a:off x="13188006" y="5492523"/>
            <a:ext cx="4866708" cy="4794470"/>
            <a:chOff x="10962278" y="3646751"/>
            <a:chExt cx="6733132" cy="6633190"/>
          </a:xfrm>
        </p:grpSpPr>
        <p:pic>
          <p:nvPicPr>
            <p:cNvPr id="160" name="Google Shape;160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7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62" name="Google Shape;16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7"/>
          <p:cNvSpPr txBox="1"/>
          <p:nvPr/>
        </p:nvSpPr>
        <p:spPr>
          <a:xfrm>
            <a:off x="878899" y="4039725"/>
            <a:ext cx="12707700" cy="500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3355" lvl="0" indent="-160655" algn="l" rtl="0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lang="en-US" sz="2300" b="1" dirty="0">
                <a:solidFill>
                  <a:srgbClr val="404040"/>
                </a:solidFill>
              </a:rPr>
              <a:t>Data Preprocessing:</a:t>
            </a:r>
            <a:endParaRPr lang="en-US" sz="2300" b="1" dirty="0"/>
          </a:p>
          <a:p>
            <a:pPr marL="469900" marR="5080" lvl="0">
              <a:lnSpc>
                <a:spcPct val="117391"/>
              </a:lnSpc>
              <a:spcBef>
                <a:spcPts val="110"/>
              </a:spcBef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The.</a:t>
            </a:r>
            <a:r>
              <a:rPr lang="en-US" sz="2300" dirty="0">
                <a:solidFill>
                  <a:srgbClr val="404040"/>
                </a:solidFill>
              </a:rPr>
              <a:t> dataset from Kaggle was already well-structured and cleaned. No major missing values or outliers were found during initial inspection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Basic validation was done to ensure consistency across files (e.g., matching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product_id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order_id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300" dirty="0" err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customer_id</a:t>
            </a: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across tables).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73355" lvl="0" indent="-160655" algn="l" rtl="0">
              <a:lnSpc>
                <a:spcPct val="112608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Char char="•"/>
            </a:pPr>
            <a:r>
              <a:rPr lang="en-US" sz="2300" b="1" dirty="0">
                <a:solidFill>
                  <a:srgbClr val="404040"/>
                </a:solidFill>
              </a:rPr>
              <a:t>Visualization Process:</a:t>
            </a:r>
            <a:endParaRPr lang="en-US" sz="2300" b="1" dirty="0"/>
          </a:p>
          <a:p>
            <a:pPr marL="74295" lvl="0" indent="382905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Power BI was used to create interactive dashboards and visualizations including: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Bar Charts for order counts, product sales, and feedback distribution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Line Charts and Time Series for monthly trends and stock forecasts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Donut Charts for customer segments and feedback categories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lvl="2" indent="-374650" algn="l" rtl="0">
              <a:lnSpc>
                <a:spcPct val="117391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KPI Cards to highlight revenue, customer retention, and order value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  <a:p>
            <a:pPr marL="1371600" marR="266700" lvl="2" indent="-374650" algn="l" rtl="0">
              <a:lnSpc>
                <a:spcPct val="117391"/>
              </a:lnSpc>
              <a:spcBef>
                <a:spcPts val="110"/>
              </a:spcBef>
              <a:spcAft>
                <a:spcPts val="0"/>
              </a:spcAft>
              <a:buClr>
                <a:srgbClr val="404040"/>
              </a:buClr>
              <a:buSzPts val="2300"/>
              <a:buFont typeface="Arial"/>
              <a:buChar char="■"/>
            </a:pPr>
            <a:r>
              <a:rPr lang="en-US" sz="23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Funnel Charts and Decomposition Trees to track campaign performance and segment insights</a:t>
            </a:r>
            <a:endParaRPr lang="en-US" sz="23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878900" y="3009530"/>
            <a:ext cx="7853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D0D0D"/>
                </a:solidFill>
              </a:rPr>
              <a:t>Methodology</a:t>
            </a:r>
            <a:endParaRPr sz="6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446B8C-F419-CA16-DF73-EC3BAC8D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75" y="235143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building interactive dashboards, visual reports, and deriving 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Utilized for version control and hosting project files, datasets, and final reports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21e578b4_1_55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7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170" name="Google Shape;170;g36f21e578b4_1_556"/>
          <p:cNvSpPr txBox="1">
            <a:spLocks noGrp="1"/>
          </p:cNvSpPr>
          <p:nvPr>
            <p:ph type="title"/>
          </p:nvPr>
        </p:nvSpPr>
        <p:spPr>
          <a:xfrm>
            <a:off x="182759" y="1548572"/>
            <a:ext cx="13425377" cy="729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800" b="1" dirty="0"/>
              <a:t>Top insights</a:t>
            </a:r>
            <a:r>
              <a:rPr lang="en-US" sz="2800" dirty="0"/>
              <a:t> uncovered from the Power BI analysis of </a:t>
            </a:r>
            <a:r>
              <a:rPr lang="en-US" sz="2800" dirty="0" err="1"/>
              <a:t>BlinkIT’s</a:t>
            </a:r>
            <a:r>
              <a:rPr lang="en-US" sz="2800" dirty="0"/>
              <a:t> data:</a:t>
            </a:r>
            <a:endParaRPr sz="2700" dirty="0">
              <a:solidFill>
                <a:srgbClr val="0D0D0D"/>
              </a:solidFill>
            </a:endParaRPr>
          </a:p>
          <a:p>
            <a:pPr marL="914400" lvl="0" indent="-361950">
              <a:lnSpc>
                <a:spcPct val="115000"/>
              </a:lnSpc>
              <a:spcBef>
                <a:spcPts val="1200"/>
              </a:spcBef>
              <a:buSzPts val="2100"/>
              <a:buAutoNum type="arabicPeriod"/>
            </a:pPr>
            <a:r>
              <a:rPr lang="en-US" sz="2400" b="1" dirty="0"/>
              <a:t>Seasonal Order Trends Observed</a:t>
            </a:r>
            <a:br>
              <a:rPr lang="en-US" sz="2400" dirty="0"/>
            </a:br>
            <a:r>
              <a:rPr lang="en-US" sz="2400" dirty="0"/>
              <a:t>Order volume peaked notably in </a:t>
            </a:r>
            <a:r>
              <a:rPr lang="en-US" sz="2400" b="1" dirty="0"/>
              <a:t>August</a:t>
            </a:r>
            <a:r>
              <a:rPr lang="en-US" sz="2400" dirty="0"/>
              <a:t> and </a:t>
            </a:r>
            <a:r>
              <a:rPr lang="en-US" sz="2400" b="1" dirty="0"/>
              <a:t>May</a:t>
            </a:r>
            <a:r>
              <a:rPr lang="en-US" sz="2400" dirty="0"/>
              <a:t>, indicating a strong seasonal pattern that can inform demand forecasting and stocking plans.</a:t>
            </a:r>
            <a:r>
              <a:rPr lang="en-US" sz="2100" dirty="0"/>
              <a:t>.</a:t>
            </a:r>
            <a:endParaRPr sz="2800" dirty="0"/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 b="1" dirty="0"/>
              <a:t>Delivery Efficiency Is Good, but Delay Rates Need Focus</a:t>
            </a:r>
            <a:br>
              <a:rPr lang="en-US" sz="2100" dirty="0"/>
            </a:br>
            <a:r>
              <a:rPr lang="en-US" sz="2100" dirty="0"/>
              <a:t>While </a:t>
            </a:r>
            <a:r>
              <a:rPr lang="en-US" sz="2100" b="1" dirty="0"/>
              <a:t>70% of deliveries met promised times</a:t>
            </a:r>
            <a:r>
              <a:rPr lang="en-US" sz="2100" dirty="0"/>
              <a:t>, about </a:t>
            </a:r>
            <a:r>
              <a:rPr lang="en-US" sz="2100" b="1" dirty="0"/>
              <a:t>30% were delayed</a:t>
            </a:r>
            <a:r>
              <a:rPr lang="en-US" sz="2100" dirty="0"/>
              <a:t>, revealing scope for enhancing route planning and delivery slot management.</a:t>
            </a:r>
            <a:endParaRPr lang="en-US" sz="4400" dirty="0"/>
          </a:p>
          <a:p>
            <a:pPr marL="914400" lvl="0" indent="-361950">
              <a:lnSpc>
                <a:spcPct val="115000"/>
              </a:lnSpc>
              <a:buSzPts val="2100"/>
              <a:buAutoNum type="arabicPeriod"/>
            </a:pPr>
            <a:r>
              <a:rPr lang="en-US" sz="2400" b="1" dirty="0"/>
              <a:t>Frequent Product Damages Identified</a:t>
            </a:r>
            <a:br>
              <a:rPr lang="en-US" sz="2400" dirty="0"/>
            </a:br>
            <a:r>
              <a:rPr lang="en-US" sz="2400" dirty="0"/>
              <a:t>Items like </a:t>
            </a:r>
            <a:r>
              <a:rPr lang="en-US" sz="2400" b="1" dirty="0"/>
              <a:t>cleaning agents and detergents</a:t>
            </a:r>
            <a:r>
              <a:rPr lang="en-US" sz="2400" dirty="0"/>
              <a:t> showed </a:t>
            </a:r>
            <a:r>
              <a:rPr lang="en-US" sz="2400" b="1" dirty="0"/>
              <a:t>damage rates exceeding 20%</a:t>
            </a:r>
            <a:r>
              <a:rPr lang="en-US" sz="2400" dirty="0"/>
              <a:t>, highlighting issues in </a:t>
            </a:r>
            <a:r>
              <a:rPr lang="en-US" sz="2400" b="1" dirty="0"/>
              <a:t>transport handling</a:t>
            </a:r>
            <a:r>
              <a:rPr lang="en-US" sz="2400" dirty="0"/>
              <a:t> or </a:t>
            </a:r>
            <a:r>
              <a:rPr lang="en-US" sz="2400" b="1" dirty="0"/>
              <a:t>packaging quality</a:t>
            </a:r>
            <a:r>
              <a:rPr lang="en-US" sz="2400" dirty="0"/>
              <a:t>.</a:t>
            </a:r>
            <a:endParaRPr lang="en-US" sz="2100" dirty="0"/>
          </a:p>
          <a:p>
            <a:pPr marL="914400" lvl="0" indent="-361950">
              <a:lnSpc>
                <a:spcPct val="115000"/>
              </a:lnSpc>
              <a:buSzPts val="2100"/>
              <a:buAutoNum type="arabicPeriod"/>
            </a:pPr>
            <a:r>
              <a:rPr lang="en-US" sz="2400" b="1" dirty="0"/>
              <a:t>Marketing ROI Shows Mixed Results</a:t>
            </a:r>
            <a:br>
              <a:rPr lang="en-US" sz="2400" dirty="0"/>
            </a:br>
            <a:r>
              <a:rPr lang="en-US" sz="2400" dirty="0"/>
              <a:t>Campaigns such as </a:t>
            </a:r>
            <a:r>
              <a:rPr lang="en-US" sz="2400" b="1" dirty="0"/>
              <a:t>Referral Schemes</a:t>
            </a:r>
            <a:r>
              <a:rPr lang="en-US" sz="2400" dirty="0"/>
              <a:t> and </a:t>
            </a:r>
            <a:r>
              <a:rPr lang="en-US" sz="2400" b="1" dirty="0"/>
              <a:t>Festive Discounts</a:t>
            </a:r>
            <a:r>
              <a:rPr lang="en-US" sz="2400" dirty="0"/>
              <a:t> achieved strong ROAS (above 3.8), while others underperformed — indicating a need for </a:t>
            </a:r>
            <a:r>
              <a:rPr lang="en-US" sz="2400" b="1" dirty="0"/>
              <a:t>better campaign targeting and budget alignment</a:t>
            </a:r>
            <a:r>
              <a:rPr lang="en-US" sz="2400" dirty="0"/>
              <a:t>.</a:t>
            </a:r>
            <a:r>
              <a:rPr lang="en-US" sz="2100" dirty="0"/>
              <a:t>.</a:t>
            </a:r>
            <a:endParaRPr sz="2100" dirty="0"/>
          </a:p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 b="1" dirty="0">
                <a:solidFill>
                  <a:srgbClr val="0D0D0D"/>
                </a:solidFill>
              </a:rPr>
              <a:t> Top Customers Hold High Lifetime Value</a:t>
            </a:r>
            <a:br>
              <a:rPr lang="en-US" sz="2100" b="1" dirty="0">
                <a:solidFill>
                  <a:srgbClr val="0D0D0D"/>
                </a:solidFill>
              </a:rPr>
            </a:br>
            <a:r>
              <a:rPr lang="en-US" sz="2100" b="1" dirty="0">
                <a:solidFill>
                  <a:srgbClr val="0D0D0D"/>
                </a:solidFill>
              </a:rPr>
              <a:t>Customers like Aadhya Cherian have CLV exceeding ₹28,000, suggesting opportunities for exclusive offers, loyalty programs, and enhanced retention strategies.</a:t>
            </a:r>
            <a:endParaRPr sz="6000" dirty="0">
              <a:solidFill>
                <a:srgbClr val="0D0D0D"/>
              </a:solidFill>
            </a:endParaRPr>
          </a:p>
        </p:txBody>
      </p:sp>
      <p:sp>
        <p:nvSpPr>
          <p:cNvPr id="171" name="Google Shape;171;g36f21e578b4_1_556"/>
          <p:cNvSpPr/>
          <p:nvPr/>
        </p:nvSpPr>
        <p:spPr>
          <a:xfrm>
            <a:off x="0" y="0"/>
            <a:ext cx="18288000" cy="2103755"/>
          </a:xfrm>
          <a:custGeom>
            <a:avLst/>
            <a:gdLst/>
            <a:ahLst/>
            <a:cxnLst/>
            <a:rect l="l" t="t" r="r" b="b"/>
            <a:pathLst>
              <a:path w="18288000" h="2103755" extrusionOk="0">
                <a:moveTo>
                  <a:pt x="18148854" y="1102750"/>
                </a:moveTo>
                <a:lnTo>
                  <a:pt x="18117926" y="1102750"/>
                </a:lnTo>
                <a:lnTo>
                  <a:pt x="18085067" y="1102397"/>
                </a:lnTo>
                <a:lnTo>
                  <a:pt x="18086469" y="1102397"/>
                </a:lnTo>
                <a:lnTo>
                  <a:pt x="18053317" y="1101697"/>
                </a:lnTo>
                <a:lnTo>
                  <a:pt x="18054280" y="1101697"/>
                </a:lnTo>
                <a:lnTo>
                  <a:pt x="18020275" y="1100645"/>
                </a:lnTo>
                <a:lnTo>
                  <a:pt x="18021149" y="1100645"/>
                </a:lnTo>
                <a:lnTo>
                  <a:pt x="17957361" y="1097784"/>
                </a:lnTo>
                <a:lnTo>
                  <a:pt x="17887873" y="1093525"/>
                </a:lnTo>
                <a:lnTo>
                  <a:pt x="17815665" y="1088017"/>
                </a:lnTo>
                <a:lnTo>
                  <a:pt x="17702399" y="1077480"/>
                </a:lnTo>
                <a:lnTo>
                  <a:pt x="17583385" y="1064309"/>
                </a:lnTo>
                <a:lnTo>
                  <a:pt x="17458847" y="1048611"/>
                </a:lnTo>
                <a:lnTo>
                  <a:pt x="17284587" y="1023930"/>
                </a:lnTo>
                <a:lnTo>
                  <a:pt x="17054311" y="987407"/>
                </a:lnTo>
                <a:lnTo>
                  <a:pt x="16710525" y="926569"/>
                </a:lnTo>
                <a:lnTo>
                  <a:pt x="16235988" y="833691"/>
                </a:lnTo>
                <a:lnTo>
                  <a:pt x="15497332" y="675857"/>
                </a:lnTo>
                <a:lnTo>
                  <a:pt x="12571570" y="0"/>
                </a:lnTo>
                <a:lnTo>
                  <a:pt x="18287999" y="0"/>
                </a:lnTo>
                <a:lnTo>
                  <a:pt x="18287999" y="1097470"/>
                </a:lnTo>
                <a:lnTo>
                  <a:pt x="18261711" y="1099237"/>
                </a:lnTo>
                <a:lnTo>
                  <a:pt x="18234644" y="1100645"/>
                </a:lnTo>
                <a:lnTo>
                  <a:pt x="18206806" y="1101697"/>
                </a:lnTo>
                <a:lnTo>
                  <a:pt x="18178207" y="1102397"/>
                </a:lnTo>
                <a:lnTo>
                  <a:pt x="18148854" y="1102750"/>
                </a:lnTo>
                <a:close/>
              </a:path>
              <a:path w="18288000" h="2103755" extrusionOk="0">
                <a:moveTo>
                  <a:pt x="0" y="2103596"/>
                </a:moveTo>
                <a:lnTo>
                  <a:pt x="0" y="0"/>
                </a:lnTo>
                <a:lnTo>
                  <a:pt x="6754272" y="0"/>
                </a:lnTo>
                <a:lnTo>
                  <a:pt x="6485191" y="178117"/>
                </a:lnTo>
                <a:lnTo>
                  <a:pt x="6360944" y="261082"/>
                </a:lnTo>
                <a:lnTo>
                  <a:pt x="6319554" y="288122"/>
                </a:lnTo>
                <a:lnTo>
                  <a:pt x="6278081" y="314777"/>
                </a:lnTo>
                <a:lnTo>
                  <a:pt x="6236468" y="341004"/>
                </a:lnTo>
                <a:lnTo>
                  <a:pt x="6194659" y="366756"/>
                </a:lnTo>
                <a:lnTo>
                  <a:pt x="6152596" y="391988"/>
                </a:lnTo>
                <a:lnTo>
                  <a:pt x="6110223" y="416655"/>
                </a:lnTo>
                <a:lnTo>
                  <a:pt x="6067482" y="440711"/>
                </a:lnTo>
                <a:lnTo>
                  <a:pt x="6024317" y="464112"/>
                </a:lnTo>
                <a:lnTo>
                  <a:pt x="5980670" y="486811"/>
                </a:lnTo>
                <a:lnTo>
                  <a:pt x="5972892" y="490675"/>
                </a:lnTo>
                <a:lnTo>
                  <a:pt x="2177238" y="490675"/>
                </a:lnTo>
                <a:lnTo>
                  <a:pt x="2132880" y="490945"/>
                </a:lnTo>
                <a:lnTo>
                  <a:pt x="2089695" y="491775"/>
                </a:lnTo>
                <a:lnTo>
                  <a:pt x="2045486" y="493230"/>
                </a:lnTo>
                <a:lnTo>
                  <a:pt x="2002473" y="495288"/>
                </a:lnTo>
                <a:lnTo>
                  <a:pt x="1959932" y="497985"/>
                </a:lnTo>
                <a:lnTo>
                  <a:pt x="1917873" y="501342"/>
                </a:lnTo>
                <a:lnTo>
                  <a:pt x="1876310" y="505381"/>
                </a:lnTo>
                <a:lnTo>
                  <a:pt x="1835253" y="510124"/>
                </a:lnTo>
                <a:lnTo>
                  <a:pt x="1794714" y="515591"/>
                </a:lnTo>
                <a:lnTo>
                  <a:pt x="1754705" y="521804"/>
                </a:lnTo>
                <a:lnTo>
                  <a:pt x="1715237" y="528785"/>
                </a:lnTo>
                <a:lnTo>
                  <a:pt x="1676323" y="536554"/>
                </a:lnTo>
                <a:lnTo>
                  <a:pt x="1637973" y="545134"/>
                </a:lnTo>
                <a:lnTo>
                  <a:pt x="1600199" y="554545"/>
                </a:lnTo>
                <a:lnTo>
                  <a:pt x="1555429" y="567432"/>
                </a:lnTo>
                <a:lnTo>
                  <a:pt x="1511303" y="582374"/>
                </a:lnTo>
                <a:lnTo>
                  <a:pt x="1467811" y="599292"/>
                </a:lnTo>
                <a:lnTo>
                  <a:pt x="1424942" y="618107"/>
                </a:lnTo>
                <a:lnTo>
                  <a:pt x="1382684" y="638738"/>
                </a:lnTo>
                <a:lnTo>
                  <a:pt x="1341026" y="661107"/>
                </a:lnTo>
                <a:lnTo>
                  <a:pt x="1299958" y="685134"/>
                </a:lnTo>
                <a:lnTo>
                  <a:pt x="1259468" y="710740"/>
                </a:lnTo>
                <a:lnTo>
                  <a:pt x="1219874" y="737621"/>
                </a:lnTo>
                <a:lnTo>
                  <a:pt x="1180176" y="766369"/>
                </a:lnTo>
                <a:lnTo>
                  <a:pt x="1141353" y="796233"/>
                </a:lnTo>
                <a:lnTo>
                  <a:pt x="1103064" y="827358"/>
                </a:lnTo>
                <a:lnTo>
                  <a:pt x="1065297" y="859664"/>
                </a:lnTo>
                <a:lnTo>
                  <a:pt x="1028041" y="893072"/>
                </a:lnTo>
                <a:lnTo>
                  <a:pt x="991286" y="927502"/>
                </a:lnTo>
                <a:lnTo>
                  <a:pt x="955020" y="962874"/>
                </a:lnTo>
                <a:lnTo>
                  <a:pt x="919231" y="999110"/>
                </a:lnTo>
                <a:lnTo>
                  <a:pt x="883910" y="1036130"/>
                </a:lnTo>
                <a:lnTo>
                  <a:pt x="849044" y="1073854"/>
                </a:lnTo>
                <a:lnTo>
                  <a:pt x="814622" y="1112203"/>
                </a:lnTo>
                <a:lnTo>
                  <a:pt x="780635" y="1151098"/>
                </a:lnTo>
                <a:lnTo>
                  <a:pt x="747069" y="1190458"/>
                </a:lnTo>
                <a:lnTo>
                  <a:pt x="713915" y="1230204"/>
                </a:lnTo>
                <a:lnTo>
                  <a:pt x="681160" y="1270258"/>
                </a:lnTo>
                <a:lnTo>
                  <a:pt x="648795" y="1310539"/>
                </a:lnTo>
                <a:lnTo>
                  <a:pt x="616808" y="1350968"/>
                </a:lnTo>
                <a:lnTo>
                  <a:pt x="585187" y="1391465"/>
                </a:lnTo>
                <a:lnTo>
                  <a:pt x="553922" y="1431952"/>
                </a:lnTo>
                <a:lnTo>
                  <a:pt x="492414" y="1512574"/>
                </a:lnTo>
                <a:lnTo>
                  <a:pt x="344088" y="1708375"/>
                </a:lnTo>
                <a:lnTo>
                  <a:pt x="315267" y="1745912"/>
                </a:lnTo>
                <a:lnTo>
                  <a:pt x="286702" y="1782724"/>
                </a:lnTo>
                <a:lnTo>
                  <a:pt x="258381" y="1818730"/>
                </a:lnTo>
                <a:lnTo>
                  <a:pt x="230293" y="1853850"/>
                </a:lnTo>
                <a:lnTo>
                  <a:pt x="202428" y="1888006"/>
                </a:lnTo>
                <a:lnTo>
                  <a:pt x="174773" y="1921118"/>
                </a:lnTo>
                <a:lnTo>
                  <a:pt x="147318" y="1953106"/>
                </a:lnTo>
                <a:lnTo>
                  <a:pt x="120052" y="1983891"/>
                </a:lnTo>
                <a:lnTo>
                  <a:pt x="92963" y="2013394"/>
                </a:lnTo>
                <a:lnTo>
                  <a:pt x="0" y="2103596"/>
                </a:lnTo>
                <a:close/>
              </a:path>
              <a:path w="18288000" h="2103755" extrusionOk="0">
                <a:moveTo>
                  <a:pt x="4810795" y="737621"/>
                </a:moveTo>
                <a:lnTo>
                  <a:pt x="4745747" y="737621"/>
                </a:lnTo>
                <a:lnTo>
                  <a:pt x="4694558" y="736961"/>
                </a:lnTo>
                <a:lnTo>
                  <a:pt x="4643211" y="735785"/>
                </a:lnTo>
                <a:lnTo>
                  <a:pt x="4540094" y="731967"/>
                </a:lnTo>
                <a:lnTo>
                  <a:pt x="4436488" y="726338"/>
                </a:lnTo>
                <a:lnTo>
                  <a:pt x="4332487" y="719070"/>
                </a:lnTo>
                <a:lnTo>
                  <a:pt x="4228183" y="710333"/>
                </a:lnTo>
                <a:lnTo>
                  <a:pt x="4071364" y="694849"/>
                </a:lnTo>
                <a:lnTo>
                  <a:pt x="3862082" y="670663"/>
                </a:lnTo>
                <a:lnTo>
                  <a:pt x="2936848" y="547065"/>
                </a:lnTo>
                <a:lnTo>
                  <a:pt x="2739353" y="524482"/>
                </a:lnTo>
                <a:lnTo>
                  <a:pt x="2594187" y="510582"/>
                </a:lnTo>
                <a:lnTo>
                  <a:pt x="2498992" y="503084"/>
                </a:lnTo>
                <a:lnTo>
                  <a:pt x="2405170" y="497200"/>
                </a:lnTo>
                <a:lnTo>
                  <a:pt x="2312815" y="493101"/>
                </a:lnTo>
                <a:lnTo>
                  <a:pt x="2267218" y="491775"/>
                </a:lnTo>
                <a:lnTo>
                  <a:pt x="2221227" y="490945"/>
                </a:lnTo>
                <a:lnTo>
                  <a:pt x="2177238" y="490675"/>
                </a:lnTo>
                <a:lnTo>
                  <a:pt x="5972892" y="490675"/>
                </a:lnTo>
                <a:lnTo>
                  <a:pt x="5936485" y="508763"/>
                </a:lnTo>
                <a:lnTo>
                  <a:pt x="5891705" y="529923"/>
                </a:lnTo>
                <a:lnTo>
                  <a:pt x="5846272" y="550246"/>
                </a:lnTo>
                <a:lnTo>
                  <a:pt x="5800130" y="569685"/>
                </a:lnTo>
                <a:lnTo>
                  <a:pt x="5753221" y="588197"/>
                </a:lnTo>
                <a:lnTo>
                  <a:pt x="5705489" y="605734"/>
                </a:lnTo>
                <a:lnTo>
                  <a:pt x="5656877" y="622253"/>
                </a:lnTo>
                <a:lnTo>
                  <a:pt x="5607327" y="637707"/>
                </a:lnTo>
                <a:lnTo>
                  <a:pt x="5556783" y="652051"/>
                </a:lnTo>
                <a:lnTo>
                  <a:pt x="5505188" y="665239"/>
                </a:lnTo>
                <a:lnTo>
                  <a:pt x="5452484" y="677227"/>
                </a:lnTo>
                <a:lnTo>
                  <a:pt x="5398615" y="687969"/>
                </a:lnTo>
                <a:lnTo>
                  <a:pt x="5343524" y="697420"/>
                </a:lnTo>
                <a:lnTo>
                  <a:pt x="5295128" y="704634"/>
                </a:lnTo>
                <a:lnTo>
                  <a:pt x="5246436" y="711073"/>
                </a:lnTo>
                <a:lnTo>
                  <a:pt x="5197458" y="716761"/>
                </a:lnTo>
                <a:lnTo>
                  <a:pt x="5148207" y="721717"/>
                </a:lnTo>
                <a:lnTo>
                  <a:pt x="5098694" y="725964"/>
                </a:lnTo>
                <a:lnTo>
                  <a:pt x="5048930" y="729522"/>
                </a:lnTo>
                <a:lnTo>
                  <a:pt x="4998928" y="732414"/>
                </a:lnTo>
                <a:lnTo>
                  <a:pt x="4948699" y="734661"/>
                </a:lnTo>
                <a:lnTo>
                  <a:pt x="4898255" y="736283"/>
                </a:lnTo>
                <a:lnTo>
                  <a:pt x="4847607" y="737303"/>
                </a:lnTo>
                <a:lnTo>
                  <a:pt x="4810795" y="737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2" name="Google Shape;172;g36f21e578b4_1_556"/>
          <p:cNvSpPr txBox="1">
            <a:spLocks noGrp="1"/>
          </p:cNvSpPr>
          <p:nvPr>
            <p:ph type="title"/>
          </p:nvPr>
        </p:nvSpPr>
        <p:spPr>
          <a:xfrm>
            <a:off x="778025" y="735475"/>
            <a:ext cx="72303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US" sz="4500" b="1"/>
              <a:t>Slide 7: Key Findings</a:t>
            </a:r>
            <a:endParaRPr sz="6800"/>
          </a:p>
        </p:txBody>
      </p:sp>
      <p:sp>
        <p:nvSpPr>
          <p:cNvPr id="173" name="Google Shape;173;g36f21e578b4_1_556"/>
          <p:cNvSpPr/>
          <p:nvPr/>
        </p:nvSpPr>
        <p:spPr>
          <a:xfrm>
            <a:off x="0" y="7809927"/>
            <a:ext cx="18288000" cy="2477134"/>
          </a:xfrm>
          <a:custGeom>
            <a:avLst/>
            <a:gdLst/>
            <a:ahLst/>
            <a:cxnLst/>
            <a:rect l="l" t="t" r="r" b="b"/>
            <a:pathLst>
              <a:path w="18288000" h="2477134" extrusionOk="0">
                <a:moveTo>
                  <a:pt x="5615273" y="2477071"/>
                </a:moveTo>
                <a:lnTo>
                  <a:pt x="0" y="2477071"/>
                </a:lnTo>
                <a:lnTo>
                  <a:pt x="0" y="1469231"/>
                </a:lnTo>
                <a:lnTo>
                  <a:pt x="54292" y="1453800"/>
                </a:lnTo>
                <a:lnTo>
                  <a:pt x="112519" y="1438654"/>
                </a:lnTo>
                <a:lnTo>
                  <a:pt x="227064" y="1410109"/>
                </a:lnTo>
                <a:lnTo>
                  <a:pt x="338609" y="1383991"/>
                </a:lnTo>
                <a:lnTo>
                  <a:pt x="446611" y="1360413"/>
                </a:lnTo>
                <a:lnTo>
                  <a:pt x="550523" y="1339490"/>
                </a:lnTo>
                <a:lnTo>
                  <a:pt x="649803" y="1321336"/>
                </a:lnTo>
                <a:lnTo>
                  <a:pt x="697535" y="1313333"/>
                </a:lnTo>
                <a:lnTo>
                  <a:pt x="743905" y="1306066"/>
                </a:lnTo>
                <a:lnTo>
                  <a:pt x="788844" y="1299548"/>
                </a:lnTo>
                <a:lnTo>
                  <a:pt x="832285" y="1293795"/>
                </a:lnTo>
                <a:lnTo>
                  <a:pt x="874160" y="1288819"/>
                </a:lnTo>
                <a:lnTo>
                  <a:pt x="914399" y="1284636"/>
                </a:lnTo>
                <a:lnTo>
                  <a:pt x="959567" y="1281042"/>
                </a:lnTo>
                <a:lnTo>
                  <a:pt x="1005786" y="1278810"/>
                </a:lnTo>
                <a:lnTo>
                  <a:pt x="1053034" y="1277908"/>
                </a:lnTo>
                <a:lnTo>
                  <a:pt x="1101288" y="1278305"/>
                </a:lnTo>
                <a:lnTo>
                  <a:pt x="1145998" y="1279816"/>
                </a:lnTo>
                <a:lnTo>
                  <a:pt x="1187934" y="1282116"/>
                </a:lnTo>
                <a:lnTo>
                  <a:pt x="1264315" y="1288222"/>
                </a:lnTo>
                <a:lnTo>
                  <a:pt x="1303268" y="1292247"/>
                </a:lnTo>
                <a:lnTo>
                  <a:pt x="1342715" y="1296900"/>
                </a:lnTo>
                <a:lnTo>
                  <a:pt x="1382649" y="1302168"/>
                </a:lnTo>
                <a:lnTo>
                  <a:pt x="1423058" y="1308036"/>
                </a:lnTo>
                <a:lnTo>
                  <a:pt x="1463933" y="1314490"/>
                </a:lnTo>
                <a:lnTo>
                  <a:pt x="1505265" y="1321515"/>
                </a:lnTo>
                <a:lnTo>
                  <a:pt x="1547044" y="1329096"/>
                </a:lnTo>
                <a:lnTo>
                  <a:pt x="1589260" y="1337221"/>
                </a:lnTo>
                <a:lnTo>
                  <a:pt x="1674966" y="1355039"/>
                </a:lnTo>
                <a:lnTo>
                  <a:pt x="1762305" y="1374855"/>
                </a:lnTo>
                <a:lnTo>
                  <a:pt x="1851201" y="1396554"/>
                </a:lnTo>
                <a:lnTo>
                  <a:pt x="1941576" y="1420019"/>
                </a:lnTo>
                <a:lnTo>
                  <a:pt x="2079745" y="1458279"/>
                </a:lnTo>
                <a:lnTo>
                  <a:pt x="2220808" y="1499868"/>
                </a:lnTo>
                <a:lnTo>
                  <a:pt x="2412946" y="1559828"/>
                </a:lnTo>
                <a:lnTo>
                  <a:pt x="2758605" y="1674567"/>
                </a:lnTo>
                <a:lnTo>
                  <a:pt x="3837273" y="2048593"/>
                </a:lnTo>
                <a:lnTo>
                  <a:pt x="4148104" y="2150466"/>
                </a:lnTo>
                <a:lnTo>
                  <a:pt x="4353985" y="2214175"/>
                </a:lnTo>
                <a:lnTo>
                  <a:pt x="4507255" y="2259095"/>
                </a:lnTo>
                <a:lnTo>
                  <a:pt x="4659256" y="2301129"/>
                </a:lnTo>
                <a:lnTo>
                  <a:pt x="4759758" y="2327358"/>
                </a:lnTo>
                <a:lnTo>
                  <a:pt x="4859503" y="2352017"/>
                </a:lnTo>
                <a:lnTo>
                  <a:pt x="4958416" y="2374990"/>
                </a:lnTo>
                <a:lnTo>
                  <a:pt x="5056418" y="2396164"/>
                </a:lnTo>
                <a:lnTo>
                  <a:pt x="5153432" y="2415423"/>
                </a:lnTo>
                <a:lnTo>
                  <a:pt x="5249383" y="2432651"/>
                </a:lnTo>
                <a:lnTo>
                  <a:pt x="5296934" y="2440468"/>
                </a:lnTo>
                <a:lnTo>
                  <a:pt x="5344191" y="2447734"/>
                </a:lnTo>
                <a:lnTo>
                  <a:pt x="5615273" y="2477071"/>
                </a:lnTo>
                <a:close/>
              </a:path>
              <a:path w="18288000" h="2477134" extrusionOk="0">
                <a:moveTo>
                  <a:pt x="1150527" y="1279969"/>
                </a:moveTo>
                <a:lnTo>
                  <a:pt x="1148788" y="1279969"/>
                </a:lnTo>
                <a:lnTo>
                  <a:pt x="1145998" y="1279816"/>
                </a:lnTo>
                <a:lnTo>
                  <a:pt x="1150527" y="1279969"/>
                </a:lnTo>
                <a:close/>
              </a:path>
              <a:path w="18288000" h="2477134" extrusionOk="0">
                <a:moveTo>
                  <a:pt x="18287999" y="1536700"/>
                </a:moveTo>
                <a:lnTo>
                  <a:pt x="15931493" y="1536700"/>
                </a:lnTo>
                <a:lnTo>
                  <a:pt x="15970812" y="1524000"/>
                </a:lnTo>
                <a:lnTo>
                  <a:pt x="16122659" y="1524000"/>
                </a:lnTo>
                <a:lnTo>
                  <a:pt x="16159220" y="1511300"/>
                </a:lnTo>
                <a:lnTo>
                  <a:pt x="16230599" y="1511300"/>
                </a:lnTo>
                <a:lnTo>
                  <a:pt x="16342251" y="1485900"/>
                </a:lnTo>
                <a:lnTo>
                  <a:pt x="16605696" y="1422400"/>
                </a:lnTo>
                <a:lnTo>
                  <a:pt x="16655800" y="1397000"/>
                </a:lnTo>
                <a:lnTo>
                  <a:pt x="16705074" y="1384300"/>
                </a:lnTo>
                <a:lnTo>
                  <a:pt x="16753530" y="1358900"/>
                </a:lnTo>
                <a:lnTo>
                  <a:pt x="16801181" y="1346200"/>
                </a:lnTo>
                <a:lnTo>
                  <a:pt x="16848040" y="1320800"/>
                </a:lnTo>
                <a:lnTo>
                  <a:pt x="16939436" y="1270000"/>
                </a:lnTo>
                <a:lnTo>
                  <a:pt x="17027823" y="1219200"/>
                </a:lnTo>
                <a:lnTo>
                  <a:pt x="17113305" y="1168400"/>
                </a:lnTo>
                <a:lnTo>
                  <a:pt x="17154990" y="1143000"/>
                </a:lnTo>
                <a:lnTo>
                  <a:pt x="17195987" y="1104900"/>
                </a:lnTo>
                <a:lnTo>
                  <a:pt x="17236311" y="1079500"/>
                </a:lnTo>
                <a:lnTo>
                  <a:pt x="17275974" y="1054100"/>
                </a:lnTo>
                <a:lnTo>
                  <a:pt x="17314989" y="1016000"/>
                </a:lnTo>
                <a:lnTo>
                  <a:pt x="17353370" y="990600"/>
                </a:lnTo>
                <a:lnTo>
                  <a:pt x="17391130" y="952500"/>
                </a:lnTo>
                <a:lnTo>
                  <a:pt x="17428281" y="927100"/>
                </a:lnTo>
                <a:lnTo>
                  <a:pt x="17464836" y="889000"/>
                </a:lnTo>
                <a:lnTo>
                  <a:pt x="17500810" y="850900"/>
                </a:lnTo>
                <a:lnTo>
                  <a:pt x="17536214" y="825500"/>
                </a:lnTo>
                <a:lnTo>
                  <a:pt x="17571063" y="787400"/>
                </a:lnTo>
                <a:lnTo>
                  <a:pt x="17605368" y="749300"/>
                </a:lnTo>
                <a:lnTo>
                  <a:pt x="17639144" y="723900"/>
                </a:lnTo>
                <a:lnTo>
                  <a:pt x="17672403" y="685800"/>
                </a:lnTo>
                <a:lnTo>
                  <a:pt x="17705159" y="647700"/>
                </a:lnTo>
                <a:lnTo>
                  <a:pt x="17737423" y="622300"/>
                </a:lnTo>
                <a:lnTo>
                  <a:pt x="17769211" y="584200"/>
                </a:lnTo>
                <a:lnTo>
                  <a:pt x="17800534" y="546100"/>
                </a:lnTo>
                <a:lnTo>
                  <a:pt x="17831406" y="520700"/>
                </a:lnTo>
                <a:lnTo>
                  <a:pt x="17861839" y="482600"/>
                </a:lnTo>
                <a:lnTo>
                  <a:pt x="17891848" y="444500"/>
                </a:lnTo>
                <a:lnTo>
                  <a:pt x="17921444" y="406400"/>
                </a:lnTo>
                <a:lnTo>
                  <a:pt x="17950642" y="381000"/>
                </a:lnTo>
                <a:lnTo>
                  <a:pt x="17979454" y="342900"/>
                </a:lnTo>
                <a:lnTo>
                  <a:pt x="18007893" y="317500"/>
                </a:lnTo>
                <a:lnTo>
                  <a:pt x="18063705" y="241300"/>
                </a:lnTo>
                <a:lnTo>
                  <a:pt x="18091104" y="215900"/>
                </a:lnTo>
                <a:lnTo>
                  <a:pt x="18118184" y="177800"/>
                </a:lnTo>
                <a:lnTo>
                  <a:pt x="18144955" y="152400"/>
                </a:lnTo>
                <a:lnTo>
                  <a:pt x="18171433" y="127000"/>
                </a:lnTo>
                <a:lnTo>
                  <a:pt x="18197630" y="88900"/>
                </a:lnTo>
                <a:lnTo>
                  <a:pt x="18223558" y="63500"/>
                </a:lnTo>
                <a:lnTo>
                  <a:pt x="18274664" y="12700"/>
                </a:lnTo>
                <a:lnTo>
                  <a:pt x="18287999" y="0"/>
                </a:lnTo>
                <a:lnTo>
                  <a:pt x="18287999" y="1536700"/>
                </a:lnTo>
                <a:close/>
              </a:path>
              <a:path w="18288000" h="2477134" extrusionOk="0">
                <a:moveTo>
                  <a:pt x="10747296" y="876300"/>
                </a:moveTo>
                <a:lnTo>
                  <a:pt x="10026108" y="876300"/>
                </a:lnTo>
                <a:lnTo>
                  <a:pt x="10067856" y="863600"/>
                </a:lnTo>
                <a:lnTo>
                  <a:pt x="10699200" y="863600"/>
                </a:lnTo>
                <a:lnTo>
                  <a:pt x="10747296" y="876300"/>
                </a:lnTo>
                <a:close/>
              </a:path>
              <a:path w="18288000" h="2477134" extrusionOk="0">
                <a:moveTo>
                  <a:pt x="10943128" y="889000"/>
                </a:moveTo>
                <a:lnTo>
                  <a:pt x="9888997" y="889000"/>
                </a:lnTo>
                <a:lnTo>
                  <a:pt x="9944099" y="876300"/>
                </a:lnTo>
                <a:lnTo>
                  <a:pt x="10893670" y="876300"/>
                </a:lnTo>
                <a:lnTo>
                  <a:pt x="10943128" y="889000"/>
                </a:lnTo>
                <a:close/>
              </a:path>
              <a:path w="18288000" h="2477134" extrusionOk="0">
                <a:moveTo>
                  <a:pt x="11093379" y="901700"/>
                </a:moveTo>
                <a:lnTo>
                  <a:pt x="9780693" y="901700"/>
                </a:lnTo>
                <a:lnTo>
                  <a:pt x="9834532" y="889000"/>
                </a:lnTo>
                <a:lnTo>
                  <a:pt x="11042991" y="889000"/>
                </a:lnTo>
                <a:lnTo>
                  <a:pt x="11093379" y="901700"/>
                </a:lnTo>
                <a:close/>
              </a:path>
              <a:path w="18288000" h="2477134" extrusionOk="0">
                <a:moveTo>
                  <a:pt x="11453800" y="939800"/>
                </a:moveTo>
                <a:lnTo>
                  <a:pt x="9571341" y="939800"/>
                </a:lnTo>
                <a:lnTo>
                  <a:pt x="9727466" y="901700"/>
                </a:lnTo>
                <a:lnTo>
                  <a:pt x="11144060" y="901700"/>
                </a:lnTo>
                <a:lnTo>
                  <a:pt x="11195024" y="914400"/>
                </a:lnTo>
                <a:lnTo>
                  <a:pt x="11297770" y="914400"/>
                </a:lnTo>
                <a:lnTo>
                  <a:pt x="11349534" y="927100"/>
                </a:lnTo>
                <a:lnTo>
                  <a:pt x="11401547" y="927100"/>
                </a:lnTo>
                <a:lnTo>
                  <a:pt x="11453800" y="939800"/>
                </a:lnTo>
                <a:close/>
              </a:path>
              <a:path w="18288000" h="2477134" extrusionOk="0">
                <a:moveTo>
                  <a:pt x="18287999" y="2476500"/>
                </a:moveTo>
                <a:lnTo>
                  <a:pt x="6021704" y="2476500"/>
                </a:lnTo>
                <a:lnTo>
                  <a:pt x="6217729" y="2451100"/>
                </a:lnTo>
                <a:lnTo>
                  <a:pt x="6263449" y="2438400"/>
                </a:lnTo>
                <a:lnTo>
                  <a:pt x="6308748" y="2438400"/>
                </a:lnTo>
                <a:lnTo>
                  <a:pt x="6442254" y="2400300"/>
                </a:lnTo>
                <a:lnTo>
                  <a:pt x="6486000" y="2400300"/>
                </a:lnTo>
                <a:lnTo>
                  <a:pt x="6657532" y="2349500"/>
                </a:lnTo>
                <a:lnTo>
                  <a:pt x="6699614" y="2324100"/>
                </a:lnTo>
                <a:lnTo>
                  <a:pt x="6824140" y="2286000"/>
                </a:lnTo>
                <a:lnTo>
                  <a:pt x="6865117" y="2260600"/>
                </a:lnTo>
                <a:lnTo>
                  <a:pt x="6946345" y="2235200"/>
                </a:lnTo>
                <a:lnTo>
                  <a:pt x="6986622" y="2209800"/>
                </a:lnTo>
                <a:lnTo>
                  <a:pt x="7026691" y="2197100"/>
                </a:lnTo>
                <a:lnTo>
                  <a:pt x="7066564" y="2171700"/>
                </a:lnTo>
                <a:lnTo>
                  <a:pt x="7106254" y="2159000"/>
                </a:lnTo>
                <a:lnTo>
                  <a:pt x="7185134" y="2108200"/>
                </a:lnTo>
                <a:lnTo>
                  <a:pt x="7224349" y="2095500"/>
                </a:lnTo>
                <a:lnTo>
                  <a:pt x="7263430" y="2070100"/>
                </a:lnTo>
                <a:lnTo>
                  <a:pt x="7302390" y="2057400"/>
                </a:lnTo>
                <a:lnTo>
                  <a:pt x="7418669" y="1981200"/>
                </a:lnTo>
                <a:lnTo>
                  <a:pt x="7457269" y="1968500"/>
                </a:lnTo>
                <a:lnTo>
                  <a:pt x="7649637" y="1841500"/>
                </a:lnTo>
                <a:lnTo>
                  <a:pt x="7688071" y="1828800"/>
                </a:lnTo>
                <a:lnTo>
                  <a:pt x="7958246" y="1651000"/>
                </a:lnTo>
                <a:lnTo>
                  <a:pt x="7997155" y="1638300"/>
                </a:lnTo>
                <a:lnTo>
                  <a:pt x="8273440" y="1460500"/>
                </a:lnTo>
                <a:lnTo>
                  <a:pt x="8313620" y="1447800"/>
                </a:lnTo>
                <a:lnTo>
                  <a:pt x="8476610" y="1346200"/>
                </a:lnTo>
                <a:lnTo>
                  <a:pt x="8517989" y="1333500"/>
                </a:lnTo>
                <a:lnTo>
                  <a:pt x="8601589" y="1282700"/>
                </a:lnTo>
                <a:lnTo>
                  <a:pt x="8643835" y="1270000"/>
                </a:lnTo>
                <a:lnTo>
                  <a:pt x="8729285" y="1219200"/>
                </a:lnTo>
                <a:lnTo>
                  <a:pt x="8772512" y="1206500"/>
                </a:lnTo>
                <a:lnTo>
                  <a:pt x="8816091" y="1181100"/>
                </a:lnTo>
                <a:lnTo>
                  <a:pt x="8860034" y="1168400"/>
                </a:lnTo>
                <a:lnTo>
                  <a:pt x="8904354" y="1143000"/>
                </a:lnTo>
                <a:lnTo>
                  <a:pt x="8949063" y="1130300"/>
                </a:lnTo>
                <a:lnTo>
                  <a:pt x="8994173" y="1104900"/>
                </a:lnTo>
                <a:lnTo>
                  <a:pt x="9085648" y="1079500"/>
                </a:lnTo>
                <a:lnTo>
                  <a:pt x="9132037" y="1054100"/>
                </a:lnTo>
                <a:lnTo>
                  <a:pt x="9273963" y="1016000"/>
                </a:lnTo>
                <a:lnTo>
                  <a:pt x="9322232" y="990600"/>
                </a:lnTo>
                <a:lnTo>
                  <a:pt x="9520443" y="939800"/>
                </a:lnTo>
                <a:lnTo>
                  <a:pt x="11506285" y="939800"/>
                </a:lnTo>
                <a:lnTo>
                  <a:pt x="11558993" y="952500"/>
                </a:lnTo>
                <a:lnTo>
                  <a:pt x="11611916" y="952500"/>
                </a:lnTo>
                <a:lnTo>
                  <a:pt x="11718368" y="977900"/>
                </a:lnTo>
                <a:lnTo>
                  <a:pt x="11771881" y="977900"/>
                </a:lnTo>
                <a:lnTo>
                  <a:pt x="11825573" y="990600"/>
                </a:lnTo>
                <a:lnTo>
                  <a:pt x="11879437" y="990600"/>
                </a:lnTo>
                <a:lnTo>
                  <a:pt x="11987640" y="1016000"/>
                </a:lnTo>
                <a:lnTo>
                  <a:pt x="12041963" y="1016000"/>
                </a:lnTo>
                <a:lnTo>
                  <a:pt x="12151009" y="1041400"/>
                </a:lnTo>
                <a:lnTo>
                  <a:pt x="12205714" y="1041400"/>
                </a:lnTo>
                <a:lnTo>
                  <a:pt x="12315444" y="1066800"/>
                </a:lnTo>
                <a:lnTo>
                  <a:pt x="12370452" y="1066800"/>
                </a:lnTo>
                <a:lnTo>
                  <a:pt x="12480711" y="1092200"/>
                </a:lnTo>
                <a:lnTo>
                  <a:pt x="12535944" y="1092200"/>
                </a:lnTo>
                <a:lnTo>
                  <a:pt x="12701954" y="1130300"/>
                </a:lnTo>
                <a:lnTo>
                  <a:pt x="12757365" y="1130300"/>
                </a:lnTo>
                <a:lnTo>
                  <a:pt x="12868247" y="1155700"/>
                </a:lnTo>
                <a:lnTo>
                  <a:pt x="12979151" y="1168400"/>
                </a:lnTo>
                <a:lnTo>
                  <a:pt x="13366476" y="1244600"/>
                </a:lnTo>
                <a:lnTo>
                  <a:pt x="13476614" y="1257300"/>
                </a:lnTo>
                <a:lnTo>
                  <a:pt x="13586391" y="1282700"/>
                </a:lnTo>
                <a:lnTo>
                  <a:pt x="13641122" y="1282700"/>
                </a:lnTo>
                <a:lnTo>
                  <a:pt x="13804581" y="1320800"/>
                </a:lnTo>
                <a:lnTo>
                  <a:pt x="13858793" y="1320800"/>
                </a:lnTo>
                <a:lnTo>
                  <a:pt x="13966756" y="1346200"/>
                </a:lnTo>
                <a:lnTo>
                  <a:pt x="14020489" y="1346200"/>
                </a:lnTo>
                <a:lnTo>
                  <a:pt x="14127413" y="1371600"/>
                </a:lnTo>
                <a:lnTo>
                  <a:pt x="14180587" y="1371600"/>
                </a:lnTo>
                <a:lnTo>
                  <a:pt x="14286316" y="1397000"/>
                </a:lnTo>
                <a:lnTo>
                  <a:pt x="14338853" y="1397000"/>
                </a:lnTo>
                <a:lnTo>
                  <a:pt x="14391161" y="1409700"/>
                </a:lnTo>
                <a:lnTo>
                  <a:pt x="14443230" y="1409700"/>
                </a:lnTo>
                <a:lnTo>
                  <a:pt x="14546618" y="1435100"/>
                </a:lnTo>
                <a:lnTo>
                  <a:pt x="14597920" y="1435100"/>
                </a:lnTo>
                <a:lnTo>
                  <a:pt x="14648949" y="1447800"/>
                </a:lnTo>
                <a:lnTo>
                  <a:pt x="14699696" y="1447800"/>
                </a:lnTo>
                <a:lnTo>
                  <a:pt x="14750152" y="1460500"/>
                </a:lnTo>
                <a:lnTo>
                  <a:pt x="14800309" y="1460500"/>
                </a:lnTo>
                <a:lnTo>
                  <a:pt x="14850158" y="1473200"/>
                </a:lnTo>
                <a:lnTo>
                  <a:pt x="14899690" y="1473200"/>
                </a:lnTo>
                <a:lnTo>
                  <a:pt x="14948897" y="1485900"/>
                </a:lnTo>
                <a:lnTo>
                  <a:pt x="15046299" y="1485900"/>
                </a:lnTo>
                <a:lnTo>
                  <a:pt x="15094477" y="1498600"/>
                </a:lnTo>
                <a:lnTo>
                  <a:pt x="15189744" y="1498600"/>
                </a:lnTo>
                <a:lnTo>
                  <a:pt x="15236815" y="1511300"/>
                </a:lnTo>
                <a:lnTo>
                  <a:pt x="15329790" y="1511300"/>
                </a:lnTo>
                <a:lnTo>
                  <a:pt x="15375677" y="1524000"/>
                </a:lnTo>
                <a:lnTo>
                  <a:pt x="15555009" y="1524000"/>
                </a:lnTo>
                <a:lnTo>
                  <a:pt x="15598746" y="1536700"/>
                </a:lnTo>
                <a:lnTo>
                  <a:pt x="18287999" y="1536700"/>
                </a:lnTo>
                <a:lnTo>
                  <a:pt x="18287999" y="24765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74" name="Google Shape;174;g36f21e578b4_1_556"/>
          <p:cNvGrpSpPr/>
          <p:nvPr/>
        </p:nvGrpSpPr>
        <p:grpSpPr>
          <a:xfrm>
            <a:off x="13608136" y="-14105"/>
            <a:ext cx="4866708" cy="4794470"/>
            <a:chOff x="10962278" y="3646751"/>
            <a:chExt cx="6733132" cy="6633190"/>
          </a:xfrm>
        </p:grpSpPr>
        <p:pic>
          <p:nvPicPr>
            <p:cNvPr id="175" name="Google Shape;175;g36f21e578b4_1_55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36f21e578b4_1_556"/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177" name="Google Shape;177;g36f21e578b4_1_55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f21e578b4_1_593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3" name="Google Shape;183;g36f21e578b4_1_593"/>
          <p:cNvSpPr txBox="1"/>
          <p:nvPr/>
        </p:nvSpPr>
        <p:spPr>
          <a:xfrm>
            <a:off x="315674" y="2882251"/>
            <a:ext cx="9880575" cy="6663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1800" b="1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+mn-lt"/>
              </a:rPr>
              <a:t>To identify </a:t>
            </a:r>
            <a:r>
              <a:rPr lang="en-US" sz="2400" dirty="0">
                <a:solidFill>
                  <a:schemeClr val="dk1"/>
                </a:solidFill>
                <a:latin typeface="+mn-lt"/>
              </a:rPr>
              <a:t>our most active customers by tracking how many orders each </a:t>
            </a:r>
            <a:r>
              <a:rPr lang="en-US" sz="2400" dirty="0">
                <a:solidFill>
                  <a:schemeClr val="dk1"/>
                </a:solidFill>
              </a:rPr>
              <a:t>has placed.</a:t>
            </a:r>
            <a:endParaRPr sz="2400" dirty="0">
              <a:solidFill>
                <a:schemeClr val="dk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1800" dirty="0">
                <a:solidFill>
                  <a:schemeClr val="dk1"/>
                </a:solidFill>
                <a:latin typeface="+mj-lt"/>
              </a:rPr>
              <a:t> </a:t>
            </a:r>
            <a:r>
              <a:rPr lang="en-US" sz="2400" b="0" i="0" dirty="0">
                <a:effectLst/>
                <a:latin typeface="+mn-lt"/>
              </a:rPr>
              <a:t>Horizontal bar chart</a:t>
            </a:r>
          </a:p>
          <a:p>
            <a:pPr algn="l"/>
            <a:r>
              <a:rPr lang="en-US" sz="2400" b="0" i="0" dirty="0">
                <a:effectLst/>
                <a:latin typeface="+mn-lt"/>
              </a:rPr>
              <a:t>Y-axis: Customer names ,X-axis: Number of orders placed,  Green bars represent the order counts, with values shown at each bar’s end</a:t>
            </a:r>
            <a:endParaRPr sz="1800" dirty="0">
              <a:solidFill>
                <a:schemeClr val="dk1"/>
              </a:solidFill>
              <a:latin typeface="+mn-l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Nidhi Sha stands out as the top customer with 9 orders, reflecting exceptional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Several other customers placed between 7 and 8 orders, indicating strong patterns of repeat purchases among multiple buyers.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n-lt"/>
              </a:rPr>
              <a:t>These insights highlight an opportunity to strengthen relationships with frequent shoppers through targeted incentives, personalized offers, and retention strategies.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>
              <a:solidFill>
                <a:schemeClr val="dk1"/>
              </a:solidFill>
            </a:endParaRPr>
          </a:p>
        </p:txBody>
      </p:sp>
      <p:sp>
        <p:nvSpPr>
          <p:cNvPr id="185" name="Google Shape;185;g36f21e578b4_1_593"/>
          <p:cNvSpPr txBox="1"/>
          <p:nvPr/>
        </p:nvSpPr>
        <p:spPr>
          <a:xfrm>
            <a:off x="1151250" y="1726875"/>
            <a:ext cx="9045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400" b="1" dirty="0">
                <a:solidFill>
                  <a:schemeClr val="dk1"/>
                </a:solidFill>
              </a:rPr>
              <a:t>1️⃣ Number of Orders Placed per Customer</a:t>
            </a:r>
            <a:endParaRPr sz="3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E72E6A-728D-E791-B0DB-6ACEAE7A1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12" y="2434875"/>
            <a:ext cx="7886688" cy="5919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0846920cb_0_47"/>
          <p:cNvSpPr/>
          <p:nvPr/>
        </p:nvSpPr>
        <p:spPr>
          <a:xfrm>
            <a:off x="1" y="41"/>
            <a:ext cx="18288000" cy="10287635"/>
          </a:xfrm>
          <a:custGeom>
            <a:avLst/>
            <a:gdLst/>
            <a:ahLst/>
            <a:cxnLst/>
            <a:rect l="l" t="t" r="r" b="b"/>
            <a:pathLst>
              <a:path w="18288000" h="10287635" extrusionOk="0">
                <a:moveTo>
                  <a:pt x="2236279" y="10287009"/>
                </a:moveTo>
                <a:lnTo>
                  <a:pt x="0" y="10287009"/>
                </a:lnTo>
                <a:lnTo>
                  <a:pt x="0" y="10250719"/>
                </a:lnTo>
                <a:lnTo>
                  <a:pt x="54292" y="10235288"/>
                </a:lnTo>
                <a:lnTo>
                  <a:pt x="112519" y="10220142"/>
                </a:lnTo>
                <a:lnTo>
                  <a:pt x="227064" y="10191598"/>
                </a:lnTo>
                <a:lnTo>
                  <a:pt x="338609" y="10165479"/>
                </a:lnTo>
                <a:lnTo>
                  <a:pt x="446611" y="10141901"/>
                </a:lnTo>
                <a:lnTo>
                  <a:pt x="550523" y="10120978"/>
                </a:lnTo>
                <a:lnTo>
                  <a:pt x="649803" y="10102825"/>
                </a:lnTo>
                <a:lnTo>
                  <a:pt x="697535" y="10094823"/>
                </a:lnTo>
                <a:lnTo>
                  <a:pt x="743905" y="10087555"/>
                </a:lnTo>
                <a:lnTo>
                  <a:pt x="788844" y="10081038"/>
                </a:lnTo>
                <a:lnTo>
                  <a:pt x="832285" y="10075284"/>
                </a:lnTo>
                <a:lnTo>
                  <a:pt x="874160" y="10070309"/>
                </a:lnTo>
                <a:lnTo>
                  <a:pt x="914400" y="10066126"/>
                </a:lnTo>
                <a:lnTo>
                  <a:pt x="959567" y="10062531"/>
                </a:lnTo>
                <a:lnTo>
                  <a:pt x="1005786" y="10060299"/>
                </a:lnTo>
                <a:lnTo>
                  <a:pt x="1053034" y="10059398"/>
                </a:lnTo>
                <a:lnTo>
                  <a:pt x="1101288" y="10059795"/>
                </a:lnTo>
                <a:lnTo>
                  <a:pt x="1150524" y="10061459"/>
                </a:lnTo>
                <a:lnTo>
                  <a:pt x="1194764" y="10063952"/>
                </a:lnTo>
                <a:lnTo>
                  <a:pt x="1239732" y="10067380"/>
                </a:lnTo>
                <a:lnTo>
                  <a:pt x="1285412" y="10071719"/>
                </a:lnTo>
                <a:lnTo>
                  <a:pt x="1331788" y="10076946"/>
                </a:lnTo>
                <a:lnTo>
                  <a:pt x="1378844" y="10083037"/>
                </a:lnTo>
                <a:lnTo>
                  <a:pt x="1426565" y="10089967"/>
                </a:lnTo>
                <a:lnTo>
                  <a:pt x="1474934" y="10097713"/>
                </a:lnTo>
                <a:lnTo>
                  <a:pt x="1523936" y="10106252"/>
                </a:lnTo>
                <a:lnTo>
                  <a:pt x="1573555" y="10115559"/>
                </a:lnTo>
                <a:lnTo>
                  <a:pt x="1623775" y="10125610"/>
                </a:lnTo>
                <a:lnTo>
                  <a:pt x="1674581" y="10136382"/>
                </a:lnTo>
                <a:lnTo>
                  <a:pt x="1725956" y="10147850"/>
                </a:lnTo>
                <a:lnTo>
                  <a:pt x="1830351" y="10172783"/>
                </a:lnTo>
                <a:lnTo>
                  <a:pt x="1936835" y="10200216"/>
                </a:lnTo>
                <a:lnTo>
                  <a:pt x="1990820" y="10214811"/>
                </a:lnTo>
                <a:lnTo>
                  <a:pt x="2236279" y="10287009"/>
                </a:lnTo>
                <a:close/>
              </a:path>
              <a:path w="18288000" h="10287635" extrusionOk="0">
                <a:moveTo>
                  <a:pt x="15146084" y="10287010"/>
                </a:moveTo>
                <a:lnTo>
                  <a:pt x="8220742" y="10287010"/>
                </a:lnTo>
                <a:lnTo>
                  <a:pt x="8321706" y="10225955"/>
                </a:lnTo>
                <a:lnTo>
                  <a:pt x="8404728" y="10179021"/>
                </a:lnTo>
                <a:lnTo>
                  <a:pt x="8488768" y="10133026"/>
                </a:lnTo>
                <a:lnTo>
                  <a:pt x="8531203" y="10110431"/>
                </a:lnTo>
                <a:lnTo>
                  <a:pt x="8573933" y="10088132"/>
                </a:lnTo>
                <a:lnTo>
                  <a:pt x="8616971" y="10066149"/>
                </a:lnTo>
                <a:lnTo>
                  <a:pt x="8660330" y="10044502"/>
                </a:lnTo>
                <a:lnTo>
                  <a:pt x="8704023" y="10023211"/>
                </a:lnTo>
                <a:lnTo>
                  <a:pt x="8748065" y="10002298"/>
                </a:lnTo>
                <a:lnTo>
                  <a:pt x="8792467" y="9981781"/>
                </a:lnTo>
                <a:lnTo>
                  <a:pt x="8837245" y="9961681"/>
                </a:lnTo>
                <a:lnTo>
                  <a:pt x="8882410" y="9942019"/>
                </a:lnTo>
                <a:lnTo>
                  <a:pt x="8927976" y="9922815"/>
                </a:lnTo>
                <a:lnTo>
                  <a:pt x="8973957" y="9904089"/>
                </a:lnTo>
                <a:lnTo>
                  <a:pt x="9020366" y="9885861"/>
                </a:lnTo>
                <a:lnTo>
                  <a:pt x="9067216" y="9868152"/>
                </a:lnTo>
                <a:lnTo>
                  <a:pt x="9114521" y="9850981"/>
                </a:lnTo>
                <a:lnTo>
                  <a:pt x="9162294" y="9834370"/>
                </a:lnTo>
                <a:lnTo>
                  <a:pt x="9210548" y="9818338"/>
                </a:lnTo>
                <a:lnTo>
                  <a:pt x="9259296" y="9802906"/>
                </a:lnTo>
                <a:lnTo>
                  <a:pt x="9308552" y="9788094"/>
                </a:lnTo>
                <a:lnTo>
                  <a:pt x="9358330" y="9773922"/>
                </a:lnTo>
                <a:lnTo>
                  <a:pt x="9408642" y="9760410"/>
                </a:lnTo>
                <a:lnTo>
                  <a:pt x="9459502" y="9747579"/>
                </a:lnTo>
                <a:lnTo>
                  <a:pt x="9510924" y="9735449"/>
                </a:lnTo>
                <a:lnTo>
                  <a:pt x="9562920" y="9724041"/>
                </a:lnTo>
                <a:lnTo>
                  <a:pt x="9615504" y="9713374"/>
                </a:lnTo>
                <a:lnTo>
                  <a:pt x="9668689" y="9703469"/>
                </a:lnTo>
                <a:lnTo>
                  <a:pt x="9722488" y="9694346"/>
                </a:lnTo>
                <a:lnTo>
                  <a:pt x="9776916" y="9686025"/>
                </a:lnTo>
                <a:lnTo>
                  <a:pt x="9831985" y="9678527"/>
                </a:lnTo>
                <a:lnTo>
                  <a:pt x="9887708" y="9671872"/>
                </a:lnTo>
                <a:lnTo>
                  <a:pt x="9944100" y="9666080"/>
                </a:lnTo>
                <a:lnTo>
                  <a:pt x="9990349" y="9662026"/>
                </a:lnTo>
                <a:lnTo>
                  <a:pt x="10037239" y="9658509"/>
                </a:lnTo>
                <a:lnTo>
                  <a:pt x="10084759" y="9655521"/>
                </a:lnTo>
                <a:lnTo>
                  <a:pt x="10132897" y="9653051"/>
                </a:lnTo>
                <a:lnTo>
                  <a:pt x="10181642" y="9651089"/>
                </a:lnTo>
                <a:lnTo>
                  <a:pt x="10230981" y="9649625"/>
                </a:lnTo>
                <a:lnTo>
                  <a:pt x="10333519" y="9648106"/>
                </a:lnTo>
                <a:lnTo>
                  <a:pt x="10366671" y="9648106"/>
                </a:lnTo>
                <a:lnTo>
                  <a:pt x="10454001" y="9648892"/>
                </a:lnTo>
                <a:lnTo>
                  <a:pt x="10542832" y="9650959"/>
                </a:lnTo>
                <a:lnTo>
                  <a:pt x="10678759" y="9656355"/>
                </a:lnTo>
                <a:lnTo>
                  <a:pt x="10817717" y="9664361"/>
                </a:lnTo>
                <a:lnTo>
                  <a:pt x="11007353" y="9678812"/>
                </a:lnTo>
                <a:lnTo>
                  <a:pt x="11201518" y="9697224"/>
                </a:lnTo>
                <a:lnTo>
                  <a:pt x="11449844" y="9725218"/>
                </a:lnTo>
                <a:lnTo>
                  <a:pt x="11806266" y="9772344"/>
                </a:lnTo>
                <a:lnTo>
                  <a:pt x="12381188" y="9860506"/>
                </a:lnTo>
                <a:lnTo>
                  <a:pt x="14068580" y="10145502"/>
                </a:lnTo>
                <a:lnTo>
                  <a:pt x="14472978" y="10206900"/>
                </a:lnTo>
                <a:lnTo>
                  <a:pt x="14766745" y="10246458"/>
                </a:lnTo>
                <a:lnTo>
                  <a:pt x="14862524" y="10258150"/>
                </a:lnTo>
                <a:lnTo>
                  <a:pt x="15146084" y="10287010"/>
                </a:lnTo>
                <a:close/>
              </a:path>
              <a:path w="18288000" h="10287635" extrusionOk="0">
                <a:moveTo>
                  <a:pt x="18288000" y="10286915"/>
                </a:moveTo>
                <a:lnTo>
                  <a:pt x="16268319" y="10286915"/>
                </a:lnTo>
                <a:lnTo>
                  <a:pt x="16498157" y="10239767"/>
                </a:lnTo>
                <a:lnTo>
                  <a:pt x="16552330" y="10223878"/>
                </a:lnTo>
                <a:lnTo>
                  <a:pt x="16605566" y="10206618"/>
                </a:lnTo>
                <a:lnTo>
                  <a:pt x="16657882" y="10188034"/>
                </a:lnTo>
                <a:lnTo>
                  <a:pt x="16709293" y="10168176"/>
                </a:lnTo>
                <a:lnTo>
                  <a:pt x="16759812" y="10147091"/>
                </a:lnTo>
                <a:lnTo>
                  <a:pt x="16809456" y="10124829"/>
                </a:lnTo>
                <a:lnTo>
                  <a:pt x="16858238" y="10101437"/>
                </a:lnTo>
                <a:lnTo>
                  <a:pt x="16906174" y="10076964"/>
                </a:lnTo>
                <a:lnTo>
                  <a:pt x="16953279" y="10051458"/>
                </a:lnTo>
                <a:lnTo>
                  <a:pt x="16999568" y="10024967"/>
                </a:lnTo>
                <a:lnTo>
                  <a:pt x="17045055" y="9997541"/>
                </a:lnTo>
                <a:lnTo>
                  <a:pt x="17089756" y="9969226"/>
                </a:lnTo>
                <a:lnTo>
                  <a:pt x="17133685" y="9940073"/>
                </a:lnTo>
                <a:lnTo>
                  <a:pt x="17176858" y="9910128"/>
                </a:lnTo>
                <a:lnTo>
                  <a:pt x="17219289" y="9879441"/>
                </a:lnTo>
                <a:lnTo>
                  <a:pt x="17260993" y="9848059"/>
                </a:lnTo>
                <a:lnTo>
                  <a:pt x="17301985" y="9816032"/>
                </a:lnTo>
                <a:lnTo>
                  <a:pt x="17342280" y="9783408"/>
                </a:lnTo>
                <a:lnTo>
                  <a:pt x="17381893" y="9750234"/>
                </a:lnTo>
                <a:lnTo>
                  <a:pt x="17420839" y="9716559"/>
                </a:lnTo>
                <a:lnTo>
                  <a:pt x="17459133" y="9682433"/>
                </a:lnTo>
                <a:lnTo>
                  <a:pt x="17496789" y="9647902"/>
                </a:lnTo>
                <a:lnTo>
                  <a:pt x="17533822" y="9613015"/>
                </a:lnTo>
                <a:lnTo>
                  <a:pt x="17570248" y="9577822"/>
                </a:lnTo>
                <a:lnTo>
                  <a:pt x="17606082" y="9542369"/>
                </a:lnTo>
                <a:lnTo>
                  <a:pt x="17641338" y="9506707"/>
                </a:lnTo>
                <a:lnTo>
                  <a:pt x="17676031" y="9470882"/>
                </a:lnTo>
                <a:lnTo>
                  <a:pt x="17710176" y="9434943"/>
                </a:lnTo>
                <a:lnTo>
                  <a:pt x="17743788" y="9398939"/>
                </a:lnTo>
                <a:lnTo>
                  <a:pt x="17776882" y="9362918"/>
                </a:lnTo>
                <a:lnTo>
                  <a:pt x="17809473" y="9326928"/>
                </a:lnTo>
                <a:lnTo>
                  <a:pt x="17841576" y="9291018"/>
                </a:lnTo>
                <a:lnTo>
                  <a:pt x="17873205" y="9255236"/>
                </a:lnTo>
                <a:lnTo>
                  <a:pt x="17935103" y="9184251"/>
                </a:lnTo>
                <a:lnTo>
                  <a:pt x="18110988" y="8979401"/>
                </a:lnTo>
                <a:lnTo>
                  <a:pt x="18166745" y="8915109"/>
                </a:lnTo>
                <a:lnTo>
                  <a:pt x="18194151" y="8883930"/>
                </a:lnTo>
                <a:lnTo>
                  <a:pt x="18221264" y="8853459"/>
                </a:lnTo>
                <a:lnTo>
                  <a:pt x="18248097" y="8823745"/>
                </a:lnTo>
                <a:lnTo>
                  <a:pt x="18274665" y="8794836"/>
                </a:lnTo>
                <a:lnTo>
                  <a:pt x="18288000" y="8781406"/>
                </a:lnTo>
                <a:lnTo>
                  <a:pt x="18288000" y="10286915"/>
                </a:lnTo>
                <a:close/>
              </a:path>
              <a:path w="18288000" h="10287635" extrusionOk="0">
                <a:moveTo>
                  <a:pt x="18149955" y="788187"/>
                </a:moveTo>
                <a:lnTo>
                  <a:pt x="18111325" y="788187"/>
                </a:lnTo>
                <a:lnTo>
                  <a:pt x="18079038" y="787750"/>
                </a:lnTo>
                <a:lnTo>
                  <a:pt x="18012112" y="785793"/>
                </a:lnTo>
                <a:lnTo>
                  <a:pt x="17942112" y="782421"/>
                </a:lnTo>
                <a:lnTo>
                  <a:pt x="17869112" y="777669"/>
                </a:lnTo>
                <a:lnTo>
                  <a:pt x="17793187" y="771574"/>
                </a:lnTo>
                <a:lnTo>
                  <a:pt x="17714411" y="764170"/>
                </a:lnTo>
                <a:lnTo>
                  <a:pt x="17591064" y="750689"/>
                </a:lnTo>
                <a:lnTo>
                  <a:pt x="17461719" y="734463"/>
                </a:lnTo>
                <a:lnTo>
                  <a:pt x="17280364" y="708765"/>
                </a:lnTo>
                <a:lnTo>
                  <a:pt x="17040209" y="670513"/>
                </a:lnTo>
                <a:lnTo>
                  <a:pt x="16733813" y="616349"/>
                </a:lnTo>
                <a:lnTo>
                  <a:pt x="16297674" y="531684"/>
                </a:lnTo>
                <a:lnTo>
                  <a:pt x="15593957" y="382621"/>
                </a:lnTo>
                <a:lnTo>
                  <a:pt x="13925741" y="0"/>
                </a:lnTo>
                <a:lnTo>
                  <a:pt x="18288000" y="0"/>
                </a:lnTo>
                <a:lnTo>
                  <a:pt x="18288000" y="782948"/>
                </a:lnTo>
                <a:lnTo>
                  <a:pt x="18260630" y="784779"/>
                </a:lnTo>
                <a:lnTo>
                  <a:pt x="18232417" y="786221"/>
                </a:lnTo>
                <a:lnTo>
                  <a:pt x="18203371" y="787279"/>
                </a:lnTo>
                <a:lnTo>
                  <a:pt x="18173501" y="787956"/>
                </a:lnTo>
                <a:lnTo>
                  <a:pt x="18149955" y="788187"/>
                </a:lnTo>
                <a:close/>
              </a:path>
              <a:path w="18288000" h="10287635" extrusionOk="0">
                <a:moveTo>
                  <a:pt x="0" y="1789066"/>
                </a:moveTo>
                <a:lnTo>
                  <a:pt x="0" y="0"/>
                </a:lnTo>
                <a:lnTo>
                  <a:pt x="6272308" y="0"/>
                </a:lnTo>
                <a:lnTo>
                  <a:pt x="6138481" y="85819"/>
                </a:lnTo>
                <a:lnTo>
                  <a:pt x="6096830" y="109806"/>
                </a:lnTo>
                <a:lnTo>
                  <a:pt x="6054809" y="133194"/>
                </a:lnTo>
                <a:lnTo>
                  <a:pt x="6012363" y="155940"/>
                </a:lnTo>
                <a:lnTo>
                  <a:pt x="5973026" y="176158"/>
                </a:lnTo>
                <a:lnTo>
                  <a:pt x="2177239" y="176158"/>
                </a:lnTo>
                <a:lnTo>
                  <a:pt x="2132881" y="176428"/>
                </a:lnTo>
                <a:lnTo>
                  <a:pt x="2089695" y="177258"/>
                </a:lnTo>
                <a:lnTo>
                  <a:pt x="2045486" y="178713"/>
                </a:lnTo>
                <a:lnTo>
                  <a:pt x="2002473" y="180771"/>
                </a:lnTo>
                <a:lnTo>
                  <a:pt x="1959932" y="183468"/>
                </a:lnTo>
                <a:lnTo>
                  <a:pt x="1917874" y="186825"/>
                </a:lnTo>
                <a:lnTo>
                  <a:pt x="1876310" y="190864"/>
                </a:lnTo>
                <a:lnTo>
                  <a:pt x="1835253" y="195607"/>
                </a:lnTo>
                <a:lnTo>
                  <a:pt x="1794714" y="201074"/>
                </a:lnTo>
                <a:lnTo>
                  <a:pt x="1754705" y="207287"/>
                </a:lnTo>
                <a:lnTo>
                  <a:pt x="1715238" y="214267"/>
                </a:lnTo>
                <a:lnTo>
                  <a:pt x="1676323" y="222037"/>
                </a:lnTo>
                <a:lnTo>
                  <a:pt x="1637973" y="230616"/>
                </a:lnTo>
                <a:lnTo>
                  <a:pt x="1600200" y="240028"/>
                </a:lnTo>
                <a:lnTo>
                  <a:pt x="1555429" y="252914"/>
                </a:lnTo>
                <a:lnTo>
                  <a:pt x="1511303" y="267856"/>
                </a:lnTo>
                <a:lnTo>
                  <a:pt x="1467812" y="284773"/>
                </a:lnTo>
                <a:lnTo>
                  <a:pt x="1424942" y="303587"/>
                </a:lnTo>
                <a:lnTo>
                  <a:pt x="1382684" y="324217"/>
                </a:lnTo>
                <a:lnTo>
                  <a:pt x="1341026" y="346584"/>
                </a:lnTo>
                <a:lnTo>
                  <a:pt x="1299958" y="370610"/>
                </a:lnTo>
                <a:lnTo>
                  <a:pt x="1259468" y="396213"/>
                </a:lnTo>
                <a:lnTo>
                  <a:pt x="1219860" y="423102"/>
                </a:lnTo>
                <a:lnTo>
                  <a:pt x="1180176" y="451838"/>
                </a:lnTo>
                <a:lnTo>
                  <a:pt x="1141353" y="481700"/>
                </a:lnTo>
                <a:lnTo>
                  <a:pt x="1103064" y="512823"/>
                </a:lnTo>
                <a:lnTo>
                  <a:pt x="1065297" y="545126"/>
                </a:lnTo>
                <a:lnTo>
                  <a:pt x="1028041" y="578532"/>
                </a:lnTo>
                <a:lnTo>
                  <a:pt x="991286" y="612959"/>
                </a:lnTo>
                <a:lnTo>
                  <a:pt x="955020" y="648330"/>
                </a:lnTo>
                <a:lnTo>
                  <a:pt x="919231" y="684563"/>
                </a:lnTo>
                <a:lnTo>
                  <a:pt x="883910" y="721581"/>
                </a:lnTo>
                <a:lnTo>
                  <a:pt x="849044" y="759302"/>
                </a:lnTo>
                <a:lnTo>
                  <a:pt x="814622" y="797649"/>
                </a:lnTo>
                <a:lnTo>
                  <a:pt x="780635" y="836541"/>
                </a:lnTo>
                <a:lnTo>
                  <a:pt x="747069" y="875899"/>
                </a:lnTo>
                <a:lnTo>
                  <a:pt x="713915" y="915644"/>
                </a:lnTo>
                <a:lnTo>
                  <a:pt x="681161" y="955696"/>
                </a:lnTo>
                <a:lnTo>
                  <a:pt x="648795" y="995975"/>
                </a:lnTo>
                <a:lnTo>
                  <a:pt x="616808" y="1036403"/>
                </a:lnTo>
                <a:lnTo>
                  <a:pt x="585187" y="1076899"/>
                </a:lnTo>
                <a:lnTo>
                  <a:pt x="553922" y="1117385"/>
                </a:lnTo>
                <a:lnTo>
                  <a:pt x="492414" y="1198007"/>
                </a:lnTo>
                <a:lnTo>
                  <a:pt x="344088" y="1393811"/>
                </a:lnTo>
                <a:lnTo>
                  <a:pt x="315267" y="1431350"/>
                </a:lnTo>
                <a:lnTo>
                  <a:pt x="286702" y="1468164"/>
                </a:lnTo>
                <a:lnTo>
                  <a:pt x="258381" y="1504173"/>
                </a:lnTo>
                <a:lnTo>
                  <a:pt x="230293" y="1539297"/>
                </a:lnTo>
                <a:lnTo>
                  <a:pt x="202428" y="1573456"/>
                </a:lnTo>
                <a:lnTo>
                  <a:pt x="174773" y="1606573"/>
                </a:lnTo>
                <a:lnTo>
                  <a:pt x="147318" y="1638566"/>
                </a:lnTo>
                <a:lnTo>
                  <a:pt x="120052" y="1669356"/>
                </a:lnTo>
                <a:lnTo>
                  <a:pt x="92964" y="1698865"/>
                </a:lnTo>
                <a:lnTo>
                  <a:pt x="0" y="1789066"/>
                </a:lnTo>
                <a:close/>
              </a:path>
              <a:path w="18288000" h="10287635" extrusionOk="0">
                <a:moveTo>
                  <a:pt x="4810796" y="423102"/>
                </a:moveTo>
                <a:lnTo>
                  <a:pt x="4745747" y="423102"/>
                </a:lnTo>
                <a:lnTo>
                  <a:pt x="4694558" y="422442"/>
                </a:lnTo>
                <a:lnTo>
                  <a:pt x="4643212" y="421266"/>
                </a:lnTo>
                <a:lnTo>
                  <a:pt x="4540095" y="417448"/>
                </a:lnTo>
                <a:lnTo>
                  <a:pt x="4436489" y="411819"/>
                </a:lnTo>
                <a:lnTo>
                  <a:pt x="4332487" y="404551"/>
                </a:lnTo>
                <a:lnTo>
                  <a:pt x="4228183" y="395814"/>
                </a:lnTo>
                <a:lnTo>
                  <a:pt x="4071364" y="380330"/>
                </a:lnTo>
                <a:lnTo>
                  <a:pt x="3862082" y="356144"/>
                </a:lnTo>
                <a:lnTo>
                  <a:pt x="2936848" y="232548"/>
                </a:lnTo>
                <a:lnTo>
                  <a:pt x="2739353" y="209964"/>
                </a:lnTo>
                <a:lnTo>
                  <a:pt x="2594187" y="196065"/>
                </a:lnTo>
                <a:lnTo>
                  <a:pt x="2498992" y="188567"/>
                </a:lnTo>
                <a:lnTo>
                  <a:pt x="2405170" y="182683"/>
                </a:lnTo>
                <a:lnTo>
                  <a:pt x="2312816" y="178584"/>
                </a:lnTo>
                <a:lnTo>
                  <a:pt x="2267218" y="177258"/>
                </a:lnTo>
                <a:lnTo>
                  <a:pt x="2221227" y="176428"/>
                </a:lnTo>
                <a:lnTo>
                  <a:pt x="2177239" y="176158"/>
                </a:lnTo>
                <a:lnTo>
                  <a:pt x="5973026" y="176158"/>
                </a:lnTo>
                <a:lnTo>
                  <a:pt x="5925986" y="199335"/>
                </a:lnTo>
                <a:lnTo>
                  <a:pt x="5881946" y="219898"/>
                </a:lnTo>
                <a:lnTo>
                  <a:pt x="5837268" y="239647"/>
                </a:lnTo>
                <a:lnTo>
                  <a:pt x="5791979" y="258505"/>
                </a:lnTo>
                <a:lnTo>
                  <a:pt x="5745780" y="276531"/>
                </a:lnTo>
                <a:lnTo>
                  <a:pt x="5698862" y="293579"/>
                </a:lnTo>
                <a:lnTo>
                  <a:pt x="5651091" y="309642"/>
                </a:lnTo>
                <a:lnTo>
                  <a:pt x="5602413" y="324676"/>
                </a:lnTo>
                <a:lnTo>
                  <a:pt x="5552773" y="338637"/>
                </a:lnTo>
                <a:lnTo>
                  <a:pt x="5502118" y="351484"/>
                </a:lnTo>
                <a:lnTo>
                  <a:pt x="5450394" y="363172"/>
                </a:lnTo>
                <a:lnTo>
                  <a:pt x="5397547" y="373659"/>
                </a:lnTo>
                <a:lnTo>
                  <a:pt x="5343525" y="382901"/>
                </a:lnTo>
                <a:lnTo>
                  <a:pt x="5295129" y="390115"/>
                </a:lnTo>
                <a:lnTo>
                  <a:pt x="5246436" y="396555"/>
                </a:lnTo>
                <a:lnTo>
                  <a:pt x="5197458" y="402242"/>
                </a:lnTo>
                <a:lnTo>
                  <a:pt x="5148207" y="407198"/>
                </a:lnTo>
                <a:lnTo>
                  <a:pt x="5098694" y="411445"/>
                </a:lnTo>
                <a:lnTo>
                  <a:pt x="5048931" y="415004"/>
                </a:lnTo>
                <a:lnTo>
                  <a:pt x="4998929" y="417895"/>
                </a:lnTo>
                <a:lnTo>
                  <a:pt x="4948700" y="420142"/>
                </a:lnTo>
                <a:lnTo>
                  <a:pt x="4898255" y="421764"/>
                </a:lnTo>
                <a:lnTo>
                  <a:pt x="4847607" y="422784"/>
                </a:lnTo>
                <a:lnTo>
                  <a:pt x="4810796" y="423102"/>
                </a:lnTo>
                <a:close/>
              </a:path>
            </a:pathLst>
          </a:custGeom>
          <a:solidFill>
            <a:srgbClr val="F7CB4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70846920cb_0_47"/>
          <p:cNvSpPr txBox="1"/>
          <p:nvPr/>
        </p:nvSpPr>
        <p:spPr>
          <a:xfrm>
            <a:off x="315675" y="2882250"/>
            <a:ext cx="9045000" cy="469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Purpose: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Track monthly order trends to understand customer activity.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Visual:</a:t>
            </a:r>
            <a:br>
              <a:rPr lang="en-US" sz="2300" b="1" dirty="0">
                <a:solidFill>
                  <a:schemeClr val="dk1"/>
                </a:solidFill>
              </a:rPr>
            </a:br>
            <a:r>
              <a:rPr lang="en-US" sz="2300" dirty="0">
                <a:solidFill>
                  <a:schemeClr val="dk1"/>
                </a:solidFill>
              </a:rPr>
              <a:t> Vertical bar chart (X-axis: Month-Year, Y-axis: total orders)</a:t>
            </a:r>
            <a:endParaRPr sz="2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dk1"/>
                </a:solidFill>
              </a:rPr>
              <a:t>Insights:</a:t>
            </a:r>
            <a:endParaRPr sz="2300" b="1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August 2023 (285 orders) and May 2023 (276 orders) are peak months.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. Order volumes are generally stable month to month.</a:t>
            </a:r>
            <a:br>
              <a:rPr lang="en-US" sz="2300" dirty="0">
                <a:solidFill>
                  <a:schemeClr val="dk1"/>
                </a:solidFill>
              </a:rPr>
            </a:br>
            <a:endParaRPr lang="en-US" sz="2300" dirty="0">
              <a:solidFill>
                <a:schemeClr val="dk1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Useful for planning promotions, staffing, and inventory.</a:t>
            </a:r>
          </a:p>
        </p:txBody>
      </p:sp>
      <p:sp>
        <p:nvSpPr>
          <p:cNvPr id="192" name="Google Shape;192;g370846920cb_0_47"/>
          <p:cNvSpPr txBox="1"/>
          <p:nvPr/>
        </p:nvSpPr>
        <p:spPr>
          <a:xfrm>
            <a:off x="1151250" y="1726875"/>
            <a:ext cx="9870000" cy="14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 b="1" dirty="0">
                <a:solidFill>
                  <a:schemeClr val="dk1"/>
                </a:solidFill>
              </a:rPr>
              <a:t>2️⃣ Total Number of Orders Placed in a Month</a:t>
            </a:r>
            <a:endParaRPr sz="3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4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0B972-96DA-AD3F-C734-0C713533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872" y="3216375"/>
            <a:ext cx="7657670" cy="5684246"/>
          </a:xfrm>
          <a:prstGeom prst="rect">
            <a:avLst/>
          </a:prstGeom>
        </p:spPr>
      </p:pic>
      <p:grpSp>
        <p:nvGrpSpPr>
          <p:cNvPr id="4" name="Google Shape;159;p7">
            <a:extLst>
              <a:ext uri="{FF2B5EF4-FFF2-40B4-BE49-F238E27FC236}">
                <a16:creationId xmlns:a16="http://schemas.microsoft.com/office/drawing/2014/main" id="{1CE07BA4-D77C-F57E-2DC5-ED6C79DBBA30}"/>
              </a:ext>
            </a:extLst>
          </p:cNvPr>
          <p:cNvGrpSpPr/>
          <p:nvPr/>
        </p:nvGrpSpPr>
        <p:grpSpPr>
          <a:xfrm>
            <a:off x="195458" y="8283869"/>
            <a:ext cx="2916450" cy="2003090"/>
            <a:chOff x="10962278" y="3646751"/>
            <a:chExt cx="6733132" cy="6633190"/>
          </a:xfrm>
        </p:grpSpPr>
        <p:pic>
          <p:nvPicPr>
            <p:cNvPr id="5" name="Google Shape;160;p7">
              <a:extLst>
                <a:ext uri="{FF2B5EF4-FFF2-40B4-BE49-F238E27FC236}">
                  <a16:creationId xmlns:a16="http://schemas.microsoft.com/office/drawing/2014/main" id="{461A80E3-DA72-A347-2C24-C18E0AAFC06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51457" y="8666946"/>
              <a:ext cx="1635401" cy="1612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161;p7">
              <a:extLst>
                <a:ext uri="{FF2B5EF4-FFF2-40B4-BE49-F238E27FC236}">
                  <a16:creationId xmlns:a16="http://schemas.microsoft.com/office/drawing/2014/main" id="{2BCA8A9E-1D3D-28B1-6D08-0C23A4E943F1}"/>
                </a:ext>
              </a:extLst>
            </p:cNvPr>
            <p:cNvSpPr/>
            <p:nvPr/>
          </p:nvSpPr>
          <p:spPr>
            <a:xfrm>
              <a:off x="12131539" y="5808728"/>
              <a:ext cx="5310505" cy="2668904"/>
            </a:xfrm>
            <a:custGeom>
              <a:avLst/>
              <a:gdLst/>
              <a:ahLst/>
              <a:cxnLst/>
              <a:rect l="l" t="t" r="r" b="b"/>
              <a:pathLst>
                <a:path w="5310505" h="2668904" extrusionOk="0">
                  <a:moveTo>
                    <a:pt x="4863411" y="2668520"/>
                  </a:moveTo>
                  <a:lnTo>
                    <a:pt x="4863411" y="2418638"/>
                  </a:lnTo>
                  <a:lnTo>
                    <a:pt x="4912515" y="2428451"/>
                  </a:lnTo>
                  <a:lnTo>
                    <a:pt x="4952643" y="2455218"/>
                  </a:lnTo>
                  <a:lnTo>
                    <a:pt x="4979713" y="2494930"/>
                  </a:lnTo>
                  <a:lnTo>
                    <a:pt x="4989643" y="2543579"/>
                  </a:lnTo>
                  <a:lnTo>
                    <a:pt x="4979726" y="2592228"/>
                  </a:lnTo>
                  <a:lnTo>
                    <a:pt x="4952678" y="2631940"/>
                  </a:lnTo>
                  <a:lnTo>
                    <a:pt x="4912555" y="2658707"/>
                  </a:lnTo>
                  <a:lnTo>
                    <a:pt x="4863411" y="2668520"/>
                  </a:lnTo>
                  <a:close/>
                </a:path>
                <a:path w="5310505" h="2668904" extrusionOk="0">
                  <a:moveTo>
                    <a:pt x="5157889" y="2621191"/>
                  </a:moveTo>
                  <a:lnTo>
                    <a:pt x="5075481" y="2621191"/>
                  </a:lnTo>
                  <a:lnTo>
                    <a:pt x="5075481" y="2341883"/>
                  </a:lnTo>
                  <a:lnTo>
                    <a:pt x="5262400" y="2341883"/>
                  </a:lnTo>
                  <a:lnTo>
                    <a:pt x="5283001" y="2346429"/>
                  </a:lnTo>
                  <a:lnTo>
                    <a:pt x="5299091" y="2358608"/>
                  </a:lnTo>
                  <a:lnTo>
                    <a:pt x="5308769" y="2376233"/>
                  </a:lnTo>
                  <a:lnTo>
                    <a:pt x="5310131" y="2397116"/>
                  </a:lnTo>
                  <a:lnTo>
                    <a:pt x="5292601" y="2507202"/>
                  </a:lnTo>
                  <a:lnTo>
                    <a:pt x="5276563" y="2552693"/>
                  </a:lnTo>
                  <a:lnTo>
                    <a:pt x="5246467" y="2588801"/>
                  </a:lnTo>
                  <a:lnTo>
                    <a:pt x="5205759" y="2612607"/>
                  </a:lnTo>
                  <a:lnTo>
                    <a:pt x="5157889" y="2621191"/>
                  </a:lnTo>
                  <a:close/>
                </a:path>
                <a:path w="5310505" h="2668904" extrusionOk="0">
                  <a:moveTo>
                    <a:pt x="27422" y="2139044"/>
                  </a:moveTo>
                  <a:lnTo>
                    <a:pt x="10714" y="2089160"/>
                  </a:lnTo>
                  <a:lnTo>
                    <a:pt x="1603" y="2038078"/>
                  </a:lnTo>
                  <a:lnTo>
                    <a:pt x="0" y="1986607"/>
                  </a:lnTo>
                  <a:lnTo>
                    <a:pt x="5814" y="1935553"/>
                  </a:lnTo>
                  <a:lnTo>
                    <a:pt x="18956" y="1885726"/>
                  </a:lnTo>
                  <a:lnTo>
                    <a:pt x="39336" y="1837932"/>
                  </a:lnTo>
                  <a:lnTo>
                    <a:pt x="66864" y="1792980"/>
                  </a:lnTo>
                  <a:lnTo>
                    <a:pt x="328284" y="1459582"/>
                  </a:lnTo>
                  <a:lnTo>
                    <a:pt x="369322" y="1428239"/>
                  </a:lnTo>
                  <a:lnTo>
                    <a:pt x="420505" y="1420538"/>
                  </a:lnTo>
                  <a:lnTo>
                    <a:pt x="420245" y="1421188"/>
                  </a:lnTo>
                  <a:lnTo>
                    <a:pt x="27422" y="2139044"/>
                  </a:lnTo>
                  <a:close/>
                </a:path>
                <a:path w="5310505" h="2668904" extrusionOk="0">
                  <a:moveTo>
                    <a:pt x="436606" y="935915"/>
                  </a:moveTo>
                  <a:lnTo>
                    <a:pt x="392626" y="927124"/>
                  </a:lnTo>
                  <a:lnTo>
                    <a:pt x="356710" y="903156"/>
                  </a:lnTo>
                  <a:lnTo>
                    <a:pt x="332496" y="867618"/>
                  </a:lnTo>
                  <a:lnTo>
                    <a:pt x="323616" y="824116"/>
                  </a:lnTo>
                  <a:lnTo>
                    <a:pt x="323616" y="573852"/>
                  </a:lnTo>
                  <a:lnTo>
                    <a:pt x="436606" y="573852"/>
                  </a:lnTo>
                  <a:lnTo>
                    <a:pt x="436606" y="935915"/>
                  </a:lnTo>
                  <a:close/>
                </a:path>
                <a:path w="5310505" h="2668904" extrusionOk="0">
                  <a:moveTo>
                    <a:pt x="1197811" y="319971"/>
                  </a:moveTo>
                  <a:lnTo>
                    <a:pt x="1197811" y="0"/>
                  </a:lnTo>
                  <a:lnTo>
                    <a:pt x="1208084" y="2056"/>
                  </a:lnTo>
                  <a:lnTo>
                    <a:pt x="1216472" y="7665"/>
                  </a:lnTo>
                  <a:lnTo>
                    <a:pt x="1222128" y="15989"/>
                  </a:lnTo>
                  <a:lnTo>
                    <a:pt x="1224201" y="26188"/>
                  </a:lnTo>
                  <a:lnTo>
                    <a:pt x="1224201" y="293782"/>
                  </a:lnTo>
                  <a:lnTo>
                    <a:pt x="1222128" y="303981"/>
                  </a:lnTo>
                  <a:lnTo>
                    <a:pt x="1216472" y="312305"/>
                  </a:lnTo>
                  <a:lnTo>
                    <a:pt x="1208084" y="317914"/>
                  </a:lnTo>
                  <a:lnTo>
                    <a:pt x="1197811" y="319971"/>
                  </a:lnTo>
                  <a:close/>
                </a:path>
              </a:pathLst>
            </a:custGeom>
            <a:solidFill>
              <a:srgbClr val="3C255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1"/>
            </a:p>
          </p:txBody>
        </p:sp>
        <p:pic>
          <p:nvPicPr>
            <p:cNvPr id="7" name="Google Shape;162;p7">
              <a:extLst>
                <a:ext uri="{FF2B5EF4-FFF2-40B4-BE49-F238E27FC236}">
                  <a16:creationId xmlns:a16="http://schemas.microsoft.com/office/drawing/2014/main" id="{2D8E9011-8B1F-7827-B67F-FF304FEE40D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962278" y="3646751"/>
              <a:ext cx="6733132" cy="66331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4249</Words>
  <Application>Microsoft Office PowerPoint</Application>
  <PresentationFormat>Custom</PresentationFormat>
  <Paragraphs>443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Times New Roman</vt:lpstr>
      <vt:lpstr>fkGrotesk</vt:lpstr>
      <vt:lpstr>Arial</vt:lpstr>
      <vt:lpstr>fkGroteskNeue</vt:lpstr>
      <vt:lpstr>Arimo</vt:lpstr>
      <vt:lpstr>Lucida Sans</vt:lpstr>
      <vt:lpstr>Roboto Mono</vt:lpstr>
      <vt:lpstr>Simple Light</vt:lpstr>
      <vt:lpstr>PowerPoint Presentation</vt:lpstr>
      <vt:lpstr>📊Project Title :Blinkit Sales Data Analysis</vt:lpstr>
      <vt:lpstr>Table of Contents</vt:lpstr>
      <vt:lpstr>Objective / Problem Statement</vt:lpstr>
      <vt:lpstr>Dataset Overview</vt:lpstr>
      <vt:lpstr>Tools Used</vt:lpstr>
      <vt:lpstr>Top insights uncovered from the Power BI analysis of BlinkIT’s data: Seasonal Order Trends Observed Order volume peaked notably in August and May, indicating a strong seasonal pattern that can inform demand forecasting and stocking plans.. Delivery Efficiency Is Good, but Delay Rates Need Focus While 70% of deliveries met promised times, about 30% were delayed, revealing scope for enhancing route planning and delivery slot management. Frequent Product Damages Identified Items like cleaning agents and detergents showed damage rates exceeding 20%, highlighting issues in transport handling or packaging quality. Marketing ROI Shows Mixed Results Campaigns such as Referral Schemes and Festive Discounts achieved strong ROAS (above 3.8), while others underperformed — indicating a need for better campaign targeting and budget alignment..  Top Customers Hold High Lifetime Value Customers like Aadhya Cherian have CLV exceeding ₹28,000, suggesting opportunities for exclusive offers, loyalty programs, and enhanced retention strategies.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Srimayee Bhattacharyya</dc:creator>
  <cp:lastModifiedBy>Indranil Mukherjee</cp:lastModifiedBy>
  <cp:revision>4</cp:revision>
  <dcterms:created xsi:type="dcterms:W3CDTF">2025-07-17T16:02:36Z</dcterms:created>
  <dcterms:modified xsi:type="dcterms:W3CDTF">2025-07-26T17:45:08Z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2025-07-15T00:00:00Z</vt:filetime>
  </property>
  <property fmtid="{D5CDD505-2E9C-101B-9397-08002B2CF9AE}" pid="3" name="Creator">
    <vt:lpwstr>Canva (Renderer mixed)</vt:lpwstr>
  </property>
  <property fmtid="{D5CDD505-2E9C-101B-9397-08002B2CF9AE}" pid="4" name="LastSaved">
    <vt:filetime>2025-07-17T00:00:00Z</vt:filetime>
  </property>
  <property fmtid="{D5CDD505-2E9C-101B-9397-08002B2CF9AE}" pid="5" name="Producer">
    <vt:lpwstr>Canva (Renderer mixed)</vt:lpwstr>
  </property>
</Properties>
</file>