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02C7E7-AFB8-4CC7-422C-CC9B76D178C4}" v="80" dt="2023-07-21T14:47:28.6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4" d="100"/>
          <a:sy n="94" d="100"/>
        </p:scale>
        <p:origin x="6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43FE74-67B4-4FDA-AFB3-E4466EF5C55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B3928D6-F318-4BD3-B0D0-A81E3ED7BD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Need for Distributed File Systems: As we generate more data than ever before, there's a growing need for distributed file systems that can handle massive data volumes, maintain high performance, and ensure data availability</a:t>
          </a:r>
        </a:p>
      </dgm:t>
    </dgm:pt>
    <dgm:pt modelId="{4D173E79-356A-4B14-9F5F-1A2BB8549803}" type="parTrans" cxnId="{445CAEEF-E3CC-4E1E-9D7C-BF2C42A38F6B}">
      <dgm:prSet/>
      <dgm:spPr/>
      <dgm:t>
        <a:bodyPr/>
        <a:lstStyle/>
        <a:p>
          <a:endParaRPr lang="en-US"/>
        </a:p>
      </dgm:t>
    </dgm:pt>
    <dgm:pt modelId="{E7B74305-3A80-49D0-A98A-6818445EE8F6}" type="sibTrans" cxnId="{445CAEEF-E3CC-4E1E-9D7C-BF2C42A38F6B}">
      <dgm:prSet/>
      <dgm:spPr/>
      <dgm:t>
        <a:bodyPr/>
        <a:lstStyle/>
        <a:p>
          <a:endParaRPr lang="en-US"/>
        </a:p>
      </dgm:t>
    </dgm:pt>
    <dgm:pt modelId="{18A5B6C9-00B9-488F-8B3F-0CB5543E23BB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dirty="0"/>
            <a:t>PVFS2: An opensource parallel file system designed for </a:t>
          </a:r>
          <a:r>
            <a:rPr lang="en-US" dirty="0">
              <a:latin typeface="Calibri Light" panose="020F0302020204030204"/>
            </a:rPr>
            <a:t>high performance</a:t>
          </a:r>
          <a:r>
            <a:rPr lang="en-US" dirty="0"/>
            <a:t> computing on largescale scientific simulations</a:t>
          </a:r>
        </a:p>
      </dgm:t>
    </dgm:pt>
    <dgm:pt modelId="{93DC8627-09B7-48F2-95CD-D40A2EEB5D42}" type="parTrans" cxnId="{0822BF68-6D8D-42AA-8143-DBD505A46888}">
      <dgm:prSet/>
      <dgm:spPr/>
      <dgm:t>
        <a:bodyPr/>
        <a:lstStyle/>
        <a:p>
          <a:endParaRPr lang="en-US"/>
        </a:p>
      </dgm:t>
    </dgm:pt>
    <dgm:pt modelId="{6F2B50F3-5F7D-4510-B74F-AFF3E5EB2459}" type="sibTrans" cxnId="{0822BF68-6D8D-42AA-8143-DBD505A46888}">
      <dgm:prSet/>
      <dgm:spPr/>
      <dgm:t>
        <a:bodyPr/>
        <a:lstStyle/>
        <a:p>
          <a:endParaRPr lang="en-US"/>
        </a:p>
      </dgm:t>
    </dgm:pt>
    <dgm:pt modelId="{F47ACDE7-DA2F-442F-B113-D79F47F432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LustreFS</a:t>
          </a:r>
          <a:r>
            <a:rPr lang="en-US" dirty="0"/>
            <a:t>: A robust parallel distributed file system widely used for largescale cluster computing</a:t>
          </a:r>
        </a:p>
      </dgm:t>
    </dgm:pt>
    <dgm:pt modelId="{5FDCD11D-6D17-423F-83E8-2538294C95DC}" type="parTrans" cxnId="{F8622B41-0EC7-424B-B401-2E2609FBFC6D}">
      <dgm:prSet/>
      <dgm:spPr/>
      <dgm:t>
        <a:bodyPr/>
        <a:lstStyle/>
        <a:p>
          <a:endParaRPr lang="en-US"/>
        </a:p>
      </dgm:t>
    </dgm:pt>
    <dgm:pt modelId="{872989C6-D3F2-4E5A-AA7D-09294A22C792}" type="sibTrans" cxnId="{F8622B41-0EC7-424B-B401-2E2609FBFC6D}">
      <dgm:prSet/>
      <dgm:spPr/>
      <dgm:t>
        <a:bodyPr/>
        <a:lstStyle/>
        <a:p>
          <a:endParaRPr lang="en-US"/>
        </a:p>
      </dgm:t>
    </dgm:pt>
    <dgm:pt modelId="{F324121D-BEEA-48A6-A823-B8EBA76ED489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dirty="0" err="1"/>
            <a:t>BeeGFS</a:t>
          </a:r>
          <a:r>
            <a:rPr lang="en-US" dirty="0"/>
            <a:t>: This </a:t>
          </a:r>
          <a:r>
            <a:rPr lang="en-US" dirty="0">
              <a:latin typeface="Calibri Light" panose="020F0302020204030204"/>
            </a:rPr>
            <a:t>high performing</a:t>
          </a:r>
          <a:r>
            <a:rPr lang="en-US" dirty="0"/>
            <a:t> file system is known for its flexibility and ease of use in </a:t>
          </a:r>
          <a:r>
            <a:rPr lang="en-US" dirty="0">
              <a:latin typeface="Calibri Light" panose="020F0302020204030204"/>
            </a:rPr>
            <a:t>high performance</a:t>
          </a:r>
          <a:r>
            <a:rPr lang="en-US" dirty="0"/>
            <a:t> computing environments</a:t>
          </a:r>
        </a:p>
      </dgm:t>
    </dgm:pt>
    <dgm:pt modelId="{926BDA65-57BC-4797-BEE3-10D3061541C8}" type="parTrans" cxnId="{A6A91470-5790-4617-8EDA-88A84A59B45E}">
      <dgm:prSet/>
      <dgm:spPr/>
      <dgm:t>
        <a:bodyPr/>
        <a:lstStyle/>
        <a:p>
          <a:endParaRPr lang="en-US"/>
        </a:p>
      </dgm:t>
    </dgm:pt>
    <dgm:pt modelId="{3FD9B31F-AD47-4030-8AAB-DB590E160EEF}" type="sibTrans" cxnId="{A6A91470-5790-4617-8EDA-88A84A59B45E}">
      <dgm:prSet/>
      <dgm:spPr/>
      <dgm:t>
        <a:bodyPr/>
        <a:lstStyle/>
        <a:p>
          <a:endParaRPr lang="en-US"/>
        </a:p>
      </dgm:t>
    </dgm:pt>
    <dgm:pt modelId="{B5643E5D-D36B-4FED-A50D-8995C53D645C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dirty="0" err="1"/>
            <a:t>GlusterFS</a:t>
          </a:r>
          <a:r>
            <a:rPr lang="en-US" dirty="0"/>
            <a:t>: A scalable network file system suitable for </a:t>
          </a:r>
          <a:r>
            <a:rPr lang="en-US" dirty="0">
              <a:latin typeface="Calibri Light" panose="020F0302020204030204"/>
            </a:rPr>
            <a:t>data intensive</a:t>
          </a:r>
          <a:r>
            <a:rPr lang="en-US" dirty="0"/>
            <a:t> tasks over a large number of servers</a:t>
          </a:r>
          <a:endParaRPr lang="en-US" dirty="0">
            <a:latin typeface="Calibri Light" panose="020F0302020204030204"/>
          </a:endParaRPr>
        </a:p>
      </dgm:t>
    </dgm:pt>
    <dgm:pt modelId="{0E14CD68-53CA-469F-BB17-79C58B540805}" type="parTrans" cxnId="{3FFE4FF4-F18C-4DCD-A397-A7E02C0F186D}">
      <dgm:prSet/>
      <dgm:spPr/>
      <dgm:t>
        <a:bodyPr/>
        <a:lstStyle/>
        <a:p>
          <a:endParaRPr lang="en-US"/>
        </a:p>
      </dgm:t>
    </dgm:pt>
    <dgm:pt modelId="{E01B92E3-6BCE-4CD5-9785-48CCB7DE33FA}" type="sibTrans" cxnId="{3FFE4FF4-F18C-4DCD-A397-A7E02C0F186D}">
      <dgm:prSet/>
      <dgm:spPr/>
      <dgm:t>
        <a:bodyPr/>
        <a:lstStyle/>
        <a:p>
          <a:endParaRPr lang="en-US"/>
        </a:p>
      </dgm:t>
    </dgm:pt>
    <dgm:pt modelId="{833D48AD-1B2C-4EC0-AFC4-FE9F2E31D2AF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 err="1">
              <a:latin typeface="Calibri"/>
              <a:cs typeface="Calibri"/>
            </a:rPr>
            <a:t>Ceph</a:t>
          </a:r>
          <a:r>
            <a:rPr lang="en-US" dirty="0">
              <a:latin typeface="Calibri"/>
              <a:cs typeface="Calibri"/>
            </a:rPr>
            <a:t>: A unified, distributed storage system that emphasizes performance, reliability, and scalability, offering object, block, and file storage in one platform</a:t>
          </a:r>
          <a:endParaRPr lang="en-US" dirty="0"/>
        </a:p>
      </dgm:t>
    </dgm:pt>
    <dgm:pt modelId="{E41A5E6B-7A23-44B5-9BC1-AA041C4CA280}" type="parTrans" cxnId="{08331D98-38C3-49F1-91CF-702F5B14D1AF}">
      <dgm:prSet/>
      <dgm:spPr/>
    </dgm:pt>
    <dgm:pt modelId="{2029C247-8A19-45C3-B112-CD897F1A0FF3}" type="sibTrans" cxnId="{08331D98-38C3-49F1-91CF-702F5B14D1AF}">
      <dgm:prSet/>
      <dgm:spPr/>
    </dgm:pt>
    <dgm:pt modelId="{6DB097F0-A546-40FD-8C04-5AB6BFA52076}" type="pres">
      <dgm:prSet presAssocID="{F143FE74-67B4-4FDA-AFB3-E4466EF5C551}" presName="root" presStyleCnt="0">
        <dgm:presLayoutVars>
          <dgm:dir/>
          <dgm:resizeHandles val="exact"/>
        </dgm:presLayoutVars>
      </dgm:prSet>
      <dgm:spPr/>
    </dgm:pt>
    <dgm:pt modelId="{C4410890-56E5-462E-87EC-C068E6459560}" type="pres">
      <dgm:prSet presAssocID="{3B3928D6-F318-4BD3-B0D0-A81E3ED7BD9B}" presName="compNode" presStyleCnt="0"/>
      <dgm:spPr/>
    </dgm:pt>
    <dgm:pt modelId="{CEDA6B16-B9DB-49D7-A980-508DEC4BCCBA}" type="pres">
      <dgm:prSet presAssocID="{3B3928D6-F318-4BD3-B0D0-A81E3ED7BD9B}" presName="bgRect" presStyleLbl="bgShp" presStyleIdx="0" presStyleCnt="6"/>
      <dgm:spPr/>
    </dgm:pt>
    <dgm:pt modelId="{AB1C0E54-5BBC-4920-A256-12BDCAA2B572}" type="pres">
      <dgm:prSet presAssocID="{3B3928D6-F318-4BD3-B0D0-A81E3ED7BD9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329ABEB-2A2E-4878-AAB9-39D7BF103059}" type="pres">
      <dgm:prSet presAssocID="{3B3928D6-F318-4BD3-B0D0-A81E3ED7BD9B}" presName="spaceRect" presStyleCnt="0"/>
      <dgm:spPr/>
    </dgm:pt>
    <dgm:pt modelId="{21BAC6FE-6724-4646-A9C7-79889AE3CA02}" type="pres">
      <dgm:prSet presAssocID="{3B3928D6-F318-4BD3-B0D0-A81E3ED7BD9B}" presName="parTx" presStyleLbl="revTx" presStyleIdx="0" presStyleCnt="6">
        <dgm:presLayoutVars>
          <dgm:chMax val="0"/>
          <dgm:chPref val="0"/>
        </dgm:presLayoutVars>
      </dgm:prSet>
      <dgm:spPr/>
    </dgm:pt>
    <dgm:pt modelId="{225D0FA7-B8C1-44C7-B47D-FB8A9DD62B57}" type="pres">
      <dgm:prSet presAssocID="{E7B74305-3A80-49D0-A98A-6818445EE8F6}" presName="sibTrans" presStyleCnt="0"/>
      <dgm:spPr/>
    </dgm:pt>
    <dgm:pt modelId="{2AC10884-A413-4CD8-9537-DF40F3B3F1A3}" type="pres">
      <dgm:prSet presAssocID="{18A5B6C9-00B9-488F-8B3F-0CB5543E23BB}" presName="compNode" presStyleCnt="0"/>
      <dgm:spPr/>
    </dgm:pt>
    <dgm:pt modelId="{76225207-B099-476A-B80F-B1A8FCEA1A5E}" type="pres">
      <dgm:prSet presAssocID="{18A5B6C9-00B9-488F-8B3F-0CB5543E23BB}" presName="bgRect" presStyleLbl="bgShp" presStyleIdx="1" presStyleCnt="6"/>
      <dgm:spPr/>
    </dgm:pt>
    <dgm:pt modelId="{99C3ADD3-81FC-4DAF-BDBA-317E64E98438}" type="pres">
      <dgm:prSet presAssocID="{18A5B6C9-00B9-488F-8B3F-0CB5543E23B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768F08B3-80AF-4C96-9094-9F3C9A6CA91A}" type="pres">
      <dgm:prSet presAssocID="{18A5B6C9-00B9-488F-8B3F-0CB5543E23BB}" presName="spaceRect" presStyleCnt="0"/>
      <dgm:spPr/>
    </dgm:pt>
    <dgm:pt modelId="{CDBA288B-6959-4FF4-822A-D64DCC3F3DBF}" type="pres">
      <dgm:prSet presAssocID="{18A5B6C9-00B9-488F-8B3F-0CB5543E23BB}" presName="parTx" presStyleLbl="revTx" presStyleIdx="1" presStyleCnt="6">
        <dgm:presLayoutVars>
          <dgm:chMax val="0"/>
          <dgm:chPref val="0"/>
        </dgm:presLayoutVars>
      </dgm:prSet>
      <dgm:spPr/>
    </dgm:pt>
    <dgm:pt modelId="{2DF87547-8B50-408A-B917-F854571B855A}" type="pres">
      <dgm:prSet presAssocID="{6F2B50F3-5F7D-4510-B74F-AFF3E5EB2459}" presName="sibTrans" presStyleCnt="0"/>
      <dgm:spPr/>
    </dgm:pt>
    <dgm:pt modelId="{3FD90B5D-E1C0-4957-A902-2E3E9AE9EAD8}" type="pres">
      <dgm:prSet presAssocID="{F47ACDE7-DA2F-442F-B113-D79F47F43205}" presName="compNode" presStyleCnt="0"/>
      <dgm:spPr/>
    </dgm:pt>
    <dgm:pt modelId="{396ACC3E-5F69-46C1-8DE7-557B2844225F}" type="pres">
      <dgm:prSet presAssocID="{F47ACDE7-DA2F-442F-B113-D79F47F43205}" presName="bgRect" presStyleLbl="bgShp" presStyleIdx="2" presStyleCnt="6"/>
      <dgm:spPr/>
    </dgm:pt>
    <dgm:pt modelId="{35F2D7F7-8969-4B19-86F6-0112D3B2810F}" type="pres">
      <dgm:prSet presAssocID="{F47ACDE7-DA2F-442F-B113-D79F47F4320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A15FBD58-A5AA-4641-945C-CBFCBEB66F49}" type="pres">
      <dgm:prSet presAssocID="{F47ACDE7-DA2F-442F-B113-D79F47F43205}" presName="spaceRect" presStyleCnt="0"/>
      <dgm:spPr/>
    </dgm:pt>
    <dgm:pt modelId="{B247719E-9348-4744-8154-307E27A2C2B2}" type="pres">
      <dgm:prSet presAssocID="{F47ACDE7-DA2F-442F-B113-D79F47F43205}" presName="parTx" presStyleLbl="revTx" presStyleIdx="2" presStyleCnt="6">
        <dgm:presLayoutVars>
          <dgm:chMax val="0"/>
          <dgm:chPref val="0"/>
        </dgm:presLayoutVars>
      </dgm:prSet>
      <dgm:spPr/>
    </dgm:pt>
    <dgm:pt modelId="{098765D4-355E-4F65-B488-392DFEE8DBDE}" type="pres">
      <dgm:prSet presAssocID="{872989C6-D3F2-4E5A-AA7D-09294A22C792}" presName="sibTrans" presStyleCnt="0"/>
      <dgm:spPr/>
    </dgm:pt>
    <dgm:pt modelId="{461C6676-1F05-4DD9-AD0B-D5EC20AF3563}" type="pres">
      <dgm:prSet presAssocID="{F324121D-BEEA-48A6-A823-B8EBA76ED489}" presName="compNode" presStyleCnt="0"/>
      <dgm:spPr/>
    </dgm:pt>
    <dgm:pt modelId="{5281190C-CF34-4990-9404-762FC85DEB8C}" type="pres">
      <dgm:prSet presAssocID="{F324121D-BEEA-48A6-A823-B8EBA76ED489}" presName="bgRect" presStyleLbl="bgShp" presStyleIdx="3" presStyleCnt="6"/>
      <dgm:spPr/>
    </dgm:pt>
    <dgm:pt modelId="{9680DA68-0480-4C2C-B85E-19C3C58B4F68}" type="pres">
      <dgm:prSet presAssocID="{F324121D-BEEA-48A6-A823-B8EBA76ED48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4A39F701-43F0-4ED2-876F-153CDC61469F}" type="pres">
      <dgm:prSet presAssocID="{F324121D-BEEA-48A6-A823-B8EBA76ED489}" presName="spaceRect" presStyleCnt="0"/>
      <dgm:spPr/>
    </dgm:pt>
    <dgm:pt modelId="{596A77C3-5E84-42A7-96BC-61339202E07F}" type="pres">
      <dgm:prSet presAssocID="{F324121D-BEEA-48A6-A823-B8EBA76ED489}" presName="parTx" presStyleLbl="revTx" presStyleIdx="3" presStyleCnt="6">
        <dgm:presLayoutVars>
          <dgm:chMax val="0"/>
          <dgm:chPref val="0"/>
        </dgm:presLayoutVars>
      </dgm:prSet>
      <dgm:spPr/>
    </dgm:pt>
    <dgm:pt modelId="{7519471B-9F08-4ADA-90AA-4B02594748FE}" type="pres">
      <dgm:prSet presAssocID="{3FD9B31F-AD47-4030-8AAB-DB590E160EEF}" presName="sibTrans" presStyleCnt="0"/>
      <dgm:spPr/>
    </dgm:pt>
    <dgm:pt modelId="{E46F32E0-306C-481D-97A1-A13B037DC6B8}" type="pres">
      <dgm:prSet presAssocID="{B5643E5D-D36B-4FED-A50D-8995C53D645C}" presName="compNode" presStyleCnt="0"/>
      <dgm:spPr/>
    </dgm:pt>
    <dgm:pt modelId="{E9EA54D8-9830-4D97-90C8-AF3D41D806FC}" type="pres">
      <dgm:prSet presAssocID="{B5643E5D-D36B-4FED-A50D-8995C53D645C}" presName="bgRect" presStyleLbl="bgShp" presStyleIdx="4" presStyleCnt="6"/>
      <dgm:spPr/>
    </dgm:pt>
    <dgm:pt modelId="{88ADF897-3C00-46A7-81A0-2D2C1CB33F8B}" type="pres">
      <dgm:prSet presAssocID="{B5643E5D-D36B-4FED-A50D-8995C53D645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0CE6B874-DD63-4397-ADCB-21CADF0676C2}" type="pres">
      <dgm:prSet presAssocID="{B5643E5D-D36B-4FED-A50D-8995C53D645C}" presName="spaceRect" presStyleCnt="0"/>
      <dgm:spPr/>
    </dgm:pt>
    <dgm:pt modelId="{0E18F007-EBCD-4289-85B4-8390B7D7618A}" type="pres">
      <dgm:prSet presAssocID="{B5643E5D-D36B-4FED-A50D-8995C53D645C}" presName="parTx" presStyleLbl="revTx" presStyleIdx="4" presStyleCnt="6">
        <dgm:presLayoutVars>
          <dgm:chMax val="0"/>
          <dgm:chPref val="0"/>
        </dgm:presLayoutVars>
      </dgm:prSet>
      <dgm:spPr/>
    </dgm:pt>
    <dgm:pt modelId="{33FCEEC3-22D9-4FB7-B21C-E38D48AC125C}" type="pres">
      <dgm:prSet presAssocID="{E01B92E3-6BCE-4CD5-9785-48CCB7DE33FA}" presName="sibTrans" presStyleCnt="0"/>
      <dgm:spPr/>
    </dgm:pt>
    <dgm:pt modelId="{ECA25BFA-1F55-4E2E-99CD-15A444DC22F1}" type="pres">
      <dgm:prSet presAssocID="{833D48AD-1B2C-4EC0-AFC4-FE9F2E31D2AF}" presName="compNode" presStyleCnt="0"/>
      <dgm:spPr/>
    </dgm:pt>
    <dgm:pt modelId="{5AD2CB7D-00B9-4BA8-94DB-892FC9306043}" type="pres">
      <dgm:prSet presAssocID="{833D48AD-1B2C-4EC0-AFC4-FE9F2E31D2AF}" presName="bgRect" presStyleLbl="bgShp" presStyleIdx="5" presStyleCnt="6"/>
      <dgm:spPr/>
    </dgm:pt>
    <dgm:pt modelId="{599FC5FD-C594-4C09-B03E-461D34986E72}" type="pres">
      <dgm:prSet presAssocID="{833D48AD-1B2C-4EC0-AFC4-FE9F2E31D2A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47040D18-3F8C-45B1-BAAE-248991943DBD}" type="pres">
      <dgm:prSet presAssocID="{833D48AD-1B2C-4EC0-AFC4-FE9F2E31D2AF}" presName="spaceRect" presStyleCnt="0"/>
      <dgm:spPr/>
    </dgm:pt>
    <dgm:pt modelId="{A0980B44-C37F-4799-9FD3-DDB385913A82}" type="pres">
      <dgm:prSet presAssocID="{833D48AD-1B2C-4EC0-AFC4-FE9F2E31D2AF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5C8F6A08-FDA2-41A6-9E37-AB36DD76AA91}" type="presOf" srcId="{F143FE74-67B4-4FDA-AFB3-E4466EF5C551}" destId="{6DB097F0-A546-40FD-8C04-5AB6BFA52076}" srcOrd="0" destOrd="0" presId="urn:microsoft.com/office/officeart/2018/2/layout/IconVerticalSolidList"/>
    <dgm:cxn modelId="{433FC418-BBD7-4C29-8DAA-C763A326E098}" type="presOf" srcId="{F324121D-BEEA-48A6-A823-B8EBA76ED489}" destId="{596A77C3-5E84-42A7-96BC-61339202E07F}" srcOrd="0" destOrd="0" presId="urn:microsoft.com/office/officeart/2018/2/layout/IconVerticalSolidList"/>
    <dgm:cxn modelId="{91D8F35B-6993-4FD4-A4EF-1C60FFC95613}" type="presOf" srcId="{B5643E5D-D36B-4FED-A50D-8995C53D645C}" destId="{0E18F007-EBCD-4289-85B4-8390B7D7618A}" srcOrd="0" destOrd="0" presId="urn:microsoft.com/office/officeart/2018/2/layout/IconVerticalSolidList"/>
    <dgm:cxn modelId="{F8622B41-0EC7-424B-B401-2E2609FBFC6D}" srcId="{F143FE74-67B4-4FDA-AFB3-E4466EF5C551}" destId="{F47ACDE7-DA2F-442F-B113-D79F47F43205}" srcOrd="2" destOrd="0" parTransId="{5FDCD11D-6D17-423F-83E8-2538294C95DC}" sibTransId="{872989C6-D3F2-4E5A-AA7D-09294A22C792}"/>
    <dgm:cxn modelId="{FD09F346-5F51-4D91-BCA3-354BFCAC7E84}" type="presOf" srcId="{F47ACDE7-DA2F-442F-B113-D79F47F43205}" destId="{B247719E-9348-4744-8154-307E27A2C2B2}" srcOrd="0" destOrd="0" presId="urn:microsoft.com/office/officeart/2018/2/layout/IconVerticalSolidList"/>
    <dgm:cxn modelId="{0822BF68-6D8D-42AA-8143-DBD505A46888}" srcId="{F143FE74-67B4-4FDA-AFB3-E4466EF5C551}" destId="{18A5B6C9-00B9-488F-8B3F-0CB5543E23BB}" srcOrd="1" destOrd="0" parTransId="{93DC8627-09B7-48F2-95CD-D40A2EEB5D42}" sibTransId="{6F2B50F3-5F7D-4510-B74F-AFF3E5EB2459}"/>
    <dgm:cxn modelId="{A6A91470-5790-4617-8EDA-88A84A59B45E}" srcId="{F143FE74-67B4-4FDA-AFB3-E4466EF5C551}" destId="{F324121D-BEEA-48A6-A823-B8EBA76ED489}" srcOrd="3" destOrd="0" parTransId="{926BDA65-57BC-4797-BEE3-10D3061541C8}" sibTransId="{3FD9B31F-AD47-4030-8AAB-DB590E160EEF}"/>
    <dgm:cxn modelId="{18B66793-72CC-44DF-904F-E7E6F6BE5416}" type="presOf" srcId="{18A5B6C9-00B9-488F-8B3F-0CB5543E23BB}" destId="{CDBA288B-6959-4FF4-822A-D64DCC3F3DBF}" srcOrd="0" destOrd="0" presId="urn:microsoft.com/office/officeart/2018/2/layout/IconVerticalSolidList"/>
    <dgm:cxn modelId="{08331D98-38C3-49F1-91CF-702F5B14D1AF}" srcId="{F143FE74-67B4-4FDA-AFB3-E4466EF5C551}" destId="{833D48AD-1B2C-4EC0-AFC4-FE9F2E31D2AF}" srcOrd="5" destOrd="0" parTransId="{E41A5E6B-7A23-44B5-9BC1-AA041C4CA280}" sibTransId="{2029C247-8A19-45C3-B112-CD897F1A0FF3}"/>
    <dgm:cxn modelId="{DA58C7D8-3A52-4DE2-939C-6C95B0E7D1B4}" type="presOf" srcId="{3B3928D6-F318-4BD3-B0D0-A81E3ED7BD9B}" destId="{21BAC6FE-6724-4646-A9C7-79889AE3CA02}" srcOrd="0" destOrd="0" presId="urn:microsoft.com/office/officeart/2018/2/layout/IconVerticalSolidList"/>
    <dgm:cxn modelId="{445CAEEF-E3CC-4E1E-9D7C-BF2C42A38F6B}" srcId="{F143FE74-67B4-4FDA-AFB3-E4466EF5C551}" destId="{3B3928D6-F318-4BD3-B0D0-A81E3ED7BD9B}" srcOrd="0" destOrd="0" parTransId="{4D173E79-356A-4B14-9F5F-1A2BB8549803}" sibTransId="{E7B74305-3A80-49D0-A98A-6818445EE8F6}"/>
    <dgm:cxn modelId="{3FFE4FF4-F18C-4DCD-A397-A7E02C0F186D}" srcId="{F143FE74-67B4-4FDA-AFB3-E4466EF5C551}" destId="{B5643E5D-D36B-4FED-A50D-8995C53D645C}" srcOrd="4" destOrd="0" parTransId="{0E14CD68-53CA-469F-BB17-79C58B540805}" sibTransId="{E01B92E3-6BCE-4CD5-9785-48CCB7DE33FA}"/>
    <dgm:cxn modelId="{99DC2DFE-FE12-4852-913A-FD6CEF589456}" type="presOf" srcId="{833D48AD-1B2C-4EC0-AFC4-FE9F2E31D2AF}" destId="{A0980B44-C37F-4799-9FD3-DDB385913A82}" srcOrd="0" destOrd="0" presId="urn:microsoft.com/office/officeart/2018/2/layout/IconVerticalSolidList"/>
    <dgm:cxn modelId="{90A6D878-483D-4B66-BB1E-0A833B0C9E0B}" type="presParOf" srcId="{6DB097F0-A546-40FD-8C04-5AB6BFA52076}" destId="{C4410890-56E5-462E-87EC-C068E6459560}" srcOrd="0" destOrd="0" presId="urn:microsoft.com/office/officeart/2018/2/layout/IconVerticalSolidList"/>
    <dgm:cxn modelId="{A2CD5951-FE2C-41EF-A8D6-663B1B9B43D0}" type="presParOf" srcId="{C4410890-56E5-462E-87EC-C068E6459560}" destId="{CEDA6B16-B9DB-49D7-A980-508DEC4BCCBA}" srcOrd="0" destOrd="0" presId="urn:microsoft.com/office/officeart/2018/2/layout/IconVerticalSolidList"/>
    <dgm:cxn modelId="{37F1A3CD-A281-4FF8-A3F0-0E6F81AEFA3E}" type="presParOf" srcId="{C4410890-56E5-462E-87EC-C068E6459560}" destId="{AB1C0E54-5BBC-4920-A256-12BDCAA2B572}" srcOrd="1" destOrd="0" presId="urn:microsoft.com/office/officeart/2018/2/layout/IconVerticalSolidList"/>
    <dgm:cxn modelId="{69946772-7C14-4086-B449-E2BB6463B444}" type="presParOf" srcId="{C4410890-56E5-462E-87EC-C068E6459560}" destId="{C329ABEB-2A2E-4878-AAB9-39D7BF103059}" srcOrd="2" destOrd="0" presId="urn:microsoft.com/office/officeart/2018/2/layout/IconVerticalSolidList"/>
    <dgm:cxn modelId="{C51C527F-1364-4AAC-BA97-8EEB865DF0C3}" type="presParOf" srcId="{C4410890-56E5-462E-87EC-C068E6459560}" destId="{21BAC6FE-6724-4646-A9C7-79889AE3CA02}" srcOrd="3" destOrd="0" presId="urn:microsoft.com/office/officeart/2018/2/layout/IconVerticalSolidList"/>
    <dgm:cxn modelId="{C73BC2F4-A8EE-400E-BFB0-1A50941317AD}" type="presParOf" srcId="{6DB097F0-A546-40FD-8C04-5AB6BFA52076}" destId="{225D0FA7-B8C1-44C7-B47D-FB8A9DD62B57}" srcOrd="1" destOrd="0" presId="urn:microsoft.com/office/officeart/2018/2/layout/IconVerticalSolidList"/>
    <dgm:cxn modelId="{CD49576C-39C7-46DE-80C0-EBEE08AEE960}" type="presParOf" srcId="{6DB097F0-A546-40FD-8C04-5AB6BFA52076}" destId="{2AC10884-A413-4CD8-9537-DF40F3B3F1A3}" srcOrd="2" destOrd="0" presId="urn:microsoft.com/office/officeart/2018/2/layout/IconVerticalSolidList"/>
    <dgm:cxn modelId="{F7C877C8-2D58-42B3-8F41-E9D6C20262C2}" type="presParOf" srcId="{2AC10884-A413-4CD8-9537-DF40F3B3F1A3}" destId="{76225207-B099-476A-B80F-B1A8FCEA1A5E}" srcOrd="0" destOrd="0" presId="urn:microsoft.com/office/officeart/2018/2/layout/IconVerticalSolidList"/>
    <dgm:cxn modelId="{90441DE8-95F1-49C6-8AC4-F24886580454}" type="presParOf" srcId="{2AC10884-A413-4CD8-9537-DF40F3B3F1A3}" destId="{99C3ADD3-81FC-4DAF-BDBA-317E64E98438}" srcOrd="1" destOrd="0" presId="urn:microsoft.com/office/officeart/2018/2/layout/IconVerticalSolidList"/>
    <dgm:cxn modelId="{BB9EEAF5-7686-4AF2-AC85-C7F114A03E9A}" type="presParOf" srcId="{2AC10884-A413-4CD8-9537-DF40F3B3F1A3}" destId="{768F08B3-80AF-4C96-9094-9F3C9A6CA91A}" srcOrd="2" destOrd="0" presId="urn:microsoft.com/office/officeart/2018/2/layout/IconVerticalSolidList"/>
    <dgm:cxn modelId="{0CF47D6E-3FC6-4AB3-90A8-EBAA1DFF475E}" type="presParOf" srcId="{2AC10884-A413-4CD8-9537-DF40F3B3F1A3}" destId="{CDBA288B-6959-4FF4-822A-D64DCC3F3DBF}" srcOrd="3" destOrd="0" presId="urn:microsoft.com/office/officeart/2018/2/layout/IconVerticalSolidList"/>
    <dgm:cxn modelId="{2AF0EFDF-9E6A-4410-AA08-EBB0AC359A02}" type="presParOf" srcId="{6DB097F0-A546-40FD-8C04-5AB6BFA52076}" destId="{2DF87547-8B50-408A-B917-F854571B855A}" srcOrd="3" destOrd="0" presId="urn:microsoft.com/office/officeart/2018/2/layout/IconVerticalSolidList"/>
    <dgm:cxn modelId="{4503498F-FBCA-498D-A564-A76191024F62}" type="presParOf" srcId="{6DB097F0-A546-40FD-8C04-5AB6BFA52076}" destId="{3FD90B5D-E1C0-4957-A902-2E3E9AE9EAD8}" srcOrd="4" destOrd="0" presId="urn:microsoft.com/office/officeart/2018/2/layout/IconVerticalSolidList"/>
    <dgm:cxn modelId="{932DD92C-4B47-401D-88C0-03B700546BFF}" type="presParOf" srcId="{3FD90B5D-E1C0-4957-A902-2E3E9AE9EAD8}" destId="{396ACC3E-5F69-46C1-8DE7-557B2844225F}" srcOrd="0" destOrd="0" presId="urn:microsoft.com/office/officeart/2018/2/layout/IconVerticalSolidList"/>
    <dgm:cxn modelId="{A01100DA-0685-4FDB-B27B-B3A5A57F40A8}" type="presParOf" srcId="{3FD90B5D-E1C0-4957-A902-2E3E9AE9EAD8}" destId="{35F2D7F7-8969-4B19-86F6-0112D3B2810F}" srcOrd="1" destOrd="0" presId="urn:microsoft.com/office/officeart/2018/2/layout/IconVerticalSolidList"/>
    <dgm:cxn modelId="{504A13A7-7E2E-4A68-B04E-FDBF969C7AD4}" type="presParOf" srcId="{3FD90B5D-E1C0-4957-A902-2E3E9AE9EAD8}" destId="{A15FBD58-A5AA-4641-945C-CBFCBEB66F49}" srcOrd="2" destOrd="0" presId="urn:microsoft.com/office/officeart/2018/2/layout/IconVerticalSolidList"/>
    <dgm:cxn modelId="{FE1158DC-013B-47D6-801D-3CEE008D62F0}" type="presParOf" srcId="{3FD90B5D-E1C0-4957-A902-2E3E9AE9EAD8}" destId="{B247719E-9348-4744-8154-307E27A2C2B2}" srcOrd="3" destOrd="0" presId="urn:microsoft.com/office/officeart/2018/2/layout/IconVerticalSolidList"/>
    <dgm:cxn modelId="{6243A004-DBF2-4891-8A7C-653065395064}" type="presParOf" srcId="{6DB097F0-A546-40FD-8C04-5AB6BFA52076}" destId="{098765D4-355E-4F65-B488-392DFEE8DBDE}" srcOrd="5" destOrd="0" presId="urn:microsoft.com/office/officeart/2018/2/layout/IconVerticalSolidList"/>
    <dgm:cxn modelId="{1A4C65EB-4DB5-40C2-ABC2-76EC8D64A5AB}" type="presParOf" srcId="{6DB097F0-A546-40FD-8C04-5AB6BFA52076}" destId="{461C6676-1F05-4DD9-AD0B-D5EC20AF3563}" srcOrd="6" destOrd="0" presId="urn:microsoft.com/office/officeart/2018/2/layout/IconVerticalSolidList"/>
    <dgm:cxn modelId="{5DFB91D5-C1F9-4D32-8293-398B55AF1732}" type="presParOf" srcId="{461C6676-1F05-4DD9-AD0B-D5EC20AF3563}" destId="{5281190C-CF34-4990-9404-762FC85DEB8C}" srcOrd="0" destOrd="0" presId="urn:microsoft.com/office/officeart/2018/2/layout/IconVerticalSolidList"/>
    <dgm:cxn modelId="{AE9544AD-A4AF-4140-985A-C80CC6EEB632}" type="presParOf" srcId="{461C6676-1F05-4DD9-AD0B-D5EC20AF3563}" destId="{9680DA68-0480-4C2C-B85E-19C3C58B4F68}" srcOrd="1" destOrd="0" presId="urn:microsoft.com/office/officeart/2018/2/layout/IconVerticalSolidList"/>
    <dgm:cxn modelId="{8576550D-7757-4EE4-BEC2-1A3E4402B84D}" type="presParOf" srcId="{461C6676-1F05-4DD9-AD0B-D5EC20AF3563}" destId="{4A39F701-43F0-4ED2-876F-153CDC61469F}" srcOrd="2" destOrd="0" presId="urn:microsoft.com/office/officeart/2018/2/layout/IconVerticalSolidList"/>
    <dgm:cxn modelId="{DDD481D9-8348-4C2D-822E-7451FB55D5ED}" type="presParOf" srcId="{461C6676-1F05-4DD9-AD0B-D5EC20AF3563}" destId="{596A77C3-5E84-42A7-96BC-61339202E07F}" srcOrd="3" destOrd="0" presId="urn:microsoft.com/office/officeart/2018/2/layout/IconVerticalSolidList"/>
    <dgm:cxn modelId="{3CBCF407-ACC7-43F8-B1AF-26CDF252EF7B}" type="presParOf" srcId="{6DB097F0-A546-40FD-8C04-5AB6BFA52076}" destId="{7519471B-9F08-4ADA-90AA-4B02594748FE}" srcOrd="7" destOrd="0" presId="urn:microsoft.com/office/officeart/2018/2/layout/IconVerticalSolidList"/>
    <dgm:cxn modelId="{2F4DD40A-64BF-4186-A49D-F3526D600C3F}" type="presParOf" srcId="{6DB097F0-A546-40FD-8C04-5AB6BFA52076}" destId="{E46F32E0-306C-481D-97A1-A13B037DC6B8}" srcOrd="8" destOrd="0" presId="urn:microsoft.com/office/officeart/2018/2/layout/IconVerticalSolidList"/>
    <dgm:cxn modelId="{B871231A-99DD-4F21-B982-F6E8F098E43A}" type="presParOf" srcId="{E46F32E0-306C-481D-97A1-A13B037DC6B8}" destId="{E9EA54D8-9830-4D97-90C8-AF3D41D806FC}" srcOrd="0" destOrd="0" presId="urn:microsoft.com/office/officeart/2018/2/layout/IconVerticalSolidList"/>
    <dgm:cxn modelId="{88B85A81-5C99-43F3-92ED-509674AF5A70}" type="presParOf" srcId="{E46F32E0-306C-481D-97A1-A13B037DC6B8}" destId="{88ADF897-3C00-46A7-81A0-2D2C1CB33F8B}" srcOrd="1" destOrd="0" presId="urn:microsoft.com/office/officeart/2018/2/layout/IconVerticalSolidList"/>
    <dgm:cxn modelId="{E0352E81-E289-426D-AAB3-B40DFF4581DA}" type="presParOf" srcId="{E46F32E0-306C-481D-97A1-A13B037DC6B8}" destId="{0CE6B874-DD63-4397-ADCB-21CADF0676C2}" srcOrd="2" destOrd="0" presId="urn:microsoft.com/office/officeart/2018/2/layout/IconVerticalSolidList"/>
    <dgm:cxn modelId="{242FA98F-6389-4505-95FF-5DB80A5532C3}" type="presParOf" srcId="{E46F32E0-306C-481D-97A1-A13B037DC6B8}" destId="{0E18F007-EBCD-4289-85B4-8390B7D7618A}" srcOrd="3" destOrd="0" presId="urn:microsoft.com/office/officeart/2018/2/layout/IconVerticalSolidList"/>
    <dgm:cxn modelId="{BCF4A174-5A2E-49ED-A1FD-4B17C97722BD}" type="presParOf" srcId="{6DB097F0-A546-40FD-8C04-5AB6BFA52076}" destId="{33FCEEC3-22D9-4FB7-B21C-E38D48AC125C}" srcOrd="9" destOrd="0" presId="urn:microsoft.com/office/officeart/2018/2/layout/IconVerticalSolidList"/>
    <dgm:cxn modelId="{0125AB9E-11DB-4269-A538-8BC71DE519CD}" type="presParOf" srcId="{6DB097F0-A546-40FD-8C04-5AB6BFA52076}" destId="{ECA25BFA-1F55-4E2E-99CD-15A444DC22F1}" srcOrd="10" destOrd="0" presId="urn:microsoft.com/office/officeart/2018/2/layout/IconVerticalSolidList"/>
    <dgm:cxn modelId="{3D2FE345-A33F-4394-8977-1CCE5DF2C468}" type="presParOf" srcId="{ECA25BFA-1F55-4E2E-99CD-15A444DC22F1}" destId="{5AD2CB7D-00B9-4BA8-94DB-892FC9306043}" srcOrd="0" destOrd="0" presId="urn:microsoft.com/office/officeart/2018/2/layout/IconVerticalSolidList"/>
    <dgm:cxn modelId="{9AE7477F-A4E0-4384-8D53-EFE5DD61B12D}" type="presParOf" srcId="{ECA25BFA-1F55-4E2E-99CD-15A444DC22F1}" destId="{599FC5FD-C594-4C09-B03E-461D34986E72}" srcOrd="1" destOrd="0" presId="urn:microsoft.com/office/officeart/2018/2/layout/IconVerticalSolidList"/>
    <dgm:cxn modelId="{E0317844-7F14-45AC-A1EE-732FBFC3D3B2}" type="presParOf" srcId="{ECA25BFA-1F55-4E2E-99CD-15A444DC22F1}" destId="{47040D18-3F8C-45B1-BAAE-248991943DBD}" srcOrd="2" destOrd="0" presId="urn:microsoft.com/office/officeart/2018/2/layout/IconVerticalSolidList"/>
    <dgm:cxn modelId="{4FA5BB5E-C711-4210-96A7-D5C8FB49B3E5}" type="presParOf" srcId="{ECA25BFA-1F55-4E2E-99CD-15A444DC22F1}" destId="{A0980B44-C37F-4799-9FD3-DDB385913A8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DA6B16-B9DB-49D7-A980-508DEC4BCCBA}">
      <dsp:nvSpPr>
        <dsp:cNvPr id="0" name=""/>
        <dsp:cNvSpPr/>
      </dsp:nvSpPr>
      <dsp:spPr>
        <a:xfrm>
          <a:off x="0" y="5282"/>
          <a:ext cx="6245265" cy="7171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1C0E54-5BBC-4920-A256-12BDCAA2B572}">
      <dsp:nvSpPr>
        <dsp:cNvPr id="0" name=""/>
        <dsp:cNvSpPr/>
      </dsp:nvSpPr>
      <dsp:spPr>
        <a:xfrm>
          <a:off x="216929" y="166634"/>
          <a:ext cx="394803" cy="3944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BAC6FE-6724-4646-A9C7-79889AE3CA02}">
      <dsp:nvSpPr>
        <dsp:cNvPr id="0" name=""/>
        <dsp:cNvSpPr/>
      </dsp:nvSpPr>
      <dsp:spPr>
        <a:xfrm>
          <a:off x="828663" y="5282"/>
          <a:ext cx="5317476" cy="896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869" tIns="94869" rIns="94869" bIns="9486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Need for Distributed File Systems: As we generate more data than ever before, there's a growing need for distributed file systems that can handle massive data volumes, maintain high performance, and ensure data availability</a:t>
          </a:r>
        </a:p>
      </dsp:txBody>
      <dsp:txXfrm>
        <a:off x="828663" y="5282"/>
        <a:ext cx="5317476" cy="896404"/>
      </dsp:txXfrm>
    </dsp:sp>
    <dsp:sp modelId="{76225207-B099-476A-B80F-B1A8FCEA1A5E}">
      <dsp:nvSpPr>
        <dsp:cNvPr id="0" name=""/>
        <dsp:cNvSpPr/>
      </dsp:nvSpPr>
      <dsp:spPr>
        <a:xfrm>
          <a:off x="0" y="1125787"/>
          <a:ext cx="6245265" cy="7171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C3ADD3-81FC-4DAF-BDBA-317E64E98438}">
      <dsp:nvSpPr>
        <dsp:cNvPr id="0" name=""/>
        <dsp:cNvSpPr/>
      </dsp:nvSpPr>
      <dsp:spPr>
        <a:xfrm>
          <a:off x="216929" y="1287140"/>
          <a:ext cx="394803" cy="3944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BA288B-6959-4FF4-822A-D64DCC3F3DBF}">
      <dsp:nvSpPr>
        <dsp:cNvPr id="0" name=""/>
        <dsp:cNvSpPr/>
      </dsp:nvSpPr>
      <dsp:spPr>
        <a:xfrm>
          <a:off x="828663" y="1125787"/>
          <a:ext cx="5317476" cy="896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869" tIns="94869" rIns="94869" bIns="94869" numCol="1" spcCol="1270" anchor="ctr" anchorCtr="0">
          <a:noAutofit/>
        </a:bodyPr>
        <a:lstStyle/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PVFS2: An opensource parallel file system designed for </a:t>
          </a:r>
          <a:r>
            <a:rPr lang="en-US" sz="1400" kern="1200" dirty="0">
              <a:latin typeface="Calibri Light" panose="020F0302020204030204"/>
            </a:rPr>
            <a:t>high performance</a:t>
          </a:r>
          <a:r>
            <a:rPr lang="en-US" sz="1400" kern="1200" dirty="0"/>
            <a:t> computing on largescale scientific simulations</a:t>
          </a:r>
        </a:p>
      </dsp:txBody>
      <dsp:txXfrm>
        <a:off x="828663" y="1125787"/>
        <a:ext cx="5317476" cy="896404"/>
      </dsp:txXfrm>
    </dsp:sp>
    <dsp:sp modelId="{396ACC3E-5F69-46C1-8DE7-557B2844225F}">
      <dsp:nvSpPr>
        <dsp:cNvPr id="0" name=""/>
        <dsp:cNvSpPr/>
      </dsp:nvSpPr>
      <dsp:spPr>
        <a:xfrm>
          <a:off x="0" y="2246293"/>
          <a:ext cx="6245265" cy="7171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F2D7F7-8969-4B19-86F6-0112D3B2810F}">
      <dsp:nvSpPr>
        <dsp:cNvPr id="0" name=""/>
        <dsp:cNvSpPr/>
      </dsp:nvSpPr>
      <dsp:spPr>
        <a:xfrm>
          <a:off x="216929" y="2407646"/>
          <a:ext cx="394803" cy="3944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7719E-9348-4744-8154-307E27A2C2B2}">
      <dsp:nvSpPr>
        <dsp:cNvPr id="0" name=""/>
        <dsp:cNvSpPr/>
      </dsp:nvSpPr>
      <dsp:spPr>
        <a:xfrm>
          <a:off x="828663" y="2246293"/>
          <a:ext cx="5317476" cy="896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869" tIns="94869" rIns="94869" bIns="9486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LustreFS</a:t>
          </a:r>
          <a:r>
            <a:rPr lang="en-US" sz="1400" kern="1200" dirty="0"/>
            <a:t>: A robust parallel distributed file system widely used for largescale cluster computing</a:t>
          </a:r>
        </a:p>
      </dsp:txBody>
      <dsp:txXfrm>
        <a:off x="828663" y="2246293"/>
        <a:ext cx="5317476" cy="896404"/>
      </dsp:txXfrm>
    </dsp:sp>
    <dsp:sp modelId="{5281190C-CF34-4990-9404-762FC85DEB8C}">
      <dsp:nvSpPr>
        <dsp:cNvPr id="0" name=""/>
        <dsp:cNvSpPr/>
      </dsp:nvSpPr>
      <dsp:spPr>
        <a:xfrm>
          <a:off x="0" y="3366799"/>
          <a:ext cx="6245265" cy="7171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80DA68-0480-4C2C-B85E-19C3C58B4F68}">
      <dsp:nvSpPr>
        <dsp:cNvPr id="0" name=""/>
        <dsp:cNvSpPr/>
      </dsp:nvSpPr>
      <dsp:spPr>
        <a:xfrm>
          <a:off x="216929" y="3528151"/>
          <a:ext cx="394803" cy="3944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6A77C3-5E84-42A7-96BC-61339202E07F}">
      <dsp:nvSpPr>
        <dsp:cNvPr id="0" name=""/>
        <dsp:cNvSpPr/>
      </dsp:nvSpPr>
      <dsp:spPr>
        <a:xfrm>
          <a:off x="828663" y="3366799"/>
          <a:ext cx="5317476" cy="896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869" tIns="94869" rIns="94869" bIns="94869" numCol="1" spcCol="1270" anchor="ctr" anchorCtr="0">
          <a:noAutofit/>
        </a:bodyPr>
        <a:lstStyle/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BeeGFS</a:t>
          </a:r>
          <a:r>
            <a:rPr lang="en-US" sz="1400" kern="1200" dirty="0"/>
            <a:t>: This </a:t>
          </a:r>
          <a:r>
            <a:rPr lang="en-US" sz="1400" kern="1200" dirty="0">
              <a:latin typeface="Calibri Light" panose="020F0302020204030204"/>
            </a:rPr>
            <a:t>high performing</a:t>
          </a:r>
          <a:r>
            <a:rPr lang="en-US" sz="1400" kern="1200" dirty="0"/>
            <a:t> file system is known for its flexibility and ease of use in </a:t>
          </a:r>
          <a:r>
            <a:rPr lang="en-US" sz="1400" kern="1200" dirty="0">
              <a:latin typeface="Calibri Light" panose="020F0302020204030204"/>
            </a:rPr>
            <a:t>high performance</a:t>
          </a:r>
          <a:r>
            <a:rPr lang="en-US" sz="1400" kern="1200" dirty="0"/>
            <a:t> computing environments</a:t>
          </a:r>
        </a:p>
      </dsp:txBody>
      <dsp:txXfrm>
        <a:off x="828663" y="3366799"/>
        <a:ext cx="5317476" cy="896404"/>
      </dsp:txXfrm>
    </dsp:sp>
    <dsp:sp modelId="{E9EA54D8-9830-4D97-90C8-AF3D41D806FC}">
      <dsp:nvSpPr>
        <dsp:cNvPr id="0" name=""/>
        <dsp:cNvSpPr/>
      </dsp:nvSpPr>
      <dsp:spPr>
        <a:xfrm>
          <a:off x="0" y="4487304"/>
          <a:ext cx="6245265" cy="7171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ADF897-3C00-46A7-81A0-2D2C1CB33F8B}">
      <dsp:nvSpPr>
        <dsp:cNvPr id="0" name=""/>
        <dsp:cNvSpPr/>
      </dsp:nvSpPr>
      <dsp:spPr>
        <a:xfrm>
          <a:off x="216929" y="4648657"/>
          <a:ext cx="394803" cy="39441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18F007-EBCD-4289-85B4-8390B7D7618A}">
      <dsp:nvSpPr>
        <dsp:cNvPr id="0" name=""/>
        <dsp:cNvSpPr/>
      </dsp:nvSpPr>
      <dsp:spPr>
        <a:xfrm>
          <a:off x="828663" y="4487304"/>
          <a:ext cx="5317476" cy="896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869" tIns="94869" rIns="94869" bIns="94869" numCol="1" spcCol="1270" anchor="ctr" anchorCtr="0">
          <a:noAutofit/>
        </a:bodyPr>
        <a:lstStyle/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GlusterFS</a:t>
          </a:r>
          <a:r>
            <a:rPr lang="en-US" sz="1400" kern="1200" dirty="0"/>
            <a:t>: A scalable network file system suitable for </a:t>
          </a:r>
          <a:r>
            <a:rPr lang="en-US" sz="1400" kern="1200" dirty="0">
              <a:latin typeface="Calibri Light" panose="020F0302020204030204"/>
            </a:rPr>
            <a:t>data intensive</a:t>
          </a:r>
          <a:r>
            <a:rPr lang="en-US" sz="1400" kern="1200" dirty="0"/>
            <a:t> tasks over a large number of servers</a:t>
          </a:r>
          <a:endParaRPr lang="en-US" sz="1400" kern="1200" dirty="0">
            <a:latin typeface="Calibri Light" panose="020F0302020204030204"/>
          </a:endParaRPr>
        </a:p>
      </dsp:txBody>
      <dsp:txXfrm>
        <a:off x="828663" y="4487304"/>
        <a:ext cx="5317476" cy="896404"/>
      </dsp:txXfrm>
    </dsp:sp>
    <dsp:sp modelId="{5AD2CB7D-00B9-4BA8-94DB-892FC9306043}">
      <dsp:nvSpPr>
        <dsp:cNvPr id="0" name=""/>
        <dsp:cNvSpPr/>
      </dsp:nvSpPr>
      <dsp:spPr>
        <a:xfrm>
          <a:off x="0" y="5607810"/>
          <a:ext cx="6245265" cy="7171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9FC5FD-C594-4C09-B03E-461D34986E72}">
      <dsp:nvSpPr>
        <dsp:cNvPr id="0" name=""/>
        <dsp:cNvSpPr/>
      </dsp:nvSpPr>
      <dsp:spPr>
        <a:xfrm>
          <a:off x="216929" y="5769163"/>
          <a:ext cx="394803" cy="39441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980B44-C37F-4799-9FD3-DDB385913A82}">
      <dsp:nvSpPr>
        <dsp:cNvPr id="0" name=""/>
        <dsp:cNvSpPr/>
      </dsp:nvSpPr>
      <dsp:spPr>
        <a:xfrm>
          <a:off x="828663" y="5607810"/>
          <a:ext cx="5317476" cy="896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869" tIns="94869" rIns="94869" bIns="9486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>
              <a:latin typeface="Calibri"/>
              <a:cs typeface="Calibri"/>
            </a:rPr>
            <a:t>Ceph</a:t>
          </a:r>
          <a:r>
            <a:rPr lang="en-US" sz="1400" kern="1200" dirty="0">
              <a:latin typeface="Calibri"/>
              <a:cs typeface="Calibri"/>
            </a:rPr>
            <a:t>: A unified, distributed storage system that emphasizes performance, reliability, and scalability, offering object, block, and file storage in one platform</a:t>
          </a:r>
          <a:endParaRPr lang="en-US" sz="1400" kern="1200" dirty="0"/>
        </a:p>
      </dsp:txBody>
      <dsp:txXfrm>
        <a:off x="828663" y="5607810"/>
        <a:ext cx="5317476" cy="8964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E9EEE-16ED-4176-B32B-5AB272ABC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40F01-B648-46AB-9E5B-18067C2E0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3118A-983C-4BAB-A2F5-F241AF81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13612-C528-4317-81AF-FF4A87278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E5F64-03B8-4684-BD50-660EC9D3A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0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F275A-987F-4EB6-A02A-0F0B8350D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ABF2B-AEBA-4F1F-BD9C-1FAC356CC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A9D9E-F4D3-4F95-A71F-9FA31CBAB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0BFFA-6385-42DE-BC39-BADAE3955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3FC63-CD2A-43FC-849B-2384A09A6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30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A982B9-263E-4D5E-B6F5-C8C6D7DBDA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4915C8-B3EF-48AE-92A3-4F945016D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4A600-AEDA-4D25-AA64-549A1B2DD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D1FE4-F416-4606-A61E-0E45A90A3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BFB76-0582-4C73-8D0D-370BEE622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DC6E3-6B76-4F2D-97CC-E8B925356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B720C-0417-4857-96DB-ABBD0B122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24CDB-185C-4254-8ED4-E5C2086EB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DD368-6DBC-45CB-80C8-97060A18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9FE74-6212-4D92-9932-D66EF892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95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71F78-E800-43B6-A288-9CBD21FF9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E8258-7259-466A-B848-0A7BDF696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2AE53-1AE6-4515-9E7C-4DF370399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55D63-C6EE-4D5C-B7A9-95A1E6D18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63A6C-0F5A-4140-86D7-CEA5DA9D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78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1452A-1AAC-41B7-9698-E4A536710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0F0C6-2ABB-45B6-AE72-F4B46AEA5C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6BF74-B5B0-48C9-8830-CBA5FA0AB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8EC25-05AD-42BA-9E6F-CB3323076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12A1E-D315-4BA7-ABB2-E712C20C9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485FA-A2AC-49CA-9A83-C92CE36BA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97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8BFD-420B-47B1-A399-28337F7FE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B09AA-FB5C-43B5-B943-D56018E7A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D0E27-DA14-405A-9146-FD721CFD9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E33A21-3231-4570-9504-DEB8F01983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2927E2-FB38-41BF-B8D6-2EF618DE3E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20403D-0D2B-4F1F-9759-5D2C6F2EF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D5D7F8-7B2A-42B7-9364-8B44FD6A5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33F565-160A-49C2-AAC3-B286AF284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0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07B34-953F-46E2-9212-9C7904F3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7FD579-8E3D-4694-B59F-C72342EC3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071574-27F1-4B7A-BAE3-2B6FCEC99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D8E433-95CB-4471-BE93-57D289ED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2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CB81F0-4DBF-48CB-B4EB-04051F473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C5B585-6DE1-4A09-91B3-11A8D113D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2F36D-2A84-4C8A-A101-3B1447C19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1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E10F9-CB47-4046-B486-183E7B046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3C747-7154-4E65-B288-C0F5444BC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D75969-9787-45FF-B02B-BD60FEF51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74412-3327-4562-A9B1-E3CD35962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53315-3633-4ECA-B2A4-A1F648A35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8B3A6-1D67-450F-91D0-7BE4DC5E4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05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B7C49-0AF4-4BCA-BD58-5CF270B44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234198-316F-4B5C-A8F3-7DA172AC0D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99583-D413-498F-8CDE-5451E602F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C6A98-151E-46AB-88EA-1F904395D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FD373-EEFF-4D93-BEDB-FAB398098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684BC-6EA4-40C1-BAC2-53CBBBBA8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87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506709-0A5C-4421-BC1B-068DA5C42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C4133-F497-49A1-A726-5A366B7E1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213B9-C0F7-45D3-BD6C-98FC6F2D4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24534-9969-4CB2-9ABD-C21CB6C0DCA9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F9C1C-9F3E-47F1-B393-DFDEC0F473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B7061-2E1E-4D31-A140-9F1497C08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38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xsys.it/blog/cos-e-il-dfs-distributed-file-system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d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Agenda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lvl="0"/>
            <a:r>
              <a:rPr lang="en-US" sz="1700"/>
              <a:t>Introduction to Distributed File Systems: Understand why they are important in today's computing landscape</a:t>
            </a:r>
          </a:p>
          <a:p>
            <a:pPr lvl="0"/>
            <a:r>
              <a:rPr lang="en-US" sz="1700"/>
              <a:t>Individual File System Overviews: Brief introductions to PVFS2, LustreFS, BeeGFS, GlusterFS, and Ceph, including their histories, pros/cons, use cases, and unique features</a:t>
            </a:r>
          </a:p>
          <a:p>
            <a:pPr lvl="0"/>
            <a:r>
              <a:rPr lang="en-US" sz="1700"/>
              <a:t>Comparative Analysis: Dive into a sidebyside comparison of the five file systems, focusing on key characteristics such as performance, scalability, reliability, and manageability</a:t>
            </a:r>
          </a:p>
        </p:txBody>
      </p:sp>
      <p:pic>
        <p:nvPicPr>
          <p:cNvPr id="4" name="Picture 4" descr="A close-up of a logo&#10;&#10;Description automatically generated">
            <a:extLst>
              <a:ext uri="{FF2B5EF4-FFF2-40B4-BE49-F238E27FC236}">
                <a16:creationId xmlns:a16="http://schemas.microsoft.com/office/drawing/2014/main" id="{DCB0D8DB-A36F-2595-AF2B-E2AF90695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911532" y="2731915"/>
            <a:ext cx="5150277" cy="32189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934271-D422-E635-68E4-E283B0466E1A}"/>
              </a:ext>
            </a:extLst>
          </p:cNvPr>
          <p:cNvSpPr txBox="1"/>
          <p:nvPr/>
        </p:nvSpPr>
        <p:spPr>
          <a:xfrm>
            <a:off x="8721105" y="5750783"/>
            <a:ext cx="234070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BY-ND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5600"/>
              <a:t>Introduction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">
            <a:extLst>
              <a:ext uri="{FF2B5EF4-FFF2-40B4-BE49-F238E27FC236}">
                <a16:creationId xmlns:a16="http://schemas.microsoft.com/office/drawing/2014/main" id="{14919380-4161-B6B4-D18B-5E85688C1E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791705"/>
              </p:ext>
            </p:extLst>
          </p:nvPr>
        </p:nvGraphicFramePr>
        <p:xfrm>
          <a:off x="5108535" y="150650"/>
          <a:ext cx="6245265" cy="6509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27760" y="4212709"/>
            <a:ext cx="8232296" cy="1337699"/>
          </a:xfrm>
        </p:spPr>
        <p:txBody>
          <a:bodyPr anchor="b">
            <a:normAutofit/>
          </a:bodyPr>
          <a:lstStyle/>
          <a:p>
            <a:r>
              <a:rPr lang="en-US" sz="6000"/>
              <a:t>PVFS2</a:t>
            </a:r>
          </a:p>
        </p:txBody>
      </p:sp>
      <p:pic>
        <p:nvPicPr>
          <p:cNvPr id="4" name="Picture 4" descr="OrangeFS: A Scalable, Parallel File System for HPC">
            <a:extLst>
              <a:ext uri="{FF2B5EF4-FFF2-40B4-BE49-F238E27FC236}">
                <a16:creationId xmlns:a16="http://schemas.microsoft.com/office/drawing/2014/main" id="{3BB14BCC-4DED-8CB8-A732-5322812B8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359" y="1920609"/>
            <a:ext cx="2935720" cy="1174288"/>
          </a:xfrm>
          <a:prstGeom prst="rect">
            <a:avLst/>
          </a:pr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654294" y="1107907"/>
            <a:ext cx="5414265" cy="2799692"/>
          </a:xfrm>
        </p:spPr>
        <p:txBody>
          <a:bodyPr anchor="ctr">
            <a:normAutofit/>
          </a:bodyPr>
          <a:lstStyle/>
          <a:p>
            <a:pPr lvl="0"/>
            <a:r>
              <a:rPr lang="en-US" sz="1400" dirty="0"/>
              <a:t>Introduction: PVFS2, designed for </a:t>
            </a:r>
            <a:r>
              <a:rPr lang="en-US" sz="1400" dirty="0" err="1"/>
              <a:t>highperformance</a:t>
            </a:r>
            <a:r>
              <a:rPr lang="en-US" sz="1400" dirty="0"/>
              <a:t> computing, is an opensource, parallel file system that uses commodity hardware</a:t>
            </a:r>
          </a:p>
          <a:p>
            <a:pPr lvl="0"/>
            <a:r>
              <a:rPr lang="en-US" sz="1400" dirty="0"/>
              <a:t>Pros: High scalability, excellent for large sequential read/write workloads</a:t>
            </a:r>
          </a:p>
          <a:p>
            <a:pPr lvl="0"/>
            <a:r>
              <a:rPr lang="en-US" sz="1400" dirty="0"/>
              <a:t>Cons: Not fully POSIX compliant, lacks data redundancy features, and less robust against hardware failures</a:t>
            </a:r>
          </a:p>
          <a:p>
            <a:r>
              <a:rPr lang="en-US" sz="1400" dirty="0"/>
              <a:t>Use cases: Often used in largescale scientific simulations and data intensive environments</a:t>
            </a:r>
          </a:p>
          <a:p>
            <a:pPr lvl="0"/>
            <a:r>
              <a:rPr lang="en-US" sz="1400" dirty="0"/>
              <a:t>Unique Features: Optimized for parallel access of large datasets, scalable I/O bandwidth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27760" y="4212709"/>
            <a:ext cx="8232296" cy="1337699"/>
          </a:xfrm>
        </p:spPr>
        <p:txBody>
          <a:bodyPr anchor="b">
            <a:normAutofit/>
          </a:bodyPr>
          <a:lstStyle/>
          <a:p>
            <a:r>
              <a:rPr lang="en-US" sz="6000"/>
              <a:t>LustreFS</a:t>
            </a:r>
          </a:p>
        </p:txBody>
      </p:sp>
      <p:pic>
        <p:nvPicPr>
          <p:cNvPr id="4" name="Picture 4" descr="Intel® Parallel Computing Center for Lustre | Efficient Computing and ...">
            <a:extLst>
              <a:ext uri="{FF2B5EF4-FFF2-40B4-BE49-F238E27FC236}">
                <a16:creationId xmlns:a16="http://schemas.microsoft.com/office/drawing/2014/main" id="{36B51B36-0887-724A-B33B-15200BEAF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359" y="2199502"/>
            <a:ext cx="2935720" cy="616501"/>
          </a:xfrm>
          <a:prstGeom prst="rect">
            <a:avLst/>
          </a:pr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654294" y="1107907"/>
            <a:ext cx="5414265" cy="2799692"/>
          </a:xfrm>
        </p:spPr>
        <p:txBody>
          <a:bodyPr anchor="ctr">
            <a:normAutofit/>
          </a:bodyPr>
          <a:lstStyle/>
          <a:p>
            <a:pPr lvl="0"/>
            <a:r>
              <a:rPr lang="en-US" sz="1600" dirty="0"/>
              <a:t>Introduction: Lustre is a type of parallel distributed file system, generally used for largescale cluster computing</a:t>
            </a:r>
          </a:p>
          <a:p>
            <a:pPr lvl="0"/>
            <a:r>
              <a:rPr lang="en-US" sz="1600" dirty="0"/>
              <a:t>Pros: High scalability, excellent performance, good support due to wide adoption</a:t>
            </a:r>
            <a:endParaRPr lang="en-US" sz="1600" dirty="0">
              <a:cs typeface="Calibri"/>
            </a:endParaRPr>
          </a:p>
          <a:p>
            <a:pPr lvl="0"/>
            <a:r>
              <a:rPr lang="en-US" sz="1600" dirty="0"/>
              <a:t>Cons: Can be complex to configure and manage, potentially high cost for large deployments</a:t>
            </a:r>
            <a:endParaRPr lang="en-US" sz="1600" dirty="0">
              <a:cs typeface="Calibri"/>
            </a:endParaRPr>
          </a:p>
          <a:p>
            <a:pPr lvl="0"/>
            <a:r>
              <a:rPr lang="en-US" sz="1600" dirty="0"/>
              <a:t>Use cases: </a:t>
            </a:r>
            <a:r>
              <a:rPr lang="en-US" sz="1600" dirty="0" err="1"/>
              <a:t>Highcperformance</a:t>
            </a:r>
            <a:r>
              <a:rPr lang="en-US" sz="1600" dirty="0"/>
              <a:t> computing, meteorology models, genome sequencing, </a:t>
            </a:r>
            <a:r>
              <a:rPr lang="en-US" sz="1600" dirty="0" err="1"/>
              <a:t>etc</a:t>
            </a:r>
            <a:endParaRPr lang="en-US" sz="1600" dirty="0" err="1">
              <a:cs typeface="Calibri"/>
            </a:endParaRPr>
          </a:p>
          <a:p>
            <a:pPr lvl="0"/>
            <a:r>
              <a:rPr lang="en-US" sz="1600" dirty="0"/>
              <a:t>Unique Features: Offers Object Storage Targets that provide file data for parallel I/O performance</a:t>
            </a:r>
            <a:endParaRPr lang="en-US" sz="1600" dirty="0"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27760" y="4212709"/>
            <a:ext cx="8232296" cy="1337699"/>
          </a:xfrm>
        </p:spPr>
        <p:txBody>
          <a:bodyPr anchor="b">
            <a:normAutofit/>
          </a:bodyPr>
          <a:lstStyle/>
          <a:p>
            <a:r>
              <a:rPr lang="en-US" sz="6000"/>
              <a:t>BeeGFS</a:t>
            </a:r>
          </a:p>
        </p:txBody>
      </p:sp>
      <p:pic>
        <p:nvPicPr>
          <p:cNvPr id="4" name="Picture 4" descr="Deploying Performant Parallel Filesystems: Ansible and BeeGFS">
            <a:extLst>
              <a:ext uri="{FF2B5EF4-FFF2-40B4-BE49-F238E27FC236}">
                <a16:creationId xmlns:a16="http://schemas.microsoft.com/office/drawing/2014/main" id="{CEC1479A-4DCE-98E4-EFD5-EDE5986BB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359" y="1601349"/>
            <a:ext cx="2935720" cy="1812808"/>
          </a:xfrm>
          <a:prstGeom prst="rect">
            <a:avLst/>
          </a:pr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654294" y="734096"/>
            <a:ext cx="6895133" cy="3935503"/>
          </a:xfr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1800" dirty="0"/>
              <a:t>Introduction: </a:t>
            </a:r>
            <a:r>
              <a:rPr lang="en-US" sz="1800" err="1"/>
              <a:t>BeeGFS</a:t>
            </a:r>
            <a:r>
              <a:rPr lang="en-US" sz="1800" dirty="0"/>
              <a:t> is a parallel file system developed specifically for </a:t>
            </a:r>
            <a:r>
              <a:rPr lang="en-US" sz="1800" err="1"/>
              <a:t>highperformance</a:t>
            </a:r>
            <a:r>
              <a:rPr lang="en-US" sz="1800" dirty="0"/>
              <a:t> computing</a:t>
            </a:r>
            <a:endParaRPr lang="en-US" sz="1800" dirty="0">
              <a:cs typeface="Calibri"/>
            </a:endParaRPr>
          </a:p>
          <a:p>
            <a:pPr lvl="0"/>
            <a:r>
              <a:rPr lang="en-US" sz="1800" dirty="0"/>
              <a:t>Pros: Ease of installation and management, good performance and scalability</a:t>
            </a:r>
            <a:endParaRPr lang="en-US" sz="1800" dirty="0">
              <a:cs typeface="Calibri"/>
            </a:endParaRPr>
          </a:p>
          <a:p>
            <a:pPr lvl="0"/>
            <a:r>
              <a:rPr lang="en-US" sz="1800" dirty="0"/>
              <a:t>Cons: Less mature community compared to other solutions, POSIX compliance not fully guaranteed</a:t>
            </a:r>
            <a:endParaRPr lang="en-US" sz="1800" dirty="0">
              <a:cs typeface="Calibri"/>
            </a:endParaRPr>
          </a:p>
          <a:p>
            <a:r>
              <a:rPr lang="en-US" sz="1800" dirty="0"/>
              <a:t>Use cases: High performance computing, machine learning, scientific simulations</a:t>
            </a:r>
            <a:endParaRPr lang="en-US" sz="1800" dirty="0">
              <a:cs typeface="Calibri"/>
            </a:endParaRPr>
          </a:p>
          <a:p>
            <a:pPr lvl="0"/>
            <a:r>
              <a:rPr lang="en-US" sz="1800" dirty="0"/>
              <a:t>Unique Features: Offers </a:t>
            </a:r>
            <a:r>
              <a:rPr lang="en-US" sz="1800" err="1"/>
              <a:t>ondemand</a:t>
            </a:r>
            <a:r>
              <a:rPr lang="en-US" sz="1800" dirty="0"/>
              <a:t> metadata scaling and allows for easy addition of new servers to enhance performance</a:t>
            </a:r>
            <a:endParaRPr lang="en-US" sz="1800" dirty="0"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27760" y="4212709"/>
            <a:ext cx="8232296" cy="1337699"/>
          </a:xfrm>
        </p:spPr>
        <p:txBody>
          <a:bodyPr anchor="b">
            <a:normAutofit/>
          </a:bodyPr>
          <a:lstStyle/>
          <a:p>
            <a:r>
              <a:rPr lang="en-US" sz="6000"/>
              <a:t>GlusterFS</a:t>
            </a:r>
          </a:p>
        </p:txBody>
      </p:sp>
      <p:pic>
        <p:nvPicPr>
          <p:cNvPr id="5" name="Picture 5" descr="Exploring Software-Defined Storage with GlusterFS on the ODROID-HC1 ...">
            <a:extLst>
              <a:ext uri="{FF2B5EF4-FFF2-40B4-BE49-F238E27FC236}">
                <a16:creationId xmlns:a16="http://schemas.microsoft.com/office/drawing/2014/main" id="{21C08631-4B12-3D20-0261-6C69A7E1B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359" y="1524287"/>
            <a:ext cx="2935720" cy="1966932"/>
          </a:xfrm>
          <a:prstGeom prst="rect">
            <a:avLst/>
          </a:pr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654294" y="690964"/>
            <a:ext cx="6895133" cy="4237427"/>
          </a:xfrm>
        </p:spPr>
        <p:txBody>
          <a:bodyPr anchor="ctr">
            <a:normAutofit/>
          </a:bodyPr>
          <a:lstStyle/>
          <a:p>
            <a:pPr lvl="1"/>
            <a:r>
              <a:rPr lang="en-US" sz="1800" dirty="0">
                <a:cs typeface="Calibri"/>
              </a:rPr>
              <a:t>Introduction: </a:t>
            </a:r>
            <a:r>
              <a:rPr lang="en-US" sz="1800" err="1">
                <a:cs typeface="Calibri"/>
              </a:rPr>
              <a:t>GlusterFS</a:t>
            </a:r>
            <a:r>
              <a:rPr lang="en-US" sz="1800" dirty="0">
                <a:cs typeface="Calibri"/>
              </a:rPr>
              <a:t> is a scalable network file system suitable for data intensive tasks across many servers.</a:t>
            </a:r>
          </a:p>
          <a:p>
            <a:pPr lvl="1"/>
            <a:r>
              <a:rPr lang="en-US" sz="1800" dirty="0">
                <a:cs typeface="Calibri"/>
              </a:rPr>
              <a:t>Pros: High scalability, can handle petabytes of data, offers good data redundancy.</a:t>
            </a:r>
          </a:p>
          <a:p>
            <a:pPr lvl="1"/>
            <a:r>
              <a:rPr lang="en-US" sz="1800" dirty="0">
                <a:cs typeface="Calibri"/>
              </a:rPr>
              <a:t>Cons: Lower performance for small file operations, can be complex to configure.</a:t>
            </a:r>
          </a:p>
          <a:p>
            <a:pPr lvl="1"/>
            <a:r>
              <a:rPr lang="en-US" sz="1800" dirty="0">
                <a:cs typeface="Calibri"/>
              </a:rPr>
              <a:t>Use cases: Public and private cloud storage, media streaming, content delivery networks.</a:t>
            </a:r>
          </a:p>
          <a:p>
            <a:pPr lvl="1"/>
            <a:r>
              <a:rPr lang="en-US" sz="1800" dirty="0">
                <a:cs typeface="Calibri"/>
              </a:rPr>
              <a:t>Unique Features: Elastic hash algorithm for data distribution, robust self healing capabilities.</a:t>
            </a:r>
          </a:p>
          <a:p>
            <a:pPr lvl="0"/>
            <a:endParaRPr lang="en-US" sz="1600"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27760" y="4212709"/>
            <a:ext cx="8232296" cy="1337699"/>
          </a:xfrm>
        </p:spPr>
        <p:txBody>
          <a:bodyPr anchor="b">
            <a:normAutofit/>
          </a:bodyPr>
          <a:lstStyle/>
          <a:p>
            <a:r>
              <a:rPr lang="en-US" sz="6000" dirty="0"/>
              <a:t>CEPH</a:t>
            </a:r>
            <a:endParaRPr lang="en-US" sz="6000" dirty="0">
              <a:cs typeface="Calibri Light"/>
            </a:endParaRPr>
          </a:p>
        </p:txBody>
      </p:sp>
      <p:pic>
        <p:nvPicPr>
          <p:cNvPr id="6" name="Picture 6" descr="How to fix Ceph error states &quot;oldest is osd_failure(failed timeout osd ...">
            <a:extLst>
              <a:ext uri="{FF2B5EF4-FFF2-40B4-BE49-F238E27FC236}">
                <a16:creationId xmlns:a16="http://schemas.microsoft.com/office/drawing/2014/main" id="{29239373-9833-4E5E-66AB-E42985F3A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439" y="1107907"/>
            <a:ext cx="2849559" cy="2799692"/>
          </a:xfrm>
          <a:prstGeom prst="rect">
            <a:avLst/>
          </a:pr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654294" y="1107907"/>
            <a:ext cx="5414265" cy="2799692"/>
          </a:xfrm>
        </p:spPr>
        <p:txBody>
          <a:bodyPr anchor="ctr">
            <a:normAutofit/>
          </a:bodyPr>
          <a:lstStyle/>
          <a:p>
            <a:pPr lvl="1"/>
            <a:r>
              <a:rPr lang="en-US" sz="1400">
                <a:cs typeface="Calibri"/>
              </a:rPr>
              <a:t>Introduction: Ceph is a unified, distributed storage system designed for excellent performance, reliability, and scalability.</a:t>
            </a:r>
          </a:p>
          <a:p>
            <a:pPr lvl="1"/>
            <a:r>
              <a:rPr lang="en-US" sz="1400">
                <a:cs typeface="Calibri"/>
              </a:rPr>
              <a:t>Pros: High data redundancy, scalability, unified block, object and file storage in one system.</a:t>
            </a:r>
          </a:p>
          <a:p>
            <a:pPr lvl="1"/>
            <a:r>
              <a:rPr lang="en-US" sz="1400">
                <a:cs typeface="Calibri"/>
              </a:rPr>
              <a:t>Cons: Higher complexity, can be resourceintensive, less performant for some specific workloads.</a:t>
            </a:r>
          </a:p>
          <a:p>
            <a:pPr lvl="1"/>
            <a:r>
              <a:rPr lang="en-US" sz="1400">
                <a:cs typeface="Calibri"/>
              </a:rPr>
              <a:t>Use cases: Cloud storage, high performance computing, big data analytics.</a:t>
            </a:r>
          </a:p>
          <a:p>
            <a:pPr lvl="1"/>
            <a:r>
              <a:rPr lang="en-US" sz="1400">
                <a:cs typeface="Calibri"/>
              </a:rPr>
              <a:t>Unique Features: Self managing, self healing capabilities, and offers a software defined storage solution. </a:t>
            </a:r>
          </a:p>
          <a:p>
            <a:pPr lvl="0"/>
            <a:endParaRPr lang="en-US" sz="1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6166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Agenda</vt:lpstr>
      <vt:lpstr>Introduction</vt:lpstr>
      <vt:lpstr>PVFS2</vt:lpstr>
      <vt:lpstr>LustreFS</vt:lpstr>
      <vt:lpstr>BeeGFS</vt:lpstr>
      <vt:lpstr>GlusterFS</vt:lpstr>
      <vt:lpstr>CEPH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53</cp:revision>
  <dcterms:created xsi:type="dcterms:W3CDTF">2023-07-21T14:36:38Z</dcterms:created>
  <dcterms:modified xsi:type="dcterms:W3CDTF">2023-07-21T14:47:39Z</dcterms:modified>
</cp:coreProperties>
</file>