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3" r:id="rId10"/>
    <p:sldId id="264" r:id="rId11"/>
    <p:sldId id="271" r:id="rId12"/>
    <p:sldId id="265"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0" d="100"/>
          <a:sy n="70" d="100"/>
        </p:scale>
        <p:origin x="96" y="1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[INDRA JAI GURU DEV.xlsx]Sheet3!PivotTable6</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400" b="1" dirty="0" smtClean="0"/>
              <a:t>EMPLOYEE</a:t>
            </a:r>
            <a:r>
              <a:rPr lang="en-US" sz="2400" b="1" baseline="0" dirty="0" smtClean="0"/>
              <a:t>  TRAINING OUTCOME   </a:t>
            </a:r>
          </a:p>
          <a:p>
            <a:pPr>
              <a:defRPr/>
            </a:pPr>
            <a:endParaRPr lang="en-IN" sz="2400" b="1" dirty="0"/>
          </a:p>
        </c:rich>
      </c:tx>
      <c:layout>
        <c:manualLayout>
          <c:xMode val="edge"/>
          <c:yMode val="edge"/>
          <c:x val="0.17859860973577277"/>
          <c:y val="7.417709782104775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Sheet3!$B$3:$B$4</c:f>
              <c:strCache>
                <c:ptCount val="1"/>
                <c:pt idx="0">
                  <c:v>Completed</c:v>
                </c:pt>
              </c:strCache>
            </c:strRef>
          </c:tx>
          <c:spPr>
            <a:solidFill>
              <a:schemeClr val="accent1"/>
            </a:solidFill>
            <a:ln>
              <a:noFill/>
            </a:ln>
            <a:effectLst/>
          </c:spPr>
          <c:invertIfNegative val="0"/>
          <c:cat>
            <c:strRef>
              <c:f>Sheet3!$A$5:$A$10</c:f>
              <c:strCache>
                <c:ptCount val="5"/>
                <c:pt idx="0">
                  <c:v>Communication Skills</c:v>
                </c:pt>
                <c:pt idx="1">
                  <c:v>Customer Service</c:v>
                </c:pt>
                <c:pt idx="2">
                  <c:v>Leadership Development</c:v>
                </c:pt>
                <c:pt idx="3">
                  <c:v>Project Management</c:v>
                </c:pt>
                <c:pt idx="4">
                  <c:v>Technical Skills</c:v>
                </c:pt>
              </c:strCache>
            </c:strRef>
          </c:cat>
          <c:val>
            <c:numRef>
              <c:f>Sheet3!$B$5:$B$10</c:f>
              <c:numCache>
                <c:formatCode>General</c:formatCode>
                <c:ptCount val="5"/>
                <c:pt idx="0">
                  <c:v>41</c:v>
                </c:pt>
                <c:pt idx="1">
                  <c:v>34</c:v>
                </c:pt>
                <c:pt idx="2">
                  <c:v>24</c:v>
                </c:pt>
                <c:pt idx="3">
                  <c:v>28</c:v>
                </c:pt>
                <c:pt idx="4">
                  <c:v>27</c:v>
                </c:pt>
              </c:numCache>
            </c:numRef>
          </c:val>
          <c:extLst>
            <c:ext xmlns:c16="http://schemas.microsoft.com/office/drawing/2014/chart" uri="{C3380CC4-5D6E-409C-BE32-E72D297353CC}">
              <c16:uniqueId val="{00000000-DF43-47D6-99A6-FBB539296C7E}"/>
            </c:ext>
          </c:extLst>
        </c:ser>
        <c:ser>
          <c:idx val="1"/>
          <c:order val="1"/>
          <c:tx>
            <c:strRef>
              <c:f>Sheet3!$C$3:$C$4</c:f>
              <c:strCache>
                <c:ptCount val="1"/>
                <c:pt idx="0">
                  <c:v>Failed</c:v>
                </c:pt>
              </c:strCache>
            </c:strRef>
          </c:tx>
          <c:spPr>
            <a:solidFill>
              <a:schemeClr val="accent2"/>
            </a:solidFill>
            <a:ln>
              <a:noFill/>
            </a:ln>
            <a:effectLst/>
          </c:spPr>
          <c:invertIfNegative val="0"/>
          <c:cat>
            <c:strRef>
              <c:f>Sheet3!$A$5:$A$10</c:f>
              <c:strCache>
                <c:ptCount val="5"/>
                <c:pt idx="0">
                  <c:v>Communication Skills</c:v>
                </c:pt>
                <c:pt idx="1">
                  <c:v>Customer Service</c:v>
                </c:pt>
                <c:pt idx="2">
                  <c:v>Leadership Development</c:v>
                </c:pt>
                <c:pt idx="3">
                  <c:v>Project Management</c:v>
                </c:pt>
                <c:pt idx="4">
                  <c:v>Technical Skills</c:v>
                </c:pt>
              </c:strCache>
            </c:strRef>
          </c:cat>
          <c:val>
            <c:numRef>
              <c:f>Sheet3!$C$5:$C$10</c:f>
              <c:numCache>
                <c:formatCode>General</c:formatCode>
                <c:ptCount val="5"/>
                <c:pt idx="0">
                  <c:v>33</c:v>
                </c:pt>
                <c:pt idx="1">
                  <c:v>27</c:v>
                </c:pt>
                <c:pt idx="2">
                  <c:v>22</c:v>
                </c:pt>
                <c:pt idx="3">
                  <c:v>26</c:v>
                </c:pt>
                <c:pt idx="4">
                  <c:v>27</c:v>
                </c:pt>
              </c:numCache>
            </c:numRef>
          </c:val>
          <c:extLst>
            <c:ext xmlns:c16="http://schemas.microsoft.com/office/drawing/2014/chart" uri="{C3380CC4-5D6E-409C-BE32-E72D297353CC}">
              <c16:uniqueId val="{00000001-DF43-47D6-99A6-FBB539296C7E}"/>
            </c:ext>
          </c:extLst>
        </c:ser>
        <c:ser>
          <c:idx val="2"/>
          <c:order val="2"/>
          <c:tx>
            <c:strRef>
              <c:f>Sheet3!$D$3:$D$4</c:f>
              <c:strCache>
                <c:ptCount val="1"/>
                <c:pt idx="0">
                  <c:v>Incomplete</c:v>
                </c:pt>
              </c:strCache>
            </c:strRef>
          </c:tx>
          <c:spPr>
            <a:solidFill>
              <a:schemeClr val="accent3"/>
            </a:solidFill>
            <a:ln>
              <a:noFill/>
            </a:ln>
            <a:effectLst/>
          </c:spPr>
          <c:invertIfNegative val="0"/>
          <c:cat>
            <c:strRef>
              <c:f>Sheet3!$A$5:$A$10</c:f>
              <c:strCache>
                <c:ptCount val="5"/>
                <c:pt idx="0">
                  <c:v>Communication Skills</c:v>
                </c:pt>
                <c:pt idx="1">
                  <c:v>Customer Service</c:v>
                </c:pt>
                <c:pt idx="2">
                  <c:v>Leadership Development</c:v>
                </c:pt>
                <c:pt idx="3">
                  <c:v>Project Management</c:v>
                </c:pt>
                <c:pt idx="4">
                  <c:v>Technical Skills</c:v>
                </c:pt>
              </c:strCache>
            </c:strRef>
          </c:cat>
          <c:val>
            <c:numRef>
              <c:f>Sheet3!$D$5:$D$10</c:f>
              <c:numCache>
                <c:formatCode>General</c:formatCode>
                <c:ptCount val="5"/>
                <c:pt idx="0">
                  <c:v>40</c:v>
                </c:pt>
                <c:pt idx="1">
                  <c:v>31</c:v>
                </c:pt>
                <c:pt idx="2">
                  <c:v>29</c:v>
                </c:pt>
                <c:pt idx="3">
                  <c:v>32</c:v>
                </c:pt>
                <c:pt idx="4">
                  <c:v>35</c:v>
                </c:pt>
              </c:numCache>
            </c:numRef>
          </c:val>
          <c:extLst>
            <c:ext xmlns:c16="http://schemas.microsoft.com/office/drawing/2014/chart" uri="{C3380CC4-5D6E-409C-BE32-E72D297353CC}">
              <c16:uniqueId val="{00000002-DF43-47D6-99A6-FBB539296C7E}"/>
            </c:ext>
          </c:extLst>
        </c:ser>
        <c:ser>
          <c:idx val="3"/>
          <c:order val="3"/>
          <c:tx>
            <c:strRef>
              <c:f>Sheet3!$E$3:$E$4</c:f>
              <c:strCache>
                <c:ptCount val="1"/>
                <c:pt idx="0">
                  <c:v>Passed</c:v>
                </c:pt>
              </c:strCache>
            </c:strRef>
          </c:tx>
          <c:spPr>
            <a:solidFill>
              <a:schemeClr val="accent4"/>
            </a:solidFill>
            <a:ln>
              <a:noFill/>
            </a:ln>
            <a:effectLst/>
          </c:spPr>
          <c:invertIfNegative val="0"/>
          <c:cat>
            <c:strRef>
              <c:f>Sheet3!$A$5:$A$10</c:f>
              <c:strCache>
                <c:ptCount val="5"/>
                <c:pt idx="0">
                  <c:v>Communication Skills</c:v>
                </c:pt>
                <c:pt idx="1">
                  <c:v>Customer Service</c:v>
                </c:pt>
                <c:pt idx="2">
                  <c:v>Leadership Development</c:v>
                </c:pt>
                <c:pt idx="3">
                  <c:v>Project Management</c:v>
                </c:pt>
                <c:pt idx="4">
                  <c:v>Technical Skills</c:v>
                </c:pt>
              </c:strCache>
            </c:strRef>
          </c:cat>
          <c:val>
            <c:numRef>
              <c:f>Sheet3!$E$5:$E$10</c:f>
              <c:numCache>
                <c:formatCode>General</c:formatCode>
                <c:ptCount val="5"/>
                <c:pt idx="0">
                  <c:v>21</c:v>
                </c:pt>
                <c:pt idx="1">
                  <c:v>30</c:v>
                </c:pt>
                <c:pt idx="2">
                  <c:v>31</c:v>
                </c:pt>
                <c:pt idx="3">
                  <c:v>31</c:v>
                </c:pt>
                <c:pt idx="4">
                  <c:v>31</c:v>
                </c:pt>
              </c:numCache>
            </c:numRef>
          </c:val>
          <c:extLst>
            <c:ext xmlns:c16="http://schemas.microsoft.com/office/drawing/2014/chart" uri="{C3380CC4-5D6E-409C-BE32-E72D297353CC}">
              <c16:uniqueId val="{00000003-DF43-47D6-99A6-FBB539296C7E}"/>
            </c:ext>
          </c:extLst>
        </c:ser>
        <c:dLbls>
          <c:showLegendKey val="0"/>
          <c:showVal val="0"/>
          <c:showCatName val="0"/>
          <c:showSerName val="0"/>
          <c:showPercent val="0"/>
          <c:showBubbleSize val="0"/>
        </c:dLbls>
        <c:gapWidth val="219"/>
        <c:overlap val="-27"/>
        <c:axId val="1131685535"/>
        <c:axId val="1131684703"/>
      </c:barChart>
      <c:catAx>
        <c:axId val="11316855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1684703"/>
        <c:crosses val="autoZero"/>
        <c:auto val="1"/>
        <c:lblAlgn val="ctr"/>
        <c:lblOffset val="100"/>
        <c:noMultiLvlLbl val="0"/>
      </c:catAx>
      <c:valAx>
        <c:axId val="11316847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1685535"/>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[INDRA JAI GURU DEV.xlsx]Sheet3!PivotTable6</c:name>
    <c:fmtId val="20"/>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marker>
          <c:symbol val="none"/>
        </c:marke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marker>
          <c:symbol val="none"/>
        </c:marke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marker>
          <c:symbol val="none"/>
        </c:marke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marker>
          <c:symbol val="none"/>
        </c:marke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marker>
          <c:symbol val="none"/>
        </c:marke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marker>
          <c:symbol val="none"/>
        </c:marke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s>
    <c:plotArea>
      <c:layout/>
      <c:pieChart>
        <c:varyColors val="1"/>
        <c:ser>
          <c:idx val="0"/>
          <c:order val="0"/>
          <c:tx>
            <c:strRef>
              <c:f>Sheet3!$B$3:$B$4</c:f>
              <c:strCache>
                <c:ptCount val="1"/>
                <c:pt idx="0">
                  <c:v>Completed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D30-4FD2-ABD1-3A81A2DB7C3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D30-4FD2-ABD1-3A81A2DB7C3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D30-4FD2-ABD1-3A81A2DB7C3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D30-4FD2-ABD1-3A81A2DB7C3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D30-4FD2-ABD1-3A81A2DB7C36}"/>
              </c:ext>
            </c:extLst>
          </c:dPt>
          <c:cat>
            <c:strRef>
              <c:f>Sheet3!$A$5:$A$10</c:f>
              <c:strCache>
                <c:ptCount val="5"/>
                <c:pt idx="0">
                  <c:v>Communication Skills</c:v>
                </c:pt>
                <c:pt idx="1">
                  <c:v>Customer Service</c:v>
                </c:pt>
                <c:pt idx="2">
                  <c:v>Leadership Development</c:v>
                </c:pt>
                <c:pt idx="3">
                  <c:v>Project Management</c:v>
                </c:pt>
                <c:pt idx="4">
                  <c:v>Technical Skills</c:v>
                </c:pt>
              </c:strCache>
            </c:strRef>
          </c:cat>
          <c:val>
            <c:numRef>
              <c:f>Sheet3!$B$5:$B$10</c:f>
              <c:numCache>
                <c:formatCode>General</c:formatCode>
                <c:ptCount val="5"/>
                <c:pt idx="0">
                  <c:v>41</c:v>
                </c:pt>
                <c:pt idx="1">
                  <c:v>34</c:v>
                </c:pt>
                <c:pt idx="2">
                  <c:v>24</c:v>
                </c:pt>
                <c:pt idx="3">
                  <c:v>28</c:v>
                </c:pt>
                <c:pt idx="4">
                  <c:v>27</c:v>
                </c:pt>
              </c:numCache>
            </c:numRef>
          </c:val>
          <c:extLst>
            <c:ext xmlns:c16="http://schemas.microsoft.com/office/drawing/2014/chart" uri="{C3380CC4-5D6E-409C-BE32-E72D297353CC}">
              <c16:uniqueId val="{0000000A-7D30-4FD2-ABD1-3A81A2DB7C36}"/>
            </c:ext>
          </c:extLst>
        </c:ser>
        <c:ser>
          <c:idx val="1"/>
          <c:order val="1"/>
          <c:tx>
            <c:strRef>
              <c:f>Sheet3!$C$3:$C$4</c:f>
              <c:strCache>
                <c:ptCount val="1"/>
                <c:pt idx="0">
                  <c:v>Failed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C-7D30-4FD2-ABD1-3A81A2DB7C3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E-7D30-4FD2-ABD1-3A81A2DB7C3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0-7D30-4FD2-ABD1-3A81A2DB7C3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2-7D30-4FD2-ABD1-3A81A2DB7C3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4-7D30-4FD2-ABD1-3A81A2DB7C36}"/>
              </c:ext>
            </c:extLst>
          </c:dPt>
          <c:cat>
            <c:strRef>
              <c:f>Sheet3!$A$5:$A$10</c:f>
              <c:strCache>
                <c:ptCount val="5"/>
                <c:pt idx="0">
                  <c:v>Communication Skills</c:v>
                </c:pt>
                <c:pt idx="1">
                  <c:v>Customer Service</c:v>
                </c:pt>
                <c:pt idx="2">
                  <c:v>Leadership Development</c:v>
                </c:pt>
                <c:pt idx="3">
                  <c:v>Project Management</c:v>
                </c:pt>
                <c:pt idx="4">
                  <c:v>Technical Skills</c:v>
                </c:pt>
              </c:strCache>
            </c:strRef>
          </c:cat>
          <c:val>
            <c:numRef>
              <c:f>Sheet3!$C$5:$C$10</c:f>
              <c:numCache>
                <c:formatCode>General</c:formatCode>
                <c:ptCount val="5"/>
                <c:pt idx="0">
                  <c:v>33</c:v>
                </c:pt>
                <c:pt idx="1">
                  <c:v>27</c:v>
                </c:pt>
                <c:pt idx="2">
                  <c:v>22</c:v>
                </c:pt>
                <c:pt idx="3">
                  <c:v>26</c:v>
                </c:pt>
                <c:pt idx="4">
                  <c:v>27</c:v>
                </c:pt>
              </c:numCache>
            </c:numRef>
          </c:val>
          <c:extLst>
            <c:ext xmlns:c16="http://schemas.microsoft.com/office/drawing/2014/chart" uri="{C3380CC4-5D6E-409C-BE32-E72D297353CC}">
              <c16:uniqueId val="{00000015-7D30-4FD2-ABD1-3A81A2DB7C36}"/>
            </c:ext>
          </c:extLst>
        </c:ser>
        <c:ser>
          <c:idx val="2"/>
          <c:order val="2"/>
          <c:tx>
            <c:strRef>
              <c:f>Sheet3!$D$3:$D$4</c:f>
              <c:strCache>
                <c:ptCount val="1"/>
                <c:pt idx="0">
                  <c:v>Incomplete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7-7D30-4FD2-ABD1-3A81A2DB7C3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9-7D30-4FD2-ABD1-3A81A2DB7C3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B-7D30-4FD2-ABD1-3A81A2DB7C3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D-7D30-4FD2-ABD1-3A81A2DB7C3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F-7D30-4FD2-ABD1-3A81A2DB7C36}"/>
              </c:ext>
            </c:extLst>
          </c:dPt>
          <c:cat>
            <c:strRef>
              <c:f>Sheet3!$A$5:$A$10</c:f>
              <c:strCache>
                <c:ptCount val="5"/>
                <c:pt idx="0">
                  <c:v>Communication Skills</c:v>
                </c:pt>
                <c:pt idx="1">
                  <c:v>Customer Service</c:v>
                </c:pt>
                <c:pt idx="2">
                  <c:v>Leadership Development</c:v>
                </c:pt>
                <c:pt idx="3">
                  <c:v>Project Management</c:v>
                </c:pt>
                <c:pt idx="4">
                  <c:v>Technical Skills</c:v>
                </c:pt>
              </c:strCache>
            </c:strRef>
          </c:cat>
          <c:val>
            <c:numRef>
              <c:f>Sheet3!$D$5:$D$10</c:f>
              <c:numCache>
                <c:formatCode>General</c:formatCode>
                <c:ptCount val="5"/>
                <c:pt idx="0">
                  <c:v>40</c:v>
                </c:pt>
                <c:pt idx="1">
                  <c:v>31</c:v>
                </c:pt>
                <c:pt idx="2">
                  <c:v>29</c:v>
                </c:pt>
                <c:pt idx="3">
                  <c:v>32</c:v>
                </c:pt>
                <c:pt idx="4">
                  <c:v>35</c:v>
                </c:pt>
              </c:numCache>
            </c:numRef>
          </c:val>
          <c:extLst>
            <c:ext xmlns:c16="http://schemas.microsoft.com/office/drawing/2014/chart" uri="{C3380CC4-5D6E-409C-BE32-E72D297353CC}">
              <c16:uniqueId val="{00000020-7D30-4FD2-ABD1-3A81A2DB7C36}"/>
            </c:ext>
          </c:extLst>
        </c:ser>
        <c:ser>
          <c:idx val="3"/>
          <c:order val="3"/>
          <c:tx>
            <c:strRef>
              <c:f>Sheet3!$E$3:$E$4</c:f>
              <c:strCache>
                <c:ptCount val="1"/>
                <c:pt idx="0">
                  <c:v>Passed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2-7D30-4FD2-ABD1-3A81A2DB7C3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4-7D30-4FD2-ABD1-3A81A2DB7C3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6-7D30-4FD2-ABD1-3A81A2DB7C3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8-7D30-4FD2-ABD1-3A81A2DB7C3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A-7D30-4FD2-ABD1-3A81A2DB7C36}"/>
              </c:ext>
            </c:extLst>
          </c:dPt>
          <c:cat>
            <c:strRef>
              <c:f>Sheet3!$A$5:$A$10</c:f>
              <c:strCache>
                <c:ptCount val="5"/>
                <c:pt idx="0">
                  <c:v>Communication Skills</c:v>
                </c:pt>
                <c:pt idx="1">
                  <c:v>Customer Service</c:v>
                </c:pt>
                <c:pt idx="2">
                  <c:v>Leadership Development</c:v>
                </c:pt>
                <c:pt idx="3">
                  <c:v>Project Management</c:v>
                </c:pt>
                <c:pt idx="4">
                  <c:v>Technical Skills</c:v>
                </c:pt>
              </c:strCache>
            </c:strRef>
          </c:cat>
          <c:val>
            <c:numRef>
              <c:f>Sheet3!$E$5:$E$10</c:f>
              <c:numCache>
                <c:formatCode>General</c:formatCode>
                <c:ptCount val="5"/>
                <c:pt idx="0">
                  <c:v>21</c:v>
                </c:pt>
                <c:pt idx="1">
                  <c:v>30</c:v>
                </c:pt>
                <c:pt idx="2">
                  <c:v>31</c:v>
                </c:pt>
                <c:pt idx="3">
                  <c:v>31</c:v>
                </c:pt>
                <c:pt idx="4">
                  <c:v>31</c:v>
                </c:pt>
              </c:numCache>
            </c:numRef>
          </c:val>
          <c:extLst>
            <c:ext xmlns:c16="http://schemas.microsoft.com/office/drawing/2014/chart" uri="{C3380CC4-5D6E-409C-BE32-E72D297353CC}">
              <c16:uniqueId val="{0000002B-7D30-4FD2-ABD1-3A81A2DB7C36}"/>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 INDRA K</a:t>
            </a:r>
            <a:endParaRPr lang="en-US" sz="2400" dirty="0"/>
          </a:p>
          <a:p>
            <a:r>
              <a:rPr lang="en-US" sz="2400" dirty="0"/>
              <a:t>REGISTER </a:t>
            </a:r>
            <a:r>
              <a:rPr lang="en-US" sz="2400" dirty="0" smtClean="0"/>
              <a:t>NO      : 322200011</a:t>
            </a:r>
            <a:endParaRPr lang="en-US" sz="2400" dirty="0"/>
          </a:p>
          <a:p>
            <a:r>
              <a:rPr lang="en-US" sz="2400" dirty="0" smtClean="0"/>
              <a:t>DEPARTMENT     : B.COM (HONOURS)</a:t>
            </a:r>
            <a:endParaRPr lang="en-US" sz="2400" dirty="0"/>
          </a:p>
          <a:p>
            <a:r>
              <a:rPr lang="en-US" sz="2400" dirty="0" smtClean="0"/>
              <a:t>COLLEGE              : ANNA ADARSH COLEGE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7" name="Text Placeholder 6"/>
          <p:cNvSpPr>
            <a:spLocks noGrp="1"/>
          </p:cNvSpPr>
          <p:nvPr>
            <p:ph type="body" idx="1"/>
          </p:nvPr>
        </p:nvSpPr>
        <p:spPr>
          <a:xfrm>
            <a:off x="381000" y="1577339"/>
            <a:ext cx="11201400" cy="5539978"/>
          </a:xfrm>
        </p:spPr>
        <p:txBody>
          <a:bodyPr/>
          <a:lstStyle/>
          <a:p>
            <a:pPr algn="l"/>
            <a:r>
              <a:rPr lang="en-US" sz="2000" dirty="0"/>
              <a:t> </a:t>
            </a:r>
            <a:r>
              <a:rPr lang="en-US" sz="2000" dirty="0" smtClean="0"/>
              <a:t>       1.DATA </a:t>
            </a:r>
            <a:r>
              <a:rPr lang="en-US" sz="2000" dirty="0"/>
              <a:t>COLLECTION</a:t>
            </a:r>
          </a:p>
          <a:p>
            <a:pPr marL="800100" lvl="1" indent="-342900" algn="l">
              <a:buFont typeface="+mj-lt"/>
              <a:buAutoNum type="alphaLcPeriod"/>
            </a:pPr>
            <a:r>
              <a:rPr lang="en-US" sz="2000" dirty="0" smtClean="0"/>
              <a:t>Downloaded  </a:t>
            </a:r>
            <a:r>
              <a:rPr lang="en-US" sz="2000" dirty="0"/>
              <a:t>training and development data set from </a:t>
            </a:r>
            <a:r>
              <a:rPr lang="en-US" sz="2000" dirty="0"/>
              <a:t>kaggle</a:t>
            </a:r>
            <a:r>
              <a:rPr lang="en-US" sz="2000" dirty="0"/>
              <a:t> website</a:t>
            </a:r>
          </a:p>
          <a:p>
            <a:pPr marL="800100" lvl="1" indent="-342900" algn="l">
              <a:buFont typeface="+mj-lt"/>
              <a:buAutoNum type="alphaLcPeriod"/>
            </a:pPr>
            <a:r>
              <a:rPr lang="en-US" sz="2000" dirty="0"/>
              <a:t>The dataset  consist of  9 features from which 5 features were considered  for excel</a:t>
            </a:r>
          </a:p>
          <a:p>
            <a:pPr lvl="1" algn="l"/>
            <a:endParaRPr lang="en-US" sz="2000" dirty="0"/>
          </a:p>
          <a:p>
            <a:pPr lvl="1" algn="l"/>
            <a:r>
              <a:rPr lang="en-US" sz="2000" dirty="0"/>
              <a:t>2.   </a:t>
            </a:r>
            <a:r>
              <a:rPr lang="en-US" sz="2000" dirty="0" smtClean="0"/>
              <a:t>FEATURE  </a:t>
            </a:r>
            <a:r>
              <a:rPr lang="en-US" sz="2000" dirty="0"/>
              <a:t>COLLECTION </a:t>
            </a:r>
          </a:p>
          <a:p>
            <a:pPr lvl="1" algn="l"/>
            <a:r>
              <a:rPr lang="en-US" sz="2000" dirty="0"/>
              <a:t>       The  features that were taken into account as follows</a:t>
            </a:r>
          </a:p>
          <a:p>
            <a:pPr marL="800100" lvl="1" indent="-342900">
              <a:buFont typeface="+mj-lt"/>
              <a:buAutoNum type="alphaLcParenR"/>
            </a:pPr>
            <a:r>
              <a:rPr lang="en-US" sz="2000" dirty="0"/>
              <a:t>Employee ID</a:t>
            </a:r>
          </a:p>
          <a:p>
            <a:pPr marL="800100" lvl="1" indent="-342900">
              <a:buFont typeface="+mj-lt"/>
              <a:buAutoNum type="alphaLcParenR"/>
            </a:pPr>
            <a:r>
              <a:rPr lang="en-US" sz="2000" dirty="0"/>
              <a:t>Training program name</a:t>
            </a:r>
          </a:p>
          <a:p>
            <a:pPr marL="800100" lvl="1" indent="-342900">
              <a:buFont typeface="+mj-lt"/>
              <a:buAutoNum type="alphaLcParenR"/>
            </a:pPr>
            <a:r>
              <a:rPr lang="en-US" sz="2000" dirty="0"/>
              <a:t>Training outcome</a:t>
            </a:r>
          </a:p>
          <a:p>
            <a:pPr marL="800100" lvl="1" indent="-342900">
              <a:buFont typeface="+mj-lt"/>
              <a:buAutoNum type="alphaLcParenR"/>
            </a:pPr>
            <a:r>
              <a:rPr lang="en-US" sz="2000" dirty="0"/>
              <a:t>Training duration</a:t>
            </a:r>
          </a:p>
          <a:p>
            <a:pPr marL="800100" lvl="1" indent="-342900">
              <a:buFont typeface="+mj-lt"/>
              <a:buAutoNum type="alphaLcParenR"/>
            </a:pPr>
            <a:r>
              <a:rPr lang="en-US" sz="2000" dirty="0"/>
              <a:t>Training type</a:t>
            </a:r>
          </a:p>
          <a:p>
            <a:pPr lvl="1"/>
            <a:endParaRPr lang="en-US" sz="2000" dirty="0"/>
          </a:p>
          <a:p>
            <a:pPr lvl="1"/>
            <a:r>
              <a:rPr lang="en-US" sz="2000" dirty="0"/>
              <a:t>3.DATA CLEANING </a:t>
            </a:r>
          </a:p>
          <a:p>
            <a:pPr marL="800100" lvl="1" indent="-342900">
              <a:buFont typeface="+mj-lt"/>
              <a:buAutoNum type="alphaLcPeriod"/>
            </a:pPr>
            <a:r>
              <a:rPr lang="en-US" sz="2000" dirty="0"/>
              <a:t>From the given data, identified the data which was essential for excel.</a:t>
            </a:r>
          </a:p>
          <a:p>
            <a:pPr marL="800100" lvl="1" indent="-342900">
              <a:buFont typeface="+mj-lt"/>
              <a:buAutoNum type="alphaLcPeriod"/>
            </a:pPr>
            <a:r>
              <a:rPr lang="en-US" sz="2000" dirty="0"/>
              <a:t>Clicked on pivot table for summarizing the selected features</a:t>
            </a:r>
          </a:p>
          <a:p>
            <a:pPr marL="800100" lvl="1" indent="-342900">
              <a:buFont typeface="+mj-lt"/>
              <a:buAutoNum type="alphaLcPeriod"/>
            </a:pPr>
            <a:endParaRPr lang="en-US" sz="2000" dirty="0"/>
          </a:p>
          <a:p>
            <a:pPr lvl="1"/>
            <a:r>
              <a:rPr lang="en-US" sz="2000" dirty="0"/>
              <a:t>4.PIVOT TABLE FIELDS</a:t>
            </a:r>
          </a:p>
          <a:p>
            <a:pPr marL="800100" lvl="1" indent="-342900">
              <a:buFont typeface="+mj-lt"/>
              <a:buAutoNum type="alphaLcPeriod"/>
            </a:pPr>
            <a:r>
              <a:rPr lang="en-US" sz="2000" dirty="0"/>
              <a:t>Filter given as training </a:t>
            </a:r>
            <a:r>
              <a:rPr lang="en-US" sz="2000" dirty="0" smtClean="0"/>
              <a:t>type  </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838200"/>
            <a:ext cx="10972800" cy="3077766"/>
          </a:xfrm>
        </p:spPr>
        <p:txBody>
          <a:bodyPr/>
          <a:lstStyle/>
          <a:p>
            <a:pPr marL="342900" indent="-342900">
              <a:buAutoNum type="alphaLcPeriod" startAt="3"/>
            </a:pPr>
            <a:r>
              <a:rPr lang="en-US" sz="2000" dirty="0" smtClean="0"/>
              <a:t>Rows as training program  name</a:t>
            </a:r>
          </a:p>
          <a:p>
            <a:pPr marL="342900" indent="-342900">
              <a:buAutoNum type="alphaLcPeriod" startAt="3"/>
            </a:pPr>
            <a:r>
              <a:rPr lang="en-US" sz="2000" dirty="0" smtClean="0"/>
              <a:t>Values as  count of employee ID</a:t>
            </a:r>
          </a:p>
          <a:p>
            <a:pPr marL="342900" indent="-342900">
              <a:buAutoNum type="alphaLcPeriod" startAt="3"/>
            </a:pPr>
            <a:endParaRPr lang="en-US" sz="2000" dirty="0"/>
          </a:p>
          <a:p>
            <a:r>
              <a:rPr lang="en-US" sz="2000" dirty="0" smtClean="0"/>
              <a:t> 4. FILTER</a:t>
            </a:r>
          </a:p>
          <a:p>
            <a:r>
              <a:rPr lang="en-US" sz="2000" dirty="0"/>
              <a:t> </a:t>
            </a:r>
            <a:r>
              <a:rPr lang="en-US" sz="2000" dirty="0" smtClean="0"/>
              <a:t>    a. </a:t>
            </a:r>
            <a:r>
              <a:rPr lang="en-US" sz="2000" dirty="0"/>
              <a:t>U</a:t>
            </a:r>
            <a:r>
              <a:rPr lang="en-US" sz="2000" dirty="0" smtClean="0"/>
              <a:t>sed  slicer option to make pivot table filter easier and faster </a:t>
            </a:r>
          </a:p>
          <a:p>
            <a:r>
              <a:rPr lang="en-US" sz="2000" dirty="0"/>
              <a:t> </a:t>
            </a:r>
            <a:r>
              <a:rPr lang="en-US" sz="2000" dirty="0" smtClean="0"/>
              <a:t>    b. Training duration was done with the help of slicer</a:t>
            </a:r>
          </a:p>
          <a:p>
            <a:endParaRPr lang="en-US" sz="2000" dirty="0" smtClean="0"/>
          </a:p>
          <a:p>
            <a:r>
              <a:rPr lang="en-US" sz="2000" dirty="0" smtClean="0"/>
              <a:t>5.DATA VISUALIZATION</a:t>
            </a:r>
          </a:p>
          <a:p>
            <a:r>
              <a:rPr lang="en-US" sz="2000" dirty="0"/>
              <a:t> </a:t>
            </a:r>
            <a:r>
              <a:rPr lang="en-US" sz="2000" dirty="0" smtClean="0"/>
              <a:t>        With the help of charts ,the employee training outcome analyzed.</a:t>
            </a:r>
          </a:p>
          <a:p>
            <a:r>
              <a:rPr lang="en-US" sz="2000" dirty="0" smtClean="0"/>
              <a:t>  </a:t>
            </a:r>
            <a:endParaRPr lang="en-IN" sz="2000" dirty="0"/>
          </a:p>
        </p:txBody>
      </p:sp>
    </p:spTree>
    <p:extLst>
      <p:ext uri="{BB962C8B-B14F-4D97-AF65-F5344CB8AC3E}">
        <p14:creationId xmlns:p14="http://schemas.microsoft.com/office/powerpoint/2010/main" val="583037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p:cNvSpPr>
            <a:spLocks noGrp="1"/>
          </p:cNvSpPr>
          <p:nvPr>
            <p:ph type="body" idx="1"/>
          </p:nvPr>
        </p:nvSpPr>
        <p:spPr/>
        <p:txBody>
          <a:bodyPr/>
          <a:lstStyle/>
          <a:p>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205388288"/>
              </p:ext>
            </p:extLst>
          </p:nvPr>
        </p:nvGraphicFramePr>
        <p:xfrm>
          <a:off x="755332" y="1695450"/>
          <a:ext cx="9055418" cy="41090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IN" dirty="0"/>
          </a:p>
        </p:txBody>
      </p:sp>
      <p:sp>
        <p:nvSpPr>
          <p:cNvPr id="3" name="Text Placeholder 2"/>
          <p:cNvSpPr>
            <a:spLocks noGrp="1"/>
          </p:cNvSpPr>
          <p:nvPr>
            <p:ph type="body" idx="1"/>
          </p:nvPr>
        </p:nvSpPr>
        <p:spPr>
          <a:xfrm>
            <a:off x="609600" y="1577340"/>
            <a:ext cx="10972800" cy="4290060"/>
          </a:xfrm>
        </p:spPr>
        <p:txBody>
          <a:bodyPr/>
          <a:lstStyle/>
          <a:p>
            <a:r>
              <a:rPr lang="en-US" dirty="0" smtClean="0"/>
              <a:t>      </a:t>
            </a:r>
            <a:endParaRPr lang="en-IN" dirty="0"/>
          </a:p>
        </p:txBody>
      </p:sp>
      <p:graphicFrame>
        <p:nvGraphicFramePr>
          <p:cNvPr id="4" name="Chart 3"/>
          <p:cNvGraphicFramePr>
            <a:graphicFrameLocks/>
          </p:cNvGraphicFramePr>
          <p:nvPr>
            <p:extLst>
              <p:ext uri="{D42A27DB-BD31-4B8C-83A1-F6EECF244321}">
                <p14:modId xmlns:p14="http://schemas.microsoft.com/office/powerpoint/2010/main" val="432600184"/>
              </p:ext>
            </p:extLst>
          </p:nvPr>
        </p:nvGraphicFramePr>
        <p:xfrm>
          <a:off x="2514600" y="1676400"/>
          <a:ext cx="5867400" cy="3886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17870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599" y="1600200"/>
            <a:ext cx="8991601" cy="1846659"/>
          </a:xfrm>
        </p:spPr>
        <p:txBody>
          <a:bodyPr/>
          <a:lstStyle/>
          <a:p>
            <a:r>
              <a:rPr lang="en-US" sz="2400" dirty="0" smtClean="0"/>
              <a:t>     From the graph representation , it is concluded that the communication skills have highest completed training outcome as well as highest failed .Project management has the most passed outcomes. Most incomplete training outcome from communication skills. Lowest completed training outcome from leadership management</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877437"/>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Employee  training outcome analysis using excel</a:t>
            </a:r>
          </a:p>
          <a:p>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953500" y="8474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p:txBody>
          <a:bodyPr/>
          <a:lstStyle/>
          <a:p>
            <a:r>
              <a:rPr lang="en-IN" dirty="0" smtClean="0"/>
              <a:t>PROBLEM	STATEMENT</a:t>
            </a:r>
            <a:endParaRPr lang="en-IN" dirty="0"/>
          </a:p>
        </p:txBody>
      </p:sp>
      <p:sp>
        <p:nvSpPr>
          <p:cNvPr id="12" name="Text Placeholder 11"/>
          <p:cNvSpPr>
            <a:spLocks noGrp="1"/>
          </p:cNvSpPr>
          <p:nvPr>
            <p:ph type="body" idx="1"/>
          </p:nvPr>
        </p:nvSpPr>
        <p:spPr>
          <a:xfrm>
            <a:off x="609600" y="1577339"/>
            <a:ext cx="7381875" cy="4062651"/>
          </a:xfrm>
        </p:spPr>
        <p:txBody>
          <a:bodyPr/>
          <a:lstStyle/>
          <a:p>
            <a:r>
              <a:rPr lang="en-US" b="1" dirty="0" smtClean="0"/>
              <a:t>   </a:t>
            </a:r>
            <a:r>
              <a:rPr lang="en-US" sz="2400" b="1" dirty="0" smtClean="0"/>
              <a:t>1</a:t>
            </a:r>
            <a:r>
              <a:rPr lang="en-US" sz="2400" dirty="0" smtClean="0"/>
              <a:t>.  </a:t>
            </a:r>
            <a:r>
              <a:rPr lang="en-US" sz="2400" b="1" dirty="0"/>
              <a:t>Skill Gap Identification</a:t>
            </a:r>
            <a:r>
              <a:rPr lang="en-US" sz="2400" dirty="0"/>
              <a:t>: Current employees lack specific skills or knowledge necessary to meet evolving industry standards, leading to performance inefficiencies</a:t>
            </a:r>
            <a:r>
              <a:rPr lang="en-US" sz="2400" dirty="0" smtClean="0"/>
              <a:t>.</a:t>
            </a:r>
          </a:p>
          <a:p>
            <a:r>
              <a:rPr lang="en-US" sz="2400" dirty="0"/>
              <a:t> </a:t>
            </a:r>
            <a:r>
              <a:rPr lang="en-US" sz="2400" dirty="0" smtClean="0"/>
              <a:t> </a:t>
            </a:r>
            <a:r>
              <a:rPr lang="en-US" sz="2400" b="1" dirty="0" smtClean="0"/>
              <a:t> 2. </a:t>
            </a:r>
            <a:r>
              <a:rPr lang="en-US" sz="2400" b="1" dirty="0"/>
              <a:t>T</a:t>
            </a:r>
            <a:r>
              <a:rPr lang="en-US" sz="2400" b="1" dirty="0" smtClean="0"/>
              <a:t>raining </a:t>
            </a:r>
            <a:r>
              <a:rPr lang="en-US" sz="2400" b="1" dirty="0"/>
              <a:t>Effectiveness</a:t>
            </a:r>
            <a:r>
              <a:rPr lang="en-US" sz="2400" dirty="0"/>
              <a:t>: There is uncertainty about whether existing training programs effectively bridge these skill gaps, resulting in inconsistent application of learned skills on the job</a:t>
            </a:r>
            <a:r>
              <a:rPr lang="en-US" sz="2400" dirty="0" smtClean="0"/>
              <a:t>.</a:t>
            </a:r>
          </a:p>
          <a:p>
            <a:r>
              <a:rPr lang="en-US" sz="2400" b="1" dirty="0"/>
              <a:t> </a:t>
            </a:r>
            <a:r>
              <a:rPr lang="en-US" sz="2400" b="1" dirty="0" smtClean="0"/>
              <a:t>   3. Measurable outcome</a:t>
            </a:r>
            <a:r>
              <a:rPr lang="en-US" sz="2400" dirty="0" smtClean="0"/>
              <a:t>: The organization lacks clear metrics and methods to evaluate the impact of training programs on employee performance and overall business activities.</a:t>
            </a:r>
          </a:p>
        </p:txBody>
      </p:sp>
      <p:sp>
        <p:nvSpPr>
          <p:cNvPr id="10" name="object 10"/>
          <p:cNvSpPr txBox="1">
            <a:spLocks noGrp="1"/>
          </p:cNvSpPr>
          <p:nvPr>
            <p:ph type="sldNum" sz="quarter" idx="7"/>
          </p:nvPr>
        </p:nvSpPr>
        <p:spPr/>
        <p:txBody>
          <a:bodyPr/>
          <a:lstStyle/>
          <a:p>
            <a:fld id="{81D60167-4931-47E6-BA6A-407CBD079E47}" type="slidenum">
              <a:rPr lang="en-IN" smtClean="0"/>
              <a:pPr/>
              <a:t>4</a:t>
            </a:fld>
            <a:endParaRPr lang="en-IN"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01075"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9" name="Text Placeholder 8"/>
          <p:cNvSpPr>
            <a:spLocks noGrp="1"/>
          </p:cNvSpPr>
          <p:nvPr>
            <p:ph type="body" idx="1"/>
          </p:nvPr>
        </p:nvSpPr>
        <p:spPr>
          <a:xfrm>
            <a:off x="655493" y="1501140"/>
            <a:ext cx="7193107" cy="4318635"/>
          </a:xfrm>
        </p:spPr>
        <p:txBody>
          <a:bodyPr/>
          <a:lstStyle/>
          <a:p>
            <a:r>
              <a:rPr lang="en-US" dirty="0" smtClean="0"/>
              <a:t>      </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355456" y="2232451"/>
            <a:ext cx="8245619" cy="4524315"/>
          </a:xfrm>
          <a:prstGeom prst="rect">
            <a:avLst/>
          </a:prstGeom>
          <a:noFill/>
        </p:spPr>
        <p:txBody>
          <a:bodyPr wrap="square" rtlCol="0">
            <a:spAutoFit/>
          </a:bodyPr>
          <a:lstStyle/>
          <a:p>
            <a:pPr>
              <a:buFont typeface="Arial" panose="020B0604020202020204" pitchFamily="34" charset="0"/>
              <a:buChar char="•"/>
            </a:pPr>
            <a:r>
              <a:rPr lang="en-US" sz="2400" b="0" i="0" dirty="0" smtClean="0">
                <a:solidFill>
                  <a:srgbClr val="0D0D0D"/>
                </a:solidFill>
                <a:effectLst/>
                <a:latin typeface="Times New Roman" panose="02020603050405020304" pitchFamily="18" charset="0"/>
                <a:cs typeface="Times New Roman" panose="02020603050405020304" pitchFamily="18" charset="0"/>
              </a:rPr>
              <a:t>.</a:t>
            </a:r>
            <a:r>
              <a:rPr lang="en-US" sz="2400" dirty="0"/>
              <a:t> Employee training is a critical component in ensuring that a workforce remains competitive, adaptable, and equipped to meet the demands of a rapidly evolving business landscape. As organizations invest considerable resources into training programs, it becomes essential to evaluate the effectiveness of these initiatives. Analyzing training outcomes not only helps in identifying the return on investment but also in understanding how well employees are acquiring and applying new </a:t>
            </a:r>
            <a:r>
              <a:rPr lang="en-US" sz="2400" dirty="0" smtClean="0"/>
              <a:t>skills. </a:t>
            </a:r>
            <a:r>
              <a:rPr lang="en-US" sz="2400" dirty="0"/>
              <a:t>By examining the outcomes of employee training, organizations can make informed decisions about future training needs, program adjustments, and overall talent development strategies.</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p:cNvSpPr>
            <a:spLocks noGrp="1"/>
          </p:cNvSpPr>
          <p:nvPr>
            <p:ph type="body" idx="1"/>
          </p:nvPr>
        </p:nvSpPr>
        <p:spPr>
          <a:xfrm>
            <a:off x="609600" y="1577340"/>
            <a:ext cx="8305800" cy="4893647"/>
          </a:xfrm>
        </p:spPr>
        <p:txBody>
          <a:bodyPr/>
          <a:lstStyle/>
          <a:p>
            <a:pPr marL="857250" lvl="1" indent="-400050">
              <a:buFont typeface="Wingdings" panose="05000000000000000000" pitchFamily="2" charset="2"/>
              <a:buChar char="Ø"/>
            </a:pPr>
            <a:endParaRPr lang="en-US" dirty="0" smtClean="0"/>
          </a:p>
          <a:p>
            <a:pPr marL="742950" lvl="1" indent="-285750">
              <a:buFont typeface="Wingdings" panose="05000000000000000000" pitchFamily="2" charset="2"/>
              <a:buChar char="Ø"/>
            </a:pPr>
            <a:r>
              <a:rPr lang="en-US" sz="2000" b="1" dirty="0"/>
              <a:t>Employees</a:t>
            </a:r>
            <a:r>
              <a:rPr lang="en-US" sz="2000" dirty="0"/>
              <a:t>: The primary recipients of training, employees benefit from enhanced skills, knowledge, and competencies, leading to improved job performance and career </a:t>
            </a:r>
            <a:r>
              <a:rPr lang="en-US" sz="2000" dirty="0" smtClean="0"/>
              <a:t>growth.</a:t>
            </a:r>
          </a:p>
          <a:p>
            <a:pPr marL="742950" lvl="1" indent="-285750">
              <a:buFont typeface="Wingdings" panose="05000000000000000000" pitchFamily="2" charset="2"/>
              <a:buChar char="Ø"/>
            </a:pPr>
            <a:r>
              <a:rPr lang="en-US" sz="2000" dirty="0" smtClean="0"/>
              <a:t> </a:t>
            </a:r>
            <a:r>
              <a:rPr lang="en-US" sz="2000" b="1" dirty="0"/>
              <a:t>Management and Leadership</a:t>
            </a:r>
            <a:r>
              <a:rPr lang="en-US" sz="2000" dirty="0"/>
              <a:t>: Managers and leaders use training outcomes to assess employee performance, make informed decisions about promotions, identify areas for further development, and align workforce capabilities with strategic goals</a:t>
            </a:r>
            <a:r>
              <a:rPr lang="en-US" sz="2000" dirty="0" smtClean="0"/>
              <a:t>.</a:t>
            </a:r>
          </a:p>
          <a:p>
            <a:pPr marL="742950" lvl="1" indent="-285750">
              <a:buFont typeface="Wingdings" panose="05000000000000000000" pitchFamily="2" charset="2"/>
              <a:buChar char="Ø"/>
            </a:pPr>
            <a:r>
              <a:rPr lang="en-US" sz="2000" b="1" dirty="0"/>
              <a:t>Human Resources (HR) and Training Departments</a:t>
            </a:r>
            <a:r>
              <a:rPr lang="en-US" sz="2000" dirty="0"/>
              <a:t>: HR professionals and training coordinators rely on outcome data to evaluate the effectiveness of training programs, identify skill gaps, and design or adjust future training initiatives</a:t>
            </a:r>
            <a:r>
              <a:rPr lang="en-US" sz="2000" dirty="0" smtClean="0"/>
              <a:t>.</a:t>
            </a:r>
          </a:p>
          <a:p>
            <a:pPr marL="742950" lvl="1" indent="-285750">
              <a:buFont typeface="Wingdings" panose="05000000000000000000" pitchFamily="2" charset="2"/>
              <a:buChar char="Ø"/>
            </a:pPr>
            <a:r>
              <a:rPr lang="en-US" sz="2000" b="1" dirty="0"/>
              <a:t>Organization as a Whole</a:t>
            </a:r>
            <a:r>
              <a:rPr lang="en-US" sz="2000" dirty="0"/>
              <a:t>: The entire organization benefits from improved employee performance, increased productivity, and a stronger alignment between employee capabilities and business objectives, contributing to overall success and competitiveness</a:t>
            </a:r>
            <a:r>
              <a:rPr lang="en-US" dirty="0"/>
              <a:t>.</a:t>
            </a:r>
            <a:endParaRPr lang="en-US" dirty="0" smtClean="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1" name="Rectangle 3"/>
          <p:cNvSpPr>
            <a:spLocks noChangeArrowheads="1"/>
          </p:cNvSpPr>
          <p:nvPr/>
        </p:nvSpPr>
        <p:spPr bwMode="auto">
          <a:xfrm>
            <a:off x="0" y="-184667"/>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819399" y="1371600"/>
            <a:ext cx="6324601" cy="3385542"/>
          </a:xfrm>
        </p:spPr>
        <p:txBody>
          <a:bodyPr/>
          <a:lstStyle/>
          <a:p>
            <a:pPr marL="285750" indent="-285750" algn="l">
              <a:buFont typeface="Wingdings" panose="05000000000000000000" pitchFamily="2" charset="2"/>
              <a:buChar char="Ø"/>
            </a:pPr>
            <a:r>
              <a:rPr lang="en-US" dirty="0" smtClean="0"/>
              <a:t> </a:t>
            </a:r>
            <a:r>
              <a:rPr lang="en-US" sz="2000" dirty="0" smtClean="0"/>
              <a:t>PIVOT TABLE : To easily  arrange and </a:t>
            </a:r>
            <a:r>
              <a:rPr lang="en-US" sz="2000" dirty="0" smtClean="0"/>
              <a:t>summaries </a:t>
            </a:r>
            <a:r>
              <a:rPr lang="en-US" sz="2000" dirty="0" smtClean="0"/>
              <a:t>complex information in a table</a:t>
            </a:r>
          </a:p>
          <a:p>
            <a:pPr algn="l"/>
            <a:endParaRPr lang="en-US" sz="2000" dirty="0" smtClean="0"/>
          </a:p>
          <a:p>
            <a:pPr marL="285750" indent="-285750" algn="l">
              <a:buFont typeface="Wingdings" panose="05000000000000000000" pitchFamily="2" charset="2"/>
              <a:buChar char="Ø"/>
            </a:pPr>
            <a:r>
              <a:rPr lang="en-US" sz="2000" dirty="0" smtClean="0"/>
              <a:t>SLICER              :   It is used to filer data visually for training         duration </a:t>
            </a:r>
          </a:p>
          <a:p>
            <a:pPr marL="285750" indent="-285750" algn="l">
              <a:buFont typeface="Wingdings" panose="05000000000000000000" pitchFamily="2" charset="2"/>
              <a:buChar char="Ø"/>
            </a:pPr>
            <a:endParaRPr lang="en-US" sz="2000" dirty="0"/>
          </a:p>
          <a:p>
            <a:pPr marL="285750" indent="-285750" algn="l">
              <a:buFont typeface="Wingdings" panose="05000000000000000000" pitchFamily="2" charset="2"/>
              <a:buChar char="Ø"/>
            </a:pPr>
            <a:r>
              <a:rPr lang="en-US" sz="2000" dirty="0" smtClean="0"/>
              <a:t>GRAPH             :  Data </a:t>
            </a:r>
            <a:r>
              <a:rPr lang="en-US" sz="2000" dirty="0" smtClean="0"/>
              <a:t>visualization  </a:t>
            </a:r>
            <a:r>
              <a:rPr lang="en-US" sz="2000" dirty="0" smtClean="0"/>
              <a:t>and to get information accurately</a:t>
            </a:r>
          </a:p>
          <a:p>
            <a:pPr marL="285750" indent="-285750" algn="l">
              <a:buFont typeface="Wingdings" panose="05000000000000000000" pitchFamily="2" charset="2"/>
              <a:buChar char="Ø"/>
            </a:pPr>
            <a:endParaRPr lang="en-US" sz="2000" dirty="0"/>
          </a:p>
          <a:p>
            <a:pPr marL="285750" indent="-285750" algn="l">
              <a:buFont typeface="Wingdings" panose="05000000000000000000" pitchFamily="2" charset="2"/>
              <a:buChar char="Ø"/>
            </a:pPr>
            <a:r>
              <a:rPr lang="en-US" sz="2000" dirty="0" smtClean="0"/>
              <a:t>FILER                 :   Given data into internal and external                                    category</a:t>
            </a:r>
            <a:endParaRPr lang="en-IN" sz="20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235267" y="1600200"/>
            <a:ext cx="11201400" cy="3662541"/>
          </a:xfrm>
        </p:spPr>
        <p:txBody>
          <a:bodyPr/>
          <a:lstStyle/>
          <a:p>
            <a:pPr marL="285750" indent="-285750">
              <a:buFont typeface="Wingdings" panose="05000000000000000000" pitchFamily="2" charset="2"/>
              <a:buChar char="Ø"/>
            </a:pPr>
            <a:r>
              <a:rPr lang="en-US" sz="2000" dirty="0" smtClean="0"/>
              <a:t>Training and development data -   downloaded from </a:t>
            </a:r>
            <a:r>
              <a:rPr lang="en-US" sz="2000" dirty="0" smtClean="0"/>
              <a:t>kaggle</a:t>
            </a:r>
            <a:r>
              <a:rPr lang="en-US" sz="2000" dirty="0" smtClean="0"/>
              <a:t> website</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smtClean="0"/>
              <a:t>It had 9 features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smtClean="0"/>
              <a:t>For analysis purpose took only 5 features taken as follows:</a:t>
            </a:r>
          </a:p>
          <a:p>
            <a:pPr marL="800100" lvl="1" indent="-342900">
              <a:buFont typeface="+mj-lt"/>
              <a:buAutoNum type="alphaLcParenR"/>
            </a:pPr>
            <a:r>
              <a:rPr lang="en-US" sz="2000" dirty="0" smtClean="0"/>
              <a:t>Employee ID</a:t>
            </a:r>
          </a:p>
          <a:p>
            <a:pPr marL="800100" lvl="1" indent="-342900">
              <a:buFont typeface="+mj-lt"/>
              <a:buAutoNum type="alphaLcParenR"/>
            </a:pPr>
            <a:r>
              <a:rPr lang="en-US" sz="2000" dirty="0" smtClean="0"/>
              <a:t>Training program name</a:t>
            </a:r>
          </a:p>
          <a:p>
            <a:pPr marL="800100" lvl="1" indent="-342900">
              <a:buFont typeface="+mj-lt"/>
              <a:buAutoNum type="alphaLcParenR"/>
            </a:pPr>
            <a:r>
              <a:rPr lang="en-US" sz="2000" dirty="0" smtClean="0"/>
              <a:t>Training outcome</a:t>
            </a:r>
          </a:p>
          <a:p>
            <a:pPr marL="800100" lvl="1" indent="-342900">
              <a:buFont typeface="+mj-lt"/>
              <a:buAutoNum type="alphaLcParenR"/>
            </a:pPr>
            <a:r>
              <a:rPr lang="en-US" sz="2000" dirty="0" smtClean="0"/>
              <a:t>Training duration</a:t>
            </a:r>
          </a:p>
          <a:p>
            <a:pPr marL="800100" lvl="1" indent="-342900">
              <a:buFont typeface="+mj-lt"/>
              <a:buAutoNum type="alphaLcParenR"/>
            </a:pPr>
            <a:r>
              <a:rPr lang="en-US" sz="2000" dirty="0" smtClean="0"/>
              <a:t>Training type</a:t>
            </a:r>
          </a:p>
          <a:p>
            <a:pPr lvl="1"/>
            <a:r>
              <a:rPr lang="en-US" sz="2000" dirty="0" smtClean="0"/>
              <a:t>                        </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spc="15" dirty="0"/>
              <a:t>THE</a:t>
            </a:r>
            <a:r>
              <a:rPr lang="en-US" spc="20" dirty="0"/>
              <a:t> "</a:t>
            </a:r>
            <a:r>
              <a:rPr lang="en-US" spc="10" dirty="0"/>
              <a:t>WOW"</a:t>
            </a:r>
            <a:r>
              <a:rPr lang="en-US" spc="85" dirty="0"/>
              <a:t> </a:t>
            </a:r>
            <a:r>
              <a:rPr lang="en-US" spc="10" dirty="0"/>
              <a:t>IN</a:t>
            </a:r>
            <a:r>
              <a:rPr lang="en-US" spc="-5" dirty="0"/>
              <a:t> </a:t>
            </a:r>
            <a:r>
              <a:rPr lang="en-US" spc="15" dirty="0"/>
              <a:t>OUR</a:t>
            </a:r>
            <a:r>
              <a:rPr lang="en-US" spc="-10" dirty="0"/>
              <a:t> </a:t>
            </a:r>
            <a:r>
              <a:rPr lang="en-US" spc="20" dirty="0"/>
              <a:t>SOLUTION</a:t>
            </a:r>
            <a:endParaRPr lang="en-IN" dirty="0"/>
          </a:p>
        </p:txBody>
      </p:sp>
      <p:sp>
        <p:nvSpPr>
          <p:cNvPr id="3" name="Text Placeholder 2"/>
          <p:cNvSpPr>
            <a:spLocks noGrp="1"/>
          </p:cNvSpPr>
          <p:nvPr>
            <p:ph type="body" idx="1"/>
          </p:nvPr>
        </p:nvSpPr>
        <p:spPr>
          <a:xfrm>
            <a:off x="609600" y="1577340"/>
            <a:ext cx="10972800" cy="892552"/>
          </a:xfrm>
        </p:spPr>
        <p:txBody>
          <a:bodyPr/>
          <a:lstStyle/>
          <a:p>
            <a:pPr marL="285750" indent="-285750">
              <a:buFont typeface="Wingdings" panose="05000000000000000000" pitchFamily="2" charset="2"/>
              <a:buChar char="Ø"/>
            </a:pPr>
            <a:r>
              <a:rPr lang="en-US" sz="2000" dirty="0" smtClean="0"/>
              <a:t>  Slicer option – It made pivot table information filter</a:t>
            </a:r>
          </a:p>
          <a:p>
            <a:pPr marL="285750" indent="-285750">
              <a:buFont typeface="Wingdings" panose="05000000000000000000" pitchFamily="2" charset="2"/>
              <a:buChar char="Ø"/>
            </a:pPr>
            <a:endParaRPr lang="en-US" sz="2000" dirty="0"/>
          </a:p>
          <a:p>
            <a:r>
              <a:rPr lang="en-US" dirty="0" smtClean="0"/>
              <a:t> </a:t>
            </a:r>
            <a:endParaRPr lang="en-IN" dirty="0"/>
          </a:p>
        </p:txBody>
      </p:sp>
    </p:spTree>
    <p:extLst>
      <p:ext uri="{BB962C8B-B14F-4D97-AF65-F5344CB8AC3E}">
        <p14:creationId xmlns:p14="http://schemas.microsoft.com/office/powerpoint/2010/main" val="2169978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347</TotalTime>
  <Words>706</Words>
  <Application>Microsoft Office PowerPoint</Application>
  <PresentationFormat>Widescreen</PresentationFormat>
  <Paragraphs>102</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Indra</cp:lastModifiedBy>
  <cp:revision>28</cp:revision>
  <dcterms:created xsi:type="dcterms:W3CDTF">2024-03-29T15:07:22Z</dcterms:created>
  <dcterms:modified xsi:type="dcterms:W3CDTF">2024-08-29T14:54:45Z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