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Inter Bold" charset="1" panose="020B0802030000000004"/>
      <p:regular r:id="rId15"/>
    </p:embeddedFont>
    <p:embeddedFont>
      <p:font typeface="Open Sans" charset="1" panose="00000000000000000000"/>
      <p:regular r:id="rId16"/>
    </p:embeddedFont>
    <p:embeddedFont>
      <p:font typeface="Open Sans Bold" charset="1" panose="00000000000000000000"/>
      <p:regular r:id="rId17"/>
    </p:embeddedFont>
    <p:embeddedFont>
      <p:font typeface="Open Sans Semi-Bold" charset="1" panose="00000000000000000000"/>
      <p:regular r:id="rId18"/>
    </p:embeddedFont>
    <p:embeddedFont>
      <p:font typeface="Inter Medium" charset="1" panose="02000503000000020004"/>
      <p:regular r:id="rId19"/>
    </p:embeddedFont>
    <p:embeddedFont>
      <p:font typeface="Inter" charset="1" panose="020B050203000000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indraadytia" TargetMode="External" Type="http://schemas.openxmlformats.org/officeDocument/2006/relationships/hyperlink"/><Relationship Id="rId5" Target="https://www.linkedin.com/in/indraadyti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81075" y="3045971"/>
            <a:ext cx="14166687" cy="2273300"/>
          </a:xfrm>
          <a:prstGeom prst="rect">
            <a:avLst/>
          </a:prstGeom>
        </p:spPr>
        <p:txBody>
          <a:bodyPr anchor="t" rtlCol="false" tIns="0" lIns="0" bIns="0" rIns="0">
            <a:spAutoFit/>
          </a:bodyPr>
          <a:lstStyle/>
          <a:p>
            <a:pPr algn="l">
              <a:lnSpc>
                <a:spcPts val="9100"/>
              </a:lnSpc>
            </a:pPr>
            <a:r>
              <a:rPr lang="en-US" sz="6500">
                <a:solidFill>
                  <a:srgbClr val="17726D"/>
                </a:solidFill>
                <a:latin typeface="Inter Bold"/>
                <a:ea typeface="Inter Bold"/>
                <a:cs typeface="Inter Bold"/>
                <a:sym typeface="Inter Bold"/>
              </a:rPr>
              <a:t>ANALISIS DATA TEKS PADA TWEET BERBAHASA INDONESIA</a:t>
            </a:r>
          </a:p>
        </p:txBody>
      </p:sp>
      <p:sp>
        <p:nvSpPr>
          <p:cNvPr name="TextBox 14" id="14"/>
          <p:cNvSpPr txBox="true"/>
          <p:nvPr/>
        </p:nvSpPr>
        <p:spPr>
          <a:xfrm rot="0">
            <a:off x="1074658" y="9213231"/>
            <a:ext cx="2378333"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a:ea typeface="Open Sans"/>
                <a:cs typeface="Open Sans"/>
                <a:sym typeface="Open Sans"/>
              </a:rPr>
              <a:t>Indraaadytia@gmail.com</a:t>
            </a:r>
          </a:p>
        </p:txBody>
      </p:sp>
      <p:sp>
        <p:nvSpPr>
          <p:cNvPr name="TextBox 15" id="15"/>
          <p:cNvSpPr txBox="true"/>
          <p:nvPr/>
        </p:nvSpPr>
        <p:spPr>
          <a:xfrm rot="0">
            <a:off x="1074658" y="8881603"/>
            <a:ext cx="2012164"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Bold"/>
                <a:ea typeface="Open Sans Bold"/>
                <a:cs typeface="Open Sans Bold"/>
                <a:sym typeface="Open Sans Bold"/>
              </a:rPr>
              <a:t>Email</a:t>
            </a:r>
          </a:p>
        </p:txBody>
      </p:sp>
      <p:sp>
        <p:nvSpPr>
          <p:cNvPr name="TextBox 16" id="16"/>
          <p:cNvSpPr txBox="true"/>
          <p:nvPr/>
        </p:nvSpPr>
        <p:spPr>
          <a:xfrm rot="0">
            <a:off x="6967638" y="9213231"/>
            <a:ext cx="2868747" cy="290830"/>
          </a:xfrm>
          <a:prstGeom prst="rect">
            <a:avLst/>
          </a:prstGeom>
        </p:spPr>
        <p:txBody>
          <a:bodyPr anchor="t" rtlCol="false" tIns="0" lIns="0" bIns="0" rIns="0">
            <a:spAutoFit/>
          </a:bodyPr>
          <a:lstStyle/>
          <a:p>
            <a:pPr algn="just" marL="0" indent="0" lvl="0">
              <a:lnSpc>
                <a:spcPts val="2479"/>
              </a:lnSpc>
            </a:pPr>
            <a:r>
              <a:rPr lang="en-US" sz="1599" u="sng">
                <a:solidFill>
                  <a:srgbClr val="000000"/>
                </a:solidFill>
                <a:latin typeface="Open Sans"/>
                <a:ea typeface="Open Sans"/>
                <a:cs typeface="Open Sans"/>
                <a:sym typeface="Open Sans"/>
                <a:hlinkClick r:id="rId4" tooltip="https://github.com/indraadytia"/>
              </a:rPr>
              <a:t>github.com/indraadytia</a:t>
            </a:r>
          </a:p>
        </p:txBody>
      </p:sp>
      <p:sp>
        <p:nvSpPr>
          <p:cNvPr name="TextBox 17" id="17"/>
          <p:cNvSpPr txBox="true"/>
          <p:nvPr/>
        </p:nvSpPr>
        <p:spPr>
          <a:xfrm rot="0">
            <a:off x="3718100" y="8881603"/>
            <a:ext cx="2725663"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Bold"/>
                <a:ea typeface="Open Sans Bold"/>
                <a:cs typeface="Open Sans Bold"/>
                <a:sym typeface="Open Sans Bold"/>
              </a:rPr>
              <a:t>LinkedIn</a:t>
            </a:r>
          </a:p>
        </p:txBody>
      </p:sp>
      <p:sp>
        <p:nvSpPr>
          <p:cNvPr name="TextBox 18" id="18"/>
          <p:cNvSpPr txBox="true"/>
          <p:nvPr/>
        </p:nvSpPr>
        <p:spPr>
          <a:xfrm rot="0">
            <a:off x="6967638" y="8881603"/>
            <a:ext cx="2868747" cy="290830"/>
          </a:xfrm>
          <a:prstGeom prst="rect">
            <a:avLst/>
          </a:prstGeom>
        </p:spPr>
        <p:txBody>
          <a:bodyPr anchor="t" rtlCol="false" tIns="0" lIns="0" bIns="0" rIns="0">
            <a:spAutoFit/>
          </a:bodyPr>
          <a:lstStyle/>
          <a:p>
            <a:pPr algn="just" marL="0" indent="0" lvl="0">
              <a:lnSpc>
                <a:spcPts val="2479"/>
              </a:lnSpc>
            </a:pPr>
            <a:r>
              <a:rPr lang="en-US" sz="1599">
                <a:solidFill>
                  <a:srgbClr val="000000"/>
                </a:solidFill>
                <a:latin typeface="Open Sans Bold"/>
                <a:ea typeface="Open Sans Bold"/>
                <a:cs typeface="Open Sans Bold"/>
                <a:sym typeface="Open Sans Bold"/>
              </a:rPr>
              <a:t>Github</a:t>
            </a:r>
          </a:p>
        </p:txBody>
      </p:sp>
      <p:sp>
        <p:nvSpPr>
          <p:cNvPr name="TextBox 19" id="19"/>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sz="1999">
                <a:solidFill>
                  <a:srgbClr val="000000"/>
                </a:solidFill>
                <a:latin typeface="Open Sans Bold"/>
                <a:ea typeface="Open Sans Bold"/>
                <a:cs typeface="Open Sans Bold"/>
                <a:sym typeface="Open Sans Bold"/>
              </a:rPr>
              <a:t>Juli 2024</a:t>
            </a:r>
          </a:p>
        </p:txBody>
      </p:sp>
      <p:sp>
        <p:nvSpPr>
          <p:cNvPr name="TextBox 20" id="20"/>
          <p:cNvSpPr txBox="true"/>
          <p:nvPr/>
        </p:nvSpPr>
        <p:spPr>
          <a:xfrm rot="0">
            <a:off x="1074658" y="5446548"/>
            <a:ext cx="8069342" cy="349250"/>
          </a:xfrm>
          <a:prstGeom prst="rect">
            <a:avLst/>
          </a:prstGeom>
        </p:spPr>
        <p:txBody>
          <a:bodyPr anchor="t" rtlCol="false" tIns="0" lIns="0" bIns="0" rIns="0">
            <a:spAutoFit/>
          </a:bodyPr>
          <a:lstStyle/>
          <a:p>
            <a:pPr algn="l" marL="0" indent="0" lvl="0">
              <a:lnSpc>
                <a:spcPts val="2800"/>
              </a:lnSpc>
            </a:pPr>
            <a:r>
              <a:rPr lang="en-US" sz="2000" spc="148">
                <a:solidFill>
                  <a:srgbClr val="000000"/>
                </a:solidFill>
                <a:latin typeface="Open Sans Semi-Bold"/>
                <a:ea typeface="Open Sans Semi-Bold"/>
                <a:cs typeface="Open Sans Semi-Bold"/>
                <a:sym typeface="Open Sans Semi-Bold"/>
              </a:rPr>
              <a:t>PREPARED BY INDRA ADYTIA</a:t>
            </a:r>
          </a:p>
        </p:txBody>
      </p:sp>
      <p:sp>
        <p:nvSpPr>
          <p:cNvPr name="TextBox 21" id="21"/>
          <p:cNvSpPr txBox="true"/>
          <p:nvPr/>
        </p:nvSpPr>
        <p:spPr>
          <a:xfrm rot="0">
            <a:off x="1074658" y="8036396"/>
            <a:ext cx="6207126" cy="422275"/>
          </a:xfrm>
          <a:prstGeom prst="rect">
            <a:avLst/>
          </a:prstGeom>
        </p:spPr>
        <p:txBody>
          <a:bodyPr anchor="t" rtlCol="false" tIns="0" lIns="0" bIns="0" rIns="0">
            <a:spAutoFit/>
          </a:bodyPr>
          <a:lstStyle/>
          <a:p>
            <a:pPr algn="l">
              <a:lnSpc>
                <a:spcPts val="3499"/>
              </a:lnSpc>
            </a:pPr>
            <a:r>
              <a:rPr lang="en-US" sz="2499">
                <a:solidFill>
                  <a:srgbClr val="000000"/>
                </a:solidFill>
                <a:latin typeface="Open Sans Semi-Bold"/>
                <a:ea typeface="Open Sans Semi-Bold"/>
                <a:cs typeface="Open Sans Semi-Bold"/>
                <a:sym typeface="Open Sans Semi-Bold"/>
              </a:rPr>
              <a:t>EDA - Gold Challange Data Science</a:t>
            </a:r>
          </a:p>
        </p:txBody>
      </p:sp>
      <p:sp>
        <p:nvSpPr>
          <p:cNvPr name="TextBox 22" id="22"/>
          <p:cNvSpPr txBox="true"/>
          <p:nvPr/>
        </p:nvSpPr>
        <p:spPr>
          <a:xfrm rot="0">
            <a:off x="3718100" y="9213231"/>
            <a:ext cx="2725663" cy="290830"/>
          </a:xfrm>
          <a:prstGeom prst="rect">
            <a:avLst/>
          </a:prstGeom>
        </p:spPr>
        <p:txBody>
          <a:bodyPr anchor="t" rtlCol="false" tIns="0" lIns="0" bIns="0" rIns="0">
            <a:spAutoFit/>
          </a:bodyPr>
          <a:lstStyle/>
          <a:p>
            <a:pPr algn="just" marL="0" indent="0" lvl="0">
              <a:lnSpc>
                <a:spcPts val="2479"/>
              </a:lnSpc>
            </a:pPr>
            <a:r>
              <a:rPr lang="en-US" sz="1599" u="sng">
                <a:solidFill>
                  <a:srgbClr val="000000"/>
                </a:solidFill>
                <a:latin typeface="Open Sans"/>
                <a:ea typeface="Open Sans"/>
                <a:cs typeface="Open Sans"/>
                <a:sym typeface="Open Sans"/>
                <a:hlinkClick r:id="rId5" tooltip="https://www.linkedin.com/in/indraadytia/"/>
              </a:rPr>
              <a:t>linkedin.com/in/indraadytia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37101" y="4421381"/>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1979517" y="0"/>
            <a:ext cx="6308483" cy="10287000"/>
            <a:chOff x="0" y="0"/>
            <a:chExt cx="1661493" cy="2709333"/>
          </a:xfrm>
        </p:grpSpPr>
        <p:sp>
          <p:nvSpPr>
            <p:cNvPr name="Freeform 6" id="6"/>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7" id="7"/>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4598501" y="4663928"/>
            <a:ext cx="2660799" cy="266079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8002593" y="721973"/>
            <a:ext cx="9256707" cy="2965198"/>
            <a:chOff x="0" y="0"/>
            <a:chExt cx="12342277" cy="3953597"/>
          </a:xfrm>
        </p:grpSpPr>
        <p:pic>
          <p:nvPicPr>
            <p:cNvPr name="Picture 12" id="12"/>
            <p:cNvPicPr>
              <a:picLocks noChangeAspect="true"/>
            </p:cNvPicPr>
            <p:nvPr/>
          </p:nvPicPr>
          <p:blipFill>
            <a:blip r:embed="rId2"/>
            <a:srcRect l="0" t="56237" r="14633" b="2718"/>
            <a:stretch>
              <a:fillRect/>
            </a:stretch>
          </p:blipFill>
          <p:spPr>
            <a:xfrm flipH="false" flipV="false">
              <a:off x="0" y="0"/>
              <a:ext cx="12342277" cy="3953597"/>
            </a:xfrm>
            <a:prstGeom prst="rect">
              <a:avLst/>
            </a:prstGeom>
          </p:spPr>
        </p:pic>
      </p:grpSp>
      <p:grpSp>
        <p:nvGrpSpPr>
          <p:cNvPr name="Group 13" id="13"/>
          <p:cNvGrpSpPr/>
          <p:nvPr/>
        </p:nvGrpSpPr>
        <p:grpSpPr>
          <a:xfrm rot="0">
            <a:off x="863539" y="4663928"/>
            <a:ext cx="969409" cy="986123"/>
            <a:chOff x="0" y="0"/>
            <a:chExt cx="812800" cy="826814"/>
          </a:xfrm>
        </p:grpSpPr>
        <p:sp>
          <p:nvSpPr>
            <p:cNvPr name="Freeform 14" id="14"/>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5" id="15"/>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sz="3399">
                  <a:solidFill>
                    <a:srgbClr val="17726D"/>
                  </a:solidFill>
                  <a:latin typeface="Inter Bold"/>
                  <a:ea typeface="Inter Bold"/>
                  <a:cs typeface="Inter Bold"/>
                  <a:sym typeface="Inter Bold"/>
                </a:rPr>
                <a:t>01</a:t>
              </a:r>
            </a:p>
          </p:txBody>
        </p:sp>
      </p:grpSp>
      <p:grpSp>
        <p:nvGrpSpPr>
          <p:cNvPr name="Group 16" id="16"/>
          <p:cNvGrpSpPr/>
          <p:nvPr/>
        </p:nvGrpSpPr>
        <p:grpSpPr>
          <a:xfrm rot="0">
            <a:off x="863539" y="6089615"/>
            <a:ext cx="969409" cy="986123"/>
            <a:chOff x="0" y="0"/>
            <a:chExt cx="812800" cy="826814"/>
          </a:xfrm>
        </p:grpSpPr>
        <p:sp>
          <p:nvSpPr>
            <p:cNvPr name="Freeform 17" id="17"/>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8" id="18"/>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sz="3399">
                  <a:solidFill>
                    <a:srgbClr val="17726D"/>
                  </a:solidFill>
                  <a:latin typeface="Inter Bold"/>
                  <a:ea typeface="Inter Bold"/>
                  <a:cs typeface="Inter Bold"/>
                  <a:sym typeface="Inter Bold"/>
                </a:rPr>
                <a:t>02</a:t>
              </a:r>
            </a:p>
          </p:txBody>
        </p:sp>
      </p:grpSp>
      <p:grpSp>
        <p:nvGrpSpPr>
          <p:cNvPr name="Group 19" id="19"/>
          <p:cNvGrpSpPr/>
          <p:nvPr/>
        </p:nvGrpSpPr>
        <p:grpSpPr>
          <a:xfrm rot="0">
            <a:off x="863539" y="7515302"/>
            <a:ext cx="969409" cy="986123"/>
            <a:chOff x="0" y="0"/>
            <a:chExt cx="812800" cy="826814"/>
          </a:xfrm>
        </p:grpSpPr>
        <p:sp>
          <p:nvSpPr>
            <p:cNvPr name="Freeform 20" id="20"/>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1" id="21"/>
            <p:cNvSpPr txBox="true"/>
            <p:nvPr/>
          </p:nvSpPr>
          <p:spPr>
            <a:xfrm>
              <a:off x="76200" y="10839"/>
              <a:ext cx="660400" cy="738462"/>
            </a:xfrm>
            <a:prstGeom prst="rect">
              <a:avLst/>
            </a:prstGeom>
          </p:spPr>
          <p:txBody>
            <a:bodyPr anchor="ctr" rtlCol="false" tIns="44470" lIns="44470" bIns="44470" rIns="44470"/>
            <a:lstStyle/>
            <a:p>
              <a:pPr algn="ctr">
                <a:lnSpc>
                  <a:spcPts val="4759"/>
                </a:lnSpc>
              </a:pPr>
              <a:r>
                <a:rPr lang="en-US" sz="3399">
                  <a:solidFill>
                    <a:srgbClr val="17726D"/>
                  </a:solidFill>
                  <a:latin typeface="Inter Bold"/>
                  <a:ea typeface="Inter Bold"/>
                  <a:cs typeface="Inter Bold"/>
                  <a:sym typeface="Inter Bold"/>
                </a:rPr>
                <a:t>03</a:t>
              </a:r>
            </a:p>
          </p:txBody>
        </p:sp>
      </p:grpSp>
      <p:sp>
        <p:nvSpPr>
          <p:cNvPr name="AutoShape 22" id="22"/>
          <p:cNvSpPr/>
          <p:nvPr/>
        </p:nvSpPr>
        <p:spPr>
          <a:xfrm>
            <a:off x="844489" y="2984652"/>
            <a:ext cx="6008511" cy="0"/>
          </a:xfrm>
          <a:prstGeom prst="line">
            <a:avLst/>
          </a:prstGeom>
          <a:ln cap="flat" w="76200">
            <a:solidFill>
              <a:srgbClr val="EAE4D2"/>
            </a:solidFill>
            <a:prstDash val="solid"/>
            <a:headEnd type="none" len="sm" w="sm"/>
            <a:tailEnd type="none" len="sm" w="sm"/>
          </a:ln>
        </p:spPr>
      </p:sp>
      <p:sp>
        <p:nvSpPr>
          <p:cNvPr name="TextBox 23" id="23"/>
          <p:cNvSpPr txBox="true"/>
          <p:nvPr/>
        </p:nvSpPr>
        <p:spPr>
          <a:xfrm rot="0">
            <a:off x="844489" y="826748"/>
            <a:ext cx="7158103" cy="19373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TABLE OF CONTENT</a:t>
            </a:r>
          </a:p>
        </p:txBody>
      </p:sp>
      <p:sp>
        <p:nvSpPr>
          <p:cNvPr name="TextBox 24" id="24"/>
          <p:cNvSpPr txBox="true"/>
          <p:nvPr/>
        </p:nvSpPr>
        <p:spPr>
          <a:xfrm rot="0">
            <a:off x="2091095" y="4923207"/>
            <a:ext cx="3614553" cy="412750"/>
          </a:xfrm>
          <a:prstGeom prst="rect">
            <a:avLst/>
          </a:prstGeom>
        </p:spPr>
        <p:txBody>
          <a:bodyPr anchor="t" rtlCol="false" tIns="0" lIns="0" bIns="0" rIns="0">
            <a:spAutoFit/>
          </a:bodyPr>
          <a:lstStyle/>
          <a:p>
            <a:pPr algn="l">
              <a:lnSpc>
                <a:spcPts val="3499"/>
              </a:lnSpc>
            </a:pPr>
            <a:r>
              <a:rPr lang="en-US" sz="2499">
                <a:solidFill>
                  <a:srgbClr val="000000"/>
                </a:solidFill>
                <a:latin typeface="Inter Medium"/>
                <a:ea typeface="Inter Medium"/>
                <a:cs typeface="Inter Medium"/>
                <a:sym typeface="Inter Medium"/>
              </a:rPr>
              <a:t>Pendahuluan</a:t>
            </a:r>
          </a:p>
        </p:txBody>
      </p:sp>
      <p:sp>
        <p:nvSpPr>
          <p:cNvPr name="TextBox 25" id="25"/>
          <p:cNvSpPr txBox="true"/>
          <p:nvPr/>
        </p:nvSpPr>
        <p:spPr>
          <a:xfrm rot="0">
            <a:off x="2091095" y="6348894"/>
            <a:ext cx="3614553" cy="412750"/>
          </a:xfrm>
          <a:prstGeom prst="rect">
            <a:avLst/>
          </a:prstGeom>
        </p:spPr>
        <p:txBody>
          <a:bodyPr anchor="t" rtlCol="false" tIns="0" lIns="0" bIns="0" rIns="0">
            <a:spAutoFit/>
          </a:bodyPr>
          <a:lstStyle/>
          <a:p>
            <a:pPr algn="l">
              <a:lnSpc>
                <a:spcPts val="3499"/>
              </a:lnSpc>
            </a:pPr>
            <a:r>
              <a:rPr lang="en-US" sz="2499">
                <a:solidFill>
                  <a:srgbClr val="000000"/>
                </a:solidFill>
                <a:latin typeface="Inter Medium"/>
                <a:ea typeface="Inter Medium"/>
                <a:cs typeface="Inter Medium"/>
                <a:sym typeface="Inter Medium"/>
              </a:rPr>
              <a:t>Metode Penelitian</a:t>
            </a:r>
          </a:p>
        </p:txBody>
      </p:sp>
      <p:sp>
        <p:nvSpPr>
          <p:cNvPr name="TextBox 26" id="26"/>
          <p:cNvSpPr txBox="true"/>
          <p:nvPr/>
        </p:nvSpPr>
        <p:spPr>
          <a:xfrm rot="0">
            <a:off x="2091095" y="7774581"/>
            <a:ext cx="3614553" cy="412750"/>
          </a:xfrm>
          <a:prstGeom prst="rect">
            <a:avLst/>
          </a:prstGeom>
        </p:spPr>
        <p:txBody>
          <a:bodyPr anchor="t" rtlCol="false" tIns="0" lIns="0" bIns="0" rIns="0">
            <a:spAutoFit/>
          </a:bodyPr>
          <a:lstStyle/>
          <a:p>
            <a:pPr algn="l">
              <a:lnSpc>
                <a:spcPts val="3499"/>
              </a:lnSpc>
            </a:pPr>
            <a:r>
              <a:rPr lang="en-US" sz="2499">
                <a:solidFill>
                  <a:srgbClr val="000000"/>
                </a:solidFill>
                <a:latin typeface="Inter Medium"/>
                <a:ea typeface="Inter Medium"/>
                <a:cs typeface="Inter Medium"/>
                <a:sym typeface="Inter Medium"/>
              </a:rPr>
              <a:t>Hasil &amp; Kesimpulan</a:t>
            </a:r>
          </a:p>
        </p:txBody>
      </p:sp>
      <p:sp>
        <p:nvSpPr>
          <p:cNvPr name="TextBox 27" id="27"/>
          <p:cNvSpPr txBox="true"/>
          <p:nvPr/>
        </p:nvSpPr>
        <p:spPr>
          <a:xfrm rot="0">
            <a:off x="863539" y="3290931"/>
            <a:ext cx="6818840" cy="396240"/>
          </a:xfrm>
          <a:prstGeom prst="rect">
            <a:avLst/>
          </a:prstGeom>
        </p:spPr>
        <p:txBody>
          <a:bodyPr anchor="t" rtlCol="false" tIns="0" lIns="0" bIns="0" rIns="0">
            <a:spAutoFit/>
          </a:bodyPr>
          <a:lstStyle/>
          <a:p>
            <a:pPr algn="l" marL="0" indent="0" lvl="0">
              <a:lnSpc>
                <a:spcPts val="3359"/>
              </a:lnSpc>
            </a:pPr>
            <a:r>
              <a:rPr lang="en-US" sz="2400" spc="177">
                <a:solidFill>
                  <a:srgbClr val="000000"/>
                </a:solidFill>
                <a:latin typeface="Open Sans Semi-Bold"/>
                <a:ea typeface="Open Sans Semi-Bold"/>
                <a:cs typeface="Open Sans Semi-Bold"/>
                <a:sym typeface="Open Sans Semi-Bold"/>
              </a:rPr>
              <a:t>PITCH DECK PRESENTATION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11895342" y="1135661"/>
            <a:ext cx="5363958" cy="8015678"/>
            <a:chOff x="0" y="0"/>
            <a:chExt cx="7151943" cy="10687570"/>
          </a:xfrm>
        </p:grpSpPr>
        <p:pic>
          <p:nvPicPr>
            <p:cNvPr name="Picture 12" id="12"/>
            <p:cNvPicPr>
              <a:picLocks noChangeAspect="true"/>
            </p:cNvPicPr>
            <p:nvPr/>
          </p:nvPicPr>
          <p:blipFill>
            <a:blip r:embed="rId2"/>
            <a:srcRect l="28407" t="0" r="27008" b="0"/>
            <a:stretch>
              <a:fillRect/>
            </a:stretch>
          </p:blipFill>
          <p:spPr>
            <a:xfrm flipH="false" flipV="false">
              <a:off x="0" y="0"/>
              <a:ext cx="7151943" cy="10687570"/>
            </a:xfrm>
            <a:prstGeom prst="rect">
              <a:avLst/>
            </a:prstGeom>
          </p:spPr>
        </p:pic>
      </p:grpSp>
      <p:grpSp>
        <p:nvGrpSpPr>
          <p:cNvPr name="Group 13" id="13"/>
          <p:cNvGrpSpPr/>
          <p:nvPr/>
        </p:nvGrpSpPr>
        <p:grpSpPr>
          <a:xfrm rot="0">
            <a:off x="3268930" y="-1565593"/>
            <a:ext cx="5402508" cy="54025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6" id="16"/>
          <p:cNvSpPr txBox="true"/>
          <p:nvPr/>
        </p:nvSpPr>
        <p:spPr>
          <a:xfrm rot="0">
            <a:off x="683169" y="1320715"/>
            <a:ext cx="7158103"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PENDAHULUAN</a:t>
            </a:r>
          </a:p>
        </p:txBody>
      </p:sp>
      <p:sp>
        <p:nvSpPr>
          <p:cNvPr name="TextBox 17" id="17"/>
          <p:cNvSpPr txBox="true"/>
          <p:nvPr/>
        </p:nvSpPr>
        <p:spPr>
          <a:xfrm rot="0">
            <a:off x="683169" y="2267500"/>
            <a:ext cx="6818840" cy="396240"/>
          </a:xfrm>
          <a:prstGeom prst="rect">
            <a:avLst/>
          </a:prstGeom>
        </p:spPr>
        <p:txBody>
          <a:bodyPr anchor="t" rtlCol="false" tIns="0" lIns="0" bIns="0" rIns="0">
            <a:spAutoFit/>
          </a:bodyPr>
          <a:lstStyle/>
          <a:p>
            <a:pPr algn="l" marL="0" indent="0" lvl="0">
              <a:lnSpc>
                <a:spcPts val="3359"/>
              </a:lnSpc>
            </a:pPr>
            <a:r>
              <a:rPr lang="en-US" sz="2400" spc="177">
                <a:solidFill>
                  <a:srgbClr val="000000"/>
                </a:solidFill>
                <a:latin typeface="Open Sans Semi-Bold"/>
                <a:ea typeface="Open Sans Semi-Bold"/>
                <a:cs typeface="Open Sans Semi-Bold"/>
                <a:sym typeface="Open Sans Semi-Bold"/>
              </a:rPr>
              <a:t>LATAR BELAKANG MASALAH</a:t>
            </a:r>
          </a:p>
        </p:txBody>
      </p:sp>
      <p:sp>
        <p:nvSpPr>
          <p:cNvPr name="AutoShape 18" id="18"/>
          <p:cNvSpPr/>
          <p:nvPr/>
        </p:nvSpPr>
        <p:spPr>
          <a:xfrm>
            <a:off x="683169" y="3395567"/>
            <a:ext cx="0" cy="4629912"/>
          </a:xfrm>
          <a:prstGeom prst="line">
            <a:avLst/>
          </a:prstGeom>
          <a:ln cap="flat" w="76200">
            <a:solidFill>
              <a:srgbClr val="EAE4D2"/>
            </a:solidFill>
            <a:prstDash val="solid"/>
            <a:headEnd type="none" len="sm" w="sm"/>
            <a:tailEnd type="none" len="sm" w="sm"/>
          </a:ln>
        </p:spPr>
      </p:sp>
      <p:sp>
        <p:nvSpPr>
          <p:cNvPr name="TextBox 19" id="19"/>
          <p:cNvSpPr txBox="true"/>
          <p:nvPr/>
        </p:nvSpPr>
        <p:spPr>
          <a:xfrm rot="0">
            <a:off x="1028700" y="3271742"/>
            <a:ext cx="9356976" cy="4753737"/>
          </a:xfrm>
          <a:prstGeom prst="rect">
            <a:avLst/>
          </a:prstGeom>
        </p:spPr>
        <p:txBody>
          <a:bodyPr anchor="t" rtlCol="false" tIns="0" lIns="0" bIns="0" rIns="0">
            <a:spAutoFit/>
          </a:bodyPr>
          <a:lstStyle/>
          <a:p>
            <a:pPr algn="just" marL="0" indent="0" lvl="0">
              <a:lnSpc>
                <a:spcPts val="4224"/>
              </a:lnSpc>
            </a:pPr>
            <a:r>
              <a:rPr lang="en-US" sz="2400" spc="96">
                <a:solidFill>
                  <a:srgbClr val="000000"/>
                </a:solidFill>
                <a:latin typeface="Open Sans"/>
                <a:ea typeface="Open Sans"/>
                <a:cs typeface="Open Sans"/>
                <a:sym typeface="Open Sans"/>
              </a:rPr>
              <a:t>Media sosial, khususnya Twitter, telah menjadi platform utama untuk komunikasi dan berbagi informasi. Namun, keberadaan konten negatif seperti hate speech, abusive language, dan toxic comments menjadi perhatian serius. Analisis ini bertujuan untuk memahami distribusi dan frekuensi tweet negatif dalam bahasa Indonesia. Pemahaman ini diharapkan dapat memberikan wawasan bagi upaya mitigasi dan regulasi konten negatif di platform media sosial.</a:t>
            </a:r>
          </a:p>
        </p:txBody>
      </p:sp>
      <p:grpSp>
        <p:nvGrpSpPr>
          <p:cNvPr name="Group 20" id="20"/>
          <p:cNvGrpSpPr/>
          <p:nvPr/>
        </p:nvGrpSpPr>
        <p:grpSpPr>
          <a:xfrm rot="0">
            <a:off x="10196488" y="1215940"/>
            <a:ext cx="715180" cy="71518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145979" y="3120461"/>
            <a:ext cx="877649" cy="877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7" id="7"/>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ea typeface="Inter Bold"/>
                  <a:cs typeface="Inter Bold"/>
                  <a:sym typeface="Inter Bold"/>
                </a:rPr>
                <a:t>01</a:t>
              </a:r>
            </a:p>
          </p:txBody>
        </p:sp>
      </p:grpSp>
      <p:grpSp>
        <p:nvGrpSpPr>
          <p:cNvPr name="Group 8" id="8"/>
          <p:cNvGrpSpPr/>
          <p:nvPr/>
        </p:nvGrpSpPr>
        <p:grpSpPr>
          <a:xfrm rot="0">
            <a:off x="1145979" y="4625730"/>
            <a:ext cx="877649" cy="87764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ea typeface="Inter Bold"/>
                  <a:cs typeface="Inter Bold"/>
                  <a:sym typeface="Inter Bold"/>
                </a:rPr>
                <a:t>02</a:t>
              </a:r>
            </a:p>
          </p:txBody>
        </p:sp>
      </p:grpSp>
      <p:grpSp>
        <p:nvGrpSpPr>
          <p:cNvPr name="Group 11" id="11"/>
          <p:cNvGrpSpPr/>
          <p:nvPr/>
        </p:nvGrpSpPr>
        <p:grpSpPr>
          <a:xfrm rot="0">
            <a:off x="17400866" y="0"/>
            <a:ext cx="863406" cy="1914819"/>
            <a:chOff x="0" y="0"/>
            <a:chExt cx="227399" cy="504314"/>
          </a:xfrm>
        </p:grpSpPr>
        <p:sp>
          <p:nvSpPr>
            <p:cNvPr name="Freeform 12" id="12"/>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13" id="13"/>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1061650" y="8036778"/>
            <a:ext cx="3803190" cy="380319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7" id="17"/>
          <p:cNvGrpSpPr/>
          <p:nvPr/>
        </p:nvGrpSpPr>
        <p:grpSpPr>
          <a:xfrm rot="0">
            <a:off x="0" y="10094695"/>
            <a:ext cx="18264272" cy="192305"/>
            <a:chOff x="0" y="0"/>
            <a:chExt cx="4810343" cy="50648"/>
          </a:xfrm>
        </p:grpSpPr>
        <p:sp>
          <p:nvSpPr>
            <p:cNvPr name="Freeform 18" id="18"/>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9" id="19"/>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20" id="20"/>
          <p:cNvSpPr txBox="true"/>
          <p:nvPr/>
        </p:nvSpPr>
        <p:spPr>
          <a:xfrm rot="0">
            <a:off x="1145979" y="1013906"/>
            <a:ext cx="7149728" cy="9848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PROBLEMS</a:t>
            </a:r>
          </a:p>
        </p:txBody>
      </p:sp>
      <p:sp>
        <p:nvSpPr>
          <p:cNvPr name="TextBox 21" id="21"/>
          <p:cNvSpPr txBox="true"/>
          <p:nvPr/>
        </p:nvSpPr>
        <p:spPr>
          <a:xfrm rot="0">
            <a:off x="1165029" y="2013100"/>
            <a:ext cx="6818840" cy="396240"/>
          </a:xfrm>
          <a:prstGeom prst="rect">
            <a:avLst/>
          </a:prstGeom>
        </p:spPr>
        <p:txBody>
          <a:bodyPr anchor="t" rtlCol="false" tIns="0" lIns="0" bIns="0" rIns="0">
            <a:spAutoFit/>
          </a:bodyPr>
          <a:lstStyle/>
          <a:p>
            <a:pPr algn="l" marL="0" indent="0" lvl="0">
              <a:lnSpc>
                <a:spcPts val="3359"/>
              </a:lnSpc>
            </a:pPr>
            <a:r>
              <a:rPr lang="en-US" sz="2400" spc="177">
                <a:solidFill>
                  <a:srgbClr val="000000"/>
                </a:solidFill>
                <a:latin typeface="Open Sans Bold"/>
                <a:ea typeface="Open Sans Bold"/>
                <a:cs typeface="Open Sans Bold"/>
                <a:sym typeface="Open Sans Bold"/>
              </a:rPr>
              <a:t>TUJUAN PENELITIAN</a:t>
            </a:r>
          </a:p>
        </p:txBody>
      </p:sp>
      <p:sp>
        <p:nvSpPr>
          <p:cNvPr name="TextBox 22" id="22"/>
          <p:cNvSpPr txBox="true"/>
          <p:nvPr/>
        </p:nvSpPr>
        <p:spPr>
          <a:xfrm rot="0">
            <a:off x="2260298" y="3066565"/>
            <a:ext cx="15128704" cy="931545"/>
          </a:xfrm>
          <a:prstGeom prst="rect">
            <a:avLst/>
          </a:prstGeom>
        </p:spPr>
        <p:txBody>
          <a:bodyPr anchor="t" rtlCol="false" tIns="0" lIns="0" bIns="0" rIns="0">
            <a:spAutoFit/>
          </a:bodyPr>
          <a:lstStyle/>
          <a:p>
            <a:pPr algn="l">
              <a:lnSpc>
                <a:spcPts val="3779"/>
              </a:lnSpc>
            </a:pPr>
            <a:r>
              <a:rPr lang="en-US" sz="2699">
                <a:solidFill>
                  <a:srgbClr val="000000"/>
                </a:solidFill>
                <a:latin typeface="Inter Bold"/>
                <a:ea typeface="Inter Bold"/>
                <a:cs typeface="Inter Bold"/>
                <a:sym typeface="Inter Bold"/>
              </a:rPr>
              <a:t>Mengetahui perbandingan jumlah tweet yang mengandung hate speech vs bukan hate speech.</a:t>
            </a:r>
          </a:p>
        </p:txBody>
      </p:sp>
      <p:grpSp>
        <p:nvGrpSpPr>
          <p:cNvPr name="Group 23" id="23"/>
          <p:cNvGrpSpPr/>
          <p:nvPr/>
        </p:nvGrpSpPr>
        <p:grpSpPr>
          <a:xfrm rot="0">
            <a:off x="-179210" y="-165540"/>
            <a:ext cx="715180" cy="71518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26" id="26"/>
          <p:cNvSpPr txBox="true"/>
          <p:nvPr/>
        </p:nvSpPr>
        <p:spPr>
          <a:xfrm rot="0">
            <a:off x="2260298" y="4571834"/>
            <a:ext cx="15140568" cy="931545"/>
          </a:xfrm>
          <a:prstGeom prst="rect">
            <a:avLst/>
          </a:prstGeom>
        </p:spPr>
        <p:txBody>
          <a:bodyPr anchor="t" rtlCol="false" tIns="0" lIns="0" bIns="0" rIns="0">
            <a:spAutoFit/>
          </a:bodyPr>
          <a:lstStyle/>
          <a:p>
            <a:pPr algn="l">
              <a:lnSpc>
                <a:spcPts val="3779"/>
              </a:lnSpc>
            </a:pPr>
            <a:r>
              <a:rPr lang="en-US" sz="2699">
                <a:solidFill>
                  <a:srgbClr val="000000"/>
                </a:solidFill>
                <a:latin typeface="Inter Bold"/>
                <a:ea typeface="Inter Bold"/>
                <a:cs typeface="Inter Bold"/>
                <a:sym typeface="Inter Bold"/>
              </a:rPr>
              <a:t>Mengetahui perbandingan jumlah tweet yang mengandung abusive language vs bukan abusive language</a:t>
            </a:r>
          </a:p>
        </p:txBody>
      </p:sp>
      <p:grpSp>
        <p:nvGrpSpPr>
          <p:cNvPr name="Group 27" id="27"/>
          <p:cNvGrpSpPr/>
          <p:nvPr/>
        </p:nvGrpSpPr>
        <p:grpSpPr>
          <a:xfrm rot="0">
            <a:off x="1145979" y="6132030"/>
            <a:ext cx="877649" cy="87764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29" id="29"/>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ea typeface="Inter Bold"/>
                  <a:cs typeface="Inter Bold"/>
                  <a:sym typeface="Inter Bold"/>
                </a:rPr>
                <a:t>03</a:t>
              </a:r>
            </a:p>
          </p:txBody>
        </p:sp>
      </p:grpSp>
      <p:sp>
        <p:nvSpPr>
          <p:cNvPr name="TextBox 30" id="30"/>
          <p:cNvSpPr txBox="true"/>
          <p:nvPr/>
        </p:nvSpPr>
        <p:spPr>
          <a:xfrm rot="0">
            <a:off x="2322417" y="6319394"/>
            <a:ext cx="14490194" cy="455295"/>
          </a:xfrm>
          <a:prstGeom prst="rect">
            <a:avLst/>
          </a:prstGeom>
        </p:spPr>
        <p:txBody>
          <a:bodyPr anchor="t" rtlCol="false" tIns="0" lIns="0" bIns="0" rIns="0">
            <a:spAutoFit/>
          </a:bodyPr>
          <a:lstStyle/>
          <a:p>
            <a:pPr algn="l">
              <a:lnSpc>
                <a:spcPts val="3779"/>
              </a:lnSpc>
            </a:pPr>
            <a:r>
              <a:rPr lang="en-US" sz="2699">
                <a:solidFill>
                  <a:srgbClr val="000000"/>
                </a:solidFill>
                <a:latin typeface="Inter Bold"/>
                <a:ea typeface="Inter Bold"/>
                <a:cs typeface="Inter Bold"/>
                <a:sym typeface="Inter Bold"/>
              </a:rPr>
              <a:t>Mengetahui distribusi tweet yang mengandung konten toxic vs bukan toxic.</a:t>
            </a:r>
          </a:p>
        </p:txBody>
      </p:sp>
      <p:grpSp>
        <p:nvGrpSpPr>
          <p:cNvPr name="Group 31" id="31"/>
          <p:cNvGrpSpPr/>
          <p:nvPr/>
        </p:nvGrpSpPr>
        <p:grpSpPr>
          <a:xfrm rot="0">
            <a:off x="1145979" y="7482875"/>
            <a:ext cx="877649" cy="877649"/>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33" id="33"/>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sz="2999">
                  <a:solidFill>
                    <a:srgbClr val="17726D"/>
                  </a:solidFill>
                  <a:latin typeface="Inter Bold"/>
                  <a:ea typeface="Inter Bold"/>
                  <a:cs typeface="Inter Bold"/>
                  <a:sym typeface="Inter Bold"/>
                </a:rPr>
                <a:t>04</a:t>
              </a:r>
            </a:p>
          </p:txBody>
        </p:sp>
      </p:grpSp>
      <p:sp>
        <p:nvSpPr>
          <p:cNvPr name="TextBox 34" id="34"/>
          <p:cNvSpPr txBox="true"/>
          <p:nvPr/>
        </p:nvSpPr>
        <p:spPr>
          <a:xfrm rot="0">
            <a:off x="2322417" y="7435250"/>
            <a:ext cx="14490194" cy="931545"/>
          </a:xfrm>
          <a:prstGeom prst="rect">
            <a:avLst/>
          </a:prstGeom>
        </p:spPr>
        <p:txBody>
          <a:bodyPr anchor="t" rtlCol="false" tIns="0" lIns="0" bIns="0" rIns="0">
            <a:spAutoFit/>
          </a:bodyPr>
          <a:lstStyle/>
          <a:p>
            <a:pPr algn="l">
              <a:lnSpc>
                <a:spcPts val="3779"/>
              </a:lnSpc>
            </a:pPr>
            <a:r>
              <a:rPr lang="en-US" sz="2699">
                <a:solidFill>
                  <a:srgbClr val="000000"/>
                </a:solidFill>
                <a:latin typeface="Inter Bold"/>
                <a:ea typeface="Inter Bold"/>
                <a:cs typeface="Inter Bold"/>
                <a:sym typeface="Inter Bold"/>
              </a:rPr>
              <a:t>Mengidentifikasi kata-kata abusive yang paling sering muncul dalam tweet berbahasa Indonesia.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9945" y="6515138"/>
            <a:ext cx="6028378" cy="2314864"/>
            <a:chOff x="0" y="0"/>
            <a:chExt cx="8037837" cy="3086485"/>
          </a:xfrm>
        </p:grpSpPr>
        <p:pic>
          <p:nvPicPr>
            <p:cNvPr name="Picture 3" id="3"/>
            <p:cNvPicPr>
              <a:picLocks noChangeAspect="true"/>
            </p:cNvPicPr>
            <p:nvPr/>
          </p:nvPicPr>
          <p:blipFill>
            <a:blip r:embed="rId2"/>
            <a:srcRect l="0" t="16242" r="0" b="16242"/>
            <a:stretch>
              <a:fillRect/>
            </a:stretch>
          </p:blipFill>
          <p:spPr>
            <a:xfrm flipH="false" flipV="false">
              <a:off x="0" y="0"/>
              <a:ext cx="8037837" cy="3086485"/>
            </a:xfrm>
            <a:prstGeom prst="rect">
              <a:avLst/>
            </a:prstGeom>
          </p:spPr>
        </p:pic>
      </p:grpSp>
      <p:grpSp>
        <p:nvGrpSpPr>
          <p:cNvPr name="Group 4" id="4"/>
          <p:cNvGrpSpPr/>
          <p:nvPr/>
        </p:nvGrpSpPr>
        <p:grpSpPr>
          <a:xfrm rot="0">
            <a:off x="839945" y="4024168"/>
            <a:ext cx="6028378" cy="2314864"/>
            <a:chOff x="0" y="0"/>
            <a:chExt cx="8037837" cy="3086485"/>
          </a:xfrm>
        </p:grpSpPr>
        <p:pic>
          <p:nvPicPr>
            <p:cNvPr name="Picture 5" id="5"/>
            <p:cNvPicPr>
              <a:picLocks noChangeAspect="true"/>
            </p:cNvPicPr>
            <p:nvPr/>
          </p:nvPicPr>
          <p:blipFill>
            <a:blip r:embed="rId3"/>
            <a:srcRect l="0" t="24931" r="0" b="6701"/>
            <a:stretch>
              <a:fillRect/>
            </a:stretch>
          </p:blipFill>
          <p:spPr>
            <a:xfrm flipH="false" flipV="false">
              <a:off x="0" y="0"/>
              <a:ext cx="8037837" cy="3086485"/>
            </a:xfrm>
            <a:prstGeom prst="rect">
              <a:avLst/>
            </a:prstGeom>
          </p:spPr>
        </p:pic>
      </p:grpSp>
      <p:sp>
        <p:nvSpPr>
          <p:cNvPr name="TextBox 6" id="6"/>
          <p:cNvSpPr txBox="true"/>
          <p:nvPr/>
        </p:nvSpPr>
        <p:spPr>
          <a:xfrm rot="0">
            <a:off x="689916" y="1133475"/>
            <a:ext cx="6818840" cy="1937385"/>
          </a:xfrm>
          <a:prstGeom prst="rect">
            <a:avLst/>
          </a:prstGeom>
        </p:spPr>
        <p:txBody>
          <a:bodyPr anchor="t" rtlCol="false" tIns="0" lIns="0" bIns="0" rIns="0">
            <a:spAutoFit/>
          </a:bodyPr>
          <a:lstStyle/>
          <a:p>
            <a:pPr algn="l">
              <a:lnSpc>
                <a:spcPts val="7560"/>
              </a:lnSpc>
            </a:pPr>
            <a:r>
              <a:rPr lang="en-US" sz="7200">
                <a:solidFill>
                  <a:srgbClr val="17726D"/>
                </a:solidFill>
                <a:latin typeface="Inter Bold"/>
                <a:ea typeface="Inter Bold"/>
                <a:cs typeface="Inter Bold"/>
                <a:sym typeface="Inter Bold"/>
              </a:rPr>
              <a:t>METODE PENELITIAN</a:t>
            </a:r>
          </a:p>
        </p:txBody>
      </p:sp>
      <p:grpSp>
        <p:nvGrpSpPr>
          <p:cNvPr name="Group 7" id="7"/>
          <p:cNvGrpSpPr/>
          <p:nvPr/>
        </p:nvGrpSpPr>
        <p:grpSpPr>
          <a:xfrm rot="0">
            <a:off x="7718306" y="0"/>
            <a:ext cx="10569694" cy="10287000"/>
            <a:chOff x="0" y="0"/>
            <a:chExt cx="2783788" cy="2709333"/>
          </a:xfrm>
        </p:grpSpPr>
        <p:sp>
          <p:nvSpPr>
            <p:cNvPr name="Freeform 8" id="8"/>
            <p:cNvSpPr/>
            <p:nvPr/>
          </p:nvSpPr>
          <p:spPr>
            <a:xfrm flipH="false" flipV="false" rot="0">
              <a:off x="0" y="0"/>
              <a:ext cx="2783788" cy="2709333"/>
            </a:xfrm>
            <a:custGeom>
              <a:avLst/>
              <a:gdLst/>
              <a:ahLst/>
              <a:cxnLst/>
              <a:rect r="r" b="b" t="t" l="l"/>
              <a:pathLst>
                <a:path h="2709333" w="2783788">
                  <a:moveTo>
                    <a:pt x="0" y="0"/>
                  </a:moveTo>
                  <a:lnTo>
                    <a:pt x="2783788" y="0"/>
                  </a:lnTo>
                  <a:lnTo>
                    <a:pt x="2783788" y="2709333"/>
                  </a:lnTo>
                  <a:lnTo>
                    <a:pt x="0" y="2709333"/>
                  </a:lnTo>
                  <a:close/>
                </a:path>
              </a:pathLst>
            </a:custGeom>
            <a:solidFill>
              <a:srgbClr val="17726D"/>
            </a:solidFill>
          </p:spPr>
        </p:sp>
        <p:sp>
          <p:nvSpPr>
            <p:cNvPr name="TextBox 9" id="9"/>
            <p:cNvSpPr txBox="true"/>
            <p:nvPr/>
          </p:nvSpPr>
          <p:spPr>
            <a:xfrm>
              <a:off x="0" y="-47625"/>
              <a:ext cx="2783788" cy="2756958"/>
            </a:xfrm>
            <a:prstGeom prst="rect">
              <a:avLst/>
            </a:prstGeom>
          </p:spPr>
          <p:txBody>
            <a:bodyPr anchor="ctr" rtlCol="false" tIns="50800" lIns="50800" bIns="50800" rIns="50800"/>
            <a:lstStyle/>
            <a:p>
              <a:pPr algn="ctr">
                <a:lnSpc>
                  <a:spcPts val="2479"/>
                </a:lnSpc>
              </a:pPr>
            </a:p>
          </p:txBody>
        </p:sp>
      </p:grpSp>
      <p:sp>
        <p:nvSpPr>
          <p:cNvPr name="AutoShape 10" id="10"/>
          <p:cNvSpPr/>
          <p:nvPr/>
        </p:nvSpPr>
        <p:spPr>
          <a:xfrm flipV="true">
            <a:off x="689916" y="3070860"/>
            <a:ext cx="6178407" cy="38100"/>
          </a:xfrm>
          <a:prstGeom prst="line">
            <a:avLst/>
          </a:prstGeom>
          <a:ln cap="flat" w="76200">
            <a:solidFill>
              <a:srgbClr val="EAE4D2"/>
            </a:solidFill>
            <a:prstDash val="solid"/>
            <a:headEnd type="none" len="sm" w="sm"/>
            <a:tailEnd type="none" len="sm" w="sm"/>
          </a:ln>
        </p:spPr>
      </p:sp>
      <p:sp>
        <p:nvSpPr>
          <p:cNvPr name="TextBox 11" id="11"/>
          <p:cNvSpPr txBox="true"/>
          <p:nvPr/>
        </p:nvSpPr>
        <p:spPr>
          <a:xfrm rot="0">
            <a:off x="8860703" y="933450"/>
            <a:ext cx="8398597" cy="6261735"/>
          </a:xfrm>
          <a:prstGeom prst="rect">
            <a:avLst/>
          </a:prstGeom>
        </p:spPr>
        <p:txBody>
          <a:bodyPr anchor="t" rtlCol="false" tIns="0" lIns="0" bIns="0" rIns="0">
            <a:spAutoFit/>
          </a:bodyPr>
          <a:lstStyle/>
          <a:p>
            <a:pPr algn="just" marL="0" indent="0" lvl="0">
              <a:lnSpc>
                <a:spcPts val="4185"/>
              </a:lnSpc>
            </a:pPr>
            <a:r>
              <a:rPr lang="en-US" sz="2700">
                <a:solidFill>
                  <a:srgbClr val="FFFFFF"/>
                </a:solidFill>
                <a:latin typeface="Open Sans"/>
                <a:ea typeface="Open Sans"/>
                <a:cs typeface="Open Sans"/>
                <a:sym typeface="Open Sans"/>
              </a:rPr>
              <a:t>Metode penelitian ini menggunakan statistik deskriptif untuk menghitung frekuensi dan persentase tweet dalam kategori hate speech, abusive, dan toxic. Selain itu, dilakukan Exploratory Data Analysis (EDA) untuk mengeksplorasi dan memahami data melalui visualisasi univariat menggunakan pie chart dan bar chart. Visualisasi ini membantu menjawab pertanyaan latar belakang dengan membandingkan jumlah tweet hate speech vs bukan hate speech, abusive vs bukan abusive, toxic vs bukan toxic, serta menunjukkan kata-kata abusive yang paling sering digunakan.</a:t>
            </a:r>
          </a:p>
        </p:txBody>
      </p:sp>
      <p:sp>
        <p:nvSpPr>
          <p:cNvPr name="TextBox 12" id="12"/>
          <p:cNvSpPr txBox="true"/>
          <p:nvPr/>
        </p:nvSpPr>
        <p:spPr>
          <a:xfrm rot="0">
            <a:off x="8860703" y="7586845"/>
            <a:ext cx="8398597" cy="1537336"/>
          </a:xfrm>
          <a:prstGeom prst="rect">
            <a:avLst/>
          </a:prstGeom>
        </p:spPr>
        <p:txBody>
          <a:bodyPr anchor="t" rtlCol="false" tIns="0" lIns="0" bIns="0" rIns="0">
            <a:spAutoFit/>
          </a:bodyPr>
          <a:lstStyle/>
          <a:p>
            <a:pPr algn="l">
              <a:lnSpc>
                <a:spcPts val="4184"/>
              </a:lnSpc>
              <a:spcBef>
                <a:spcPct val="0"/>
              </a:spcBef>
            </a:pPr>
            <a:r>
              <a:rPr lang="en-US" sz="2699">
                <a:solidFill>
                  <a:srgbClr val="FFFFFF"/>
                </a:solidFill>
                <a:latin typeface="Inter Medium"/>
                <a:ea typeface="Inter Medium"/>
                <a:cs typeface="Inter Medium"/>
                <a:sym typeface="Inter Medium"/>
              </a:rPr>
              <a:t>Dataset :  </a:t>
            </a:r>
            <a:r>
              <a:rPr lang="en-US" sz="2699">
                <a:solidFill>
                  <a:srgbClr val="FFFFFF"/>
                </a:solidFill>
                <a:latin typeface="Inter"/>
                <a:ea typeface="Inter"/>
                <a:cs typeface="Inter"/>
                <a:sym typeface="Inter"/>
              </a:rPr>
              <a:t>https://www.kaggle.com/datasets/ilhamfp31/indonesian-abusive-and-hate-speech-twitter-text/data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3834" y="0"/>
            <a:ext cx="5014166" cy="10287000"/>
            <a:chOff x="0" y="0"/>
            <a:chExt cx="1320603" cy="2709333"/>
          </a:xfrm>
        </p:grpSpPr>
        <p:sp>
          <p:nvSpPr>
            <p:cNvPr name="Freeform 3" id="3"/>
            <p:cNvSpPr/>
            <p:nvPr/>
          </p:nvSpPr>
          <p:spPr>
            <a:xfrm flipH="false" flipV="false" rot="0">
              <a:off x="0" y="0"/>
              <a:ext cx="1320603" cy="2709333"/>
            </a:xfrm>
            <a:custGeom>
              <a:avLst/>
              <a:gdLst/>
              <a:ahLst/>
              <a:cxnLst/>
              <a:rect r="r" b="b" t="t" l="l"/>
              <a:pathLst>
                <a:path h="2709333" w="1320603">
                  <a:moveTo>
                    <a:pt x="0" y="0"/>
                  </a:moveTo>
                  <a:lnTo>
                    <a:pt x="1320603" y="0"/>
                  </a:lnTo>
                  <a:lnTo>
                    <a:pt x="1320603" y="2709333"/>
                  </a:lnTo>
                  <a:lnTo>
                    <a:pt x="0" y="2709333"/>
                  </a:lnTo>
                  <a:close/>
                </a:path>
              </a:pathLst>
            </a:custGeom>
            <a:solidFill>
              <a:srgbClr val="F6F6F6"/>
            </a:solidFill>
          </p:spPr>
        </p:sp>
        <p:sp>
          <p:nvSpPr>
            <p:cNvPr name="TextBox 4" id="4"/>
            <p:cNvSpPr txBox="true"/>
            <p:nvPr/>
          </p:nvSpPr>
          <p:spPr>
            <a:xfrm>
              <a:off x="0" y="-47625"/>
              <a:ext cx="132060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9144000" y="457494"/>
            <a:ext cx="9144000" cy="1495425"/>
            <a:chOff x="0" y="0"/>
            <a:chExt cx="2408296" cy="393857"/>
          </a:xfrm>
        </p:grpSpPr>
        <p:sp>
          <p:nvSpPr>
            <p:cNvPr name="Freeform 6" id="6"/>
            <p:cNvSpPr/>
            <p:nvPr/>
          </p:nvSpPr>
          <p:spPr>
            <a:xfrm flipH="false" flipV="false" rot="0">
              <a:off x="0" y="0"/>
              <a:ext cx="2408296" cy="393857"/>
            </a:xfrm>
            <a:custGeom>
              <a:avLst/>
              <a:gdLst/>
              <a:ahLst/>
              <a:cxnLst/>
              <a:rect r="r" b="b" t="t" l="l"/>
              <a:pathLst>
                <a:path h="393857" w="2408296">
                  <a:moveTo>
                    <a:pt x="0" y="0"/>
                  </a:moveTo>
                  <a:lnTo>
                    <a:pt x="2408296" y="0"/>
                  </a:lnTo>
                  <a:lnTo>
                    <a:pt x="2408296" y="393857"/>
                  </a:lnTo>
                  <a:lnTo>
                    <a:pt x="0" y="393857"/>
                  </a:lnTo>
                  <a:close/>
                </a:path>
              </a:pathLst>
            </a:custGeom>
            <a:solidFill>
              <a:srgbClr val="17726D"/>
            </a:solidFill>
          </p:spPr>
        </p:sp>
        <p:sp>
          <p:nvSpPr>
            <p:cNvPr name="TextBox 7" id="7"/>
            <p:cNvSpPr txBox="true"/>
            <p:nvPr/>
          </p:nvSpPr>
          <p:spPr>
            <a:xfrm>
              <a:off x="0" y="-47625"/>
              <a:ext cx="2408296" cy="441482"/>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1" id="11"/>
          <p:cNvSpPr/>
          <p:nvPr/>
        </p:nvSpPr>
        <p:spPr>
          <a:xfrm flipH="false" flipV="false" rot="0">
            <a:off x="839945" y="2636960"/>
            <a:ext cx="4966461" cy="3392991"/>
          </a:xfrm>
          <a:custGeom>
            <a:avLst/>
            <a:gdLst/>
            <a:ahLst/>
            <a:cxnLst/>
            <a:rect r="r" b="b" t="t" l="l"/>
            <a:pathLst>
              <a:path h="3392991" w="4966461">
                <a:moveTo>
                  <a:pt x="0" y="0"/>
                </a:moveTo>
                <a:lnTo>
                  <a:pt x="4966461" y="0"/>
                </a:lnTo>
                <a:lnTo>
                  <a:pt x="4966461" y="3392991"/>
                </a:lnTo>
                <a:lnTo>
                  <a:pt x="0" y="3392991"/>
                </a:lnTo>
                <a:lnTo>
                  <a:pt x="0" y="0"/>
                </a:lnTo>
                <a:close/>
              </a:path>
            </a:pathLst>
          </a:custGeom>
          <a:blipFill>
            <a:blip r:embed="rId2"/>
            <a:stretch>
              <a:fillRect l="-5470" t="-10160" r="-6618" b="-6793"/>
            </a:stretch>
          </a:blipFill>
          <a:ln w="28575" cap="sq">
            <a:solidFill>
              <a:srgbClr val="17726D"/>
            </a:solidFill>
            <a:prstDash val="solid"/>
            <a:miter/>
          </a:ln>
        </p:spPr>
      </p:sp>
      <p:sp>
        <p:nvSpPr>
          <p:cNvPr name="Freeform 12" id="12"/>
          <p:cNvSpPr/>
          <p:nvPr/>
        </p:nvSpPr>
        <p:spPr>
          <a:xfrm flipH="false" flipV="false" rot="0">
            <a:off x="6571154" y="2636960"/>
            <a:ext cx="4777501" cy="3392991"/>
          </a:xfrm>
          <a:custGeom>
            <a:avLst/>
            <a:gdLst/>
            <a:ahLst/>
            <a:cxnLst/>
            <a:rect r="r" b="b" t="t" l="l"/>
            <a:pathLst>
              <a:path h="3392991" w="4777501">
                <a:moveTo>
                  <a:pt x="0" y="0"/>
                </a:moveTo>
                <a:lnTo>
                  <a:pt x="4777501" y="0"/>
                </a:lnTo>
                <a:lnTo>
                  <a:pt x="4777501" y="3392991"/>
                </a:lnTo>
                <a:lnTo>
                  <a:pt x="0" y="3392991"/>
                </a:lnTo>
                <a:lnTo>
                  <a:pt x="0" y="0"/>
                </a:lnTo>
                <a:close/>
              </a:path>
            </a:pathLst>
          </a:custGeom>
          <a:blipFill>
            <a:blip r:embed="rId3"/>
            <a:stretch>
              <a:fillRect l="0" t="-14772" r="0" b="-5134"/>
            </a:stretch>
          </a:blipFill>
          <a:ln w="38100" cap="sq">
            <a:solidFill>
              <a:srgbClr val="17726D"/>
            </a:solidFill>
            <a:prstDash val="solid"/>
            <a:miter/>
          </a:ln>
        </p:spPr>
      </p:sp>
      <p:sp>
        <p:nvSpPr>
          <p:cNvPr name="Freeform 13" id="13"/>
          <p:cNvSpPr/>
          <p:nvPr/>
        </p:nvSpPr>
        <p:spPr>
          <a:xfrm flipH="false" flipV="false" rot="0">
            <a:off x="12292839" y="2636960"/>
            <a:ext cx="4181941" cy="3292713"/>
          </a:xfrm>
          <a:custGeom>
            <a:avLst/>
            <a:gdLst/>
            <a:ahLst/>
            <a:cxnLst/>
            <a:rect r="r" b="b" t="t" l="l"/>
            <a:pathLst>
              <a:path h="3292713" w="4181941">
                <a:moveTo>
                  <a:pt x="0" y="0"/>
                </a:moveTo>
                <a:lnTo>
                  <a:pt x="4181941" y="0"/>
                </a:lnTo>
                <a:lnTo>
                  <a:pt x="4181941" y="3292713"/>
                </a:lnTo>
                <a:lnTo>
                  <a:pt x="0" y="3292713"/>
                </a:lnTo>
                <a:lnTo>
                  <a:pt x="0" y="0"/>
                </a:lnTo>
                <a:close/>
              </a:path>
            </a:pathLst>
          </a:custGeom>
          <a:blipFill>
            <a:blip r:embed="rId4"/>
            <a:stretch>
              <a:fillRect l="0" t="-22554" r="0" b="-12969"/>
            </a:stretch>
          </a:blipFill>
          <a:ln w="38100" cap="sq">
            <a:solidFill>
              <a:srgbClr val="17726D"/>
            </a:solidFill>
            <a:prstDash val="solid"/>
            <a:miter/>
          </a:ln>
        </p:spPr>
      </p:sp>
      <p:sp>
        <p:nvSpPr>
          <p:cNvPr name="TextBox 14" id="14"/>
          <p:cNvSpPr txBox="true"/>
          <p:nvPr/>
        </p:nvSpPr>
        <p:spPr>
          <a:xfrm rot="0">
            <a:off x="839945" y="543219"/>
            <a:ext cx="8147912" cy="1710690"/>
          </a:xfrm>
          <a:prstGeom prst="rect">
            <a:avLst/>
          </a:prstGeom>
        </p:spPr>
        <p:txBody>
          <a:bodyPr anchor="t" rtlCol="false" tIns="0" lIns="0" bIns="0" rIns="0">
            <a:spAutoFit/>
          </a:bodyPr>
          <a:lstStyle/>
          <a:p>
            <a:pPr algn="l">
              <a:lnSpc>
                <a:spcPts val="6930"/>
              </a:lnSpc>
            </a:pPr>
            <a:r>
              <a:rPr lang="en-US" sz="6600">
                <a:solidFill>
                  <a:srgbClr val="17726D"/>
                </a:solidFill>
                <a:latin typeface="Inter Bold"/>
                <a:ea typeface="Inter Bold"/>
                <a:cs typeface="Inter Bold"/>
                <a:sym typeface="Inter Bold"/>
              </a:rPr>
              <a:t>HASIL </a:t>
            </a:r>
          </a:p>
          <a:p>
            <a:pPr algn="l">
              <a:lnSpc>
                <a:spcPts val="6300"/>
              </a:lnSpc>
            </a:pPr>
            <a:r>
              <a:rPr lang="en-US" sz="6000">
                <a:solidFill>
                  <a:srgbClr val="17726D"/>
                </a:solidFill>
                <a:latin typeface="Inter Bold"/>
                <a:ea typeface="Inter Bold"/>
                <a:cs typeface="Inter Bold"/>
                <a:sym typeface="Inter Bold"/>
              </a:rPr>
              <a:t>VISUALISASI</a:t>
            </a:r>
          </a:p>
        </p:txBody>
      </p:sp>
      <p:sp>
        <p:nvSpPr>
          <p:cNvPr name="TextBox 15" id="15"/>
          <p:cNvSpPr txBox="true"/>
          <p:nvPr/>
        </p:nvSpPr>
        <p:spPr>
          <a:xfrm rot="0">
            <a:off x="853963" y="6363326"/>
            <a:ext cx="5155216" cy="931545"/>
          </a:xfrm>
          <a:prstGeom prst="rect">
            <a:avLst/>
          </a:prstGeom>
        </p:spPr>
        <p:txBody>
          <a:bodyPr anchor="t" rtlCol="false" tIns="0" lIns="0" bIns="0" rIns="0">
            <a:spAutoFit/>
          </a:bodyPr>
          <a:lstStyle/>
          <a:p>
            <a:pPr algn="l">
              <a:lnSpc>
                <a:spcPts val="3779"/>
              </a:lnSpc>
            </a:pPr>
            <a:r>
              <a:rPr lang="en-US" sz="2699">
                <a:solidFill>
                  <a:srgbClr val="17726D"/>
                </a:solidFill>
                <a:latin typeface="Inter Bold"/>
                <a:ea typeface="Inter Bold"/>
                <a:cs typeface="Inter Bold"/>
                <a:sym typeface="Inter Bold"/>
              </a:rPr>
              <a:t>Perbandingan Tweet Hate Speech vs Bukan Hate Speech</a:t>
            </a:r>
          </a:p>
        </p:txBody>
      </p:sp>
      <p:sp>
        <p:nvSpPr>
          <p:cNvPr name="TextBox 16" id="16"/>
          <p:cNvSpPr txBox="true"/>
          <p:nvPr/>
        </p:nvSpPr>
        <p:spPr>
          <a:xfrm rot="0">
            <a:off x="6573401" y="6363326"/>
            <a:ext cx="5155216" cy="931545"/>
          </a:xfrm>
          <a:prstGeom prst="rect">
            <a:avLst/>
          </a:prstGeom>
        </p:spPr>
        <p:txBody>
          <a:bodyPr anchor="t" rtlCol="false" tIns="0" lIns="0" bIns="0" rIns="0">
            <a:spAutoFit/>
          </a:bodyPr>
          <a:lstStyle/>
          <a:p>
            <a:pPr algn="l">
              <a:lnSpc>
                <a:spcPts val="3779"/>
              </a:lnSpc>
            </a:pPr>
            <a:r>
              <a:rPr lang="en-US" sz="2699">
                <a:solidFill>
                  <a:srgbClr val="17726D"/>
                </a:solidFill>
                <a:latin typeface="Inter Bold"/>
                <a:ea typeface="Inter Bold"/>
                <a:cs typeface="Inter Bold"/>
                <a:sym typeface="Inter Bold"/>
              </a:rPr>
              <a:t>Perbandingan Tweet Abusive vs Bukan Abusive</a:t>
            </a:r>
          </a:p>
        </p:txBody>
      </p:sp>
      <p:sp>
        <p:nvSpPr>
          <p:cNvPr name="TextBox 17" id="17"/>
          <p:cNvSpPr txBox="true"/>
          <p:nvPr/>
        </p:nvSpPr>
        <p:spPr>
          <a:xfrm rot="0">
            <a:off x="12328550" y="6313187"/>
            <a:ext cx="5155216" cy="931545"/>
          </a:xfrm>
          <a:prstGeom prst="rect">
            <a:avLst/>
          </a:prstGeom>
        </p:spPr>
        <p:txBody>
          <a:bodyPr anchor="t" rtlCol="false" tIns="0" lIns="0" bIns="0" rIns="0">
            <a:spAutoFit/>
          </a:bodyPr>
          <a:lstStyle/>
          <a:p>
            <a:pPr algn="l">
              <a:lnSpc>
                <a:spcPts val="3779"/>
              </a:lnSpc>
            </a:pPr>
            <a:r>
              <a:rPr lang="en-US" sz="2699">
                <a:solidFill>
                  <a:srgbClr val="17726D"/>
                </a:solidFill>
                <a:latin typeface="Inter Bold"/>
                <a:ea typeface="Inter Bold"/>
                <a:cs typeface="Inter Bold"/>
                <a:sym typeface="Inter Bold"/>
              </a:rPr>
              <a:t>Perbandingan Tweet Toxic vs Bukan Toxic</a:t>
            </a:r>
          </a:p>
        </p:txBody>
      </p:sp>
      <p:sp>
        <p:nvSpPr>
          <p:cNvPr name="TextBox 18" id="18"/>
          <p:cNvSpPr txBox="true"/>
          <p:nvPr/>
        </p:nvSpPr>
        <p:spPr>
          <a:xfrm rot="0">
            <a:off x="857800" y="7599671"/>
            <a:ext cx="4930750" cy="183642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Berdasarkan analisis data, 42.2% tweet termasuk dalam kategori hate speech sementara 57.8% lainnya bukan hate speech</a:t>
            </a:r>
          </a:p>
        </p:txBody>
      </p:sp>
      <p:sp>
        <p:nvSpPr>
          <p:cNvPr name="TextBox 19" id="19"/>
          <p:cNvSpPr txBox="true"/>
          <p:nvPr/>
        </p:nvSpPr>
        <p:spPr>
          <a:xfrm rot="0">
            <a:off x="6522482" y="7599671"/>
            <a:ext cx="4930750" cy="183642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Analisis data mengungkapkan bahwa 38.3% tweet mengandung bahasa abusive sementara 61.7% lainnya tidak</a:t>
            </a:r>
          </a:p>
        </p:txBody>
      </p:sp>
      <p:sp>
        <p:nvSpPr>
          <p:cNvPr name="TextBox 20" id="20"/>
          <p:cNvSpPr txBox="true"/>
          <p:nvPr/>
        </p:nvSpPr>
        <p:spPr>
          <a:xfrm rot="0">
            <a:off x="12328550" y="7366309"/>
            <a:ext cx="4930750" cy="2303145"/>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Distribusi tweet menunjukkan bahwa 55.5% tweet termasuk kategori toxic (mengandung hate speech atau bahasa abusive) sementara 44.5% lainnya tidak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945152"/>
            <a:chOff x="0" y="0"/>
            <a:chExt cx="4816593" cy="775678"/>
          </a:xfrm>
        </p:grpSpPr>
        <p:sp>
          <p:nvSpPr>
            <p:cNvPr name="Freeform 3" id="3"/>
            <p:cNvSpPr/>
            <p:nvPr/>
          </p:nvSpPr>
          <p:spPr>
            <a:xfrm flipH="false" flipV="false" rot="0">
              <a:off x="0" y="0"/>
              <a:ext cx="4816592" cy="775678"/>
            </a:xfrm>
            <a:custGeom>
              <a:avLst/>
              <a:gdLst/>
              <a:ahLst/>
              <a:cxnLst/>
              <a:rect r="r" b="b" t="t" l="l"/>
              <a:pathLst>
                <a:path h="775678" w="4816592">
                  <a:moveTo>
                    <a:pt x="0" y="0"/>
                  </a:moveTo>
                  <a:lnTo>
                    <a:pt x="4816592" y="0"/>
                  </a:lnTo>
                  <a:lnTo>
                    <a:pt x="4816592" y="775678"/>
                  </a:lnTo>
                  <a:lnTo>
                    <a:pt x="0" y="775678"/>
                  </a:lnTo>
                  <a:close/>
                </a:path>
              </a:pathLst>
            </a:custGeom>
            <a:solidFill>
              <a:srgbClr val="17726D"/>
            </a:solidFill>
          </p:spPr>
        </p:sp>
        <p:sp>
          <p:nvSpPr>
            <p:cNvPr name="TextBox 4" id="4"/>
            <p:cNvSpPr txBox="true"/>
            <p:nvPr/>
          </p:nvSpPr>
          <p:spPr>
            <a:xfrm>
              <a:off x="0" y="-47625"/>
              <a:ext cx="4816593" cy="823303"/>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745226" y="-1332365"/>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849470" y="752128"/>
            <a:ext cx="16589060" cy="3437392"/>
            <a:chOff x="0" y="0"/>
            <a:chExt cx="22118747" cy="4583190"/>
          </a:xfrm>
        </p:grpSpPr>
        <p:pic>
          <p:nvPicPr>
            <p:cNvPr name="Picture 9" id="9"/>
            <p:cNvPicPr>
              <a:picLocks noChangeAspect="true"/>
            </p:cNvPicPr>
            <p:nvPr/>
          </p:nvPicPr>
          <p:blipFill>
            <a:blip r:embed="rId2"/>
            <a:srcRect l="0" t="43919" r="0" b="21034"/>
            <a:stretch>
              <a:fillRect/>
            </a:stretch>
          </p:blipFill>
          <p:spPr>
            <a:xfrm flipH="false" flipV="false">
              <a:off x="0" y="0"/>
              <a:ext cx="22118747" cy="4583190"/>
            </a:xfrm>
            <a:prstGeom prst="rect">
              <a:avLst/>
            </a:prstGeom>
          </p:spPr>
        </p:pic>
      </p:grpSp>
      <p:sp>
        <p:nvSpPr>
          <p:cNvPr name="Freeform 10" id="10"/>
          <p:cNvSpPr/>
          <p:nvPr/>
        </p:nvSpPr>
        <p:spPr>
          <a:xfrm flipH="false" flipV="false" rot="0">
            <a:off x="9691775" y="4808680"/>
            <a:ext cx="7567525" cy="4869925"/>
          </a:xfrm>
          <a:custGeom>
            <a:avLst/>
            <a:gdLst/>
            <a:ahLst/>
            <a:cxnLst/>
            <a:rect r="r" b="b" t="t" l="l"/>
            <a:pathLst>
              <a:path h="4869925" w="7567525">
                <a:moveTo>
                  <a:pt x="0" y="0"/>
                </a:moveTo>
                <a:lnTo>
                  <a:pt x="7567525" y="0"/>
                </a:lnTo>
                <a:lnTo>
                  <a:pt x="7567525" y="4869926"/>
                </a:lnTo>
                <a:lnTo>
                  <a:pt x="0" y="4869926"/>
                </a:lnTo>
                <a:lnTo>
                  <a:pt x="0" y="0"/>
                </a:lnTo>
                <a:close/>
              </a:path>
            </a:pathLst>
          </a:custGeom>
          <a:blipFill>
            <a:blip r:embed="rId3"/>
            <a:stretch>
              <a:fillRect l="0" t="0" r="0" b="0"/>
            </a:stretch>
          </a:blipFill>
        </p:spPr>
      </p:sp>
      <p:sp>
        <p:nvSpPr>
          <p:cNvPr name="TextBox 11" id="11"/>
          <p:cNvSpPr txBox="true"/>
          <p:nvPr/>
        </p:nvSpPr>
        <p:spPr>
          <a:xfrm rot="0">
            <a:off x="820895" y="4612624"/>
            <a:ext cx="6127720" cy="1792605"/>
          </a:xfrm>
          <a:prstGeom prst="rect">
            <a:avLst/>
          </a:prstGeom>
        </p:spPr>
        <p:txBody>
          <a:bodyPr anchor="t" rtlCol="false" tIns="0" lIns="0" bIns="0" rIns="0">
            <a:spAutoFit/>
          </a:bodyPr>
          <a:lstStyle/>
          <a:p>
            <a:pPr algn="l">
              <a:lnSpc>
                <a:spcPts val="6930"/>
              </a:lnSpc>
            </a:pPr>
            <a:r>
              <a:rPr lang="en-US" sz="6600">
                <a:solidFill>
                  <a:srgbClr val="17726D"/>
                </a:solidFill>
                <a:latin typeface="Inter Bold"/>
                <a:ea typeface="Inter Bold"/>
                <a:cs typeface="Inter Bold"/>
                <a:sym typeface="Inter Bold"/>
              </a:rPr>
              <a:t>HASIL</a:t>
            </a:r>
          </a:p>
          <a:p>
            <a:pPr algn="l">
              <a:lnSpc>
                <a:spcPts val="6930"/>
              </a:lnSpc>
            </a:pPr>
            <a:r>
              <a:rPr lang="en-US" sz="6600">
                <a:solidFill>
                  <a:srgbClr val="17726D"/>
                </a:solidFill>
                <a:latin typeface="Inter Bold"/>
                <a:ea typeface="Inter Bold"/>
                <a:cs typeface="Inter Bold"/>
                <a:sym typeface="Inter Bold"/>
              </a:rPr>
              <a:t>VISUALISASI</a:t>
            </a:r>
          </a:p>
        </p:txBody>
      </p:sp>
      <p:sp>
        <p:nvSpPr>
          <p:cNvPr name="TextBox 12" id="12"/>
          <p:cNvSpPr txBox="true"/>
          <p:nvPr/>
        </p:nvSpPr>
        <p:spPr>
          <a:xfrm rot="0">
            <a:off x="849470" y="6614779"/>
            <a:ext cx="7890483" cy="2623185"/>
          </a:xfrm>
          <a:prstGeom prst="rect">
            <a:avLst/>
          </a:prstGeom>
        </p:spPr>
        <p:txBody>
          <a:bodyPr anchor="t" rtlCol="false" tIns="0" lIns="0" bIns="0" rIns="0">
            <a:spAutoFit/>
          </a:bodyPr>
          <a:lstStyle/>
          <a:p>
            <a:pPr algn="just" marL="0" indent="0" lvl="0">
              <a:lnSpc>
                <a:spcPts val="4200"/>
              </a:lnSpc>
            </a:pPr>
            <a:r>
              <a:rPr lang="en-US" sz="2400">
                <a:solidFill>
                  <a:srgbClr val="000000"/>
                </a:solidFill>
                <a:latin typeface="Open Sans"/>
                <a:ea typeface="Open Sans"/>
                <a:cs typeface="Open Sans"/>
                <a:sym typeface="Open Sans"/>
              </a:rPr>
              <a:t>Grafik tersebut menunjukkan 10 kata abusive yang paling sering digunakan dalam konteks tertentu, dengan "cebong" sebagai kata yang paling sering digunakan, diikuti oleh "asing", "rezim", "antek", "komunis", "kafir", "bani", "onta", "sipit", dan "kampret".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9309161" cy="10287000"/>
            <a:chOff x="0" y="0"/>
            <a:chExt cx="2451795" cy="2709333"/>
          </a:xfrm>
        </p:grpSpPr>
        <p:sp>
          <p:nvSpPr>
            <p:cNvPr name="Freeform 3" id="3"/>
            <p:cNvSpPr/>
            <p:nvPr/>
          </p:nvSpPr>
          <p:spPr>
            <a:xfrm flipH="false" flipV="false" rot="0">
              <a:off x="0" y="0"/>
              <a:ext cx="2451795" cy="2709333"/>
            </a:xfrm>
            <a:custGeom>
              <a:avLst/>
              <a:gdLst/>
              <a:ahLst/>
              <a:cxnLst/>
              <a:rect r="r" b="b" t="t" l="l"/>
              <a:pathLst>
                <a:path h="2709333" w="2451795">
                  <a:moveTo>
                    <a:pt x="0" y="0"/>
                  </a:moveTo>
                  <a:lnTo>
                    <a:pt x="2451795" y="0"/>
                  </a:lnTo>
                  <a:lnTo>
                    <a:pt x="2451795" y="2709333"/>
                  </a:lnTo>
                  <a:lnTo>
                    <a:pt x="0" y="2709333"/>
                  </a:lnTo>
                  <a:close/>
                </a:path>
              </a:pathLst>
            </a:custGeom>
            <a:solidFill>
              <a:srgbClr val="17726D"/>
            </a:solidFill>
          </p:spPr>
        </p:sp>
        <p:sp>
          <p:nvSpPr>
            <p:cNvPr name="TextBox 4" id="4"/>
            <p:cNvSpPr txBox="true"/>
            <p:nvPr/>
          </p:nvSpPr>
          <p:spPr>
            <a:xfrm>
              <a:off x="0" y="-47625"/>
              <a:ext cx="2451795" cy="2756958"/>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1161249" y="4728210"/>
            <a:ext cx="8147912" cy="916305"/>
          </a:xfrm>
          <a:prstGeom prst="rect">
            <a:avLst/>
          </a:prstGeom>
        </p:spPr>
        <p:txBody>
          <a:bodyPr anchor="t" rtlCol="false" tIns="0" lIns="0" bIns="0" rIns="0">
            <a:spAutoFit/>
          </a:bodyPr>
          <a:lstStyle/>
          <a:p>
            <a:pPr algn="l">
              <a:lnSpc>
                <a:spcPts val="6930"/>
              </a:lnSpc>
            </a:pPr>
            <a:r>
              <a:rPr lang="en-US" sz="6600">
                <a:solidFill>
                  <a:srgbClr val="FFFFFF"/>
                </a:solidFill>
                <a:latin typeface="Inter Bold"/>
                <a:ea typeface="Inter Bold"/>
                <a:cs typeface="Inter Bold"/>
                <a:sym typeface="Inter Bold"/>
              </a:rPr>
              <a:t>KESIMPULAN</a:t>
            </a:r>
          </a:p>
        </p:txBody>
      </p:sp>
      <p:sp>
        <p:nvSpPr>
          <p:cNvPr name="TextBox 6" id="6"/>
          <p:cNvSpPr txBox="true"/>
          <p:nvPr/>
        </p:nvSpPr>
        <p:spPr>
          <a:xfrm rot="0">
            <a:off x="10073009" y="2853055"/>
            <a:ext cx="7455348" cy="4314190"/>
          </a:xfrm>
          <a:prstGeom prst="rect">
            <a:avLst/>
          </a:prstGeom>
        </p:spPr>
        <p:txBody>
          <a:bodyPr anchor="t" rtlCol="false" tIns="0" lIns="0" bIns="0" rIns="0">
            <a:spAutoFit/>
          </a:bodyPr>
          <a:lstStyle/>
          <a:p>
            <a:pPr algn="just" marL="0" indent="0" lvl="0">
              <a:lnSpc>
                <a:spcPts val="4339"/>
              </a:lnSpc>
            </a:pPr>
            <a:r>
              <a:rPr lang="en-US" sz="2799">
                <a:solidFill>
                  <a:srgbClr val="000000"/>
                </a:solidFill>
                <a:latin typeface="Open Sans"/>
                <a:ea typeface="Open Sans"/>
                <a:cs typeface="Open Sans"/>
                <a:sym typeface="Open Sans"/>
              </a:rPr>
              <a:t>Dengan menggunakan metode EDA dan visualisasi data melalui pie chart dan bar chart, penelitian ini berhasil mengidentifikasi distribusi tweet yang mengandung hate speech, abusive language, dan konten toxic. Selain itu, analisis ini juga menemukan kata-kata abusive yang paling sering muncul dalam tweet berbahasa Indonesia.</a:t>
            </a:r>
          </a:p>
        </p:txBody>
      </p:sp>
      <p:grpSp>
        <p:nvGrpSpPr>
          <p:cNvPr name="Group 7" id="7"/>
          <p:cNvGrpSpPr/>
          <p:nvPr/>
        </p:nvGrpSpPr>
        <p:grpSpPr>
          <a:xfrm rot="0">
            <a:off x="15941633" y="7975432"/>
            <a:ext cx="3803190" cy="380319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6" id="6"/>
          <p:cNvGrpSpPr/>
          <p:nvPr/>
        </p:nvGrpSpPr>
        <p:grpSpPr>
          <a:xfrm rot="0">
            <a:off x="10785978" y="2022218"/>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81075" y="3674621"/>
            <a:ext cx="14166687" cy="2669325"/>
          </a:xfrm>
          <a:prstGeom prst="rect">
            <a:avLst/>
          </a:prstGeom>
        </p:spPr>
        <p:txBody>
          <a:bodyPr anchor="t" rtlCol="false" tIns="0" lIns="0" bIns="0" rIns="0">
            <a:spAutoFit/>
          </a:bodyPr>
          <a:lstStyle/>
          <a:p>
            <a:pPr algn="l">
              <a:lnSpc>
                <a:spcPts val="21873"/>
              </a:lnSpc>
            </a:pPr>
            <a:r>
              <a:rPr lang="en-US" sz="15624">
                <a:solidFill>
                  <a:srgbClr val="17726D"/>
                </a:solidFill>
                <a:latin typeface="Inter Bold"/>
                <a:ea typeface="Inter Bold"/>
                <a:cs typeface="Inter Bold"/>
                <a:sym typeface="Inter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DAGLZm9m3Vg</dc:identifier>
  <dcterms:modified xsi:type="dcterms:W3CDTF">2011-08-01T06:04:30Z</dcterms:modified>
  <cp:revision>1</cp:revision>
  <dc:title>Analisis Data Teks pada Tweet Berbahasa Indonesia: Hate Speech, Abusive, dan Toxic</dc:title>
</cp:coreProperties>
</file>