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Metode dalam Logistik Perdagangan Internasional
Just-In-Time (JIT): Mengurangi biaya penyimpanan dan meningkatkan efisiensi produksi dengan pengiriman tepat waktu.
Cross-Docking: Mempercepat distribusi dengan mengirimkan produk langsung ke truk pengiriman tanpa penyimpanan di gudang.
Third-Party Logistics (3PL): Memanfaatkan penyedia layanan eksternal untuk meningkatkan efisiensi operasional.
Fourth-Party Logistics (4PL): Mengoptimalkan rantai pasok secara keseluruhan dengan integrasi dan koordinasi penuh.
Reverse Logistics: Mengelola aliran barang dari pelanggan kembali ke produsen untuk daur ulang atau pembuangan.
Transport Management Systems (TMS): Merencanakan dan melaksanakan pengangkutan barang dengan efisien.
Warehouse Management Systems (WMS): Mengoptimalkan operasi gudang untuk meningkatkan kecepatan dan efisiensi.
Customs Brokerage: Memastikan kepatuhan terhadap regulasi kepabeanan dan peraturan internasional.
Electronic Data Interchange (EDI): Mempercepat pertukaran informasi bisnis secara elektronik.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7" Type="http://schemas.openxmlformats.org/officeDocument/2006/relationships/slideLayout" Target="../slideLayouts/slideLayout1.xml"/><Relationship Id="rId8"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hQAeu5SQeYY" TargetMode="External"/><Relationship Id="rId4"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image" Target="../media/image-3-2.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fXODud06Fwo" TargetMode="External"/><Relationship Id="rId4"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image" Target="../media/image-6-2.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29274" y="1649254"/>
            <a:ext cx="4931093" cy="4931093"/>
          </a:xfrm>
          <a:prstGeom prst="rect">
            <a:avLst/>
          </a:prstGeom>
        </p:spPr>
      </p:pic>
      <p:sp>
        <p:nvSpPr>
          <p:cNvPr id="6" name="Text 2"/>
          <p:cNvSpPr/>
          <p:nvPr/>
        </p:nvSpPr>
        <p:spPr>
          <a:xfrm>
            <a:off x="833199" y="2344222"/>
            <a:ext cx="7477601" cy="2874645"/>
          </a:xfrm>
          <a:prstGeom prst="rect">
            <a:avLst/>
          </a:prstGeom>
          <a:noFill/>
          <a:ln/>
        </p:spPr>
        <p:txBody>
          <a:bodyPr wrap="square" rtlCol="0" anchor="t"/>
          <a:lstStyle/>
          <a:p>
            <a:pPr indent="0" marL="0">
              <a:lnSpc>
                <a:spcPts val="7545"/>
              </a:lnSpc>
              <a:buNone/>
            </a:pPr>
            <a:r>
              <a:rPr lang="en-US" sz="6036" b="1" spc="-60" kern="0" dirty="0">
                <a:solidFill>
                  <a:srgbClr val="000000"/>
                </a:solidFill>
                <a:latin typeface="Montserrat" pitchFamily="34" charset="0"/>
                <a:ea typeface="Montserrat" pitchFamily="34" charset="-122"/>
                <a:cs typeface="Montserrat" pitchFamily="34" charset="-120"/>
              </a:rPr>
              <a:t>Logistik dalam Perdagangan Internasional</a:t>
            </a:r>
            <a:endParaRPr lang="en-US" sz="6036" dirty="0"/>
          </a:p>
        </p:txBody>
      </p:sp>
      <p:sp>
        <p:nvSpPr>
          <p:cNvPr id="7" name="Text 3"/>
          <p:cNvSpPr/>
          <p:nvPr/>
        </p:nvSpPr>
        <p:spPr>
          <a:xfrm>
            <a:off x="833199" y="5552123"/>
            <a:ext cx="7477601" cy="333256"/>
          </a:xfrm>
          <a:prstGeom prst="rect">
            <a:avLst/>
          </a:prstGeom>
          <a:noFill/>
          <a:ln/>
        </p:spPr>
        <p:txBody>
          <a:bodyPr wrap="none" rtlCol="0" anchor="t"/>
          <a:lstStyle/>
          <a:p>
            <a:pPr indent="0" marL="0">
              <a:lnSpc>
                <a:spcPts val="2624"/>
              </a:lnSpc>
              <a:buNone/>
            </a:pPr>
            <a:endParaRPr lang="en-US" sz="1750"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173486"/>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Kesimpulan</a:t>
            </a:r>
            <a:endParaRPr lang="en-US" sz="4374" dirty="0"/>
          </a:p>
        </p:txBody>
      </p:sp>
      <p:sp>
        <p:nvSpPr>
          <p:cNvPr id="5" name="Shape 3"/>
          <p:cNvSpPr/>
          <p:nvPr/>
        </p:nvSpPr>
        <p:spPr>
          <a:xfrm>
            <a:off x="2517696" y="3485793"/>
            <a:ext cx="499943" cy="499943"/>
          </a:xfrm>
          <a:prstGeom prst="roundRect">
            <a:avLst>
              <a:gd name="adj" fmla="val 26667"/>
            </a:avLst>
          </a:prstGeom>
          <a:solidFill>
            <a:srgbClr val="EDEDED"/>
          </a:solidFill>
          <a:ln/>
        </p:spPr>
      </p:sp>
      <p:sp>
        <p:nvSpPr>
          <p:cNvPr id="6" name="Text 4"/>
          <p:cNvSpPr/>
          <p:nvPr/>
        </p:nvSpPr>
        <p:spPr>
          <a:xfrm>
            <a:off x="2703909" y="3527465"/>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3562112"/>
            <a:ext cx="326386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Peran Penting Logistik</a:t>
            </a:r>
            <a:endParaRPr lang="en-US" sz="2187" dirty="0"/>
          </a:p>
        </p:txBody>
      </p:sp>
      <p:sp>
        <p:nvSpPr>
          <p:cNvPr id="8" name="Text 6"/>
          <p:cNvSpPr/>
          <p:nvPr/>
        </p:nvSpPr>
        <p:spPr>
          <a:xfrm>
            <a:off x="3239810" y="4042529"/>
            <a:ext cx="3964305"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Logistik memainkan peran penting dalam perdagangan internasional dengan memastikan aliran barang, informasi, dan uang yang efisien.</a:t>
            </a:r>
            <a:endParaRPr lang="en-US" sz="1750" dirty="0"/>
          </a:p>
        </p:txBody>
      </p:sp>
      <p:sp>
        <p:nvSpPr>
          <p:cNvPr id="9" name="Shape 7"/>
          <p:cNvSpPr/>
          <p:nvPr/>
        </p:nvSpPr>
        <p:spPr>
          <a:xfrm>
            <a:off x="7426285" y="3485793"/>
            <a:ext cx="499943" cy="499943"/>
          </a:xfrm>
          <a:prstGeom prst="roundRect">
            <a:avLst>
              <a:gd name="adj" fmla="val 26667"/>
            </a:avLst>
          </a:prstGeom>
          <a:solidFill>
            <a:srgbClr val="EDEDED"/>
          </a:solidFill>
          <a:ln/>
        </p:spPr>
      </p:sp>
      <p:sp>
        <p:nvSpPr>
          <p:cNvPr id="10" name="Text 8"/>
          <p:cNvSpPr/>
          <p:nvPr/>
        </p:nvSpPr>
        <p:spPr>
          <a:xfrm>
            <a:off x="7579519" y="3527465"/>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3562112"/>
            <a:ext cx="396430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Manfaat Penerapan Logistik</a:t>
            </a:r>
            <a:endParaRPr lang="en-US" sz="2187" dirty="0"/>
          </a:p>
        </p:txBody>
      </p:sp>
      <p:sp>
        <p:nvSpPr>
          <p:cNvPr id="12" name="Text 10"/>
          <p:cNvSpPr/>
          <p:nvPr/>
        </p:nvSpPr>
        <p:spPr>
          <a:xfrm>
            <a:off x="8148399" y="4389715"/>
            <a:ext cx="3964305"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Penerapan logistik yang efektif memberikan berbagai manfaat termasuk efisiensi operasional, peningkatan layanan pelanggan, fleksibilitas, dan keunggulan kompetitif.</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252067"/>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Saran</a:t>
            </a:r>
            <a:endParaRPr lang="en-US" sz="4374" dirty="0"/>
          </a:p>
        </p:txBody>
      </p:sp>
      <p:pic>
        <p:nvPicPr>
          <p:cNvPr id="5" name="Image 0" descr="preencoded.png">    </p:cNvPr>
          <p:cNvPicPr>
            <a:picLocks noChangeAspect="1"/>
          </p:cNvPicPr>
          <p:nvPr/>
        </p:nvPicPr>
        <p:blipFill>
          <a:blip r:embed="rId1"/>
          <a:stretch>
            <a:fillRect/>
          </a:stretch>
        </p:blipFill>
        <p:spPr>
          <a:xfrm>
            <a:off x="2517696" y="3390781"/>
            <a:ext cx="537091" cy="537091"/>
          </a:xfrm>
          <a:prstGeom prst="rect">
            <a:avLst/>
          </a:prstGeom>
        </p:spPr>
      </p:pic>
      <p:sp>
        <p:nvSpPr>
          <p:cNvPr id="6" name="Text 3"/>
          <p:cNvSpPr/>
          <p:nvPr/>
        </p:nvSpPr>
        <p:spPr>
          <a:xfrm>
            <a:off x="2517696" y="4150042"/>
            <a:ext cx="2148721"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Investasi Teknologi</a:t>
            </a:r>
            <a:endParaRPr lang="en-US" sz="2187" dirty="0"/>
          </a:p>
        </p:txBody>
      </p:sp>
      <p:sp>
        <p:nvSpPr>
          <p:cNvPr id="7" name="Text 4"/>
          <p:cNvSpPr/>
          <p:nvPr/>
        </p:nvSpPr>
        <p:spPr>
          <a:xfrm>
            <a:off x="2517696" y="4977646"/>
            <a:ext cx="2148721" cy="999768"/>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Investasi dalam teknologi logistik modern.</a:t>
            </a:r>
            <a:endParaRPr lang="en-US" sz="1750" dirty="0"/>
          </a:p>
        </p:txBody>
      </p:sp>
      <p:pic>
        <p:nvPicPr>
          <p:cNvPr id="8" name="Image 1" descr="preencoded.png">    </p:cNvPr>
          <p:cNvPicPr>
            <a:picLocks noChangeAspect="1"/>
          </p:cNvPicPr>
          <p:nvPr/>
        </p:nvPicPr>
        <p:blipFill>
          <a:blip r:embed="rId2"/>
          <a:stretch>
            <a:fillRect/>
          </a:stretch>
        </p:blipFill>
        <p:spPr>
          <a:xfrm>
            <a:off x="4999673" y="3390781"/>
            <a:ext cx="537210" cy="537210"/>
          </a:xfrm>
          <a:prstGeom prst="rect">
            <a:avLst/>
          </a:prstGeom>
        </p:spPr>
      </p:pic>
      <p:sp>
        <p:nvSpPr>
          <p:cNvPr id="9" name="Text 5"/>
          <p:cNvSpPr/>
          <p:nvPr/>
        </p:nvSpPr>
        <p:spPr>
          <a:xfrm>
            <a:off x="4999673" y="4150162"/>
            <a:ext cx="2148840"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Pelatihan Karyawan</a:t>
            </a:r>
            <a:endParaRPr lang="en-US" sz="2187" dirty="0"/>
          </a:p>
        </p:txBody>
      </p:sp>
      <p:sp>
        <p:nvSpPr>
          <p:cNvPr id="10" name="Text 6"/>
          <p:cNvSpPr/>
          <p:nvPr/>
        </p:nvSpPr>
        <p:spPr>
          <a:xfrm>
            <a:off x="4999673" y="4977765"/>
            <a:ext cx="2148840" cy="999768"/>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Pelatihan berkelanjutan bagi karyawan.</a:t>
            </a:r>
            <a:endParaRPr lang="en-US" sz="1750" dirty="0"/>
          </a:p>
        </p:txBody>
      </p:sp>
      <p:pic>
        <p:nvPicPr>
          <p:cNvPr id="11" name="Image 2" descr="preencoded.png">    </p:cNvPr>
          <p:cNvPicPr>
            <a:picLocks noChangeAspect="1"/>
          </p:cNvPicPr>
          <p:nvPr/>
        </p:nvPicPr>
        <p:blipFill>
          <a:blip r:embed="rId3"/>
          <a:stretch>
            <a:fillRect/>
          </a:stretch>
        </p:blipFill>
        <p:spPr>
          <a:xfrm>
            <a:off x="7481768" y="3390781"/>
            <a:ext cx="537091" cy="537091"/>
          </a:xfrm>
          <a:prstGeom prst="rect">
            <a:avLst/>
          </a:prstGeom>
        </p:spPr>
      </p:pic>
      <p:sp>
        <p:nvSpPr>
          <p:cNvPr id="12" name="Text 7"/>
          <p:cNvSpPr/>
          <p:nvPr/>
        </p:nvSpPr>
        <p:spPr>
          <a:xfrm>
            <a:off x="7481768" y="4150042"/>
            <a:ext cx="2148721"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Kepatuhan Regulasi</a:t>
            </a:r>
            <a:endParaRPr lang="en-US" sz="2187" dirty="0"/>
          </a:p>
        </p:txBody>
      </p:sp>
      <p:sp>
        <p:nvSpPr>
          <p:cNvPr id="13" name="Text 8"/>
          <p:cNvSpPr/>
          <p:nvPr/>
        </p:nvSpPr>
        <p:spPr>
          <a:xfrm>
            <a:off x="7481768" y="4977646"/>
            <a:ext cx="2148721"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Kepatuhan terhadap regulasi internasional.</a:t>
            </a:r>
            <a:endParaRPr lang="en-US" sz="1750" dirty="0"/>
          </a:p>
        </p:txBody>
      </p:sp>
      <p:pic>
        <p:nvPicPr>
          <p:cNvPr id="14" name="Image 3" descr="preencoded.png">    </p:cNvPr>
          <p:cNvPicPr>
            <a:picLocks noChangeAspect="1"/>
          </p:cNvPicPr>
          <p:nvPr/>
        </p:nvPicPr>
        <p:blipFill>
          <a:blip r:embed="rId4"/>
          <a:stretch>
            <a:fillRect/>
          </a:stretch>
        </p:blipFill>
        <p:spPr>
          <a:xfrm>
            <a:off x="9963745" y="3390781"/>
            <a:ext cx="537210" cy="537210"/>
          </a:xfrm>
          <a:prstGeom prst="rect">
            <a:avLst/>
          </a:prstGeom>
        </p:spPr>
      </p:pic>
      <p:sp>
        <p:nvSpPr>
          <p:cNvPr id="15" name="Text 9"/>
          <p:cNvSpPr/>
          <p:nvPr/>
        </p:nvSpPr>
        <p:spPr>
          <a:xfrm>
            <a:off x="9963745" y="4150162"/>
            <a:ext cx="2148840"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Manajemen Risiko</a:t>
            </a:r>
            <a:endParaRPr lang="en-US" sz="2187" dirty="0"/>
          </a:p>
        </p:txBody>
      </p:sp>
      <p:sp>
        <p:nvSpPr>
          <p:cNvPr id="16" name="Text 10"/>
          <p:cNvSpPr/>
          <p:nvPr/>
        </p:nvSpPr>
        <p:spPr>
          <a:xfrm>
            <a:off x="9963745" y="4977765"/>
            <a:ext cx="2148840"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Manajemen risiko yang proaktif.</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70034" y="2391013"/>
            <a:ext cx="4930973" cy="3447574"/>
          </a:xfrm>
          <a:prstGeom prst="rect">
            <a:avLst/>
          </a:prstGeom>
        </p:spPr>
      </p:pic>
      <p:sp>
        <p:nvSpPr>
          <p:cNvPr id="6" name="Text 2"/>
          <p:cNvSpPr/>
          <p:nvPr/>
        </p:nvSpPr>
        <p:spPr>
          <a:xfrm>
            <a:off x="6319599" y="1677710"/>
            <a:ext cx="7477601" cy="2874645"/>
          </a:xfrm>
          <a:prstGeom prst="rect">
            <a:avLst/>
          </a:prstGeom>
          <a:noFill/>
          <a:ln/>
        </p:spPr>
        <p:txBody>
          <a:bodyPr wrap="square" rtlCol="0" anchor="t"/>
          <a:lstStyle/>
          <a:p>
            <a:pPr indent="0" marL="0">
              <a:lnSpc>
                <a:spcPts val="7545"/>
              </a:lnSpc>
              <a:buNone/>
            </a:pPr>
            <a:r>
              <a:rPr lang="en-US" sz="6036" b="1" spc="-60" kern="0" dirty="0">
                <a:solidFill>
                  <a:srgbClr val="000000"/>
                </a:solidFill>
                <a:latin typeface="Montserrat" pitchFamily="34" charset="0"/>
                <a:ea typeface="Montserrat" pitchFamily="34" charset="-122"/>
                <a:cs typeface="Montserrat" pitchFamily="34" charset="-120"/>
              </a:rPr>
              <a:t>Logistik dalam Perdagangan Internasional</a:t>
            </a:r>
            <a:endParaRPr lang="en-US" sz="6036" dirty="0"/>
          </a:p>
        </p:txBody>
      </p:sp>
      <p:sp>
        <p:nvSpPr>
          <p:cNvPr id="7" name="Text 3"/>
          <p:cNvSpPr/>
          <p:nvPr/>
        </p:nvSpPr>
        <p:spPr>
          <a:xfrm>
            <a:off x="6319599" y="4885611"/>
            <a:ext cx="7477601"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Perkembangan perdagangan internasional didorong oleh globalisasi, liberalisasi perdagangan, dan kemajuan teknologi. Logistik berperan penting dalam memastikan barang dapat berpindah antar negara secara efisien. Makalah ini akan menjelaskan pengertian logistik, jenis-jenis logistik, manfaat penerapan logistik, serta memberikan contoh studi kasus aplikasi logistik.</a:t>
            </a:r>
            <a:endParaRPr lang="en-US" sz="1750"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980730"/>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History</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2517696" y="4119443"/>
            <a:ext cx="9594890" cy="1129427"/>
          </a:xfrm>
          <a:prstGeom prst="rect">
            <a:avLst/>
          </a:prstGeom>
        </p:spPr>
      </p:pic>
      <p:pic>
        <p:nvPicPr>
          <p:cNvPr id="6" name="Image 1"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583412"/>
            <a:ext cx="5634276"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Pengertian Logistik</a:t>
            </a:r>
            <a:endParaRPr lang="en-US" sz="4374" dirty="0"/>
          </a:p>
        </p:txBody>
      </p:sp>
      <p:sp>
        <p:nvSpPr>
          <p:cNvPr id="5" name="Shape 3"/>
          <p:cNvSpPr/>
          <p:nvPr/>
        </p:nvSpPr>
        <p:spPr>
          <a:xfrm>
            <a:off x="2517696" y="2722126"/>
            <a:ext cx="4686419" cy="3924062"/>
          </a:xfrm>
          <a:prstGeom prst="roundRect">
            <a:avLst>
              <a:gd name="adj" fmla="val 3397"/>
            </a:avLst>
          </a:prstGeom>
          <a:solidFill>
            <a:srgbClr val="EDEDED"/>
          </a:solidFill>
          <a:ln/>
        </p:spPr>
      </p:sp>
      <p:sp>
        <p:nvSpPr>
          <p:cNvPr id="6" name="Text 4"/>
          <p:cNvSpPr/>
          <p:nvPr/>
        </p:nvSpPr>
        <p:spPr>
          <a:xfrm>
            <a:off x="2739866" y="2944297"/>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Definisi Umum</a:t>
            </a:r>
            <a:endParaRPr lang="en-US" sz="2187" dirty="0"/>
          </a:p>
        </p:txBody>
      </p:sp>
      <p:sp>
        <p:nvSpPr>
          <p:cNvPr id="7" name="Text 5"/>
          <p:cNvSpPr/>
          <p:nvPr/>
        </p:nvSpPr>
        <p:spPr>
          <a:xfrm>
            <a:off x="2739866" y="3424714"/>
            <a:ext cx="4242078"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Logistik adalah proses perencanaan, pelaksanaan, dan pengendalian aliran barang, jasa, dan informasi dari titik asal ke titik tujuan secara efisien dan efektif.</a:t>
            </a:r>
            <a:endParaRPr lang="en-US" sz="1750" dirty="0"/>
          </a:p>
        </p:txBody>
      </p:sp>
      <p:sp>
        <p:nvSpPr>
          <p:cNvPr id="8" name="Shape 6"/>
          <p:cNvSpPr/>
          <p:nvPr/>
        </p:nvSpPr>
        <p:spPr>
          <a:xfrm>
            <a:off x="7426285" y="2722126"/>
            <a:ext cx="4686419" cy="3924062"/>
          </a:xfrm>
          <a:prstGeom prst="roundRect">
            <a:avLst>
              <a:gd name="adj" fmla="val 3397"/>
            </a:avLst>
          </a:prstGeom>
          <a:solidFill>
            <a:srgbClr val="EDEDED"/>
          </a:solidFill>
          <a:ln/>
        </p:spPr>
      </p:sp>
      <p:sp>
        <p:nvSpPr>
          <p:cNvPr id="9" name="Text 7"/>
          <p:cNvSpPr/>
          <p:nvPr/>
        </p:nvSpPr>
        <p:spPr>
          <a:xfrm>
            <a:off x="7648456" y="2944297"/>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Menurut Para Ahli</a:t>
            </a:r>
            <a:endParaRPr lang="en-US" sz="2187" dirty="0"/>
          </a:p>
        </p:txBody>
      </p:sp>
      <p:sp>
        <p:nvSpPr>
          <p:cNvPr id="10" name="Text 8"/>
          <p:cNvSpPr/>
          <p:nvPr/>
        </p:nvSpPr>
        <p:spPr>
          <a:xfrm>
            <a:off x="7648456" y="3424714"/>
            <a:ext cx="4242078" cy="2999303"/>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Menurut Philip Kotler, logistik adalah proses merencanakan, menerapkan, dan mengendalikan aliran barang dan informasi secara efisien dan efektif. Sedangkan menurut Donald J. Bowersox, logistik adalah mengelola pergerakan barang dan informasi melintasi batas negara untuk memastikan ketersediaan produk di pasar yang diinginkan.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598420"/>
            <a:ext cx="8422481"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Jenis dan Perbedaan Logistik</a:t>
            </a:r>
            <a:endParaRPr lang="en-US" sz="4374" dirty="0"/>
          </a:p>
        </p:txBody>
      </p:sp>
      <p:sp>
        <p:nvSpPr>
          <p:cNvPr id="5" name="Text 3"/>
          <p:cNvSpPr/>
          <p:nvPr/>
        </p:nvSpPr>
        <p:spPr>
          <a:xfrm>
            <a:off x="2517696" y="3848219"/>
            <a:ext cx="283654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Logistik Pengadaan</a:t>
            </a:r>
            <a:endParaRPr lang="en-US" sz="2187" dirty="0"/>
          </a:p>
        </p:txBody>
      </p:sp>
      <p:sp>
        <p:nvSpPr>
          <p:cNvPr id="6" name="Text 4"/>
          <p:cNvSpPr/>
          <p:nvPr/>
        </p:nvSpPr>
        <p:spPr>
          <a:xfrm>
            <a:off x="2517696" y="4764762"/>
            <a:ext cx="283654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Proses memperoleh bahan baku dan barang jadi.</a:t>
            </a:r>
            <a:endParaRPr lang="en-US" sz="1750" dirty="0"/>
          </a:p>
        </p:txBody>
      </p:sp>
      <p:sp>
        <p:nvSpPr>
          <p:cNvPr id="7" name="Text 5"/>
          <p:cNvSpPr/>
          <p:nvPr/>
        </p:nvSpPr>
        <p:spPr>
          <a:xfrm>
            <a:off x="5903833" y="3848219"/>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Logistik Produksi</a:t>
            </a:r>
            <a:endParaRPr lang="en-US" sz="2187" dirty="0"/>
          </a:p>
        </p:txBody>
      </p:sp>
      <p:sp>
        <p:nvSpPr>
          <p:cNvPr id="8" name="Text 6"/>
          <p:cNvSpPr/>
          <p:nvPr/>
        </p:nvSpPr>
        <p:spPr>
          <a:xfrm>
            <a:off x="5903833" y="4417576"/>
            <a:ext cx="283654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Mengelola aliran bahan baku selama proses produksi.</a:t>
            </a:r>
            <a:endParaRPr lang="en-US" sz="1750" dirty="0"/>
          </a:p>
        </p:txBody>
      </p:sp>
      <p:sp>
        <p:nvSpPr>
          <p:cNvPr id="9" name="Text 7"/>
          <p:cNvSpPr/>
          <p:nvPr/>
        </p:nvSpPr>
        <p:spPr>
          <a:xfrm>
            <a:off x="9289971" y="3848219"/>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Logistik Distribusi</a:t>
            </a:r>
            <a:endParaRPr lang="en-US" sz="2187" dirty="0"/>
          </a:p>
        </p:txBody>
      </p:sp>
      <p:sp>
        <p:nvSpPr>
          <p:cNvPr id="10" name="Text 8"/>
          <p:cNvSpPr/>
          <p:nvPr/>
        </p:nvSpPr>
        <p:spPr>
          <a:xfrm>
            <a:off x="9289971" y="4417576"/>
            <a:ext cx="283654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Mengelola distribusi produk jadi ke pelanggan.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426851"/>
            <a:ext cx="5554980"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Benefit</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2517696" y="3565565"/>
            <a:ext cx="9594890" cy="2237184"/>
          </a:xfrm>
          <a:prstGeom prst="rect">
            <a:avLst/>
          </a:prstGeom>
        </p:spPr>
      </p:pic>
      <p:pic>
        <p:nvPicPr>
          <p:cNvPr id="6" name="Image 1"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863923"/>
            <a:ext cx="8039219"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Manfaat Penerapan Logistik</a:t>
            </a:r>
            <a:endParaRPr lang="en-US" sz="4374" dirty="0"/>
          </a:p>
        </p:txBody>
      </p:sp>
      <p:sp>
        <p:nvSpPr>
          <p:cNvPr id="5" name="Shape 3"/>
          <p:cNvSpPr/>
          <p:nvPr/>
        </p:nvSpPr>
        <p:spPr>
          <a:xfrm>
            <a:off x="2517696" y="3176230"/>
            <a:ext cx="499943" cy="499943"/>
          </a:xfrm>
          <a:prstGeom prst="roundRect">
            <a:avLst>
              <a:gd name="adj" fmla="val 26667"/>
            </a:avLst>
          </a:prstGeom>
          <a:solidFill>
            <a:srgbClr val="EDEDED"/>
          </a:solidFill>
          <a:ln/>
        </p:spPr>
      </p:sp>
      <p:sp>
        <p:nvSpPr>
          <p:cNvPr id="6" name="Text 4"/>
          <p:cNvSpPr/>
          <p:nvPr/>
        </p:nvSpPr>
        <p:spPr>
          <a:xfrm>
            <a:off x="2703909" y="3217902"/>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3252549"/>
            <a:ext cx="2970371"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Efisiensi Operasional</a:t>
            </a:r>
            <a:endParaRPr lang="en-US" sz="2187" dirty="0"/>
          </a:p>
        </p:txBody>
      </p:sp>
      <p:sp>
        <p:nvSpPr>
          <p:cNvPr id="8" name="Text 6"/>
          <p:cNvSpPr/>
          <p:nvPr/>
        </p:nvSpPr>
        <p:spPr>
          <a:xfrm>
            <a:off x="3239810" y="3732967"/>
            <a:ext cx="396430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Mengurangi total biaya rantai pasok dan pengelolaan stok yang lebih baik.</a:t>
            </a:r>
            <a:endParaRPr lang="en-US" sz="1750" dirty="0"/>
          </a:p>
        </p:txBody>
      </p:sp>
      <p:sp>
        <p:nvSpPr>
          <p:cNvPr id="9" name="Shape 7"/>
          <p:cNvSpPr/>
          <p:nvPr/>
        </p:nvSpPr>
        <p:spPr>
          <a:xfrm>
            <a:off x="7426285" y="3176230"/>
            <a:ext cx="499943" cy="499943"/>
          </a:xfrm>
          <a:prstGeom prst="roundRect">
            <a:avLst>
              <a:gd name="adj" fmla="val 26667"/>
            </a:avLst>
          </a:prstGeom>
          <a:solidFill>
            <a:srgbClr val="EDEDED"/>
          </a:solidFill>
          <a:ln/>
        </p:spPr>
      </p:sp>
      <p:sp>
        <p:nvSpPr>
          <p:cNvPr id="10" name="Text 8"/>
          <p:cNvSpPr/>
          <p:nvPr/>
        </p:nvSpPr>
        <p:spPr>
          <a:xfrm>
            <a:off x="7579519" y="3217902"/>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3252549"/>
            <a:ext cx="396430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Peningkatan Layanan Pelanggan</a:t>
            </a:r>
            <a:endParaRPr lang="en-US" sz="2187" dirty="0"/>
          </a:p>
        </p:txBody>
      </p:sp>
      <p:sp>
        <p:nvSpPr>
          <p:cNvPr id="12" name="Text 10"/>
          <p:cNvSpPr/>
          <p:nvPr/>
        </p:nvSpPr>
        <p:spPr>
          <a:xfrm>
            <a:off x="8148399" y="4080153"/>
            <a:ext cx="396430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Pengiriman tepat waktu dan kualitas produk yang terjaga.</a:t>
            </a:r>
            <a:endParaRPr lang="en-US" sz="1750" dirty="0"/>
          </a:p>
        </p:txBody>
      </p:sp>
      <p:sp>
        <p:nvSpPr>
          <p:cNvPr id="13" name="Shape 11"/>
          <p:cNvSpPr/>
          <p:nvPr/>
        </p:nvSpPr>
        <p:spPr>
          <a:xfrm>
            <a:off x="2517696" y="5142428"/>
            <a:ext cx="499943" cy="499943"/>
          </a:xfrm>
          <a:prstGeom prst="roundRect">
            <a:avLst>
              <a:gd name="adj" fmla="val 26667"/>
            </a:avLst>
          </a:prstGeom>
          <a:solidFill>
            <a:srgbClr val="EDEDED"/>
          </a:solidFill>
          <a:ln/>
        </p:spPr>
      </p:sp>
      <p:sp>
        <p:nvSpPr>
          <p:cNvPr id="14" name="Text 12"/>
          <p:cNvSpPr/>
          <p:nvPr/>
        </p:nvSpPr>
        <p:spPr>
          <a:xfrm>
            <a:off x="2670572" y="5184100"/>
            <a:ext cx="194072"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3239810" y="5218748"/>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Fleksibilitas</a:t>
            </a:r>
            <a:endParaRPr lang="en-US" sz="2187" dirty="0"/>
          </a:p>
        </p:txBody>
      </p:sp>
      <p:sp>
        <p:nvSpPr>
          <p:cNvPr id="16" name="Text 14"/>
          <p:cNvSpPr/>
          <p:nvPr/>
        </p:nvSpPr>
        <p:spPr>
          <a:xfrm>
            <a:off x="3239810" y="5699165"/>
            <a:ext cx="3964305" cy="666512"/>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Adaptasi cepat terhadap perubahan pasar dan manajemen risiko yang lebih baik.</a:t>
            </a:r>
            <a:endParaRPr lang="en-US" sz="1750" dirty="0"/>
          </a:p>
        </p:txBody>
      </p:sp>
      <p:sp>
        <p:nvSpPr>
          <p:cNvPr id="17" name="Shape 15"/>
          <p:cNvSpPr/>
          <p:nvPr/>
        </p:nvSpPr>
        <p:spPr>
          <a:xfrm>
            <a:off x="7426285" y="5142428"/>
            <a:ext cx="499943" cy="499943"/>
          </a:xfrm>
          <a:prstGeom prst="roundRect">
            <a:avLst>
              <a:gd name="adj" fmla="val 26667"/>
            </a:avLst>
          </a:prstGeom>
          <a:solidFill>
            <a:srgbClr val="EDEDED"/>
          </a:solidFill>
          <a:ln/>
        </p:spPr>
      </p:sp>
      <p:sp>
        <p:nvSpPr>
          <p:cNvPr id="18" name="Text 16"/>
          <p:cNvSpPr/>
          <p:nvPr/>
        </p:nvSpPr>
        <p:spPr>
          <a:xfrm>
            <a:off x="7563088" y="5184100"/>
            <a:ext cx="22633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4</a:t>
            </a:r>
            <a:endParaRPr lang="en-US" sz="2624" dirty="0"/>
          </a:p>
        </p:txBody>
      </p:sp>
      <p:sp>
        <p:nvSpPr>
          <p:cNvPr id="19" name="Text 17"/>
          <p:cNvSpPr/>
          <p:nvPr/>
        </p:nvSpPr>
        <p:spPr>
          <a:xfrm>
            <a:off x="8148399" y="5218748"/>
            <a:ext cx="3360182"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Keunggulan Kompetitif</a:t>
            </a:r>
            <a:endParaRPr lang="en-US" sz="2187" dirty="0"/>
          </a:p>
        </p:txBody>
      </p:sp>
      <p:sp>
        <p:nvSpPr>
          <p:cNvPr id="20" name="Text 18"/>
          <p:cNvSpPr/>
          <p:nvPr/>
        </p:nvSpPr>
        <p:spPr>
          <a:xfrm>
            <a:off x="8148399" y="5699165"/>
            <a:ext cx="3964305" cy="333256"/>
          </a:xfrm>
          <a:prstGeom prst="rect">
            <a:avLst/>
          </a:prstGeom>
          <a:noFill/>
          <a:ln/>
        </p:spPr>
        <p:txBody>
          <a:bodyPr wrap="non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Diferensiasi pasar dan peluang pasar baru.</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1718072"/>
            <a:ext cx="9306401" cy="1388745"/>
          </a:xfrm>
          <a:prstGeom prst="rect">
            <a:avLst/>
          </a:prstGeom>
          <a:noFill/>
          <a:ln/>
        </p:spPr>
        <p:txBody>
          <a:bodyPr wrap="squar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Studi Kasus: Amazon's Drone Delivery</a:t>
            </a:r>
            <a:endParaRPr lang="en-US" sz="4374" dirty="0"/>
          </a:p>
        </p:txBody>
      </p:sp>
      <p:sp>
        <p:nvSpPr>
          <p:cNvPr id="6" name="Shape 3"/>
          <p:cNvSpPr/>
          <p:nvPr/>
        </p:nvSpPr>
        <p:spPr>
          <a:xfrm>
            <a:off x="4801910" y="3440073"/>
            <a:ext cx="44410" cy="3071455"/>
          </a:xfrm>
          <a:prstGeom prst="rect">
            <a:avLst/>
          </a:prstGeom>
          <a:solidFill>
            <a:srgbClr val="CACACD"/>
          </a:solidFill>
          <a:ln/>
        </p:spPr>
      </p:sp>
      <p:sp>
        <p:nvSpPr>
          <p:cNvPr id="7" name="Shape 4"/>
          <p:cNvSpPr/>
          <p:nvPr/>
        </p:nvSpPr>
        <p:spPr>
          <a:xfrm>
            <a:off x="5074027" y="3841373"/>
            <a:ext cx="777597" cy="44410"/>
          </a:xfrm>
          <a:prstGeom prst="rect">
            <a:avLst/>
          </a:prstGeom>
          <a:solidFill>
            <a:srgbClr val="CACACD"/>
          </a:solidFill>
          <a:ln/>
        </p:spPr>
      </p:sp>
      <p:sp>
        <p:nvSpPr>
          <p:cNvPr id="8" name="Shape 5"/>
          <p:cNvSpPr/>
          <p:nvPr/>
        </p:nvSpPr>
        <p:spPr>
          <a:xfrm>
            <a:off x="4574084" y="3613666"/>
            <a:ext cx="499943" cy="499943"/>
          </a:xfrm>
          <a:prstGeom prst="roundRect">
            <a:avLst>
              <a:gd name="adj" fmla="val 26667"/>
            </a:avLst>
          </a:prstGeom>
          <a:solidFill>
            <a:srgbClr val="EDEDED"/>
          </a:solidFill>
          <a:ln/>
        </p:spPr>
      </p:sp>
      <p:sp>
        <p:nvSpPr>
          <p:cNvPr id="9" name="Text 6"/>
          <p:cNvSpPr/>
          <p:nvPr/>
        </p:nvSpPr>
        <p:spPr>
          <a:xfrm>
            <a:off x="4760297" y="3655338"/>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10" name="Text 7"/>
          <p:cNvSpPr/>
          <p:nvPr/>
        </p:nvSpPr>
        <p:spPr>
          <a:xfrm>
            <a:off x="6046113" y="3662243"/>
            <a:ext cx="3789402"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Pengembangan Teknologi</a:t>
            </a:r>
            <a:endParaRPr lang="en-US" sz="2187" dirty="0"/>
          </a:p>
        </p:txBody>
      </p:sp>
      <p:sp>
        <p:nvSpPr>
          <p:cNvPr id="11" name="Text 8"/>
          <p:cNvSpPr/>
          <p:nvPr/>
        </p:nvSpPr>
        <p:spPr>
          <a:xfrm>
            <a:off x="6046113" y="4142661"/>
            <a:ext cx="7751088" cy="333256"/>
          </a:xfrm>
          <a:prstGeom prst="rect">
            <a:avLst/>
          </a:prstGeom>
          <a:noFill/>
          <a:ln/>
        </p:spPr>
        <p:txBody>
          <a:bodyPr wrap="non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Amazon mengembangkan teknologi drone untuk pengiriman barang.</a:t>
            </a:r>
            <a:endParaRPr lang="en-US" sz="1750" dirty="0"/>
          </a:p>
        </p:txBody>
      </p:sp>
      <p:sp>
        <p:nvSpPr>
          <p:cNvPr id="12" name="Shape 9"/>
          <p:cNvSpPr/>
          <p:nvPr/>
        </p:nvSpPr>
        <p:spPr>
          <a:xfrm>
            <a:off x="5074027" y="5321558"/>
            <a:ext cx="777597" cy="44410"/>
          </a:xfrm>
          <a:prstGeom prst="rect">
            <a:avLst/>
          </a:prstGeom>
          <a:solidFill>
            <a:srgbClr val="CACACD"/>
          </a:solidFill>
          <a:ln/>
        </p:spPr>
      </p:sp>
      <p:sp>
        <p:nvSpPr>
          <p:cNvPr id="13" name="Shape 10"/>
          <p:cNvSpPr/>
          <p:nvPr/>
        </p:nvSpPr>
        <p:spPr>
          <a:xfrm>
            <a:off x="4574084" y="5093851"/>
            <a:ext cx="499943" cy="499943"/>
          </a:xfrm>
          <a:prstGeom prst="roundRect">
            <a:avLst>
              <a:gd name="adj" fmla="val 26667"/>
            </a:avLst>
          </a:prstGeom>
          <a:solidFill>
            <a:srgbClr val="EDEDED"/>
          </a:solidFill>
          <a:ln/>
        </p:spPr>
      </p:sp>
      <p:sp>
        <p:nvSpPr>
          <p:cNvPr id="14" name="Text 11"/>
          <p:cNvSpPr/>
          <p:nvPr/>
        </p:nvSpPr>
        <p:spPr>
          <a:xfrm>
            <a:off x="4727317" y="5135523"/>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5" name="Text 12"/>
          <p:cNvSpPr/>
          <p:nvPr/>
        </p:nvSpPr>
        <p:spPr>
          <a:xfrm>
            <a:off x="6046113" y="5142428"/>
            <a:ext cx="2777490"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Potensi Perubahan</a:t>
            </a:r>
            <a:endParaRPr lang="en-US" sz="2187" dirty="0"/>
          </a:p>
        </p:txBody>
      </p:sp>
      <p:sp>
        <p:nvSpPr>
          <p:cNvPr id="16" name="Text 13"/>
          <p:cNvSpPr/>
          <p:nvPr/>
        </p:nvSpPr>
        <p:spPr>
          <a:xfrm>
            <a:off x="6046113" y="5622846"/>
            <a:ext cx="7751088"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Pengiriman drone memiliki potensi untuk mengubah cara pengiriman barang di masa depan.</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35315"/>
          </a:xfrm>
          <a:prstGeom prst="rect">
            <a:avLst/>
          </a:prstGeom>
          <a:solidFill>
            <a:srgbClr val="FFFFFF"/>
          </a:solidFill>
          <a:ln/>
        </p:spPr>
      </p:sp>
      <p:sp>
        <p:nvSpPr>
          <p:cNvPr id="4" name="Text 2"/>
          <p:cNvSpPr/>
          <p:nvPr/>
        </p:nvSpPr>
        <p:spPr>
          <a:xfrm>
            <a:off x="3241834" y="518755"/>
            <a:ext cx="5992654" cy="589478"/>
          </a:xfrm>
          <a:prstGeom prst="rect">
            <a:avLst/>
          </a:prstGeom>
          <a:noFill/>
          <a:ln/>
        </p:spPr>
        <p:txBody>
          <a:bodyPr wrap="none" rtlCol="0" anchor="t"/>
          <a:lstStyle/>
          <a:p>
            <a:pPr indent="0" marL="0">
              <a:lnSpc>
                <a:spcPts val="4642"/>
              </a:lnSpc>
              <a:buNone/>
            </a:pPr>
            <a:r>
              <a:rPr lang="en-US" sz="3714" b="1" spc="-37" kern="0" dirty="0">
                <a:solidFill>
                  <a:srgbClr val="000000"/>
                </a:solidFill>
                <a:latin typeface="Montserrat" pitchFamily="34" charset="0"/>
                <a:ea typeface="Montserrat" pitchFamily="34" charset="-122"/>
                <a:cs typeface="Montserrat" pitchFamily="34" charset="-120"/>
              </a:rPr>
              <a:t>Metode yang Digunakan</a:t>
            </a:r>
            <a:endParaRPr lang="en-US" sz="3714" dirty="0"/>
          </a:p>
        </p:txBody>
      </p:sp>
      <p:sp>
        <p:nvSpPr>
          <p:cNvPr id="5" name="Text 3"/>
          <p:cNvSpPr/>
          <p:nvPr/>
        </p:nvSpPr>
        <p:spPr>
          <a:xfrm>
            <a:off x="3241834" y="1485543"/>
            <a:ext cx="8146613" cy="282893"/>
          </a:xfrm>
          <a:prstGeom prst="rect">
            <a:avLst/>
          </a:prstGeom>
          <a:noFill/>
          <a:ln/>
        </p:spPr>
        <p:txBody>
          <a:bodyPr wrap="none" rtlCol="0" anchor="t"/>
          <a:lstStyle/>
          <a:p>
            <a:pPr indent="0" marL="0">
              <a:lnSpc>
                <a:spcPts val="2228"/>
              </a:lnSpc>
              <a:buNone/>
            </a:pPr>
            <a:r>
              <a:rPr lang="en-US" sz="1486" dirty="0">
                <a:solidFill>
                  <a:srgbClr val="3D3838"/>
                </a:solidFill>
                <a:latin typeface="Source Sans Pro" pitchFamily="34" charset="0"/>
                <a:ea typeface="Source Sans Pro" pitchFamily="34" charset="-122"/>
                <a:cs typeface="Source Sans Pro" pitchFamily="34" charset="-120"/>
              </a:rPr>
              <a:t>Metode dalam Logistik Perdagangan Internasional</a:t>
            </a:r>
            <a:endParaRPr lang="en-US" sz="1486" dirty="0"/>
          </a:p>
        </p:txBody>
      </p:sp>
      <p:sp>
        <p:nvSpPr>
          <p:cNvPr id="6" name="Text 4"/>
          <p:cNvSpPr/>
          <p:nvPr/>
        </p:nvSpPr>
        <p:spPr>
          <a:xfrm>
            <a:off x="3543657" y="1980605"/>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1"/>
            </a:pPr>
            <a:r>
              <a:rPr lang="en-US" sz="1486" dirty="0">
                <a:solidFill>
                  <a:srgbClr val="3D3838"/>
                </a:solidFill>
                <a:latin typeface="Source Sans Pro" pitchFamily="34" charset="0"/>
                <a:ea typeface="Source Sans Pro" pitchFamily="34" charset="-122"/>
                <a:cs typeface="Source Sans Pro" pitchFamily="34" charset="-120"/>
              </a:rPr>
              <a:t>Just-In-Time (JIT): Mengurangi biaya penyimpanan dan meningkatkan efisiensi produksi dengan pengiriman tepat waktu.</a:t>
            </a:r>
            <a:endParaRPr lang="en-US" sz="1486" dirty="0"/>
          </a:p>
        </p:txBody>
      </p:sp>
      <p:sp>
        <p:nvSpPr>
          <p:cNvPr id="7" name="Text 5"/>
          <p:cNvSpPr/>
          <p:nvPr/>
        </p:nvSpPr>
        <p:spPr>
          <a:xfrm>
            <a:off x="3543657" y="2659856"/>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2"/>
            </a:pPr>
            <a:r>
              <a:rPr lang="en-US" sz="1486" dirty="0">
                <a:solidFill>
                  <a:srgbClr val="3D3838"/>
                </a:solidFill>
                <a:latin typeface="Source Sans Pro" pitchFamily="34" charset="0"/>
                <a:ea typeface="Source Sans Pro" pitchFamily="34" charset="-122"/>
                <a:cs typeface="Source Sans Pro" pitchFamily="34" charset="-120"/>
              </a:rPr>
              <a:t>Cross-Docking: Mempercepat distribusi dengan mengirimkan produk langsung ke truk pengiriman tanpa penyimpanan di gudang.</a:t>
            </a:r>
            <a:endParaRPr lang="en-US" sz="1486" dirty="0"/>
          </a:p>
        </p:txBody>
      </p:sp>
      <p:sp>
        <p:nvSpPr>
          <p:cNvPr id="8" name="Text 6"/>
          <p:cNvSpPr/>
          <p:nvPr/>
        </p:nvSpPr>
        <p:spPr>
          <a:xfrm>
            <a:off x="3543657" y="3339108"/>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3"/>
            </a:pPr>
            <a:r>
              <a:rPr lang="en-US" sz="1486" dirty="0">
                <a:solidFill>
                  <a:srgbClr val="3D3838"/>
                </a:solidFill>
                <a:latin typeface="Source Sans Pro" pitchFamily="34" charset="0"/>
                <a:ea typeface="Source Sans Pro" pitchFamily="34" charset="-122"/>
                <a:cs typeface="Source Sans Pro" pitchFamily="34" charset="-120"/>
              </a:rPr>
              <a:t>Third-Party Logistics (3PL): Memanfaatkan penyedia layanan eksternal untuk meningkatkan efisiensi operasional.</a:t>
            </a:r>
            <a:endParaRPr lang="en-US" sz="1486" dirty="0"/>
          </a:p>
        </p:txBody>
      </p:sp>
      <p:sp>
        <p:nvSpPr>
          <p:cNvPr id="9" name="Text 7"/>
          <p:cNvSpPr/>
          <p:nvPr/>
        </p:nvSpPr>
        <p:spPr>
          <a:xfrm>
            <a:off x="3543657" y="4018359"/>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4"/>
            </a:pPr>
            <a:r>
              <a:rPr lang="en-US" sz="1486" dirty="0">
                <a:solidFill>
                  <a:srgbClr val="3D3838"/>
                </a:solidFill>
                <a:latin typeface="Source Sans Pro" pitchFamily="34" charset="0"/>
                <a:ea typeface="Source Sans Pro" pitchFamily="34" charset="-122"/>
                <a:cs typeface="Source Sans Pro" pitchFamily="34" charset="-120"/>
              </a:rPr>
              <a:t>Fourth-Party Logistics (4PL): Mengoptimalkan rantai pasok secara keseluruhan dengan integrasi dan koordinasi penuh.</a:t>
            </a:r>
            <a:endParaRPr lang="en-US" sz="1486" dirty="0"/>
          </a:p>
        </p:txBody>
      </p:sp>
      <p:sp>
        <p:nvSpPr>
          <p:cNvPr id="10" name="Text 8"/>
          <p:cNvSpPr/>
          <p:nvPr/>
        </p:nvSpPr>
        <p:spPr>
          <a:xfrm>
            <a:off x="3543657" y="4697611"/>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5"/>
            </a:pPr>
            <a:r>
              <a:rPr lang="en-US" sz="1486" dirty="0">
                <a:solidFill>
                  <a:srgbClr val="3D3838"/>
                </a:solidFill>
                <a:latin typeface="Source Sans Pro" pitchFamily="34" charset="0"/>
                <a:ea typeface="Source Sans Pro" pitchFamily="34" charset="-122"/>
                <a:cs typeface="Source Sans Pro" pitchFamily="34" charset="-120"/>
              </a:rPr>
              <a:t>Reverse Logistics: Mengelola aliran barang dari pelanggan kembali ke produsen untuk daur ulang atau pembuangan.</a:t>
            </a:r>
            <a:endParaRPr lang="en-US" sz="1486" dirty="0"/>
          </a:p>
        </p:txBody>
      </p:sp>
      <p:sp>
        <p:nvSpPr>
          <p:cNvPr id="11" name="Text 9"/>
          <p:cNvSpPr/>
          <p:nvPr/>
        </p:nvSpPr>
        <p:spPr>
          <a:xfrm>
            <a:off x="3543657" y="5376863"/>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6"/>
            </a:pPr>
            <a:r>
              <a:rPr lang="en-US" sz="1486" dirty="0">
                <a:solidFill>
                  <a:srgbClr val="3D3838"/>
                </a:solidFill>
                <a:latin typeface="Source Sans Pro" pitchFamily="34" charset="0"/>
                <a:ea typeface="Source Sans Pro" pitchFamily="34" charset="-122"/>
                <a:cs typeface="Source Sans Pro" pitchFamily="34" charset="-120"/>
              </a:rPr>
              <a:t>Transport Management Systems (TMS): Merencanakan dan melaksanakan pengangkutan barang dengan efisien.</a:t>
            </a:r>
            <a:endParaRPr lang="en-US" sz="1486" dirty="0"/>
          </a:p>
        </p:txBody>
      </p:sp>
      <p:sp>
        <p:nvSpPr>
          <p:cNvPr id="12" name="Text 10"/>
          <p:cNvSpPr/>
          <p:nvPr/>
        </p:nvSpPr>
        <p:spPr>
          <a:xfrm>
            <a:off x="3543657" y="6056114"/>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7"/>
            </a:pPr>
            <a:r>
              <a:rPr lang="en-US" sz="1486" dirty="0">
                <a:solidFill>
                  <a:srgbClr val="3D3838"/>
                </a:solidFill>
                <a:latin typeface="Source Sans Pro" pitchFamily="34" charset="0"/>
                <a:ea typeface="Source Sans Pro" pitchFamily="34" charset="-122"/>
                <a:cs typeface="Source Sans Pro" pitchFamily="34" charset="-120"/>
              </a:rPr>
              <a:t>Warehouse Management Systems (WMS): Mengoptimalkan operasi gudang untuk meningkatkan kecepatan dan efisiensi.</a:t>
            </a:r>
            <a:endParaRPr lang="en-US" sz="1486" dirty="0"/>
          </a:p>
        </p:txBody>
      </p:sp>
      <p:sp>
        <p:nvSpPr>
          <p:cNvPr id="13" name="Text 11"/>
          <p:cNvSpPr/>
          <p:nvPr/>
        </p:nvSpPr>
        <p:spPr>
          <a:xfrm>
            <a:off x="3543657" y="6735366"/>
            <a:ext cx="7844790" cy="603885"/>
          </a:xfrm>
          <a:prstGeom prst="rect">
            <a:avLst/>
          </a:prstGeom>
          <a:noFill/>
          <a:ln/>
        </p:spPr>
        <p:txBody>
          <a:bodyPr wrap="square" rtlCol="0" anchor="t"/>
          <a:lstStyle/>
          <a:p>
            <a:pPr algn="l" marL="342900" indent="-342900">
              <a:lnSpc>
                <a:spcPts val="2377"/>
              </a:lnSpc>
              <a:buSzPct val="100000"/>
              <a:buFont typeface="+mj-lt"/>
              <a:buAutoNum type="arabicPeriod" startAt="8"/>
            </a:pPr>
            <a:r>
              <a:rPr lang="en-US" sz="1486" dirty="0">
                <a:solidFill>
                  <a:srgbClr val="3D3838"/>
                </a:solidFill>
                <a:latin typeface="Source Sans Pro" pitchFamily="34" charset="0"/>
                <a:ea typeface="Source Sans Pro" pitchFamily="34" charset="-122"/>
                <a:cs typeface="Source Sans Pro" pitchFamily="34" charset="-120"/>
              </a:rPr>
              <a:t>Customs Brokerage: Memastikan kepatuhan terhadap regulasi kepabeanan dan peraturan internasional.</a:t>
            </a:r>
            <a:endParaRPr lang="en-US" sz="1486" dirty="0"/>
          </a:p>
        </p:txBody>
      </p:sp>
      <p:sp>
        <p:nvSpPr>
          <p:cNvPr id="14" name="Text 12"/>
          <p:cNvSpPr/>
          <p:nvPr/>
        </p:nvSpPr>
        <p:spPr>
          <a:xfrm>
            <a:off x="3543657" y="7414617"/>
            <a:ext cx="7844790" cy="301943"/>
          </a:xfrm>
          <a:prstGeom prst="rect">
            <a:avLst/>
          </a:prstGeom>
          <a:noFill/>
          <a:ln/>
        </p:spPr>
        <p:txBody>
          <a:bodyPr wrap="none" rtlCol="0" anchor="t"/>
          <a:lstStyle/>
          <a:p>
            <a:pPr algn="l" marL="342900" indent="-342900">
              <a:lnSpc>
                <a:spcPts val="2377"/>
              </a:lnSpc>
              <a:buSzPct val="100000"/>
              <a:buFont typeface="+mj-lt"/>
              <a:buAutoNum type="arabicPeriod" startAt="9"/>
            </a:pPr>
            <a:r>
              <a:rPr lang="en-US" sz="1486" dirty="0">
                <a:solidFill>
                  <a:srgbClr val="3D3838"/>
                </a:solidFill>
                <a:latin typeface="Source Sans Pro" pitchFamily="34" charset="0"/>
                <a:ea typeface="Source Sans Pro" pitchFamily="34" charset="-122"/>
                <a:cs typeface="Source Sans Pro" pitchFamily="34" charset="-120"/>
              </a:rPr>
              <a:t>Electronic Data Interchange (EDI): Mempercepat pertukaran informasi bisnis secara elektronik.</a:t>
            </a:r>
            <a:endParaRPr lang="en-US" sz="1486"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2024-05-20T07:41:30Z</dcterms:created>
  <dcterms:modified xsi:type="dcterms:W3CDTF">2024-05-20T07:41:30Z</dcterms:modified>
</cp:coreProperties>
</file>