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4" r:id="rId2"/>
    <p:sldId id="305" r:id="rId3"/>
    <p:sldId id="312" r:id="rId4"/>
    <p:sldId id="314" r:id="rId5"/>
    <p:sldId id="316" r:id="rId6"/>
    <p:sldId id="317" r:id="rId7"/>
    <p:sldId id="320" r:id="rId8"/>
    <p:sldId id="321" r:id="rId9"/>
    <p:sldId id="3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F4F79"/>
    <a:srgbClr val="ED3B6A"/>
    <a:srgbClr val="E9154D"/>
    <a:srgbClr val="D31345"/>
    <a:srgbClr val="C81242"/>
    <a:srgbClr val="9A0E33"/>
    <a:srgbClr val="7B0B28"/>
    <a:srgbClr val="ED3767"/>
    <a:srgbClr val="C41241"/>
    <a:srgbClr val="EB2D5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5448" autoAdjust="0"/>
  </p:normalViewPr>
  <p:slideViewPr>
    <p:cSldViewPr snapToGrid="0">
      <p:cViewPr>
        <p:scale>
          <a:sx n="66" d="100"/>
          <a:sy n="66" d="100"/>
        </p:scale>
        <p:origin x="-900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FCFD6-0401-43C5-B18D-781307A7DAE7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E2B6-961E-4B89-9AD2-30FAB594C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958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https://pixabay.com/en/entrepreneur-startup-start-up-man-593358/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31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https://pixabay.com/en/entrepreneur-startup-start-up-man-593358/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31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https://pixabay.com/en/entrepreneur-startup-start-up-man-593358/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31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https://pixabay.com/en/entrepreneur-startup-start-up-man-593358/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31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https://pixabay.com/en/entrepreneur-startup-start-up-man-593358/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31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https://pixabay.com/en/entrepreneur-startup-start-up-man-593358/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31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https://pixabay.com/en/entrepreneur-startup-start-up-man-593358/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31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https://pixabay.com/en/entrepreneur-startup-start-up-man-593358/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31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https://pixabay.com/en/entrepreneur-startup-start-up-man-593358/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3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7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9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818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916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480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834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19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862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383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341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891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781800"/>
            <a:ext cx="12192000" cy="76200"/>
            <a:chOff x="0" y="0"/>
            <a:chExt cx="7006728" cy="36355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751682" cy="3635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51682" y="0"/>
              <a:ext cx="1751682" cy="3635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364" y="0"/>
              <a:ext cx="1751682" cy="3635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55046" y="0"/>
              <a:ext cx="1751682" cy="3635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40223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image" Target="../media/image2.png"/><Relationship Id="rId10" Type="http://schemas.openxmlformats.org/officeDocument/2006/relationships/slide" Target="slide9.xml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image" Target="../media/image3.png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.xml"/><Relationship Id="rId5" Type="http://schemas.openxmlformats.org/officeDocument/2006/relationships/image" Target="../media/image2.png"/><Relationship Id="rId10" Type="http://schemas.openxmlformats.org/officeDocument/2006/relationships/slide" Target="slide9.xml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slide" Target="slide1.xml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12" Type="http://schemas.openxmlformats.org/officeDocument/2006/relationships/slide" Target="slide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slide" Target="slide8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slide" Target="slide6.xml"/><Relationship Id="rId1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.xml"/><Relationship Id="rId5" Type="http://schemas.openxmlformats.org/officeDocument/2006/relationships/image" Target="../media/image2.png"/><Relationship Id="rId10" Type="http://schemas.openxmlformats.org/officeDocument/2006/relationships/slide" Target="slide9.xml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slide" Target="slide1.xm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.xml"/><Relationship Id="rId3" Type="http://schemas.openxmlformats.org/officeDocument/2006/relationships/notesSlide" Target="../notesSlides/notesSlide7.xml"/><Relationship Id="rId7" Type="http://schemas.openxmlformats.org/officeDocument/2006/relationships/slide" Target="slide4.xml"/><Relationship Id="rId12" Type="http://schemas.openxmlformats.org/officeDocument/2006/relationships/slide" Target="slide9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Briton\Briton%202\video-4\video-4.mp4" TargetMode="External"/><Relationship Id="rId6" Type="http://schemas.openxmlformats.org/officeDocument/2006/relationships/image" Target="../media/image2.png"/><Relationship Id="rId11" Type="http://schemas.openxmlformats.org/officeDocument/2006/relationships/slide" Target="slide8.xml"/><Relationship Id="rId5" Type="http://schemas.openxmlformats.org/officeDocument/2006/relationships/slide" Target="slide2.xml"/><Relationship Id="rId1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" Target="slide7.xml"/><Relationship Id="rId1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.xml"/><Relationship Id="rId3" Type="http://schemas.openxmlformats.org/officeDocument/2006/relationships/notesSlide" Target="../notesSlides/notesSlide8.xml"/><Relationship Id="rId7" Type="http://schemas.openxmlformats.org/officeDocument/2006/relationships/slide" Target="slide4.xml"/><Relationship Id="rId12" Type="http://schemas.openxmlformats.org/officeDocument/2006/relationships/slide" Target="slide9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Briton\Briton%202\video-4\video-4.mp4" TargetMode="External"/><Relationship Id="rId6" Type="http://schemas.openxmlformats.org/officeDocument/2006/relationships/image" Target="../media/image2.png"/><Relationship Id="rId11" Type="http://schemas.openxmlformats.org/officeDocument/2006/relationships/slide" Target="slide8.xml"/><Relationship Id="rId5" Type="http://schemas.openxmlformats.org/officeDocument/2006/relationships/slide" Target="slide2.xml"/><Relationship Id="rId15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slide" Target="slide7.xml"/><Relationship Id="rId1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12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Hexagon 41"/>
          <p:cNvSpPr/>
          <p:nvPr/>
        </p:nvSpPr>
        <p:spPr>
          <a:xfrm>
            <a:off x="329926" y="1291771"/>
            <a:ext cx="5129520" cy="4312743"/>
          </a:xfrm>
          <a:prstGeom prst="hexagon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/>
          <p:cNvSpPr/>
          <p:nvPr/>
        </p:nvSpPr>
        <p:spPr>
          <a:xfrm>
            <a:off x="373902" y="1295400"/>
            <a:ext cx="5063224" cy="4345212"/>
          </a:xfrm>
          <a:prstGeom prst="hexagon">
            <a:avLst/>
          </a:prstGeom>
          <a:blipFill dpi="0" rotWithShape="1">
            <a:blip r:embed="rId3" cstate="print"/>
            <a:srcRect/>
            <a:stretch>
              <a:fillRect l="10000" t="-24000" r="-40000" b="-1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-4412338" y="-986971"/>
            <a:ext cx="5675082" cy="4405086"/>
          </a:xfrm>
          <a:prstGeom prst="hexagon">
            <a:avLst/>
          </a:prstGeom>
          <a:solidFill>
            <a:srgbClr val="E61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-4201882" y="3519714"/>
            <a:ext cx="5493653" cy="4347029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290289" y="5733143"/>
            <a:ext cx="5196111" cy="4347029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373746" y="-2743200"/>
            <a:ext cx="5011053" cy="3868057"/>
          </a:xfrm>
          <a:prstGeom prst="hexagon">
            <a:avLst/>
          </a:prstGeom>
          <a:solidFill>
            <a:srgbClr val="ED3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4521203" y="3519714"/>
            <a:ext cx="5196111" cy="4347029"/>
          </a:xfrm>
          <a:prstGeom prst="hexagon">
            <a:avLst/>
          </a:prstGeom>
          <a:gradFill flip="none" rotWithShape="1">
            <a:gsLst>
              <a:gs pos="0">
                <a:srgbClr val="E6154E">
                  <a:alpha val="48000"/>
                </a:srgbClr>
              </a:gs>
              <a:gs pos="50000">
                <a:srgbClr val="E6154E">
                  <a:alpha val="0"/>
                </a:srgbClr>
              </a:gs>
              <a:gs pos="100000">
                <a:srgbClr val="F488A4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4521203" y="-976086"/>
            <a:ext cx="5196111" cy="4347029"/>
          </a:xfrm>
          <a:prstGeom prst="hexagon">
            <a:avLst/>
          </a:prstGeom>
          <a:gradFill flip="none" rotWithShape="1">
            <a:gsLst>
              <a:gs pos="0">
                <a:srgbClr val="E6154E">
                  <a:alpha val="48000"/>
                </a:srgbClr>
              </a:gs>
              <a:gs pos="50000">
                <a:srgbClr val="E6154E">
                  <a:alpha val="0"/>
                </a:srgbClr>
              </a:gs>
              <a:gs pos="100000">
                <a:srgbClr val="F488A4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8474" y="5041900"/>
            <a:ext cx="7092497" cy="11715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74675" y="5062613"/>
            <a:ext cx="643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E615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Indra</a:t>
            </a:r>
            <a:r>
              <a:rPr lang="en-US" sz="3600" dirty="0" smtClean="0">
                <a:solidFill>
                  <a:srgbClr val="E615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E615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Alfendi</a:t>
            </a:r>
            <a:r>
              <a:rPr lang="en-US" sz="3600" dirty="0" smtClean="0">
                <a:solidFill>
                  <a:srgbClr val="E615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E615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Purba</a:t>
            </a:r>
            <a:r>
              <a:rPr lang="en-US" sz="3600" dirty="0" smtClean="0">
                <a:solidFill>
                  <a:srgbClr val="E615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</a:t>
            </a:r>
            <a:endParaRPr lang="en-US" sz="3600" dirty="0">
              <a:solidFill>
                <a:srgbClr val="E615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1040" y="5732285"/>
            <a:ext cx="6918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Bukalapak</a:t>
            </a:r>
            <a:r>
              <a:rPr lang="en-US" sz="28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Ambassador</a:t>
            </a:r>
            <a:endParaRPr lang="en-US" sz="28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3306" y="5727700"/>
            <a:ext cx="4635294" cy="131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31B2A75-FB0A-437A-8125-F1D20CC48347}"/>
              </a:ext>
            </a:extLst>
          </p:cNvPr>
          <p:cNvSpPr txBox="1"/>
          <p:nvPr/>
        </p:nvSpPr>
        <p:spPr>
          <a:xfrm>
            <a:off x="5520501" y="860295"/>
            <a:ext cx="3919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solidFill>
                  <a:srgbClr val="ED3B6A"/>
                </a:solidFill>
                <a:latin typeface="Tw Cen MT" panose="020B0602020104020603" pitchFamily="34" charset="0"/>
              </a:rPr>
              <a:t>Agenda</a:t>
            </a:r>
            <a:endParaRPr lang="en-US" sz="4800" b="1" u="sng" dirty="0">
              <a:solidFill>
                <a:srgbClr val="ED3B6A"/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71166" y="1683713"/>
            <a:ext cx="465185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Company Overview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Product and Services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Achievements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Short Video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Question Session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Conclusion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0353820" y="0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46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Company Over...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0656011" y="0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46">
              <a:hlinkClick r:id="rId6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Product and S…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0963420" y="0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46">
              <a:hlinkClick r:id="rId7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Achievements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1265611" y="0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46">
              <a:hlinkClick r:id="rId8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Short Video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1580268" y="-7254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Freeform: Shape 46">
              <a:hlinkClick r:id="rId9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 </a:t>
              </a:r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Ses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…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1882459" y="-7254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46">
              <a:hlinkClick r:id="rId10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41035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40"/>
                            </p:stCondLst>
                            <p:childTnLst>
                              <p:par>
                                <p:cTn id="4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40"/>
                            </p:stCondLst>
                            <p:childTnLst>
                              <p:par>
                                <p:cTn id="5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140"/>
                            </p:stCondLst>
                            <p:childTnLst>
                              <p:par>
                                <p:cTn id="5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40"/>
                            </p:stCondLst>
                            <p:childTnLst>
                              <p:par>
                                <p:cTn id="6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40"/>
                            </p:stCondLst>
                            <p:childTnLst>
                              <p:par>
                                <p:cTn id="6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640"/>
                            </p:stCondLst>
                            <p:childTnLst>
                              <p:par>
                                <p:cTn id="6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140"/>
                            </p:stCondLst>
                            <p:childTnLst>
                              <p:par>
                                <p:cTn id="7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640"/>
                            </p:stCondLst>
                            <p:childTnLst>
                              <p:par>
                                <p:cTn id="7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920"/>
                            </p:stCondLst>
                            <p:childTnLst>
                              <p:par>
                                <p:cTn id="8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5" dur="8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6" dur="8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8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60"/>
                            </p:stCondLst>
                            <p:childTnLst>
                              <p:par>
                                <p:cTn id="8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320"/>
                            </p:stCondLst>
                            <p:childTnLst>
                              <p:par>
                                <p:cTn id="9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7" dur="8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8" dur="8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8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840"/>
                            </p:stCondLst>
                            <p:childTnLst>
                              <p:par>
                                <p:cTn id="10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280"/>
                            </p:stCondLst>
                            <p:childTnLst>
                              <p:par>
                                <p:cTn id="10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9" dur="8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0" dur="8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8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920"/>
                            </p:stCondLst>
                            <p:childTnLst>
                              <p:par>
                                <p:cTn id="11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5" dur="8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6" dur="8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8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7" grpId="1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36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Hexagon 41"/>
          <p:cNvSpPr/>
          <p:nvPr/>
        </p:nvSpPr>
        <p:spPr>
          <a:xfrm>
            <a:off x="329926" y="1291771"/>
            <a:ext cx="5129520" cy="4312743"/>
          </a:xfrm>
          <a:prstGeom prst="hexagon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/>
          <p:cNvSpPr/>
          <p:nvPr/>
        </p:nvSpPr>
        <p:spPr>
          <a:xfrm>
            <a:off x="373902" y="1295400"/>
            <a:ext cx="5063224" cy="4345212"/>
          </a:xfrm>
          <a:prstGeom prst="hexagon">
            <a:avLst/>
          </a:prstGeom>
          <a:blipFill dpi="0" rotWithShape="1">
            <a:blip r:embed="rId3" cstate="print"/>
            <a:srcRect/>
            <a:stretch>
              <a:fillRect l="10000" t="-24000" r="-40000" b="-1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-4412338" y="-986971"/>
            <a:ext cx="5675082" cy="4405086"/>
          </a:xfrm>
          <a:prstGeom prst="hexagon">
            <a:avLst/>
          </a:prstGeom>
          <a:solidFill>
            <a:srgbClr val="E61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-4201882" y="3519714"/>
            <a:ext cx="5493653" cy="4347029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290289" y="5733143"/>
            <a:ext cx="5196111" cy="4347029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373746" y="-2743200"/>
            <a:ext cx="5011053" cy="3868057"/>
          </a:xfrm>
          <a:prstGeom prst="hexagon">
            <a:avLst/>
          </a:prstGeom>
          <a:solidFill>
            <a:srgbClr val="ED3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4521203" y="3519714"/>
            <a:ext cx="5196111" cy="4347029"/>
          </a:xfrm>
          <a:prstGeom prst="hexagon">
            <a:avLst/>
          </a:prstGeom>
          <a:gradFill flip="none" rotWithShape="1">
            <a:gsLst>
              <a:gs pos="0">
                <a:srgbClr val="E6154E">
                  <a:alpha val="48000"/>
                </a:srgbClr>
              </a:gs>
              <a:gs pos="50000">
                <a:srgbClr val="E6154E">
                  <a:alpha val="0"/>
                </a:srgbClr>
              </a:gs>
              <a:gs pos="100000">
                <a:srgbClr val="F488A4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4521203" y="-976086"/>
            <a:ext cx="5196111" cy="4347029"/>
          </a:xfrm>
          <a:prstGeom prst="hexagon">
            <a:avLst/>
          </a:prstGeom>
          <a:gradFill flip="none" rotWithShape="1">
            <a:gsLst>
              <a:gs pos="0">
                <a:srgbClr val="E6154E">
                  <a:alpha val="48000"/>
                </a:srgbClr>
              </a:gs>
              <a:gs pos="50000">
                <a:srgbClr val="E6154E">
                  <a:alpha val="0"/>
                </a:srgbClr>
              </a:gs>
              <a:gs pos="100000">
                <a:srgbClr val="F488A4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8474" y="5041900"/>
            <a:ext cx="7092497" cy="11715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8"/>
          <p:cNvGrpSpPr/>
          <p:nvPr/>
        </p:nvGrpSpPr>
        <p:grpSpPr>
          <a:xfrm>
            <a:off x="574675" y="5062613"/>
            <a:ext cx="6975758" cy="1192892"/>
            <a:chOff x="4765469" y="5201859"/>
            <a:chExt cx="6975758" cy="1192892"/>
          </a:xfrm>
        </p:grpSpPr>
        <p:sp>
          <p:nvSpPr>
            <p:cNvPr id="40" name="TextBox 39"/>
            <p:cNvSpPr txBox="1"/>
            <p:nvPr/>
          </p:nvSpPr>
          <p:spPr>
            <a:xfrm>
              <a:off x="4765469" y="5201859"/>
              <a:ext cx="64324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Indra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Alfendi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Purba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ST</a:t>
              </a:r>
              <a:endParaRPr lang="en-US" sz="4000" spc="-300" dirty="0">
                <a:solidFill>
                  <a:srgbClr val="E6154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22634" y="5871531"/>
              <a:ext cx="6918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-150" dirty="0" err="1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Ambasador</a:t>
              </a:r>
              <a:r>
                <a:rPr lang="en-US" sz="2800" spc="-15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</a:t>
              </a:r>
              <a:r>
                <a:rPr lang="en-US" sz="2800" spc="-150" dirty="0" err="1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Bukalapak</a:t>
              </a:r>
              <a:endParaRPr lang="en-US" sz="2800" spc="-15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4864100" y="5888693"/>
              <a:ext cx="4449839" cy="1680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31B2A75-FB0A-437A-8125-F1D20CC48347}"/>
              </a:ext>
            </a:extLst>
          </p:cNvPr>
          <p:cNvSpPr txBox="1"/>
          <p:nvPr/>
        </p:nvSpPr>
        <p:spPr>
          <a:xfrm>
            <a:off x="5520501" y="860295"/>
            <a:ext cx="3919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solidFill>
                  <a:srgbClr val="ED3B6A"/>
                </a:solidFill>
                <a:latin typeface="Tw Cen MT" panose="020B0602020104020603" pitchFamily="34" charset="0"/>
              </a:rPr>
              <a:t>Agenda</a:t>
            </a:r>
            <a:endParaRPr lang="en-US" sz="4800" b="1" u="sng" dirty="0">
              <a:solidFill>
                <a:srgbClr val="ED3B6A"/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71166" y="1683713"/>
            <a:ext cx="465185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Company Overview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Product and Services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Achievements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Short Video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Question Session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Conclusion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-12700" y="0"/>
            <a:ext cx="11391900" cy="6858000"/>
            <a:chOff x="-10783750" y="-1"/>
            <a:chExt cx="11391900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0783750" y="-1"/>
              <a:ext cx="1137022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46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Company Over...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0656011" y="0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46">
              <a:hlinkClick r:id="rId6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Product and S…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63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0963420" y="0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46">
              <a:hlinkClick r:id="rId8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Achievements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6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1265611" y="0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46">
              <a:hlinkClick r:id="rId9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Short Video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3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1580268" y="-7254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Freeform: Shape 46">
              <a:hlinkClick r:id="rId10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 </a:t>
              </a:r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Ses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…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7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1882459" y="-7254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46">
              <a:hlinkClick r:id="rId11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50" name="Picture 49" descr="download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51337" y="604837"/>
            <a:ext cx="2143125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pic>
        <p:nvPicPr>
          <p:cNvPr id="52" name="Picture 51" descr="download.jp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/>
          <a:srcRect r="6666" b="6666"/>
          <a:stretch>
            <a:fillRect/>
          </a:stretch>
        </p:blipFill>
        <p:spPr>
          <a:xfrm>
            <a:off x="144500" y="8890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3604753" y="3213099"/>
            <a:ext cx="404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EF4F79"/>
                </a:solidFill>
                <a:latin typeface="Tw Cen MT" panose="020B0602020104020603" pitchFamily="34" charset="0"/>
              </a:rPr>
              <a:t>PT Bukalapak.com</a:t>
            </a:r>
            <a:endParaRPr lang="en-US" sz="3200" b="1" dirty="0">
              <a:solidFill>
                <a:srgbClr val="EF4F79"/>
              </a:solidFill>
              <a:latin typeface="Tw Cen MT" panose="020B06020201040206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EDE56FF-3E69-4484-9673-AC7FA14D3D89}"/>
              </a:ext>
            </a:extLst>
          </p:cNvPr>
          <p:cNvSpPr txBox="1"/>
          <p:nvPr/>
        </p:nvSpPr>
        <p:spPr>
          <a:xfrm>
            <a:off x="3848100" y="3711239"/>
            <a:ext cx="353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Ecommerce (Electronic Commerce)</a:t>
            </a:r>
          </a:p>
          <a:p>
            <a:pPr algn="ctr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[January 2010 – Now]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44799B2-E7B9-4C01-A37D-BB60C6C75D12}"/>
              </a:ext>
            </a:extLst>
          </p:cNvPr>
          <p:cNvSpPr txBox="1"/>
          <p:nvPr/>
        </p:nvSpPr>
        <p:spPr>
          <a:xfrm>
            <a:off x="2231668" y="4387282"/>
            <a:ext cx="6791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Tw Cen MT" pitchFamily="34" charset="0"/>
              </a:rPr>
              <a:t>Plaza City View</a:t>
            </a:r>
          </a:p>
          <a:p>
            <a:pPr algn="ctr"/>
            <a:r>
              <a:rPr lang="id-ID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Tw Cen MT" pitchFamily="34" charset="0"/>
              </a:rPr>
              <a:t>No. 22, East Kemang Street, </a:t>
            </a:r>
          </a:p>
          <a:p>
            <a:pPr algn="ctr"/>
            <a:r>
              <a:rPr lang="id-ID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Tw Cen MT" pitchFamily="34" charset="0"/>
              </a:rPr>
              <a:t>Sunday Market</a:t>
            </a:r>
          </a:p>
          <a:p>
            <a:pPr algn="ctr"/>
            <a:r>
              <a:rPr lang="id-ID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Tw Cen MT" pitchFamily="34" charset="0"/>
              </a:rPr>
              <a:t>West Pejaten</a:t>
            </a:r>
          </a:p>
          <a:p>
            <a:pPr algn="ctr"/>
            <a:r>
              <a:rPr lang="id-ID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Tw Cen MT" pitchFamily="34" charset="0"/>
              </a:rPr>
              <a:t>Jakarta, Indonesian 12510</a:t>
            </a: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16882" y="50800"/>
            <a:ext cx="2765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Company Overview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1035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5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5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5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5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0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5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3" dur="20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5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5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3" dur="2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5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Hexagon 41"/>
          <p:cNvSpPr/>
          <p:nvPr/>
        </p:nvSpPr>
        <p:spPr>
          <a:xfrm>
            <a:off x="329926" y="1291771"/>
            <a:ext cx="5129520" cy="4312743"/>
          </a:xfrm>
          <a:prstGeom prst="hexagon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/>
          <p:cNvSpPr/>
          <p:nvPr/>
        </p:nvSpPr>
        <p:spPr>
          <a:xfrm>
            <a:off x="373902" y="1295400"/>
            <a:ext cx="5063224" cy="4345212"/>
          </a:xfrm>
          <a:prstGeom prst="hexagon">
            <a:avLst/>
          </a:prstGeom>
          <a:blipFill dpi="0" rotWithShape="1">
            <a:blip r:embed="rId3" cstate="print"/>
            <a:srcRect/>
            <a:stretch>
              <a:fillRect l="10000" t="-24000" r="-40000" b="-1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-4412338" y="-986971"/>
            <a:ext cx="5675082" cy="4405086"/>
          </a:xfrm>
          <a:prstGeom prst="hexagon">
            <a:avLst/>
          </a:prstGeom>
          <a:solidFill>
            <a:srgbClr val="E61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-4201882" y="3519714"/>
            <a:ext cx="5493653" cy="4347029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290289" y="5733143"/>
            <a:ext cx="5196111" cy="4347029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373746" y="-2743200"/>
            <a:ext cx="5011053" cy="3868057"/>
          </a:xfrm>
          <a:prstGeom prst="hexagon">
            <a:avLst/>
          </a:prstGeom>
          <a:solidFill>
            <a:srgbClr val="ED3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4521203" y="3519714"/>
            <a:ext cx="5196111" cy="4347029"/>
          </a:xfrm>
          <a:prstGeom prst="hexagon">
            <a:avLst/>
          </a:prstGeom>
          <a:gradFill flip="none" rotWithShape="1">
            <a:gsLst>
              <a:gs pos="0">
                <a:srgbClr val="E6154E">
                  <a:alpha val="48000"/>
                </a:srgbClr>
              </a:gs>
              <a:gs pos="50000">
                <a:srgbClr val="E6154E">
                  <a:alpha val="0"/>
                </a:srgbClr>
              </a:gs>
              <a:gs pos="100000">
                <a:srgbClr val="F488A4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4521203" y="-976086"/>
            <a:ext cx="5196111" cy="4347029"/>
          </a:xfrm>
          <a:prstGeom prst="hexagon">
            <a:avLst/>
          </a:prstGeom>
          <a:gradFill flip="none" rotWithShape="1">
            <a:gsLst>
              <a:gs pos="0">
                <a:srgbClr val="E6154E">
                  <a:alpha val="48000"/>
                </a:srgbClr>
              </a:gs>
              <a:gs pos="50000">
                <a:srgbClr val="E6154E">
                  <a:alpha val="0"/>
                </a:srgbClr>
              </a:gs>
              <a:gs pos="100000">
                <a:srgbClr val="F488A4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8474" y="5041900"/>
            <a:ext cx="7092497" cy="11715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8"/>
          <p:cNvGrpSpPr/>
          <p:nvPr/>
        </p:nvGrpSpPr>
        <p:grpSpPr>
          <a:xfrm>
            <a:off x="574675" y="5062613"/>
            <a:ext cx="6975758" cy="1192892"/>
            <a:chOff x="4765469" y="5201859"/>
            <a:chExt cx="6975758" cy="1192892"/>
          </a:xfrm>
        </p:grpSpPr>
        <p:sp>
          <p:nvSpPr>
            <p:cNvPr id="40" name="TextBox 39"/>
            <p:cNvSpPr txBox="1"/>
            <p:nvPr/>
          </p:nvSpPr>
          <p:spPr>
            <a:xfrm>
              <a:off x="4765469" y="5201859"/>
              <a:ext cx="64324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Indra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Alfendi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Purba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ST</a:t>
              </a:r>
              <a:endParaRPr lang="en-US" sz="4000" spc="-300" dirty="0">
                <a:solidFill>
                  <a:srgbClr val="E6154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22634" y="5871531"/>
              <a:ext cx="6918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-150" dirty="0" err="1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Ambasador</a:t>
              </a:r>
              <a:r>
                <a:rPr lang="en-US" sz="2800" spc="-15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</a:t>
              </a:r>
              <a:r>
                <a:rPr lang="en-US" sz="2800" spc="-150" dirty="0" err="1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Bukalapak</a:t>
              </a:r>
              <a:endParaRPr lang="en-US" sz="2800" spc="-15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4864100" y="5888693"/>
              <a:ext cx="4449839" cy="1680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31B2A75-FB0A-437A-8125-F1D20CC48347}"/>
              </a:ext>
            </a:extLst>
          </p:cNvPr>
          <p:cNvSpPr txBox="1"/>
          <p:nvPr/>
        </p:nvSpPr>
        <p:spPr>
          <a:xfrm>
            <a:off x="5520501" y="860295"/>
            <a:ext cx="3919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solidFill>
                  <a:srgbClr val="ED3B6A"/>
                </a:solidFill>
                <a:latin typeface="Tw Cen MT" panose="020B0602020104020603" pitchFamily="34" charset="0"/>
              </a:rPr>
              <a:t>Agenda</a:t>
            </a:r>
            <a:endParaRPr lang="en-US" sz="4800" b="1" u="sng" dirty="0">
              <a:solidFill>
                <a:srgbClr val="ED3B6A"/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71166" y="1683713"/>
            <a:ext cx="465185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Company Overview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Product and Services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Achiements</a:t>
            </a:r>
            <a:endParaRPr 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Short Video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Question Session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Conclusion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-12700" y="0"/>
            <a:ext cx="11391900" cy="6858000"/>
            <a:chOff x="-10783750" y="-1"/>
            <a:chExt cx="11391900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0783750" y="-1"/>
              <a:ext cx="1137022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46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Company Over...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0656011" y="0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46">
              <a:hlinkClick r:id="rId6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Product and S…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63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0963420" y="0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46">
              <a:hlinkClick r:id="rId7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Achievements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6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1265611" y="0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46">
              <a:hlinkClick r:id="rId8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Short Video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3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1580268" y="-7254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Freeform: Shape 46">
              <a:hlinkClick r:id="rId9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 </a:t>
              </a:r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Ses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…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7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1882459" y="-7254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46">
              <a:hlinkClick r:id="rId10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52" name="Picture 51" descr="download.jp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/>
          <a:srcRect r="6666" b="6666"/>
          <a:stretch>
            <a:fillRect/>
          </a:stretch>
        </p:blipFill>
        <p:spPr>
          <a:xfrm>
            <a:off x="144500" y="8890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3604753" y="3213099"/>
            <a:ext cx="404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>
                <a:ln w="18415" cmpd="sng">
                  <a:noFill/>
                  <a:prstDash val="solid"/>
                </a:ln>
                <a:solidFill>
                  <a:srgbClr val="EF4F79"/>
                </a:solidFill>
                <a:latin typeface="Tw Cen MT" pitchFamily="34" charset="0"/>
              </a:rPr>
              <a:t>Achmad Zaky</a:t>
            </a:r>
            <a:endParaRPr lang="en-US" sz="3200" b="1" dirty="0">
              <a:solidFill>
                <a:srgbClr val="EF4F79"/>
              </a:solidFill>
              <a:latin typeface="Tw Cen MT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EDE56FF-3E69-4484-9673-AC7FA14D3D89}"/>
              </a:ext>
            </a:extLst>
          </p:cNvPr>
          <p:cNvSpPr txBox="1"/>
          <p:nvPr/>
        </p:nvSpPr>
        <p:spPr>
          <a:xfrm>
            <a:off x="3848100" y="3660439"/>
            <a:ext cx="353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(Founder and CEO)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44799B2-E7B9-4C01-A37D-BB60C6C75D12}"/>
              </a:ext>
            </a:extLst>
          </p:cNvPr>
          <p:cNvSpPr txBox="1"/>
          <p:nvPr/>
        </p:nvSpPr>
        <p:spPr>
          <a:xfrm>
            <a:off x="2231668" y="4158682"/>
            <a:ext cx="6791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w Cen MT" pitchFamily="34" charset="0"/>
                <a:cs typeface="Microsoft Uighur" pitchFamily="2" charset="-78"/>
              </a:rPr>
              <a:t>Vision :</a:t>
            </a:r>
          </a:p>
          <a:p>
            <a:pPr algn="ctr"/>
            <a:r>
              <a:rPr lang="id-ID" i="1" dirty="0" smtClean="0">
                <a:ln w="18415" cmpd="sng">
                  <a:noFill/>
                  <a:prstDash val="solid"/>
                </a:ln>
                <a:solidFill>
                  <a:srgbClr val="ED3B6A"/>
                </a:solidFill>
                <a:latin typeface="Tw Cen MT" pitchFamily="34" charset="0"/>
                <a:cs typeface="Microsoft Uighur" pitchFamily="2" charset="-78"/>
              </a:rPr>
              <a:t>“Become the number 1 online </a:t>
            </a:r>
          </a:p>
          <a:p>
            <a:pPr algn="ctr"/>
            <a:r>
              <a:rPr lang="id-ID" i="1" dirty="0" smtClean="0">
                <a:ln w="18415" cmpd="sng">
                  <a:noFill/>
                  <a:prstDash val="solid"/>
                </a:ln>
                <a:solidFill>
                  <a:srgbClr val="ED3B6A"/>
                </a:solidFill>
                <a:latin typeface="Tw Cen MT" pitchFamily="34" charset="0"/>
                <a:cs typeface="Microsoft Uighur" pitchFamily="2" charset="-78"/>
              </a:rPr>
              <a:t>Marketplace in Indonesian.”</a:t>
            </a:r>
          </a:p>
          <a:p>
            <a:pPr algn="ctr"/>
            <a:r>
              <a:rPr lang="id-ID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w Cen MT" pitchFamily="34" charset="0"/>
                <a:cs typeface="Microsoft Uighur" pitchFamily="2" charset="-78"/>
              </a:rPr>
              <a:t>Mission :</a:t>
            </a:r>
          </a:p>
          <a:p>
            <a:pPr algn="ctr"/>
            <a:r>
              <a:rPr lang="id-ID" i="1" dirty="0" smtClean="0">
                <a:ln w="18415" cmpd="sng">
                  <a:noFill/>
                  <a:prstDash val="solid"/>
                </a:ln>
                <a:solidFill>
                  <a:srgbClr val="ED3B6A"/>
                </a:solidFill>
                <a:latin typeface="Tw Cen MT" pitchFamily="34" charset="0"/>
                <a:cs typeface="Microsoft Uighur" pitchFamily="2" charset="-78"/>
              </a:rPr>
              <a:t>“Empowering all Small and Medium-sized </a:t>
            </a:r>
          </a:p>
          <a:p>
            <a:pPr algn="ctr"/>
            <a:r>
              <a:rPr lang="id-ID" i="1" dirty="0" smtClean="0">
                <a:ln w="18415" cmpd="sng">
                  <a:noFill/>
                  <a:prstDash val="solid"/>
                </a:ln>
                <a:solidFill>
                  <a:srgbClr val="ED3B6A"/>
                </a:solidFill>
                <a:latin typeface="Tw Cen MT" pitchFamily="34" charset="0"/>
                <a:cs typeface="Microsoft Uighur" pitchFamily="2" charset="-78"/>
              </a:rPr>
              <a:t>Enterprises (SME) in all parts of Indonesian”</a:t>
            </a:r>
          </a:p>
        </p:txBody>
      </p:sp>
      <p:sp>
        <p:nvSpPr>
          <p:cNvPr id="53" name="Oval 52"/>
          <p:cNvSpPr/>
          <p:nvPr/>
        </p:nvSpPr>
        <p:spPr>
          <a:xfrm>
            <a:off x="4292600" y="508000"/>
            <a:ext cx="2590800" cy="2590800"/>
          </a:xfrm>
          <a:prstGeom prst="ellipse">
            <a:avLst/>
          </a:prstGeom>
          <a:blipFill dpi="0" rotWithShape="1">
            <a:blip r:embed="rId13"/>
            <a:srcRect/>
            <a:stretch>
              <a:fillRect l="-3000" t="-9000" r="1000" b="-25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6882" y="50800"/>
            <a:ext cx="2765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Company Overview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1035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0"/>
                            </p:stCondLst>
                            <p:childTnLst>
                              <p:par>
                                <p:cTn id="3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60"/>
                            </p:stCondLst>
                            <p:childTnLst>
                              <p:par>
                                <p:cTn id="5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Hexagon 41"/>
          <p:cNvSpPr/>
          <p:nvPr/>
        </p:nvSpPr>
        <p:spPr>
          <a:xfrm>
            <a:off x="329926" y="1291771"/>
            <a:ext cx="5129520" cy="4312743"/>
          </a:xfrm>
          <a:prstGeom prst="hexagon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/>
          <p:cNvSpPr/>
          <p:nvPr/>
        </p:nvSpPr>
        <p:spPr>
          <a:xfrm>
            <a:off x="373902" y="1295400"/>
            <a:ext cx="5063224" cy="4345212"/>
          </a:xfrm>
          <a:prstGeom prst="hexagon">
            <a:avLst/>
          </a:prstGeom>
          <a:blipFill dpi="0" rotWithShape="1">
            <a:blip r:embed="rId3" cstate="print"/>
            <a:srcRect/>
            <a:stretch>
              <a:fillRect l="10000" t="-24000" r="-40000" b="-1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-4412338" y="-986971"/>
            <a:ext cx="5675082" cy="4405086"/>
          </a:xfrm>
          <a:prstGeom prst="hexagon">
            <a:avLst/>
          </a:prstGeom>
          <a:solidFill>
            <a:srgbClr val="E61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-4201882" y="3519714"/>
            <a:ext cx="5493653" cy="4347029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290289" y="5733143"/>
            <a:ext cx="5196111" cy="4347029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373746" y="-2743200"/>
            <a:ext cx="5011053" cy="3868057"/>
          </a:xfrm>
          <a:prstGeom prst="hexagon">
            <a:avLst/>
          </a:prstGeom>
          <a:solidFill>
            <a:srgbClr val="ED3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4521203" y="3519714"/>
            <a:ext cx="5196111" cy="4347029"/>
          </a:xfrm>
          <a:prstGeom prst="hexagon">
            <a:avLst/>
          </a:prstGeom>
          <a:gradFill flip="none" rotWithShape="1">
            <a:gsLst>
              <a:gs pos="0">
                <a:srgbClr val="E6154E">
                  <a:alpha val="48000"/>
                </a:srgbClr>
              </a:gs>
              <a:gs pos="50000">
                <a:srgbClr val="E6154E">
                  <a:alpha val="0"/>
                </a:srgbClr>
              </a:gs>
              <a:gs pos="100000">
                <a:srgbClr val="F488A4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4521203" y="-976086"/>
            <a:ext cx="5196111" cy="4347029"/>
          </a:xfrm>
          <a:prstGeom prst="hexagon">
            <a:avLst/>
          </a:prstGeom>
          <a:gradFill flip="none" rotWithShape="1">
            <a:gsLst>
              <a:gs pos="0">
                <a:srgbClr val="E6154E">
                  <a:alpha val="48000"/>
                </a:srgbClr>
              </a:gs>
              <a:gs pos="50000">
                <a:srgbClr val="E6154E">
                  <a:alpha val="0"/>
                </a:srgbClr>
              </a:gs>
              <a:gs pos="100000">
                <a:srgbClr val="F488A4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8474" y="5041900"/>
            <a:ext cx="7092497" cy="11715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8"/>
          <p:cNvGrpSpPr/>
          <p:nvPr/>
        </p:nvGrpSpPr>
        <p:grpSpPr>
          <a:xfrm>
            <a:off x="574675" y="5062613"/>
            <a:ext cx="6975758" cy="1192892"/>
            <a:chOff x="4765469" y="5201859"/>
            <a:chExt cx="6975758" cy="1192892"/>
          </a:xfrm>
        </p:grpSpPr>
        <p:sp>
          <p:nvSpPr>
            <p:cNvPr id="40" name="TextBox 39"/>
            <p:cNvSpPr txBox="1"/>
            <p:nvPr/>
          </p:nvSpPr>
          <p:spPr>
            <a:xfrm>
              <a:off x="4765469" y="5201859"/>
              <a:ext cx="64324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Indra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Alfendi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Purba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ST</a:t>
              </a:r>
              <a:endParaRPr lang="en-US" sz="4000" spc="-300" dirty="0">
                <a:solidFill>
                  <a:srgbClr val="E6154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22634" y="5871531"/>
              <a:ext cx="6918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-150" dirty="0" err="1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Ambasador</a:t>
              </a:r>
              <a:r>
                <a:rPr lang="en-US" sz="2800" spc="-15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</a:t>
              </a:r>
              <a:r>
                <a:rPr lang="en-US" sz="2800" spc="-150" dirty="0" err="1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Bukalapak</a:t>
              </a:r>
              <a:endParaRPr lang="en-US" sz="2800" spc="-15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4864100" y="5888693"/>
              <a:ext cx="4449839" cy="1680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31B2A75-FB0A-437A-8125-F1D20CC48347}"/>
              </a:ext>
            </a:extLst>
          </p:cNvPr>
          <p:cNvSpPr txBox="1"/>
          <p:nvPr/>
        </p:nvSpPr>
        <p:spPr>
          <a:xfrm>
            <a:off x="5520501" y="860295"/>
            <a:ext cx="3919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solidFill>
                  <a:srgbClr val="ED3B6A"/>
                </a:solidFill>
                <a:latin typeface="Tw Cen MT" panose="020B0602020104020603" pitchFamily="34" charset="0"/>
              </a:rPr>
              <a:t>Agenda</a:t>
            </a:r>
            <a:endParaRPr lang="en-US" sz="4800" b="1" u="sng" dirty="0">
              <a:solidFill>
                <a:srgbClr val="ED3B6A"/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71166" y="1683713"/>
            <a:ext cx="465185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Company Overview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Product and Services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Achiements</a:t>
            </a:r>
            <a:endParaRPr 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Short Video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Question Session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Conclusion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-12700" y="0"/>
            <a:ext cx="11391900" cy="6858000"/>
            <a:chOff x="-10783750" y="-1"/>
            <a:chExt cx="11391900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0783750" y="-1"/>
              <a:ext cx="1137022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46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Company Over...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3604753" y="3213099"/>
            <a:ext cx="404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>
                <a:ln w="18415" cmpd="sng">
                  <a:noFill/>
                  <a:prstDash val="solid"/>
                </a:ln>
                <a:solidFill>
                  <a:srgbClr val="EF4F79"/>
                </a:solidFill>
                <a:latin typeface="Tw Cen MT" pitchFamily="34" charset="0"/>
              </a:rPr>
              <a:t>Achmad Zaky</a:t>
            </a:r>
            <a:endParaRPr lang="en-US" sz="3200" b="1" dirty="0">
              <a:solidFill>
                <a:srgbClr val="EF4F79"/>
              </a:solidFill>
              <a:latin typeface="Tw Cen MT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9EDE56FF-3E69-4484-9673-AC7FA14D3D89}"/>
              </a:ext>
            </a:extLst>
          </p:cNvPr>
          <p:cNvSpPr txBox="1"/>
          <p:nvPr/>
        </p:nvSpPr>
        <p:spPr>
          <a:xfrm>
            <a:off x="3848100" y="3660439"/>
            <a:ext cx="353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(Founder and CEO)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944799B2-E7B9-4C01-A37D-BB60C6C75D12}"/>
              </a:ext>
            </a:extLst>
          </p:cNvPr>
          <p:cNvSpPr txBox="1"/>
          <p:nvPr/>
        </p:nvSpPr>
        <p:spPr>
          <a:xfrm>
            <a:off x="2231668" y="4158682"/>
            <a:ext cx="6791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w Cen MT" pitchFamily="34" charset="0"/>
                <a:cs typeface="Microsoft Uighur" pitchFamily="2" charset="-78"/>
              </a:rPr>
              <a:t>Vision :</a:t>
            </a:r>
          </a:p>
          <a:p>
            <a:pPr algn="ctr"/>
            <a:r>
              <a:rPr lang="id-ID" i="1" dirty="0" smtClean="0">
                <a:ln w="18415" cmpd="sng">
                  <a:noFill/>
                  <a:prstDash val="solid"/>
                </a:ln>
                <a:solidFill>
                  <a:srgbClr val="ED3B6A"/>
                </a:solidFill>
                <a:latin typeface="Tw Cen MT" pitchFamily="34" charset="0"/>
                <a:cs typeface="Microsoft Uighur" pitchFamily="2" charset="-78"/>
              </a:rPr>
              <a:t>“Become the number 1 online </a:t>
            </a:r>
          </a:p>
          <a:p>
            <a:pPr algn="ctr"/>
            <a:r>
              <a:rPr lang="id-ID" i="1" dirty="0" smtClean="0">
                <a:ln w="18415" cmpd="sng">
                  <a:noFill/>
                  <a:prstDash val="solid"/>
                </a:ln>
                <a:solidFill>
                  <a:srgbClr val="ED3B6A"/>
                </a:solidFill>
                <a:latin typeface="Tw Cen MT" pitchFamily="34" charset="0"/>
                <a:cs typeface="Microsoft Uighur" pitchFamily="2" charset="-78"/>
              </a:rPr>
              <a:t>Marketplace in Indonesian.”</a:t>
            </a:r>
          </a:p>
          <a:p>
            <a:pPr algn="ctr"/>
            <a:r>
              <a:rPr lang="id-ID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w Cen MT" pitchFamily="34" charset="0"/>
                <a:cs typeface="Microsoft Uighur" pitchFamily="2" charset="-78"/>
              </a:rPr>
              <a:t>Mission :</a:t>
            </a:r>
          </a:p>
          <a:p>
            <a:pPr algn="ctr"/>
            <a:r>
              <a:rPr lang="id-ID" i="1" dirty="0" smtClean="0">
                <a:ln w="18415" cmpd="sng">
                  <a:noFill/>
                  <a:prstDash val="solid"/>
                </a:ln>
                <a:solidFill>
                  <a:srgbClr val="ED3B6A"/>
                </a:solidFill>
                <a:latin typeface="Tw Cen MT" pitchFamily="34" charset="0"/>
                <a:cs typeface="Microsoft Uighur" pitchFamily="2" charset="-78"/>
              </a:rPr>
              <a:t>“Empowering all Small and Medium-sized </a:t>
            </a:r>
          </a:p>
          <a:p>
            <a:pPr algn="ctr"/>
            <a:r>
              <a:rPr lang="id-ID" i="1" dirty="0" smtClean="0">
                <a:ln w="18415" cmpd="sng">
                  <a:noFill/>
                  <a:prstDash val="solid"/>
                </a:ln>
                <a:solidFill>
                  <a:srgbClr val="ED3B6A"/>
                </a:solidFill>
                <a:latin typeface="Tw Cen MT" pitchFamily="34" charset="0"/>
                <a:cs typeface="Microsoft Uighur" pitchFamily="2" charset="-78"/>
              </a:rPr>
              <a:t>Enterprises (SME) in all parts of Indonesian”</a:t>
            </a:r>
          </a:p>
        </p:txBody>
      </p:sp>
      <p:sp>
        <p:nvSpPr>
          <p:cNvPr id="87" name="Oval 86"/>
          <p:cNvSpPr/>
          <p:nvPr/>
        </p:nvSpPr>
        <p:spPr>
          <a:xfrm>
            <a:off x="4292600" y="508000"/>
            <a:ext cx="2590800" cy="2590800"/>
          </a:xfrm>
          <a:prstGeom prst="ellipse">
            <a:avLst/>
          </a:prstGeom>
          <a:blipFill dpi="0" rotWithShape="1">
            <a:blip r:embed="rId6"/>
            <a:srcRect/>
            <a:stretch>
              <a:fillRect l="-3000" t="-9000" r="1000" b="-25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5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300068" y="0"/>
            <a:ext cx="12247532" cy="6858000"/>
            <a:chOff x="-11639382" y="-1"/>
            <a:chExt cx="1224753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1639382" y="-1"/>
              <a:ext cx="122258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46">
              <a:hlinkClick r:id="rId7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Product and S…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63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0963420" y="0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46">
              <a:hlinkClick r:id="rId9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Achievements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6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1265611" y="0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46">
              <a:hlinkClick r:id="rId10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Short Video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3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1580268" y="-7254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Freeform: Shape 46">
              <a:hlinkClick r:id="rId11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 </a:t>
              </a:r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Ses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…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7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1882459" y="-7254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46">
              <a:hlinkClick r:id="rId12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52" name="Picture 51" descr="download.jp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/>
          <a:srcRect r="6666" b="6666"/>
          <a:stretch>
            <a:fillRect/>
          </a:stretch>
        </p:blipFill>
        <p:spPr>
          <a:xfrm>
            <a:off x="423900" y="8890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</p:spPr>
      </p:pic>
      <p:sp>
        <p:nvSpPr>
          <p:cNvPr id="58" name="Rectangle 57"/>
          <p:cNvSpPr/>
          <p:nvPr/>
        </p:nvSpPr>
        <p:spPr>
          <a:xfrm>
            <a:off x="784809" y="43934"/>
            <a:ext cx="2835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Product and Services</a:t>
            </a:r>
            <a:endParaRPr lang="en-US" sz="2400" dirty="0"/>
          </a:p>
        </p:txBody>
      </p:sp>
      <p:pic>
        <p:nvPicPr>
          <p:cNvPr id="105" name="Picture 104" descr="downloa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95425" y="2692400"/>
            <a:ext cx="2455863" cy="15113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8" name="Rectangle 107"/>
          <p:cNvSpPr/>
          <p:nvPr/>
        </p:nvSpPr>
        <p:spPr>
          <a:xfrm>
            <a:off x="5168900" y="1879600"/>
            <a:ext cx="5562600" cy="546100"/>
          </a:xfrm>
          <a:prstGeom prst="rect">
            <a:avLst/>
          </a:prstGeom>
          <a:solidFill>
            <a:srgbClr val="EF4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Communication with each other between Users, both Seller and Buyer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937000" y="1790700"/>
            <a:ext cx="1257300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Sent / Chat Message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168900" y="2743200"/>
            <a:ext cx="5562600" cy="546100"/>
          </a:xfrm>
          <a:prstGeom prst="rect">
            <a:avLst/>
          </a:prstGeom>
          <a:solidFill>
            <a:srgbClr val="EF4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Bank Transfer, Credit Card Installments, Virtual Account</a:t>
            </a:r>
            <a:br>
              <a:rPr lang="en-US" dirty="0" smtClean="0"/>
            </a:br>
            <a:r>
              <a:rPr lang="en-US" dirty="0" smtClean="0"/>
              <a:t>Non-Credit Card Installments, etc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3937000" y="2654300"/>
            <a:ext cx="1257300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Payment System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168900" y="1003300"/>
            <a:ext cx="5562600" cy="546100"/>
          </a:xfrm>
          <a:prstGeom prst="rect">
            <a:avLst/>
          </a:prstGeom>
          <a:solidFill>
            <a:srgbClr val="EF4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Based on Android and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3937000" y="914400"/>
            <a:ext cx="1257300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Platform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194300" y="3619500"/>
            <a:ext cx="5562600" cy="546100"/>
          </a:xfrm>
          <a:prstGeom prst="rect">
            <a:avLst/>
          </a:prstGeom>
          <a:solidFill>
            <a:srgbClr val="EF4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Ninja Xpress, TIKI, J&amp;T, Go-Send, Pos Indonesia, etc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3962400" y="3530600"/>
            <a:ext cx="1257300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Expedition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194300" y="4508500"/>
            <a:ext cx="5562600" cy="546100"/>
          </a:xfrm>
          <a:prstGeom prst="rect">
            <a:avLst/>
          </a:prstGeom>
          <a:solidFill>
            <a:srgbClr val="EF4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24 hours live support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962400" y="4419600"/>
            <a:ext cx="1257300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Buka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Bantuan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194300" y="5384800"/>
            <a:ext cx="5562600" cy="546100"/>
          </a:xfrm>
          <a:prstGeom prst="rect">
            <a:avLst/>
          </a:prstGeom>
          <a:solidFill>
            <a:srgbClr val="EF4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BukaDompet</a:t>
            </a:r>
            <a:r>
              <a:rPr lang="en-US" dirty="0" smtClean="0"/>
              <a:t> and Dana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962400" y="5295900"/>
            <a:ext cx="1257300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Balance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035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53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Hexagon 41"/>
          <p:cNvSpPr/>
          <p:nvPr/>
        </p:nvSpPr>
        <p:spPr>
          <a:xfrm>
            <a:off x="329926" y="1291771"/>
            <a:ext cx="5129520" cy="4312743"/>
          </a:xfrm>
          <a:prstGeom prst="hexagon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/>
          <p:cNvSpPr/>
          <p:nvPr/>
        </p:nvSpPr>
        <p:spPr>
          <a:xfrm>
            <a:off x="373902" y="1295400"/>
            <a:ext cx="5063224" cy="4345212"/>
          </a:xfrm>
          <a:prstGeom prst="hexagon">
            <a:avLst/>
          </a:prstGeom>
          <a:blipFill dpi="0" rotWithShape="1">
            <a:blip r:embed="rId3" cstate="print"/>
            <a:srcRect/>
            <a:stretch>
              <a:fillRect l="10000" t="-24000" r="-40000" b="-1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-4412338" y="-986971"/>
            <a:ext cx="5675082" cy="4405086"/>
          </a:xfrm>
          <a:prstGeom prst="hexagon">
            <a:avLst/>
          </a:prstGeom>
          <a:solidFill>
            <a:srgbClr val="E61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-4201882" y="3519714"/>
            <a:ext cx="5493653" cy="4347029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290289" y="5733143"/>
            <a:ext cx="5196111" cy="4347029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373746" y="-2743200"/>
            <a:ext cx="5011053" cy="3868057"/>
          </a:xfrm>
          <a:prstGeom prst="hexagon">
            <a:avLst/>
          </a:prstGeom>
          <a:solidFill>
            <a:srgbClr val="ED3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4521203" y="3519714"/>
            <a:ext cx="5196111" cy="4347029"/>
          </a:xfrm>
          <a:prstGeom prst="hexagon">
            <a:avLst/>
          </a:prstGeom>
          <a:gradFill flip="none" rotWithShape="1">
            <a:gsLst>
              <a:gs pos="0">
                <a:srgbClr val="E6154E">
                  <a:alpha val="48000"/>
                </a:srgbClr>
              </a:gs>
              <a:gs pos="50000">
                <a:srgbClr val="E6154E">
                  <a:alpha val="0"/>
                </a:srgbClr>
              </a:gs>
              <a:gs pos="100000">
                <a:srgbClr val="F488A4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4521203" y="-976086"/>
            <a:ext cx="5196111" cy="4347029"/>
          </a:xfrm>
          <a:prstGeom prst="hexagon">
            <a:avLst/>
          </a:prstGeom>
          <a:gradFill flip="none" rotWithShape="1">
            <a:gsLst>
              <a:gs pos="0">
                <a:srgbClr val="E6154E">
                  <a:alpha val="48000"/>
                </a:srgbClr>
              </a:gs>
              <a:gs pos="50000">
                <a:srgbClr val="E6154E">
                  <a:alpha val="0"/>
                </a:srgbClr>
              </a:gs>
              <a:gs pos="100000">
                <a:srgbClr val="F488A4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8474" y="5041900"/>
            <a:ext cx="7092497" cy="11715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8"/>
          <p:cNvGrpSpPr/>
          <p:nvPr/>
        </p:nvGrpSpPr>
        <p:grpSpPr>
          <a:xfrm>
            <a:off x="574675" y="5062613"/>
            <a:ext cx="6975758" cy="1192892"/>
            <a:chOff x="4765469" y="5201859"/>
            <a:chExt cx="6975758" cy="1192892"/>
          </a:xfrm>
        </p:grpSpPr>
        <p:sp>
          <p:nvSpPr>
            <p:cNvPr id="40" name="TextBox 39"/>
            <p:cNvSpPr txBox="1"/>
            <p:nvPr/>
          </p:nvSpPr>
          <p:spPr>
            <a:xfrm>
              <a:off x="4765469" y="5201859"/>
              <a:ext cx="64324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Indra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Alfendi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Purba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ST</a:t>
              </a:r>
              <a:endParaRPr lang="en-US" sz="4000" spc="-300" dirty="0">
                <a:solidFill>
                  <a:srgbClr val="E6154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22634" y="5871531"/>
              <a:ext cx="6918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-150" dirty="0" err="1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Ambasador</a:t>
              </a:r>
              <a:r>
                <a:rPr lang="en-US" sz="2800" spc="-15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</a:t>
              </a:r>
              <a:r>
                <a:rPr lang="en-US" sz="2800" spc="-150" dirty="0" err="1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Bukalapak</a:t>
              </a:r>
              <a:endParaRPr lang="en-US" sz="2800" spc="-15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4864100" y="5888693"/>
              <a:ext cx="4449839" cy="1680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31B2A75-FB0A-437A-8125-F1D20CC48347}"/>
              </a:ext>
            </a:extLst>
          </p:cNvPr>
          <p:cNvSpPr txBox="1"/>
          <p:nvPr/>
        </p:nvSpPr>
        <p:spPr>
          <a:xfrm>
            <a:off x="5520501" y="860295"/>
            <a:ext cx="3919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solidFill>
                  <a:srgbClr val="ED3B6A"/>
                </a:solidFill>
                <a:latin typeface="Tw Cen MT" panose="020B0602020104020603" pitchFamily="34" charset="0"/>
              </a:rPr>
              <a:t>Agenda</a:t>
            </a:r>
            <a:endParaRPr lang="en-US" sz="4800" b="1" u="sng" dirty="0">
              <a:solidFill>
                <a:srgbClr val="ED3B6A"/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71166" y="1683713"/>
            <a:ext cx="465185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Company Overview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Product and Services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Achiements</a:t>
            </a:r>
            <a:endParaRPr 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Short Video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Question Session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Conclusion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-12700" y="0"/>
            <a:ext cx="11391900" cy="6858000"/>
            <a:chOff x="-10783750" y="-1"/>
            <a:chExt cx="11391900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0783750" y="-1"/>
              <a:ext cx="1137022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46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Company Over...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300068" y="0"/>
            <a:ext cx="12247532" cy="6858000"/>
            <a:chOff x="-11639382" y="-1"/>
            <a:chExt cx="1224753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1639382" y="-1"/>
              <a:ext cx="122258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46">
              <a:hlinkClick r:id="rId6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Product and S…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63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0963420" y="0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46">
              <a:hlinkClick r:id="rId7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Achievements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6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1265611" y="0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46">
              <a:hlinkClick r:id="rId8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Short Video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3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1580268" y="-7254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Freeform: Shape 46">
              <a:hlinkClick r:id="rId9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 </a:t>
              </a:r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Ses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…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7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1882459" y="-7254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46">
              <a:hlinkClick r:id="rId10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52" name="Picture 51" descr="download.jp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/>
          <a:srcRect r="6666" b="6666"/>
          <a:stretch>
            <a:fillRect/>
          </a:stretch>
        </p:blipFill>
        <p:spPr>
          <a:xfrm>
            <a:off x="423900" y="8890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</p:spPr>
      </p:pic>
      <p:sp>
        <p:nvSpPr>
          <p:cNvPr id="58" name="Rectangle 57"/>
          <p:cNvSpPr/>
          <p:nvPr/>
        </p:nvSpPr>
        <p:spPr>
          <a:xfrm>
            <a:off x="784809" y="43934"/>
            <a:ext cx="2835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Product and Services</a:t>
            </a:r>
            <a:endParaRPr lang="en-US" sz="2400" dirty="0"/>
          </a:p>
        </p:txBody>
      </p:sp>
      <p:sp>
        <p:nvSpPr>
          <p:cNvPr id="108" name="Rectangle 107"/>
          <p:cNvSpPr/>
          <p:nvPr/>
        </p:nvSpPr>
        <p:spPr>
          <a:xfrm>
            <a:off x="5168900" y="2286000"/>
            <a:ext cx="5562600" cy="546100"/>
          </a:xfrm>
          <a:prstGeom prst="rect">
            <a:avLst/>
          </a:prstGeom>
          <a:solidFill>
            <a:srgbClr val="EF4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Purchase physical goods, virtual products, tickets, and wholesale goods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937000" y="2197100"/>
            <a:ext cx="1257300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Access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Provider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168900" y="3149600"/>
            <a:ext cx="5562600" cy="546100"/>
          </a:xfrm>
          <a:prstGeom prst="rect">
            <a:avLst/>
          </a:prstGeom>
          <a:solidFill>
            <a:srgbClr val="EF4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Bank Transfer, Credit Card Installments, Virtual Account</a:t>
            </a:r>
            <a:br>
              <a:rPr lang="en-US" dirty="0" smtClean="0"/>
            </a:br>
            <a:r>
              <a:rPr lang="en-US" dirty="0" smtClean="0"/>
              <a:t>Non-Credit Card Installments, etc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3937000" y="3060700"/>
            <a:ext cx="1257300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Payment System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168900" y="1409700"/>
            <a:ext cx="5562600" cy="546100"/>
          </a:xfrm>
          <a:prstGeom prst="rect">
            <a:avLst/>
          </a:prstGeom>
          <a:solidFill>
            <a:srgbClr val="EF4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Based on Android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3937000" y="1320800"/>
            <a:ext cx="1257300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Platform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194300" y="4025900"/>
            <a:ext cx="5562600" cy="546100"/>
          </a:xfrm>
          <a:prstGeom prst="rect">
            <a:avLst/>
          </a:prstGeom>
          <a:solidFill>
            <a:srgbClr val="EF4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24 hours live support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3962400" y="3937000"/>
            <a:ext cx="1257300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Buka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Bantuan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194300" y="4914900"/>
            <a:ext cx="5562600" cy="546100"/>
          </a:xfrm>
          <a:prstGeom prst="rect">
            <a:avLst/>
          </a:prstGeom>
          <a:solidFill>
            <a:srgbClr val="EF4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BukaDompet</a:t>
            </a:r>
            <a:r>
              <a:rPr lang="en-US" dirty="0" smtClean="0"/>
              <a:t> and Dana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962400" y="4826000"/>
            <a:ext cx="1257300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Balance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Picture 63" descr="Screenshot_2019-10-07-15-10-59-552_com.android.vending.png"/>
          <p:cNvPicPr>
            <a:picLocks noChangeAspect="1"/>
          </p:cNvPicPr>
          <p:nvPr/>
        </p:nvPicPr>
        <p:blipFill>
          <a:blip r:embed="rId13" cstate="print"/>
          <a:srcRect t="21250" b="21250"/>
          <a:stretch>
            <a:fillRect/>
          </a:stretch>
        </p:blipFill>
        <p:spPr>
          <a:xfrm>
            <a:off x="1690688" y="2187564"/>
            <a:ext cx="2236305" cy="22860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xmlns="" val="141035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Hexagon 41"/>
          <p:cNvSpPr/>
          <p:nvPr/>
        </p:nvSpPr>
        <p:spPr>
          <a:xfrm>
            <a:off x="329926" y="1291771"/>
            <a:ext cx="5129520" cy="4312743"/>
          </a:xfrm>
          <a:prstGeom prst="hexagon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/>
          <p:cNvSpPr/>
          <p:nvPr/>
        </p:nvSpPr>
        <p:spPr>
          <a:xfrm>
            <a:off x="373902" y="1295400"/>
            <a:ext cx="5063224" cy="4345212"/>
          </a:xfrm>
          <a:prstGeom prst="hexagon">
            <a:avLst/>
          </a:prstGeom>
          <a:blipFill dpi="0" rotWithShape="1">
            <a:blip r:embed="rId3" cstate="print"/>
            <a:srcRect/>
            <a:stretch>
              <a:fillRect l="10000" t="-24000" r="-40000" b="-1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-4412338" y="-986971"/>
            <a:ext cx="5675082" cy="4405086"/>
          </a:xfrm>
          <a:prstGeom prst="hexagon">
            <a:avLst/>
          </a:prstGeom>
          <a:solidFill>
            <a:srgbClr val="E61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-4201882" y="3519714"/>
            <a:ext cx="5493653" cy="4347029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290289" y="5733143"/>
            <a:ext cx="5196111" cy="4347029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373746" y="-2743200"/>
            <a:ext cx="5011053" cy="3868057"/>
          </a:xfrm>
          <a:prstGeom prst="hexagon">
            <a:avLst/>
          </a:prstGeom>
          <a:solidFill>
            <a:srgbClr val="ED3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4521203" y="3519714"/>
            <a:ext cx="5196111" cy="4347029"/>
          </a:xfrm>
          <a:prstGeom prst="hexagon">
            <a:avLst/>
          </a:prstGeom>
          <a:gradFill flip="none" rotWithShape="1">
            <a:gsLst>
              <a:gs pos="0">
                <a:srgbClr val="E6154E">
                  <a:alpha val="48000"/>
                </a:srgbClr>
              </a:gs>
              <a:gs pos="50000">
                <a:srgbClr val="E6154E">
                  <a:alpha val="0"/>
                </a:srgbClr>
              </a:gs>
              <a:gs pos="100000">
                <a:srgbClr val="F488A4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4521203" y="-976086"/>
            <a:ext cx="5196111" cy="4347029"/>
          </a:xfrm>
          <a:prstGeom prst="hexagon">
            <a:avLst/>
          </a:prstGeom>
          <a:gradFill flip="none" rotWithShape="1">
            <a:gsLst>
              <a:gs pos="0">
                <a:srgbClr val="E6154E">
                  <a:alpha val="48000"/>
                </a:srgbClr>
              </a:gs>
              <a:gs pos="50000">
                <a:srgbClr val="E6154E">
                  <a:alpha val="0"/>
                </a:srgbClr>
              </a:gs>
              <a:gs pos="100000">
                <a:srgbClr val="F488A4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8474" y="5041900"/>
            <a:ext cx="7092497" cy="11715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8"/>
          <p:cNvGrpSpPr/>
          <p:nvPr/>
        </p:nvGrpSpPr>
        <p:grpSpPr>
          <a:xfrm>
            <a:off x="574675" y="5062613"/>
            <a:ext cx="6975758" cy="1192892"/>
            <a:chOff x="4765469" y="5201859"/>
            <a:chExt cx="6975758" cy="1192892"/>
          </a:xfrm>
        </p:grpSpPr>
        <p:sp>
          <p:nvSpPr>
            <p:cNvPr id="40" name="TextBox 39"/>
            <p:cNvSpPr txBox="1"/>
            <p:nvPr/>
          </p:nvSpPr>
          <p:spPr>
            <a:xfrm>
              <a:off x="4765469" y="5201859"/>
              <a:ext cx="64324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Indra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Alfendi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Purba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ST</a:t>
              </a:r>
              <a:endParaRPr lang="en-US" sz="4000" spc="-300" dirty="0">
                <a:solidFill>
                  <a:srgbClr val="E6154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22634" y="5871531"/>
              <a:ext cx="6918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-150" dirty="0" err="1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Ambasador</a:t>
              </a:r>
              <a:r>
                <a:rPr lang="en-US" sz="2800" spc="-15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</a:t>
              </a:r>
              <a:r>
                <a:rPr lang="en-US" sz="2800" spc="-150" dirty="0" err="1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Bukalapak</a:t>
              </a:r>
              <a:endParaRPr lang="en-US" sz="2800" spc="-15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4864100" y="5888693"/>
              <a:ext cx="4449839" cy="1680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31B2A75-FB0A-437A-8125-F1D20CC48347}"/>
              </a:ext>
            </a:extLst>
          </p:cNvPr>
          <p:cNvSpPr txBox="1"/>
          <p:nvPr/>
        </p:nvSpPr>
        <p:spPr>
          <a:xfrm>
            <a:off x="5520501" y="860295"/>
            <a:ext cx="3919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solidFill>
                  <a:srgbClr val="ED3B6A"/>
                </a:solidFill>
                <a:latin typeface="Tw Cen MT" panose="020B0602020104020603" pitchFamily="34" charset="0"/>
              </a:rPr>
              <a:t>Agenda</a:t>
            </a:r>
            <a:endParaRPr lang="en-US" sz="4800" b="1" u="sng" dirty="0">
              <a:solidFill>
                <a:srgbClr val="ED3B6A"/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71166" y="1683713"/>
            <a:ext cx="465185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Company Overview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Product and Services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Achiements</a:t>
            </a:r>
            <a:endParaRPr 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Short Video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Question Session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Conclusion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-12700" y="0"/>
            <a:ext cx="11391900" cy="6858000"/>
            <a:chOff x="-10783750" y="-1"/>
            <a:chExt cx="11391900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0783750" y="-1"/>
              <a:ext cx="1137022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46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Company Over...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300068" y="0"/>
            <a:ext cx="12247532" cy="6858000"/>
            <a:chOff x="-11639382" y="-1"/>
            <a:chExt cx="1224753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1639382" y="-1"/>
              <a:ext cx="122258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46">
              <a:hlinkClick r:id="rId6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Product and S…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9" name="Rectangle 78"/>
          <p:cNvSpPr/>
          <p:nvPr/>
        </p:nvSpPr>
        <p:spPr>
          <a:xfrm>
            <a:off x="5168900" y="2286000"/>
            <a:ext cx="5562600" cy="546100"/>
          </a:xfrm>
          <a:prstGeom prst="rect">
            <a:avLst/>
          </a:prstGeom>
          <a:solidFill>
            <a:srgbClr val="EF4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Purchase physical goods, virtual products, tickets, and wholesale goods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937000" y="2197100"/>
            <a:ext cx="1257300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Access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Provider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168900" y="3149600"/>
            <a:ext cx="5562600" cy="546100"/>
          </a:xfrm>
          <a:prstGeom prst="rect">
            <a:avLst/>
          </a:prstGeom>
          <a:solidFill>
            <a:srgbClr val="EF4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Bank Transfer, Credit Card Installments, Virtual Account</a:t>
            </a:r>
            <a:br>
              <a:rPr lang="en-US" dirty="0" smtClean="0"/>
            </a:br>
            <a:r>
              <a:rPr lang="en-US" dirty="0" smtClean="0"/>
              <a:t>Non-Credit Card Installments, etc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3937000" y="3060700"/>
            <a:ext cx="1257300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Payment System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168900" y="1409700"/>
            <a:ext cx="5562600" cy="546100"/>
          </a:xfrm>
          <a:prstGeom prst="rect">
            <a:avLst/>
          </a:prstGeom>
          <a:solidFill>
            <a:srgbClr val="EF4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Based on Android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3937000" y="1320800"/>
            <a:ext cx="1257300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Platform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194300" y="4025900"/>
            <a:ext cx="5562600" cy="546100"/>
          </a:xfrm>
          <a:prstGeom prst="rect">
            <a:avLst/>
          </a:prstGeom>
          <a:solidFill>
            <a:srgbClr val="EF4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24 hours live support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3962400" y="3937000"/>
            <a:ext cx="1257300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Buka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Bantuan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194300" y="4914900"/>
            <a:ext cx="5562600" cy="546100"/>
          </a:xfrm>
          <a:prstGeom prst="rect">
            <a:avLst/>
          </a:prstGeom>
          <a:solidFill>
            <a:srgbClr val="EF4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BukaDompet</a:t>
            </a:r>
            <a:r>
              <a:rPr lang="en-US" dirty="0" smtClean="0"/>
              <a:t> and Dana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3962400" y="4826000"/>
            <a:ext cx="1257300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Balance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1" name="Picture 110" descr="Screenshot_2019-10-07-15-10-59-552_com.android.vending.png"/>
          <p:cNvPicPr>
            <a:picLocks noChangeAspect="1"/>
          </p:cNvPicPr>
          <p:nvPr/>
        </p:nvPicPr>
        <p:blipFill>
          <a:blip r:embed="rId7" cstate="print"/>
          <a:srcRect t="21250" b="21250"/>
          <a:stretch>
            <a:fillRect/>
          </a:stretch>
        </p:blipFill>
        <p:spPr>
          <a:xfrm>
            <a:off x="1690688" y="2187564"/>
            <a:ext cx="2236305" cy="22860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5" name="Group 63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625620" y="0"/>
            <a:ext cx="11756880" cy="6858000"/>
            <a:chOff x="-11148730" y="-1"/>
            <a:chExt cx="11756880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1148730" y="-1"/>
              <a:ext cx="1173520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46">
              <a:hlinkClick r:id="rId8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Achievements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6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1265611" y="0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46">
              <a:hlinkClick r:id="rId9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Short Video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3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1580268" y="-7254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Freeform: Shape 46">
              <a:hlinkClick r:id="rId10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 </a:t>
              </a:r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Ses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…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7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1882459" y="-7254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46">
              <a:hlinkClick r:id="rId11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69" name="Picture 68" descr="download.jp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/>
          <a:srcRect r="6666" b="6666"/>
          <a:stretch>
            <a:fillRect/>
          </a:stretch>
        </p:blipFill>
        <p:spPr>
          <a:xfrm>
            <a:off x="779500" y="8890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</p:spPr>
      </p:pic>
      <p:sp>
        <p:nvSpPr>
          <p:cNvPr id="74" name="Rectangle 73"/>
          <p:cNvSpPr/>
          <p:nvPr/>
        </p:nvSpPr>
        <p:spPr>
          <a:xfrm>
            <a:off x="1140409" y="43934"/>
            <a:ext cx="1980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Achievements</a:t>
            </a:r>
            <a:endParaRPr lang="en-US" sz="2400" dirty="0"/>
          </a:p>
        </p:txBody>
      </p:sp>
      <p:cxnSp>
        <p:nvCxnSpPr>
          <p:cNvPr id="57" name="Straight Connector 56"/>
          <p:cNvCxnSpPr>
            <a:stCxn id="91" idx="6"/>
          </p:cNvCxnSpPr>
          <p:nvPr/>
        </p:nvCxnSpPr>
        <p:spPr>
          <a:xfrm flipV="1">
            <a:off x="2225040" y="5626100"/>
            <a:ext cx="6995160" cy="44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356360" y="3920342"/>
            <a:ext cx="1371600" cy="1371600"/>
          </a:xfrm>
          <a:prstGeom prst="ellipse">
            <a:avLst/>
          </a:prstGeom>
          <a:solidFill>
            <a:srgbClr val="ED3B6A"/>
          </a:solidFill>
          <a:ln>
            <a:noFill/>
          </a:ln>
          <a:effectLst>
            <a:outerShdw blurRad="444500" sx="116000" sy="116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Bubu</a:t>
            </a:r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Arwards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773680" y="2578431"/>
            <a:ext cx="1645920" cy="1645920"/>
          </a:xfrm>
          <a:prstGeom prst="ellipse">
            <a:avLst/>
          </a:prstGeom>
          <a:solidFill>
            <a:srgbClr val="E9154D"/>
          </a:solidFill>
          <a:ln>
            <a:noFill/>
          </a:ln>
          <a:effectLst>
            <a:outerShdw blurRad="444500" sx="116000" sy="116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Majalah</a:t>
            </a:r>
            <a:r>
              <a:rPr lang="en-US" dirty="0" smtClean="0"/>
              <a:t> </a:t>
            </a:r>
            <a:r>
              <a:rPr lang="en-US" dirty="0" err="1" smtClean="0"/>
              <a:t>Selular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3413760" y="5487767"/>
            <a:ext cx="365760" cy="3657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859280" y="5487767"/>
            <a:ext cx="365760" cy="3657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59" idx="4"/>
            <a:endCxn id="91" idx="0"/>
          </p:cNvCxnSpPr>
          <p:nvPr/>
        </p:nvCxnSpPr>
        <p:spPr>
          <a:xfrm>
            <a:off x="2042160" y="5291942"/>
            <a:ext cx="0" cy="1958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4" idx="4"/>
            <a:endCxn id="90" idx="0"/>
          </p:cNvCxnSpPr>
          <p:nvPr/>
        </p:nvCxnSpPr>
        <p:spPr>
          <a:xfrm>
            <a:off x="3596640" y="4224351"/>
            <a:ext cx="0" cy="12634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569410" y="5904824"/>
            <a:ext cx="98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</a:p>
          <a:p>
            <a:pPr algn="ctr"/>
            <a:r>
              <a:rPr lang="en-US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endParaRPr lang="en-US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29398" y="5904824"/>
            <a:ext cx="98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</a:p>
        </p:txBody>
      </p:sp>
      <p:sp>
        <p:nvSpPr>
          <p:cNvPr id="96" name="Line Callout 1 95"/>
          <p:cNvSpPr/>
          <p:nvPr/>
        </p:nvSpPr>
        <p:spPr>
          <a:xfrm>
            <a:off x="3048000" y="4508500"/>
            <a:ext cx="1549400" cy="596900"/>
          </a:xfrm>
          <a:prstGeom prst="borderCallout1">
            <a:avLst>
              <a:gd name="adj1" fmla="val 18750"/>
              <a:gd name="adj2" fmla="val -8333"/>
              <a:gd name="adj3" fmla="val 19801"/>
              <a:gd name="adj4" fmla="val -2112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Best of the best</a:t>
            </a:r>
            <a:endParaRPr lang="en-US" sz="1600" dirty="0"/>
          </a:p>
        </p:txBody>
      </p:sp>
      <p:sp>
        <p:nvSpPr>
          <p:cNvPr id="97" name="Line Callout 1 96"/>
          <p:cNvSpPr/>
          <p:nvPr/>
        </p:nvSpPr>
        <p:spPr>
          <a:xfrm>
            <a:off x="4737100" y="3111500"/>
            <a:ext cx="1651000" cy="596900"/>
          </a:xfrm>
          <a:prstGeom prst="borderCallout1">
            <a:avLst>
              <a:gd name="adj1" fmla="val 18750"/>
              <a:gd name="adj2" fmla="val -8333"/>
              <a:gd name="adj3" fmla="val 19801"/>
              <a:gd name="adj4" fmla="val -2112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Best E-Commerce 2016</a:t>
            </a:r>
            <a:endParaRPr lang="en-US" sz="1600" dirty="0"/>
          </a:p>
        </p:txBody>
      </p:sp>
      <p:sp>
        <p:nvSpPr>
          <p:cNvPr id="98" name="Oval 97"/>
          <p:cNvSpPr/>
          <p:nvPr/>
        </p:nvSpPr>
        <p:spPr>
          <a:xfrm>
            <a:off x="4518660" y="3882242"/>
            <a:ext cx="1371600" cy="1371600"/>
          </a:xfrm>
          <a:prstGeom prst="ellipse">
            <a:avLst/>
          </a:prstGeom>
          <a:solidFill>
            <a:srgbClr val="ED3B6A"/>
          </a:solidFill>
          <a:ln>
            <a:noFill/>
          </a:ln>
          <a:effectLst>
            <a:outerShdw blurRad="444500" sx="116000" sy="116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Tangrams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Awards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576060" y="5449667"/>
            <a:ext cx="365760" cy="3657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21580" y="5449667"/>
            <a:ext cx="365760" cy="3657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98" idx="4"/>
            <a:endCxn id="101" idx="0"/>
          </p:cNvCxnSpPr>
          <p:nvPr/>
        </p:nvCxnSpPr>
        <p:spPr>
          <a:xfrm>
            <a:off x="5204460" y="5253842"/>
            <a:ext cx="0" cy="1958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00" idx="0"/>
          </p:cNvCxnSpPr>
          <p:nvPr/>
        </p:nvCxnSpPr>
        <p:spPr>
          <a:xfrm>
            <a:off x="6758940" y="4186251"/>
            <a:ext cx="0" cy="12634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731710" y="5866724"/>
            <a:ext cx="98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endParaRPr lang="en-US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291698" y="5866724"/>
            <a:ext cx="98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</a:t>
            </a:r>
          </a:p>
          <a:p>
            <a:pPr algn="ctr"/>
            <a:r>
              <a:rPr lang="en-US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en-US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Line Callout 1 105"/>
          <p:cNvSpPr/>
          <p:nvPr/>
        </p:nvSpPr>
        <p:spPr>
          <a:xfrm>
            <a:off x="6210300" y="4470400"/>
            <a:ext cx="1549400" cy="596900"/>
          </a:xfrm>
          <a:prstGeom prst="borderCallout1">
            <a:avLst>
              <a:gd name="adj1" fmla="val 18750"/>
              <a:gd name="adj2" fmla="val -8333"/>
              <a:gd name="adj3" fmla="val 19801"/>
              <a:gd name="adj4" fmla="val -2112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E-commerce Asia Pacific</a:t>
            </a:r>
            <a:endParaRPr lang="en-US" sz="1600" dirty="0"/>
          </a:p>
        </p:txBody>
      </p:sp>
      <p:sp>
        <p:nvSpPr>
          <p:cNvPr id="107" name="Line Callout 1 106"/>
          <p:cNvSpPr/>
          <p:nvPr/>
        </p:nvSpPr>
        <p:spPr>
          <a:xfrm>
            <a:off x="7899400" y="2921000"/>
            <a:ext cx="1651000" cy="914400"/>
          </a:xfrm>
          <a:prstGeom prst="borderCallout1">
            <a:avLst>
              <a:gd name="adj1" fmla="val 18750"/>
              <a:gd name="adj2" fmla="val -8333"/>
              <a:gd name="adj3" fmla="val 19801"/>
              <a:gd name="adj4" fmla="val -2112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Top 5 Corporate Reputation In </a:t>
            </a:r>
          </a:p>
          <a:p>
            <a:pPr algn="ctr"/>
            <a:r>
              <a:rPr lang="it-IT" sz="1600" dirty="0" smtClean="0"/>
              <a:t>E-Commerce Sector</a:t>
            </a:r>
            <a:endParaRPr lang="en-US" sz="1600" dirty="0"/>
          </a:p>
        </p:txBody>
      </p:sp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14"/>
          <a:srcRect l="21376" t="28819" r="44949" b="24827"/>
          <a:stretch>
            <a:fillRect/>
          </a:stretch>
        </p:blipFill>
        <p:spPr bwMode="auto">
          <a:xfrm>
            <a:off x="5065486" y="295728"/>
            <a:ext cx="2642028" cy="2044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3" name="Picture 112" descr="Best_ecommerc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36723" y="246744"/>
            <a:ext cx="2138135" cy="2138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4" name="Picture 113" descr="300x300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91845" y="420911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5" name="Picture 114" descr="300x300_14_Des_17.png"/>
          <p:cNvPicPr>
            <a:picLocks noChangeAspect="1"/>
          </p:cNvPicPr>
          <p:nvPr/>
        </p:nvPicPr>
        <p:blipFill>
          <a:blip r:embed="rId17"/>
          <a:srcRect t="8367" b="9252"/>
          <a:stretch>
            <a:fillRect/>
          </a:stretch>
        </p:blipFill>
        <p:spPr>
          <a:xfrm>
            <a:off x="5272312" y="464455"/>
            <a:ext cx="2255158" cy="18578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9" name="Oval 98"/>
          <p:cNvSpPr/>
          <p:nvPr/>
        </p:nvSpPr>
        <p:spPr>
          <a:xfrm>
            <a:off x="5935980" y="2540331"/>
            <a:ext cx="1645920" cy="1645920"/>
          </a:xfrm>
          <a:prstGeom prst="ellipse">
            <a:avLst/>
          </a:prstGeom>
          <a:solidFill>
            <a:srgbClr val="E9154D"/>
          </a:solidFill>
          <a:ln>
            <a:noFill/>
          </a:ln>
          <a:effectLst>
            <a:outerShdw blurRad="444500" sx="116000" sy="116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Majalah</a:t>
            </a:r>
            <a:r>
              <a:rPr lang="en-US" dirty="0" smtClean="0"/>
              <a:t> Warta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Ekonomi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035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5" dur="8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6" dur="8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8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3" dur="8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4" dur="8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8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allAtOnce"/>
      <p:bldP spid="59" grpId="0" animBg="1"/>
      <p:bldP spid="64" grpId="0" animBg="1"/>
      <p:bldP spid="90" grpId="0" animBg="1"/>
      <p:bldP spid="91" grpId="0" animBg="1"/>
      <p:bldP spid="94" grpId="0"/>
      <p:bldP spid="95" grpId="0"/>
      <p:bldP spid="96" grpId="0" animBg="1"/>
      <p:bldP spid="96" grpId="1" animBg="1"/>
      <p:bldP spid="97" grpId="0" animBg="1"/>
      <p:bldP spid="97" grpId="1" animBg="1"/>
      <p:bldP spid="98" grpId="0" animBg="1"/>
      <p:bldP spid="100" grpId="0" animBg="1"/>
      <p:bldP spid="101" grpId="0" animBg="1"/>
      <p:bldP spid="104" grpId="0"/>
      <p:bldP spid="105" grpId="0"/>
      <p:bldP spid="106" grpId="0" animBg="1"/>
      <p:bldP spid="106" grpId="1" animBg="1"/>
      <p:bldP spid="107" grpId="0" animBg="1"/>
      <p:bldP spid="107" grpId="1" animBg="1"/>
      <p:bldP spid="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Hexagon 41"/>
          <p:cNvSpPr/>
          <p:nvPr/>
        </p:nvSpPr>
        <p:spPr>
          <a:xfrm>
            <a:off x="329926" y="1291771"/>
            <a:ext cx="5129520" cy="4312743"/>
          </a:xfrm>
          <a:prstGeom prst="hexagon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/>
          <p:cNvSpPr/>
          <p:nvPr/>
        </p:nvSpPr>
        <p:spPr>
          <a:xfrm>
            <a:off x="373902" y="1295400"/>
            <a:ext cx="5063224" cy="4345212"/>
          </a:xfrm>
          <a:prstGeom prst="hexagon">
            <a:avLst/>
          </a:prstGeom>
          <a:blipFill dpi="0" rotWithShape="1">
            <a:blip r:embed="rId4" cstate="print"/>
            <a:srcRect/>
            <a:stretch>
              <a:fillRect l="10000" t="-24000" r="-40000" b="-1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-4412338" y="-986971"/>
            <a:ext cx="5675082" cy="4405086"/>
          </a:xfrm>
          <a:prstGeom prst="hexagon">
            <a:avLst/>
          </a:prstGeom>
          <a:solidFill>
            <a:srgbClr val="E61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-4201882" y="3519714"/>
            <a:ext cx="5493653" cy="4347029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290289" y="5733143"/>
            <a:ext cx="5196111" cy="4347029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373746" y="-2743200"/>
            <a:ext cx="5011053" cy="3868057"/>
          </a:xfrm>
          <a:prstGeom prst="hexagon">
            <a:avLst/>
          </a:prstGeom>
          <a:solidFill>
            <a:srgbClr val="ED3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4521203" y="3519714"/>
            <a:ext cx="5196111" cy="4347029"/>
          </a:xfrm>
          <a:prstGeom prst="hexagon">
            <a:avLst/>
          </a:prstGeom>
          <a:gradFill flip="none" rotWithShape="1">
            <a:gsLst>
              <a:gs pos="0">
                <a:srgbClr val="E6154E">
                  <a:alpha val="48000"/>
                </a:srgbClr>
              </a:gs>
              <a:gs pos="50000">
                <a:srgbClr val="E6154E">
                  <a:alpha val="0"/>
                </a:srgbClr>
              </a:gs>
              <a:gs pos="100000">
                <a:srgbClr val="F488A4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4521203" y="-976086"/>
            <a:ext cx="5196111" cy="4347029"/>
          </a:xfrm>
          <a:prstGeom prst="hexagon">
            <a:avLst/>
          </a:prstGeom>
          <a:gradFill flip="none" rotWithShape="1">
            <a:gsLst>
              <a:gs pos="0">
                <a:srgbClr val="E6154E">
                  <a:alpha val="48000"/>
                </a:srgbClr>
              </a:gs>
              <a:gs pos="50000">
                <a:srgbClr val="E6154E">
                  <a:alpha val="0"/>
                </a:srgbClr>
              </a:gs>
              <a:gs pos="100000">
                <a:srgbClr val="F488A4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8474" y="5041900"/>
            <a:ext cx="7092497" cy="11715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8"/>
          <p:cNvGrpSpPr/>
          <p:nvPr/>
        </p:nvGrpSpPr>
        <p:grpSpPr>
          <a:xfrm>
            <a:off x="574675" y="5062613"/>
            <a:ext cx="6975758" cy="1192892"/>
            <a:chOff x="4765469" y="5201859"/>
            <a:chExt cx="6975758" cy="1192892"/>
          </a:xfrm>
        </p:grpSpPr>
        <p:sp>
          <p:nvSpPr>
            <p:cNvPr id="40" name="TextBox 39"/>
            <p:cNvSpPr txBox="1"/>
            <p:nvPr/>
          </p:nvSpPr>
          <p:spPr>
            <a:xfrm>
              <a:off x="4765469" y="5201859"/>
              <a:ext cx="64324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Indra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Alfendi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Purba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ST</a:t>
              </a:r>
              <a:endParaRPr lang="en-US" sz="4000" spc="-300" dirty="0">
                <a:solidFill>
                  <a:srgbClr val="E6154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22634" y="5871531"/>
              <a:ext cx="6918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-150" dirty="0" err="1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Ambasador</a:t>
              </a:r>
              <a:r>
                <a:rPr lang="en-US" sz="2800" spc="-15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</a:t>
              </a:r>
              <a:r>
                <a:rPr lang="en-US" sz="2800" spc="-150" dirty="0" err="1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Bukalapak</a:t>
              </a:r>
              <a:endParaRPr lang="en-US" sz="2800" spc="-15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4864100" y="5888693"/>
              <a:ext cx="4449839" cy="1680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31B2A75-FB0A-437A-8125-F1D20CC48347}"/>
              </a:ext>
            </a:extLst>
          </p:cNvPr>
          <p:cNvSpPr txBox="1"/>
          <p:nvPr/>
        </p:nvSpPr>
        <p:spPr>
          <a:xfrm>
            <a:off x="5520501" y="860295"/>
            <a:ext cx="3919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solidFill>
                  <a:srgbClr val="ED3B6A"/>
                </a:solidFill>
                <a:latin typeface="Tw Cen MT" panose="020B0602020104020603" pitchFamily="34" charset="0"/>
              </a:rPr>
              <a:t>Agenda</a:t>
            </a:r>
            <a:endParaRPr lang="en-US" sz="4800" b="1" u="sng" dirty="0">
              <a:solidFill>
                <a:srgbClr val="ED3B6A"/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71166" y="1683713"/>
            <a:ext cx="465185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Company Overview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Product and Services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Achiements</a:t>
            </a:r>
            <a:endParaRPr 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Short Video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Question Session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Conclusion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-12700" y="0"/>
            <a:ext cx="11391900" cy="6858000"/>
            <a:chOff x="-10783750" y="-1"/>
            <a:chExt cx="11391900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0783750" y="-1"/>
              <a:ext cx="1137022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46">
              <a:hlinkClick r:id="rId5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Company Over...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300068" y="0"/>
            <a:ext cx="12247532" cy="6858000"/>
            <a:chOff x="-11639382" y="-1"/>
            <a:chExt cx="1224753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1639382" y="-1"/>
              <a:ext cx="122258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46">
              <a:hlinkClick r:id="rId7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Product and S…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63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625620" y="0"/>
            <a:ext cx="11756880" cy="6858000"/>
            <a:chOff x="-11148730" y="-1"/>
            <a:chExt cx="11756880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1148730" y="-1"/>
              <a:ext cx="1173520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46">
              <a:hlinkClick r:id="rId8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Achievements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86" name="Straight Connector 85"/>
          <p:cNvCxnSpPr>
            <a:stCxn id="108" idx="6"/>
          </p:cNvCxnSpPr>
          <p:nvPr/>
        </p:nvCxnSpPr>
        <p:spPr>
          <a:xfrm flipV="1">
            <a:off x="2225040" y="5626100"/>
            <a:ext cx="6995160" cy="44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356360" y="3920342"/>
            <a:ext cx="1371600" cy="1371600"/>
          </a:xfrm>
          <a:prstGeom prst="ellipse">
            <a:avLst/>
          </a:prstGeom>
          <a:solidFill>
            <a:srgbClr val="ED3B6A"/>
          </a:solidFill>
          <a:ln>
            <a:noFill/>
          </a:ln>
          <a:effectLst>
            <a:outerShdw blurRad="444500" sx="116000" sy="116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Bubu</a:t>
            </a:r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Arwards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2773680" y="2578431"/>
            <a:ext cx="1645920" cy="1645920"/>
          </a:xfrm>
          <a:prstGeom prst="ellipse">
            <a:avLst/>
          </a:prstGeom>
          <a:solidFill>
            <a:srgbClr val="E9154D"/>
          </a:solidFill>
          <a:ln>
            <a:noFill/>
          </a:ln>
          <a:effectLst>
            <a:outerShdw blurRad="444500" sx="116000" sy="116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Majalah</a:t>
            </a:r>
            <a:r>
              <a:rPr lang="en-US" dirty="0" smtClean="0"/>
              <a:t> </a:t>
            </a:r>
            <a:r>
              <a:rPr lang="en-US" dirty="0" err="1" smtClean="0"/>
              <a:t>Selular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413760" y="5487767"/>
            <a:ext cx="365760" cy="3657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859280" y="5487767"/>
            <a:ext cx="365760" cy="3657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87" idx="4"/>
            <a:endCxn id="108" idx="0"/>
          </p:cNvCxnSpPr>
          <p:nvPr/>
        </p:nvCxnSpPr>
        <p:spPr>
          <a:xfrm>
            <a:off x="2042160" y="5291942"/>
            <a:ext cx="0" cy="1958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88" idx="4"/>
            <a:endCxn id="89" idx="0"/>
          </p:cNvCxnSpPr>
          <p:nvPr/>
        </p:nvCxnSpPr>
        <p:spPr>
          <a:xfrm>
            <a:off x="3596640" y="4224351"/>
            <a:ext cx="0" cy="12634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569410" y="5904824"/>
            <a:ext cx="98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</a:p>
          <a:p>
            <a:pPr algn="ctr"/>
            <a:r>
              <a:rPr lang="en-US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endParaRPr lang="en-US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4518660" y="3882242"/>
            <a:ext cx="1371600" cy="1371600"/>
          </a:xfrm>
          <a:prstGeom prst="ellipse">
            <a:avLst/>
          </a:prstGeom>
          <a:solidFill>
            <a:srgbClr val="ED3B6A"/>
          </a:solidFill>
          <a:ln>
            <a:noFill/>
          </a:ln>
          <a:effectLst>
            <a:outerShdw blurRad="444500" sx="116000" sy="116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Tangrams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Awards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6576060" y="5449667"/>
            <a:ext cx="365760" cy="3657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021580" y="5449667"/>
            <a:ext cx="365760" cy="3657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stCxn id="114" idx="4"/>
            <a:endCxn id="116" idx="0"/>
          </p:cNvCxnSpPr>
          <p:nvPr/>
        </p:nvCxnSpPr>
        <p:spPr>
          <a:xfrm>
            <a:off x="5204460" y="5253842"/>
            <a:ext cx="0" cy="1958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115" idx="0"/>
          </p:cNvCxnSpPr>
          <p:nvPr/>
        </p:nvCxnSpPr>
        <p:spPr>
          <a:xfrm>
            <a:off x="6758940" y="4186251"/>
            <a:ext cx="0" cy="12634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5935980" y="2569359"/>
            <a:ext cx="1645920" cy="1645920"/>
          </a:xfrm>
          <a:prstGeom prst="ellipse">
            <a:avLst/>
          </a:prstGeom>
          <a:solidFill>
            <a:srgbClr val="E9154D"/>
          </a:solidFill>
          <a:ln>
            <a:noFill/>
          </a:ln>
          <a:effectLst>
            <a:outerShdw blurRad="444500" sx="116000" sy="116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Majalah</a:t>
            </a:r>
            <a:r>
              <a:rPr lang="en-US" dirty="0" smtClean="0"/>
              <a:t> Warta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Ekonomi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129398" y="5904824"/>
            <a:ext cx="98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731710" y="5866724"/>
            <a:ext cx="98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endParaRPr lang="en-US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291698" y="5866724"/>
            <a:ext cx="98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</a:t>
            </a:r>
          </a:p>
          <a:p>
            <a:pPr algn="ctr"/>
            <a:r>
              <a:rPr lang="en-US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en-US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6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965911" y="0"/>
            <a:ext cx="11454688" cy="6858000"/>
            <a:chOff x="-10846538" y="-1"/>
            <a:chExt cx="11454688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0846538" y="-1"/>
              <a:ext cx="1143301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46">
              <a:hlinkClick r:id="rId9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Short Video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3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1580268" y="-7254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Freeform: Shape 46">
              <a:hlinkClick r:id="rId11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 </a:t>
              </a:r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Ses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…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7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1882459" y="-7254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46">
              <a:hlinkClick r:id="rId12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79" name="Picture 78" descr="download.jp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/>
          <a:srcRect r="6666" b="6666"/>
          <a:stretch>
            <a:fillRect/>
          </a:stretch>
        </p:blipFill>
        <p:spPr>
          <a:xfrm>
            <a:off x="1084300" y="8890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</p:spPr>
      </p:pic>
      <p:sp>
        <p:nvSpPr>
          <p:cNvPr id="84" name="Rectangle 83"/>
          <p:cNvSpPr/>
          <p:nvPr/>
        </p:nvSpPr>
        <p:spPr>
          <a:xfrm>
            <a:off x="1445209" y="43934"/>
            <a:ext cx="1678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Short Video</a:t>
            </a:r>
            <a:endParaRPr lang="en-US" sz="2400" dirty="0"/>
          </a:p>
        </p:txBody>
      </p:sp>
      <p:pic>
        <p:nvPicPr>
          <p:cNvPr id="85" name="video-4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15"/>
          <a:stretch>
            <a:fillRect/>
          </a:stretch>
        </p:blipFill>
        <p:spPr>
          <a:xfrm>
            <a:off x="3463471" y="1082222"/>
            <a:ext cx="60833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035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3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5"/>
                </p:tgtEl>
              </p:cMediaNode>
            </p:video>
          </p:childTnLst>
        </p:cTn>
      </p:par>
    </p:tnLst>
    <p:bldLst>
      <p:bldP spid="8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Hexagon 41"/>
          <p:cNvSpPr/>
          <p:nvPr/>
        </p:nvSpPr>
        <p:spPr>
          <a:xfrm>
            <a:off x="329926" y="1291771"/>
            <a:ext cx="5129520" cy="4312743"/>
          </a:xfrm>
          <a:prstGeom prst="hexagon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/>
          <p:cNvSpPr/>
          <p:nvPr/>
        </p:nvSpPr>
        <p:spPr>
          <a:xfrm>
            <a:off x="373902" y="1295400"/>
            <a:ext cx="5063224" cy="4345212"/>
          </a:xfrm>
          <a:prstGeom prst="hexagon">
            <a:avLst/>
          </a:prstGeom>
          <a:blipFill dpi="0" rotWithShape="1">
            <a:blip r:embed="rId4" cstate="print"/>
            <a:srcRect/>
            <a:stretch>
              <a:fillRect l="10000" t="-24000" r="-40000" b="-1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-4412338" y="-986971"/>
            <a:ext cx="5675082" cy="4405086"/>
          </a:xfrm>
          <a:prstGeom prst="hexagon">
            <a:avLst/>
          </a:prstGeom>
          <a:solidFill>
            <a:srgbClr val="E61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-4201882" y="3519714"/>
            <a:ext cx="5493653" cy="4347029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290289" y="5733143"/>
            <a:ext cx="5196111" cy="4347029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373746" y="-2743200"/>
            <a:ext cx="5011053" cy="3868057"/>
          </a:xfrm>
          <a:prstGeom prst="hexagon">
            <a:avLst/>
          </a:prstGeom>
          <a:solidFill>
            <a:srgbClr val="ED3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4521203" y="3519714"/>
            <a:ext cx="5196111" cy="4347029"/>
          </a:xfrm>
          <a:prstGeom prst="hexagon">
            <a:avLst/>
          </a:prstGeom>
          <a:gradFill flip="none" rotWithShape="1">
            <a:gsLst>
              <a:gs pos="0">
                <a:srgbClr val="E6154E">
                  <a:alpha val="48000"/>
                </a:srgbClr>
              </a:gs>
              <a:gs pos="50000">
                <a:srgbClr val="E6154E">
                  <a:alpha val="0"/>
                </a:srgbClr>
              </a:gs>
              <a:gs pos="100000">
                <a:srgbClr val="F488A4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4521203" y="-976086"/>
            <a:ext cx="5196111" cy="4347029"/>
          </a:xfrm>
          <a:prstGeom prst="hexagon">
            <a:avLst/>
          </a:prstGeom>
          <a:gradFill flip="none" rotWithShape="1">
            <a:gsLst>
              <a:gs pos="0">
                <a:srgbClr val="E6154E">
                  <a:alpha val="48000"/>
                </a:srgbClr>
              </a:gs>
              <a:gs pos="50000">
                <a:srgbClr val="E6154E">
                  <a:alpha val="0"/>
                </a:srgbClr>
              </a:gs>
              <a:gs pos="100000">
                <a:srgbClr val="F488A4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8474" y="5041900"/>
            <a:ext cx="7092497" cy="11715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8"/>
          <p:cNvGrpSpPr/>
          <p:nvPr/>
        </p:nvGrpSpPr>
        <p:grpSpPr>
          <a:xfrm>
            <a:off x="574675" y="5062613"/>
            <a:ext cx="6975758" cy="1192892"/>
            <a:chOff x="4765469" y="5201859"/>
            <a:chExt cx="6975758" cy="1192892"/>
          </a:xfrm>
        </p:grpSpPr>
        <p:sp>
          <p:nvSpPr>
            <p:cNvPr id="40" name="TextBox 39"/>
            <p:cNvSpPr txBox="1"/>
            <p:nvPr/>
          </p:nvSpPr>
          <p:spPr>
            <a:xfrm>
              <a:off x="4765469" y="5201859"/>
              <a:ext cx="64324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Indra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Alfendi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Purba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ST</a:t>
              </a:r>
              <a:endParaRPr lang="en-US" sz="4000" spc="-300" dirty="0">
                <a:solidFill>
                  <a:srgbClr val="E6154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22634" y="5871531"/>
              <a:ext cx="6918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-150" dirty="0" err="1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Ambasador</a:t>
              </a:r>
              <a:r>
                <a:rPr lang="en-US" sz="2800" spc="-15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</a:t>
              </a:r>
              <a:r>
                <a:rPr lang="en-US" sz="2800" spc="-150" dirty="0" err="1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Bukalapak</a:t>
              </a:r>
              <a:endParaRPr lang="en-US" sz="2800" spc="-15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4864100" y="5888693"/>
              <a:ext cx="4449839" cy="1680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31B2A75-FB0A-437A-8125-F1D20CC48347}"/>
              </a:ext>
            </a:extLst>
          </p:cNvPr>
          <p:cNvSpPr txBox="1"/>
          <p:nvPr/>
        </p:nvSpPr>
        <p:spPr>
          <a:xfrm>
            <a:off x="5520501" y="860295"/>
            <a:ext cx="3919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solidFill>
                  <a:srgbClr val="ED3B6A"/>
                </a:solidFill>
                <a:latin typeface="Tw Cen MT" panose="020B0602020104020603" pitchFamily="34" charset="0"/>
              </a:rPr>
              <a:t>Agenda</a:t>
            </a:r>
            <a:endParaRPr lang="en-US" sz="4800" b="1" u="sng" dirty="0">
              <a:solidFill>
                <a:srgbClr val="ED3B6A"/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71166" y="1683713"/>
            <a:ext cx="465185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Company Overview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Product and Services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Achiements</a:t>
            </a:r>
            <a:endParaRPr 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Short Video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Question Session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Conclusion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-12700" y="0"/>
            <a:ext cx="11391900" cy="6858000"/>
            <a:chOff x="-10783750" y="-1"/>
            <a:chExt cx="11391900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0783750" y="-1"/>
              <a:ext cx="1137022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46">
              <a:hlinkClick r:id="rId5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Company Over...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300068" y="0"/>
            <a:ext cx="12247532" cy="6858000"/>
            <a:chOff x="-11639382" y="-1"/>
            <a:chExt cx="1224753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1639382" y="-1"/>
              <a:ext cx="122258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46">
              <a:hlinkClick r:id="rId7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Product and S…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63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625620" y="0"/>
            <a:ext cx="11756880" cy="6858000"/>
            <a:chOff x="-11148730" y="-1"/>
            <a:chExt cx="11756880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1148730" y="-1"/>
              <a:ext cx="1173520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46">
              <a:hlinkClick r:id="rId8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Achievements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6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965911" y="0"/>
            <a:ext cx="11454688" cy="6858000"/>
            <a:chOff x="-10846538" y="-1"/>
            <a:chExt cx="11454688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0846538" y="-1"/>
              <a:ext cx="1143301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46">
              <a:hlinkClick r:id="rId9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Short Video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55" name="video-4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10"/>
          <a:stretch>
            <a:fillRect/>
          </a:stretch>
        </p:blipFill>
        <p:spPr>
          <a:xfrm>
            <a:off x="3463471" y="1082222"/>
            <a:ext cx="6083300" cy="4562475"/>
          </a:xfrm>
          <a:prstGeom prst="rect">
            <a:avLst/>
          </a:prstGeom>
        </p:spPr>
      </p:pic>
      <p:grpSp>
        <p:nvGrpSpPr>
          <p:cNvPr id="7" name="Group 73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305968" y="0"/>
            <a:ext cx="11254332" cy="6858000"/>
            <a:chOff x="-10646182" y="-1"/>
            <a:chExt cx="1125433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0646182" y="-1"/>
              <a:ext cx="112326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Freeform: Shape 46">
              <a:hlinkClick r:id="rId11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 </a:t>
              </a:r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Ses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…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7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1882459" y="-7254"/>
            <a:ext cx="9945182" cy="6858000"/>
            <a:chOff x="-9337032" y="-1"/>
            <a:chExt cx="994518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46">
              <a:hlinkClick r:id="rId12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50" name="Picture 49" descr="download.jp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/>
          <a:srcRect r="6666" b="6666"/>
          <a:stretch>
            <a:fillRect/>
          </a:stretch>
        </p:blipFill>
        <p:spPr>
          <a:xfrm>
            <a:off x="1452600" y="8890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</p:spPr>
      </p:pic>
      <p:sp>
        <p:nvSpPr>
          <p:cNvPr id="52" name="Rectangle 51"/>
          <p:cNvSpPr/>
          <p:nvPr/>
        </p:nvSpPr>
        <p:spPr>
          <a:xfrm>
            <a:off x="1813509" y="43934"/>
            <a:ext cx="2387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Question Session</a:t>
            </a:r>
            <a:endParaRPr lang="en-US" sz="2400" dirty="0"/>
          </a:p>
        </p:txBody>
      </p:sp>
      <p:pic>
        <p:nvPicPr>
          <p:cNvPr id="53" name="Picture 52" descr="43704.png"/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4397354" y="803264"/>
            <a:ext cx="4594246" cy="4594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41035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3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5"/>
                </p:tgtEl>
              </p:cMediaNode>
            </p:video>
          </p:childTnLst>
        </p:cTn>
      </p:par>
    </p:tnLst>
    <p:bldLst>
      <p:bldP spid="52" grpId="0"/>
      <p:bldP spid="5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Hexagon 41"/>
          <p:cNvSpPr/>
          <p:nvPr/>
        </p:nvSpPr>
        <p:spPr>
          <a:xfrm>
            <a:off x="329926" y="1291771"/>
            <a:ext cx="5129520" cy="4312743"/>
          </a:xfrm>
          <a:prstGeom prst="hexagon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/>
          <p:cNvSpPr/>
          <p:nvPr/>
        </p:nvSpPr>
        <p:spPr>
          <a:xfrm>
            <a:off x="373902" y="1295400"/>
            <a:ext cx="5063224" cy="4345212"/>
          </a:xfrm>
          <a:prstGeom prst="hexagon">
            <a:avLst/>
          </a:prstGeom>
          <a:blipFill dpi="0" rotWithShape="1">
            <a:blip r:embed="rId3" cstate="print"/>
            <a:srcRect/>
            <a:stretch>
              <a:fillRect l="10000" t="-24000" r="-40000" b="-1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-4412338" y="-986971"/>
            <a:ext cx="5675082" cy="4405086"/>
          </a:xfrm>
          <a:prstGeom prst="hexagon">
            <a:avLst/>
          </a:prstGeom>
          <a:solidFill>
            <a:srgbClr val="E61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-4201882" y="3519714"/>
            <a:ext cx="5493653" cy="4347029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290289" y="5733143"/>
            <a:ext cx="5196111" cy="4347029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373746" y="-2743200"/>
            <a:ext cx="5011053" cy="3868057"/>
          </a:xfrm>
          <a:prstGeom prst="hexagon">
            <a:avLst/>
          </a:prstGeom>
          <a:solidFill>
            <a:srgbClr val="ED3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4521203" y="3519714"/>
            <a:ext cx="5196111" cy="4347029"/>
          </a:xfrm>
          <a:prstGeom prst="hexagon">
            <a:avLst/>
          </a:prstGeom>
          <a:gradFill flip="none" rotWithShape="1">
            <a:gsLst>
              <a:gs pos="0">
                <a:srgbClr val="E6154E">
                  <a:alpha val="48000"/>
                </a:srgbClr>
              </a:gs>
              <a:gs pos="50000">
                <a:srgbClr val="E6154E">
                  <a:alpha val="0"/>
                </a:srgbClr>
              </a:gs>
              <a:gs pos="100000">
                <a:srgbClr val="F488A4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4521203" y="-976086"/>
            <a:ext cx="5196111" cy="4347029"/>
          </a:xfrm>
          <a:prstGeom prst="hexagon">
            <a:avLst/>
          </a:prstGeom>
          <a:gradFill flip="none" rotWithShape="1">
            <a:gsLst>
              <a:gs pos="0">
                <a:srgbClr val="E6154E">
                  <a:alpha val="48000"/>
                </a:srgbClr>
              </a:gs>
              <a:gs pos="50000">
                <a:srgbClr val="E6154E">
                  <a:alpha val="0"/>
                </a:srgbClr>
              </a:gs>
              <a:gs pos="100000">
                <a:srgbClr val="F488A4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8474" y="5041900"/>
            <a:ext cx="7092497" cy="11715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8"/>
          <p:cNvGrpSpPr/>
          <p:nvPr/>
        </p:nvGrpSpPr>
        <p:grpSpPr>
          <a:xfrm>
            <a:off x="574675" y="5062613"/>
            <a:ext cx="6975758" cy="1192892"/>
            <a:chOff x="4765469" y="5201859"/>
            <a:chExt cx="6975758" cy="1192892"/>
          </a:xfrm>
        </p:grpSpPr>
        <p:sp>
          <p:nvSpPr>
            <p:cNvPr id="40" name="TextBox 39"/>
            <p:cNvSpPr txBox="1"/>
            <p:nvPr/>
          </p:nvSpPr>
          <p:spPr>
            <a:xfrm>
              <a:off x="4765469" y="5201859"/>
              <a:ext cx="64324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Indra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Alfendi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spc="-300" dirty="0" err="1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Purba</a:t>
              </a:r>
              <a:r>
                <a:rPr lang="en-US" sz="4000" spc="-300" dirty="0" smtClean="0">
                  <a:solidFill>
                    <a:srgbClr val="E615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ST</a:t>
              </a:r>
              <a:endParaRPr lang="en-US" sz="4000" spc="-300" dirty="0">
                <a:solidFill>
                  <a:srgbClr val="E6154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22634" y="5871531"/>
              <a:ext cx="6918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-150" dirty="0" err="1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Ambasador</a:t>
              </a:r>
              <a:r>
                <a:rPr lang="en-US" sz="2800" spc="-15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</a:t>
              </a:r>
              <a:r>
                <a:rPr lang="en-US" sz="2800" spc="-150" dirty="0" err="1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Bukalapak</a:t>
              </a:r>
              <a:endParaRPr lang="en-US" sz="2800" spc="-15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4864100" y="5888693"/>
              <a:ext cx="4449839" cy="1680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31B2A75-FB0A-437A-8125-F1D20CC48347}"/>
              </a:ext>
            </a:extLst>
          </p:cNvPr>
          <p:cNvSpPr txBox="1"/>
          <p:nvPr/>
        </p:nvSpPr>
        <p:spPr>
          <a:xfrm>
            <a:off x="5520501" y="860295"/>
            <a:ext cx="3919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solidFill>
                  <a:srgbClr val="ED3B6A"/>
                </a:solidFill>
                <a:latin typeface="Tw Cen MT" panose="020B0602020104020603" pitchFamily="34" charset="0"/>
              </a:rPr>
              <a:t>Agenda</a:t>
            </a:r>
            <a:endParaRPr lang="en-US" sz="4800" b="1" u="sng" dirty="0">
              <a:solidFill>
                <a:srgbClr val="ED3B6A"/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71166" y="1683713"/>
            <a:ext cx="465185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Company Overview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Product and Services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Achiements</a:t>
            </a:r>
            <a:endParaRPr 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Short Video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Question Session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Conclusion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-12700" y="0"/>
            <a:ext cx="11391900" cy="6858000"/>
            <a:chOff x="-10783750" y="-1"/>
            <a:chExt cx="11391900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0783750" y="-1"/>
              <a:ext cx="1137022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46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Company Over...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300068" y="0"/>
            <a:ext cx="12247532" cy="6858000"/>
            <a:chOff x="-11639382" y="-1"/>
            <a:chExt cx="1224753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1639382" y="-1"/>
              <a:ext cx="122258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46">
              <a:hlinkClick r:id="rId6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Product and S…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63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625620" y="0"/>
            <a:ext cx="11756880" cy="6858000"/>
            <a:chOff x="-11148730" y="-1"/>
            <a:chExt cx="11756880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1148730" y="-1"/>
              <a:ext cx="1173520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46">
              <a:hlinkClick r:id="rId7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Achievements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6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965911" y="0"/>
            <a:ext cx="11454688" cy="6858000"/>
            <a:chOff x="-10846538" y="-1"/>
            <a:chExt cx="11454688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0846538" y="-1"/>
              <a:ext cx="1143301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46">
              <a:hlinkClick r:id="rId8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Short Video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3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305968" y="0"/>
            <a:ext cx="11254332" cy="6858000"/>
            <a:chOff x="-10646182" y="-1"/>
            <a:chExt cx="11254332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0646182" y="-1"/>
              <a:ext cx="1123265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Freeform: Shape 46">
              <a:hlinkClick r:id="rId9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F4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 </a:t>
              </a:r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Ses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…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57" name="Picture 56" descr="43704.png"/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4397354" y="803264"/>
            <a:ext cx="4594246" cy="4594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Group 78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 rot="10800000">
            <a:off x="1633559" y="0"/>
            <a:ext cx="11193440" cy="6858000"/>
            <a:chOff x="-10585290" y="-1"/>
            <a:chExt cx="11193440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10585290" y="-1"/>
              <a:ext cx="11171763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46">
              <a:hlinkClick r:id="rId11" action="ppaction://hlinksldjump"/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587948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54" name="Picture 53" descr="download.jp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/>
          <a:srcRect r="6666" b="6666"/>
          <a:stretch>
            <a:fillRect/>
          </a:stretch>
        </p:blipFill>
        <p:spPr>
          <a:xfrm>
            <a:off x="1884400" y="159266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</p:spPr>
      </p:pic>
      <p:sp>
        <p:nvSpPr>
          <p:cNvPr id="55" name="Rectangle 54"/>
          <p:cNvSpPr/>
          <p:nvPr/>
        </p:nvSpPr>
        <p:spPr>
          <a:xfrm>
            <a:off x="2245309" y="114300"/>
            <a:ext cx="1598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Conclusion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3136900" y="1879600"/>
            <a:ext cx="8801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EF4F79"/>
                </a:solidFill>
                <a:latin typeface="Chaparral Pro Light" pitchFamily="18" charset="0"/>
                <a:cs typeface="Arial" panose="020B0604020202020204" pitchFamily="34" charset="0"/>
              </a:rPr>
              <a:t>“We are not only care about the progress of our company, but also care about the comfort and loyalty of our employees”</a:t>
            </a:r>
            <a:endParaRPr lang="en-US" sz="4800" dirty="0">
              <a:solidFill>
                <a:srgbClr val="EF4F79"/>
              </a:solidFill>
              <a:latin typeface="Chaparral Pro Light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035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Corporate 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FEB"/>
      </a:accent1>
      <a:accent2>
        <a:srgbClr val="9EA9B4"/>
      </a:accent2>
      <a:accent3>
        <a:srgbClr val="0078B6"/>
      </a:accent3>
      <a:accent4>
        <a:srgbClr val="434F5A"/>
      </a:accent4>
      <a:accent5>
        <a:srgbClr val="009FEB"/>
      </a:accent5>
      <a:accent6>
        <a:srgbClr val="0078B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</TotalTime>
  <Words>728</Words>
  <Application>Microsoft Office PowerPoint</Application>
  <PresentationFormat>Custom</PresentationFormat>
  <Paragraphs>253</Paragraphs>
  <Slides>9</Slides>
  <Notes>9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Indra</cp:lastModifiedBy>
  <cp:revision>162</cp:revision>
  <dcterms:created xsi:type="dcterms:W3CDTF">2015-11-13T06:52:22Z</dcterms:created>
  <dcterms:modified xsi:type="dcterms:W3CDTF">2019-11-17T16:10:24Z</dcterms:modified>
</cp:coreProperties>
</file>