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93E4C-7399-4D56-9272-37B9F09C820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13CC7A0-9EE0-4D1D-8E9E-ADBABC8FC7E0}">
      <dgm:prSet/>
      <dgm:spPr/>
      <dgm:t>
        <a:bodyPr/>
        <a:lstStyle/>
        <a:p>
          <a:r>
            <a:rPr lang="en-US" dirty="0"/>
            <a:t>In a rapidly evolving financial market, staying ahead of the trend analysis is essential for making informed investment decisions.</a:t>
          </a:r>
        </a:p>
      </dgm:t>
    </dgm:pt>
    <dgm:pt modelId="{47440C1C-BC75-43E6-B8F3-45B622818E9D}" type="parTrans" cxnId="{B2367AB6-BDB8-4498-B55A-1720133F1E79}">
      <dgm:prSet/>
      <dgm:spPr/>
      <dgm:t>
        <a:bodyPr/>
        <a:lstStyle/>
        <a:p>
          <a:endParaRPr lang="en-US"/>
        </a:p>
      </dgm:t>
    </dgm:pt>
    <dgm:pt modelId="{D97093D9-0149-4990-B29B-318857A58202}" type="sibTrans" cxnId="{B2367AB6-BDB8-4498-B55A-1720133F1E79}">
      <dgm:prSet/>
      <dgm:spPr/>
      <dgm:t>
        <a:bodyPr/>
        <a:lstStyle/>
        <a:p>
          <a:endParaRPr lang="en-US"/>
        </a:p>
      </dgm:t>
    </dgm:pt>
    <dgm:pt modelId="{A571A8F3-3D09-4722-95EC-D8DC4245D39B}">
      <dgm:prSet/>
      <dgm:spPr/>
      <dgm:t>
        <a:bodyPr/>
        <a:lstStyle/>
        <a:p>
          <a:r>
            <a:rPr lang="en-US" dirty="0"/>
            <a:t>We also aim to explore the external factors that impact the stock price and the level of risk associated with their securities. </a:t>
          </a:r>
        </a:p>
      </dgm:t>
    </dgm:pt>
    <dgm:pt modelId="{4ADAC3A1-D2CE-4FAA-A574-C814EB84921C}" type="parTrans" cxnId="{79134706-F91B-4576-A02E-34263486B42E}">
      <dgm:prSet/>
      <dgm:spPr/>
      <dgm:t>
        <a:bodyPr/>
        <a:lstStyle/>
        <a:p>
          <a:endParaRPr lang="en-US"/>
        </a:p>
      </dgm:t>
    </dgm:pt>
    <dgm:pt modelId="{331E5AD9-18DE-4ABD-85AE-91812DA4662B}" type="sibTrans" cxnId="{79134706-F91B-4576-A02E-34263486B42E}">
      <dgm:prSet/>
      <dgm:spPr/>
      <dgm:t>
        <a:bodyPr/>
        <a:lstStyle/>
        <a:p>
          <a:endParaRPr lang="en-US"/>
        </a:p>
      </dgm:t>
    </dgm:pt>
    <dgm:pt modelId="{425EE753-DB1C-45DF-AA8B-A88F83D9EC60}">
      <dgm:prSet/>
      <dgm:spPr/>
      <dgm:t>
        <a:bodyPr/>
        <a:lstStyle/>
        <a:p>
          <a:r>
            <a:rPr lang="en-US"/>
            <a:t>This project seeks to develop a data-driven solution to address the complexities of analyzing the historical stock prices of MAANG companies and identify the market conditions and external factors that could help make informed investment decisions.</a:t>
          </a:r>
        </a:p>
      </dgm:t>
    </dgm:pt>
    <dgm:pt modelId="{0323734B-2B85-4B88-8358-0C0AFDFAF287}" type="parTrans" cxnId="{7A089F60-E95D-40B1-9A66-58C4D0D21C5C}">
      <dgm:prSet/>
      <dgm:spPr/>
      <dgm:t>
        <a:bodyPr/>
        <a:lstStyle/>
        <a:p>
          <a:endParaRPr lang="en-US"/>
        </a:p>
      </dgm:t>
    </dgm:pt>
    <dgm:pt modelId="{D5330F93-1FC2-4C99-97B7-1A298A8E5453}" type="sibTrans" cxnId="{7A089F60-E95D-40B1-9A66-58C4D0D21C5C}">
      <dgm:prSet/>
      <dgm:spPr/>
      <dgm:t>
        <a:bodyPr/>
        <a:lstStyle/>
        <a:p>
          <a:endParaRPr lang="en-US"/>
        </a:p>
      </dgm:t>
    </dgm:pt>
    <dgm:pt modelId="{7F486DE9-3F4E-4364-A267-DD20A2933162}" type="pres">
      <dgm:prSet presAssocID="{07093E4C-7399-4D56-9272-37B9F09C820D}" presName="root" presStyleCnt="0">
        <dgm:presLayoutVars>
          <dgm:dir/>
          <dgm:resizeHandles val="exact"/>
        </dgm:presLayoutVars>
      </dgm:prSet>
      <dgm:spPr/>
    </dgm:pt>
    <dgm:pt modelId="{0D4DBD47-EAF6-4C52-92F8-D09C8EBE9AB3}" type="pres">
      <dgm:prSet presAssocID="{F13CC7A0-9EE0-4D1D-8E9E-ADBABC8FC7E0}" presName="compNode" presStyleCnt="0"/>
      <dgm:spPr/>
    </dgm:pt>
    <dgm:pt modelId="{69A99FFA-065C-44DB-90C5-80F189FC9BBF}" type="pres">
      <dgm:prSet presAssocID="{F13CC7A0-9EE0-4D1D-8E9E-ADBABC8FC7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0A5CA8F6-505E-465F-A34E-13FF45671394}" type="pres">
      <dgm:prSet presAssocID="{F13CC7A0-9EE0-4D1D-8E9E-ADBABC8FC7E0}" presName="spaceRect" presStyleCnt="0"/>
      <dgm:spPr/>
    </dgm:pt>
    <dgm:pt modelId="{6EA97672-E3F4-4373-B365-3AB5EAE73A97}" type="pres">
      <dgm:prSet presAssocID="{F13CC7A0-9EE0-4D1D-8E9E-ADBABC8FC7E0}" presName="textRect" presStyleLbl="revTx" presStyleIdx="0" presStyleCnt="3">
        <dgm:presLayoutVars>
          <dgm:chMax val="1"/>
          <dgm:chPref val="1"/>
        </dgm:presLayoutVars>
      </dgm:prSet>
      <dgm:spPr/>
    </dgm:pt>
    <dgm:pt modelId="{9F1963E1-325B-45D8-B41D-FA4306C02260}" type="pres">
      <dgm:prSet presAssocID="{D97093D9-0149-4990-B29B-318857A58202}" presName="sibTrans" presStyleCnt="0"/>
      <dgm:spPr/>
    </dgm:pt>
    <dgm:pt modelId="{38A8872C-F4D2-4A85-8DE2-F28868648DFC}" type="pres">
      <dgm:prSet presAssocID="{A571A8F3-3D09-4722-95EC-D8DC4245D39B}" presName="compNode" presStyleCnt="0"/>
      <dgm:spPr/>
    </dgm:pt>
    <dgm:pt modelId="{68A1F722-2A1E-4C50-82F5-A96F0BB2C636}" type="pres">
      <dgm:prSet presAssocID="{A571A8F3-3D09-4722-95EC-D8DC4245D3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D84D5654-747A-4A31-AE4C-BD30F67FB940}" type="pres">
      <dgm:prSet presAssocID="{A571A8F3-3D09-4722-95EC-D8DC4245D39B}" presName="spaceRect" presStyleCnt="0"/>
      <dgm:spPr/>
    </dgm:pt>
    <dgm:pt modelId="{532BBA5E-4F01-429F-A47F-EECC588AEDDA}" type="pres">
      <dgm:prSet presAssocID="{A571A8F3-3D09-4722-95EC-D8DC4245D39B}" presName="textRect" presStyleLbl="revTx" presStyleIdx="1" presStyleCnt="3">
        <dgm:presLayoutVars>
          <dgm:chMax val="1"/>
          <dgm:chPref val="1"/>
        </dgm:presLayoutVars>
      </dgm:prSet>
      <dgm:spPr/>
    </dgm:pt>
    <dgm:pt modelId="{F35DB0E7-6C77-44C9-A6A5-23C0C6C12BF0}" type="pres">
      <dgm:prSet presAssocID="{331E5AD9-18DE-4ABD-85AE-91812DA4662B}" presName="sibTrans" presStyleCnt="0"/>
      <dgm:spPr/>
    </dgm:pt>
    <dgm:pt modelId="{E7F1A710-B450-4375-8076-A91BA7C55394}" type="pres">
      <dgm:prSet presAssocID="{425EE753-DB1C-45DF-AA8B-A88F83D9EC60}" presName="compNode" presStyleCnt="0"/>
      <dgm:spPr/>
    </dgm:pt>
    <dgm:pt modelId="{28E897BB-6F2C-48F4-93ED-B0E9CF28BED1}" type="pres">
      <dgm:prSet presAssocID="{425EE753-DB1C-45DF-AA8B-A88F83D9EC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51CB3E2-FDA3-4F81-BC95-87D653BEBEB2}" type="pres">
      <dgm:prSet presAssocID="{425EE753-DB1C-45DF-AA8B-A88F83D9EC60}" presName="spaceRect" presStyleCnt="0"/>
      <dgm:spPr/>
    </dgm:pt>
    <dgm:pt modelId="{29A37563-F840-488F-9C4C-2EFA49354255}" type="pres">
      <dgm:prSet presAssocID="{425EE753-DB1C-45DF-AA8B-A88F83D9EC60}" presName="textRect" presStyleLbl="revTx" presStyleIdx="2" presStyleCnt="3">
        <dgm:presLayoutVars>
          <dgm:chMax val="1"/>
          <dgm:chPref val="1"/>
        </dgm:presLayoutVars>
      </dgm:prSet>
      <dgm:spPr/>
    </dgm:pt>
  </dgm:ptLst>
  <dgm:cxnLst>
    <dgm:cxn modelId="{79134706-F91B-4576-A02E-34263486B42E}" srcId="{07093E4C-7399-4D56-9272-37B9F09C820D}" destId="{A571A8F3-3D09-4722-95EC-D8DC4245D39B}" srcOrd="1" destOrd="0" parTransId="{4ADAC3A1-D2CE-4FAA-A574-C814EB84921C}" sibTransId="{331E5AD9-18DE-4ABD-85AE-91812DA4662B}"/>
    <dgm:cxn modelId="{7A089F60-E95D-40B1-9A66-58C4D0D21C5C}" srcId="{07093E4C-7399-4D56-9272-37B9F09C820D}" destId="{425EE753-DB1C-45DF-AA8B-A88F83D9EC60}" srcOrd="2" destOrd="0" parTransId="{0323734B-2B85-4B88-8358-0C0AFDFAF287}" sibTransId="{D5330F93-1FC2-4C99-97B7-1A298A8E5453}"/>
    <dgm:cxn modelId="{22CBB57B-9C2A-416E-86DB-9FA7F839D255}" type="presOf" srcId="{07093E4C-7399-4D56-9272-37B9F09C820D}" destId="{7F486DE9-3F4E-4364-A267-DD20A2933162}" srcOrd="0" destOrd="0" presId="urn:microsoft.com/office/officeart/2018/2/layout/IconLabelList"/>
    <dgm:cxn modelId="{0F74A089-30C2-45B5-8BF9-B775C1C5B274}" type="presOf" srcId="{A571A8F3-3D09-4722-95EC-D8DC4245D39B}" destId="{532BBA5E-4F01-429F-A47F-EECC588AEDDA}" srcOrd="0" destOrd="0" presId="urn:microsoft.com/office/officeart/2018/2/layout/IconLabelList"/>
    <dgm:cxn modelId="{5B2D8D95-984A-4107-A94D-8B79981A59D1}" type="presOf" srcId="{F13CC7A0-9EE0-4D1D-8E9E-ADBABC8FC7E0}" destId="{6EA97672-E3F4-4373-B365-3AB5EAE73A97}" srcOrd="0" destOrd="0" presId="urn:microsoft.com/office/officeart/2018/2/layout/IconLabelList"/>
    <dgm:cxn modelId="{813829AF-BA0C-43EA-8FFC-D98937B1B2A7}" type="presOf" srcId="{425EE753-DB1C-45DF-AA8B-A88F83D9EC60}" destId="{29A37563-F840-488F-9C4C-2EFA49354255}" srcOrd="0" destOrd="0" presId="urn:microsoft.com/office/officeart/2018/2/layout/IconLabelList"/>
    <dgm:cxn modelId="{B2367AB6-BDB8-4498-B55A-1720133F1E79}" srcId="{07093E4C-7399-4D56-9272-37B9F09C820D}" destId="{F13CC7A0-9EE0-4D1D-8E9E-ADBABC8FC7E0}" srcOrd="0" destOrd="0" parTransId="{47440C1C-BC75-43E6-B8F3-45B622818E9D}" sibTransId="{D97093D9-0149-4990-B29B-318857A58202}"/>
    <dgm:cxn modelId="{91CC5D95-4BD6-4CCD-AF2B-4FA1860082E6}" type="presParOf" srcId="{7F486DE9-3F4E-4364-A267-DD20A2933162}" destId="{0D4DBD47-EAF6-4C52-92F8-D09C8EBE9AB3}" srcOrd="0" destOrd="0" presId="urn:microsoft.com/office/officeart/2018/2/layout/IconLabelList"/>
    <dgm:cxn modelId="{44BFFC36-FE5F-48AE-8904-769EDD7F1C4F}" type="presParOf" srcId="{0D4DBD47-EAF6-4C52-92F8-D09C8EBE9AB3}" destId="{69A99FFA-065C-44DB-90C5-80F189FC9BBF}" srcOrd="0" destOrd="0" presId="urn:microsoft.com/office/officeart/2018/2/layout/IconLabelList"/>
    <dgm:cxn modelId="{05720CAA-9B4E-49A4-8710-E0074E983C10}" type="presParOf" srcId="{0D4DBD47-EAF6-4C52-92F8-D09C8EBE9AB3}" destId="{0A5CA8F6-505E-465F-A34E-13FF45671394}" srcOrd="1" destOrd="0" presId="urn:microsoft.com/office/officeart/2018/2/layout/IconLabelList"/>
    <dgm:cxn modelId="{48BC9E16-4FD6-4CC3-A03F-783760ED5197}" type="presParOf" srcId="{0D4DBD47-EAF6-4C52-92F8-D09C8EBE9AB3}" destId="{6EA97672-E3F4-4373-B365-3AB5EAE73A97}" srcOrd="2" destOrd="0" presId="urn:microsoft.com/office/officeart/2018/2/layout/IconLabelList"/>
    <dgm:cxn modelId="{F6C76A5C-C08F-41AB-9F1F-608AA9BAA8A3}" type="presParOf" srcId="{7F486DE9-3F4E-4364-A267-DD20A2933162}" destId="{9F1963E1-325B-45D8-B41D-FA4306C02260}" srcOrd="1" destOrd="0" presId="urn:microsoft.com/office/officeart/2018/2/layout/IconLabelList"/>
    <dgm:cxn modelId="{3C090A74-3B41-49EE-8DCF-DB92FA62BA2C}" type="presParOf" srcId="{7F486DE9-3F4E-4364-A267-DD20A2933162}" destId="{38A8872C-F4D2-4A85-8DE2-F28868648DFC}" srcOrd="2" destOrd="0" presId="urn:microsoft.com/office/officeart/2018/2/layout/IconLabelList"/>
    <dgm:cxn modelId="{2877592A-AC38-4D01-9A97-EA47CC92D724}" type="presParOf" srcId="{38A8872C-F4D2-4A85-8DE2-F28868648DFC}" destId="{68A1F722-2A1E-4C50-82F5-A96F0BB2C636}" srcOrd="0" destOrd="0" presId="urn:microsoft.com/office/officeart/2018/2/layout/IconLabelList"/>
    <dgm:cxn modelId="{10B42822-20DE-487E-B0F8-9AD3C076323D}" type="presParOf" srcId="{38A8872C-F4D2-4A85-8DE2-F28868648DFC}" destId="{D84D5654-747A-4A31-AE4C-BD30F67FB940}" srcOrd="1" destOrd="0" presId="urn:microsoft.com/office/officeart/2018/2/layout/IconLabelList"/>
    <dgm:cxn modelId="{5727B64A-7928-41E8-91BC-34824B606318}" type="presParOf" srcId="{38A8872C-F4D2-4A85-8DE2-F28868648DFC}" destId="{532BBA5E-4F01-429F-A47F-EECC588AEDDA}" srcOrd="2" destOrd="0" presId="urn:microsoft.com/office/officeart/2018/2/layout/IconLabelList"/>
    <dgm:cxn modelId="{ED109544-1377-4D40-BD60-86D9EA213688}" type="presParOf" srcId="{7F486DE9-3F4E-4364-A267-DD20A2933162}" destId="{F35DB0E7-6C77-44C9-A6A5-23C0C6C12BF0}" srcOrd="3" destOrd="0" presId="urn:microsoft.com/office/officeart/2018/2/layout/IconLabelList"/>
    <dgm:cxn modelId="{CDE4A5A8-E025-43F3-B02D-9074D60BC378}" type="presParOf" srcId="{7F486DE9-3F4E-4364-A267-DD20A2933162}" destId="{E7F1A710-B450-4375-8076-A91BA7C55394}" srcOrd="4" destOrd="0" presId="urn:microsoft.com/office/officeart/2018/2/layout/IconLabelList"/>
    <dgm:cxn modelId="{40B5FF15-ABB0-49E8-BEED-44E66DBDD91E}" type="presParOf" srcId="{E7F1A710-B450-4375-8076-A91BA7C55394}" destId="{28E897BB-6F2C-48F4-93ED-B0E9CF28BED1}" srcOrd="0" destOrd="0" presId="urn:microsoft.com/office/officeart/2018/2/layout/IconLabelList"/>
    <dgm:cxn modelId="{5443FC89-CD14-4F63-BA13-3FC46BEAC214}" type="presParOf" srcId="{E7F1A710-B450-4375-8076-A91BA7C55394}" destId="{A51CB3E2-FDA3-4F81-BC95-87D653BEBEB2}" srcOrd="1" destOrd="0" presId="urn:microsoft.com/office/officeart/2018/2/layout/IconLabelList"/>
    <dgm:cxn modelId="{53B629AE-D1AA-4374-90D5-721638178007}" type="presParOf" srcId="{E7F1A710-B450-4375-8076-A91BA7C55394}" destId="{29A37563-F840-488F-9C4C-2EFA493542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CA4F3-6568-42D1-84A6-076AD402523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DD8F54A-51E4-485A-9E9E-3DD04EF2C3F0}">
      <dgm:prSet/>
      <dgm:spPr/>
      <dgm:t>
        <a:bodyPr/>
        <a:lstStyle/>
        <a:p>
          <a:r>
            <a:rPr lang="en-US"/>
            <a:t>The ultimate end goal of this project is to ensure we get valuable insights to empower and help investors, analysts and traders make informed decisions</a:t>
          </a:r>
        </a:p>
      </dgm:t>
    </dgm:pt>
    <dgm:pt modelId="{32A86193-EDB6-4D1B-9E77-CA8CBBAE77A0}" type="parTrans" cxnId="{1458BAE2-81F3-464E-B84A-EBF1E471ADF1}">
      <dgm:prSet/>
      <dgm:spPr/>
      <dgm:t>
        <a:bodyPr/>
        <a:lstStyle/>
        <a:p>
          <a:endParaRPr lang="en-US"/>
        </a:p>
      </dgm:t>
    </dgm:pt>
    <dgm:pt modelId="{97AD163A-018C-498C-8282-8B9F3064CD9B}" type="sibTrans" cxnId="{1458BAE2-81F3-464E-B84A-EBF1E471ADF1}">
      <dgm:prSet/>
      <dgm:spPr/>
      <dgm:t>
        <a:bodyPr/>
        <a:lstStyle/>
        <a:p>
          <a:endParaRPr lang="en-US"/>
        </a:p>
      </dgm:t>
    </dgm:pt>
    <dgm:pt modelId="{24ECF299-EB6A-4083-B00D-05909C87AF64}">
      <dgm:prSet/>
      <dgm:spPr/>
      <dgm:t>
        <a:bodyPr/>
        <a:lstStyle/>
        <a:p>
          <a:r>
            <a:rPr lang="en-US"/>
            <a:t>The project aims to predict the effectiveness of trading strategies by back tracing with historical data insights and provide actionable insights to make data-driven decisions about the trends, opportunities, and volatility</a:t>
          </a:r>
        </a:p>
      </dgm:t>
    </dgm:pt>
    <dgm:pt modelId="{1849CB58-1189-4702-9613-CD481C6E152C}" type="parTrans" cxnId="{44069072-8B15-4E27-BEB2-24C277F9FC73}">
      <dgm:prSet/>
      <dgm:spPr/>
      <dgm:t>
        <a:bodyPr/>
        <a:lstStyle/>
        <a:p>
          <a:endParaRPr lang="en-US"/>
        </a:p>
      </dgm:t>
    </dgm:pt>
    <dgm:pt modelId="{E2E36620-11E8-4134-95A4-26636DC66601}" type="sibTrans" cxnId="{44069072-8B15-4E27-BEB2-24C277F9FC73}">
      <dgm:prSet/>
      <dgm:spPr/>
      <dgm:t>
        <a:bodyPr/>
        <a:lstStyle/>
        <a:p>
          <a:endParaRPr lang="en-US"/>
        </a:p>
      </dgm:t>
    </dgm:pt>
    <dgm:pt modelId="{EED1A188-6EA0-49B9-B98A-A2B935AB9BC3}">
      <dgm:prSet/>
      <dgm:spPr/>
      <dgm:t>
        <a:bodyPr/>
        <a:lstStyle/>
        <a:p>
          <a:r>
            <a:rPr lang="en-US"/>
            <a:t>Furthermore, by developing an efficient cloud-based data engineering solution that can handle large volumes of data for real-time analysis.</a:t>
          </a:r>
        </a:p>
      </dgm:t>
    </dgm:pt>
    <dgm:pt modelId="{D5390FD1-A347-4B70-A1B5-D33FDA88A0F6}" type="parTrans" cxnId="{376E7B97-7807-4E5B-94EE-80DFDA09BD57}">
      <dgm:prSet/>
      <dgm:spPr/>
      <dgm:t>
        <a:bodyPr/>
        <a:lstStyle/>
        <a:p>
          <a:endParaRPr lang="en-US"/>
        </a:p>
      </dgm:t>
    </dgm:pt>
    <dgm:pt modelId="{FDDE1EEB-772B-48FA-9ADB-7CBDDAF694CB}" type="sibTrans" cxnId="{376E7B97-7807-4E5B-94EE-80DFDA09BD57}">
      <dgm:prSet/>
      <dgm:spPr/>
      <dgm:t>
        <a:bodyPr/>
        <a:lstStyle/>
        <a:p>
          <a:endParaRPr lang="en-US"/>
        </a:p>
      </dgm:t>
    </dgm:pt>
    <dgm:pt modelId="{AE410CE2-6CE2-4710-B46A-1520EB0C2809}" type="pres">
      <dgm:prSet presAssocID="{50DCA4F3-6568-42D1-84A6-076AD4025237}" presName="root" presStyleCnt="0">
        <dgm:presLayoutVars>
          <dgm:dir/>
          <dgm:resizeHandles val="exact"/>
        </dgm:presLayoutVars>
      </dgm:prSet>
      <dgm:spPr/>
    </dgm:pt>
    <dgm:pt modelId="{A4DC299C-C47D-4906-8CDD-B861A1B5112E}" type="pres">
      <dgm:prSet presAssocID="{3DD8F54A-51E4-485A-9E9E-3DD04EF2C3F0}" presName="compNode" presStyleCnt="0"/>
      <dgm:spPr/>
    </dgm:pt>
    <dgm:pt modelId="{2B7480E5-F14E-4780-BBD8-1806B09587F6}" type="pres">
      <dgm:prSet presAssocID="{3DD8F54A-51E4-485A-9E9E-3DD04EF2C3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FDFAA5E9-A540-4B06-8972-62F766D5BA75}" type="pres">
      <dgm:prSet presAssocID="{3DD8F54A-51E4-485A-9E9E-3DD04EF2C3F0}" presName="spaceRect" presStyleCnt="0"/>
      <dgm:spPr/>
    </dgm:pt>
    <dgm:pt modelId="{B3464801-41B4-469E-90B5-B74C317702BA}" type="pres">
      <dgm:prSet presAssocID="{3DD8F54A-51E4-485A-9E9E-3DD04EF2C3F0}" presName="textRect" presStyleLbl="revTx" presStyleIdx="0" presStyleCnt="3">
        <dgm:presLayoutVars>
          <dgm:chMax val="1"/>
          <dgm:chPref val="1"/>
        </dgm:presLayoutVars>
      </dgm:prSet>
      <dgm:spPr/>
    </dgm:pt>
    <dgm:pt modelId="{4B4ED446-C31E-436C-B546-646F617823CB}" type="pres">
      <dgm:prSet presAssocID="{97AD163A-018C-498C-8282-8B9F3064CD9B}" presName="sibTrans" presStyleCnt="0"/>
      <dgm:spPr/>
    </dgm:pt>
    <dgm:pt modelId="{CDA79EF3-ABF5-42D9-94CD-4E227F0E9E5F}" type="pres">
      <dgm:prSet presAssocID="{24ECF299-EB6A-4083-B00D-05909C87AF64}" presName="compNode" presStyleCnt="0"/>
      <dgm:spPr/>
    </dgm:pt>
    <dgm:pt modelId="{F3E60A7F-5DAB-42A9-B860-89FCA7A89370}" type="pres">
      <dgm:prSet presAssocID="{24ECF299-EB6A-4083-B00D-05909C87AF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192663C-05F0-4BEE-9E74-7722A2C72235}" type="pres">
      <dgm:prSet presAssocID="{24ECF299-EB6A-4083-B00D-05909C87AF64}" presName="spaceRect" presStyleCnt="0"/>
      <dgm:spPr/>
    </dgm:pt>
    <dgm:pt modelId="{F2C36D4E-53C2-4A7A-9EC3-CBBC90AE1202}" type="pres">
      <dgm:prSet presAssocID="{24ECF299-EB6A-4083-B00D-05909C87AF64}" presName="textRect" presStyleLbl="revTx" presStyleIdx="1" presStyleCnt="3">
        <dgm:presLayoutVars>
          <dgm:chMax val="1"/>
          <dgm:chPref val="1"/>
        </dgm:presLayoutVars>
      </dgm:prSet>
      <dgm:spPr/>
    </dgm:pt>
    <dgm:pt modelId="{4389D7E9-7120-463A-AE07-4180B1FEAA88}" type="pres">
      <dgm:prSet presAssocID="{E2E36620-11E8-4134-95A4-26636DC66601}" presName="sibTrans" presStyleCnt="0"/>
      <dgm:spPr/>
    </dgm:pt>
    <dgm:pt modelId="{A863DD18-3EE9-4030-95B9-A9D4F6C240A6}" type="pres">
      <dgm:prSet presAssocID="{EED1A188-6EA0-49B9-B98A-A2B935AB9BC3}" presName="compNode" presStyleCnt="0"/>
      <dgm:spPr/>
    </dgm:pt>
    <dgm:pt modelId="{7100A681-6CA5-45CF-B5C6-0495B95E6714}" type="pres">
      <dgm:prSet presAssocID="{EED1A188-6EA0-49B9-B98A-A2B935AB9B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C30DE4DC-96B5-4472-B1EF-5240E6EC4754}" type="pres">
      <dgm:prSet presAssocID="{EED1A188-6EA0-49B9-B98A-A2B935AB9BC3}" presName="spaceRect" presStyleCnt="0"/>
      <dgm:spPr/>
    </dgm:pt>
    <dgm:pt modelId="{F6AECC16-F153-4989-94D4-532CB25DD508}" type="pres">
      <dgm:prSet presAssocID="{EED1A188-6EA0-49B9-B98A-A2B935AB9BC3}" presName="textRect" presStyleLbl="revTx" presStyleIdx="2" presStyleCnt="3">
        <dgm:presLayoutVars>
          <dgm:chMax val="1"/>
          <dgm:chPref val="1"/>
        </dgm:presLayoutVars>
      </dgm:prSet>
      <dgm:spPr/>
    </dgm:pt>
  </dgm:ptLst>
  <dgm:cxnLst>
    <dgm:cxn modelId="{C85DB222-2613-4C68-B964-F832BD406142}" type="presOf" srcId="{24ECF299-EB6A-4083-B00D-05909C87AF64}" destId="{F2C36D4E-53C2-4A7A-9EC3-CBBC90AE1202}" srcOrd="0" destOrd="0" presId="urn:microsoft.com/office/officeart/2018/2/layout/IconLabelList"/>
    <dgm:cxn modelId="{44069072-8B15-4E27-BEB2-24C277F9FC73}" srcId="{50DCA4F3-6568-42D1-84A6-076AD4025237}" destId="{24ECF299-EB6A-4083-B00D-05909C87AF64}" srcOrd="1" destOrd="0" parTransId="{1849CB58-1189-4702-9613-CD481C6E152C}" sibTransId="{E2E36620-11E8-4134-95A4-26636DC66601}"/>
    <dgm:cxn modelId="{7B465E8B-F318-46AF-8372-97C29035A6F3}" type="presOf" srcId="{50DCA4F3-6568-42D1-84A6-076AD4025237}" destId="{AE410CE2-6CE2-4710-B46A-1520EB0C2809}" srcOrd="0" destOrd="0" presId="urn:microsoft.com/office/officeart/2018/2/layout/IconLabelList"/>
    <dgm:cxn modelId="{376E7B97-7807-4E5B-94EE-80DFDA09BD57}" srcId="{50DCA4F3-6568-42D1-84A6-076AD4025237}" destId="{EED1A188-6EA0-49B9-B98A-A2B935AB9BC3}" srcOrd="2" destOrd="0" parTransId="{D5390FD1-A347-4B70-A1B5-D33FDA88A0F6}" sibTransId="{FDDE1EEB-772B-48FA-9ADB-7CBDDAF694CB}"/>
    <dgm:cxn modelId="{A48769AD-2582-4749-9DDF-F8212DF7351F}" type="presOf" srcId="{3DD8F54A-51E4-485A-9E9E-3DD04EF2C3F0}" destId="{B3464801-41B4-469E-90B5-B74C317702BA}" srcOrd="0" destOrd="0" presId="urn:microsoft.com/office/officeart/2018/2/layout/IconLabelList"/>
    <dgm:cxn modelId="{1458BAE2-81F3-464E-B84A-EBF1E471ADF1}" srcId="{50DCA4F3-6568-42D1-84A6-076AD4025237}" destId="{3DD8F54A-51E4-485A-9E9E-3DD04EF2C3F0}" srcOrd="0" destOrd="0" parTransId="{32A86193-EDB6-4D1B-9E77-CA8CBBAE77A0}" sibTransId="{97AD163A-018C-498C-8282-8B9F3064CD9B}"/>
    <dgm:cxn modelId="{25C6A7E6-AEB1-403E-A37E-71E8145CDF5F}" type="presOf" srcId="{EED1A188-6EA0-49B9-B98A-A2B935AB9BC3}" destId="{F6AECC16-F153-4989-94D4-532CB25DD508}" srcOrd="0" destOrd="0" presId="urn:microsoft.com/office/officeart/2018/2/layout/IconLabelList"/>
    <dgm:cxn modelId="{5A94301E-501F-4A70-87B7-95E2A4DBBDF5}" type="presParOf" srcId="{AE410CE2-6CE2-4710-B46A-1520EB0C2809}" destId="{A4DC299C-C47D-4906-8CDD-B861A1B5112E}" srcOrd="0" destOrd="0" presId="urn:microsoft.com/office/officeart/2018/2/layout/IconLabelList"/>
    <dgm:cxn modelId="{E089A4EE-2E3A-4486-97A0-36787547665F}" type="presParOf" srcId="{A4DC299C-C47D-4906-8CDD-B861A1B5112E}" destId="{2B7480E5-F14E-4780-BBD8-1806B09587F6}" srcOrd="0" destOrd="0" presId="urn:microsoft.com/office/officeart/2018/2/layout/IconLabelList"/>
    <dgm:cxn modelId="{4943EA14-F531-4D21-B7FC-2358C7CDCFA5}" type="presParOf" srcId="{A4DC299C-C47D-4906-8CDD-B861A1B5112E}" destId="{FDFAA5E9-A540-4B06-8972-62F766D5BA75}" srcOrd="1" destOrd="0" presId="urn:microsoft.com/office/officeart/2018/2/layout/IconLabelList"/>
    <dgm:cxn modelId="{A6C3FB12-8C4A-48FC-AC0E-6E8583926B52}" type="presParOf" srcId="{A4DC299C-C47D-4906-8CDD-B861A1B5112E}" destId="{B3464801-41B4-469E-90B5-B74C317702BA}" srcOrd="2" destOrd="0" presId="urn:microsoft.com/office/officeart/2018/2/layout/IconLabelList"/>
    <dgm:cxn modelId="{7B588272-4D93-4DD3-A1ED-F0AEAF2448D3}" type="presParOf" srcId="{AE410CE2-6CE2-4710-B46A-1520EB0C2809}" destId="{4B4ED446-C31E-436C-B546-646F617823CB}" srcOrd="1" destOrd="0" presId="urn:microsoft.com/office/officeart/2018/2/layout/IconLabelList"/>
    <dgm:cxn modelId="{AFAB7F1C-6AFD-49AC-B3A9-ED0DBAD60733}" type="presParOf" srcId="{AE410CE2-6CE2-4710-B46A-1520EB0C2809}" destId="{CDA79EF3-ABF5-42D9-94CD-4E227F0E9E5F}" srcOrd="2" destOrd="0" presId="urn:microsoft.com/office/officeart/2018/2/layout/IconLabelList"/>
    <dgm:cxn modelId="{9EA3D525-F256-4879-AD3A-90FCF893C482}" type="presParOf" srcId="{CDA79EF3-ABF5-42D9-94CD-4E227F0E9E5F}" destId="{F3E60A7F-5DAB-42A9-B860-89FCA7A89370}" srcOrd="0" destOrd="0" presId="urn:microsoft.com/office/officeart/2018/2/layout/IconLabelList"/>
    <dgm:cxn modelId="{66FB9C73-C770-48D9-A87E-B54FB4D3F0FA}" type="presParOf" srcId="{CDA79EF3-ABF5-42D9-94CD-4E227F0E9E5F}" destId="{D192663C-05F0-4BEE-9E74-7722A2C72235}" srcOrd="1" destOrd="0" presId="urn:microsoft.com/office/officeart/2018/2/layout/IconLabelList"/>
    <dgm:cxn modelId="{7D654547-C673-4EB5-BCDA-0D81FDEA9363}" type="presParOf" srcId="{CDA79EF3-ABF5-42D9-94CD-4E227F0E9E5F}" destId="{F2C36D4E-53C2-4A7A-9EC3-CBBC90AE1202}" srcOrd="2" destOrd="0" presId="urn:microsoft.com/office/officeart/2018/2/layout/IconLabelList"/>
    <dgm:cxn modelId="{A025132D-ED51-4B09-A384-400F92C4372B}" type="presParOf" srcId="{AE410CE2-6CE2-4710-B46A-1520EB0C2809}" destId="{4389D7E9-7120-463A-AE07-4180B1FEAA88}" srcOrd="3" destOrd="0" presId="urn:microsoft.com/office/officeart/2018/2/layout/IconLabelList"/>
    <dgm:cxn modelId="{88F2DF0B-5D3F-4956-B0AD-6D8FAA326391}" type="presParOf" srcId="{AE410CE2-6CE2-4710-B46A-1520EB0C2809}" destId="{A863DD18-3EE9-4030-95B9-A9D4F6C240A6}" srcOrd="4" destOrd="0" presId="urn:microsoft.com/office/officeart/2018/2/layout/IconLabelList"/>
    <dgm:cxn modelId="{A8E56307-24CD-4397-8991-03A67B571922}" type="presParOf" srcId="{A863DD18-3EE9-4030-95B9-A9D4F6C240A6}" destId="{7100A681-6CA5-45CF-B5C6-0495B95E6714}" srcOrd="0" destOrd="0" presId="urn:microsoft.com/office/officeart/2018/2/layout/IconLabelList"/>
    <dgm:cxn modelId="{C53C3005-41B8-4192-9A17-20B0EC228824}" type="presParOf" srcId="{A863DD18-3EE9-4030-95B9-A9D4F6C240A6}" destId="{C30DE4DC-96B5-4472-B1EF-5240E6EC4754}" srcOrd="1" destOrd="0" presId="urn:microsoft.com/office/officeart/2018/2/layout/IconLabelList"/>
    <dgm:cxn modelId="{D965153B-7EDC-4EF2-93BA-F09718916F70}" type="presParOf" srcId="{A863DD18-3EE9-4030-95B9-A9D4F6C240A6}" destId="{F6AECC16-F153-4989-94D4-532CB25DD5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99FFA-065C-44DB-90C5-80F189FC9BBF}">
      <dsp:nvSpPr>
        <dsp:cNvPr id="0" name=""/>
        <dsp:cNvSpPr/>
      </dsp:nvSpPr>
      <dsp:spPr>
        <a:xfrm>
          <a:off x="947201" y="779033"/>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A97672-E3F4-4373-B365-3AB5EAE73A97}">
      <dsp:nvSpPr>
        <dsp:cNvPr id="0" name=""/>
        <dsp:cNvSpPr/>
      </dsp:nvSpPr>
      <dsp:spPr>
        <a:xfrm>
          <a:off x="59990"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In a rapidly evolving financial market, staying ahead of the trend analysis is essential for making informed investment decisions.</a:t>
          </a:r>
        </a:p>
      </dsp:txBody>
      <dsp:txXfrm>
        <a:off x="59990" y="2626271"/>
        <a:ext cx="3226223" cy="787500"/>
      </dsp:txXfrm>
    </dsp:sp>
    <dsp:sp modelId="{68A1F722-2A1E-4C50-82F5-A96F0BB2C636}">
      <dsp:nvSpPr>
        <dsp:cNvPr id="0" name=""/>
        <dsp:cNvSpPr/>
      </dsp:nvSpPr>
      <dsp:spPr>
        <a:xfrm>
          <a:off x="4738014" y="779033"/>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BBA5E-4F01-429F-A47F-EECC588AEDDA}">
      <dsp:nvSpPr>
        <dsp:cNvPr id="0" name=""/>
        <dsp:cNvSpPr/>
      </dsp:nvSpPr>
      <dsp:spPr>
        <a:xfrm>
          <a:off x="3850802"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We also aim to explore the external factors that impact the stock price and the level of risk associated with their securities. </a:t>
          </a:r>
        </a:p>
      </dsp:txBody>
      <dsp:txXfrm>
        <a:off x="3850802" y="2626271"/>
        <a:ext cx="3226223" cy="787500"/>
      </dsp:txXfrm>
    </dsp:sp>
    <dsp:sp modelId="{28E897BB-6F2C-48F4-93ED-B0E9CF28BED1}">
      <dsp:nvSpPr>
        <dsp:cNvPr id="0" name=""/>
        <dsp:cNvSpPr/>
      </dsp:nvSpPr>
      <dsp:spPr>
        <a:xfrm>
          <a:off x="8528826" y="779033"/>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A37563-F840-488F-9C4C-2EFA49354255}">
      <dsp:nvSpPr>
        <dsp:cNvPr id="0" name=""/>
        <dsp:cNvSpPr/>
      </dsp:nvSpPr>
      <dsp:spPr>
        <a:xfrm>
          <a:off x="7641615"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project seeks to develop a data-driven solution to address the complexities of analyzing the historical stock prices of MAANG companies and identify the market conditions and external factors that could help make informed investment decisions.</a:t>
          </a:r>
        </a:p>
      </dsp:txBody>
      <dsp:txXfrm>
        <a:off x="7641615" y="2626271"/>
        <a:ext cx="3226223"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480E5-F14E-4780-BBD8-1806B09587F6}">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464801-41B4-469E-90B5-B74C317702BA}">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ultimate end goal of this project is to ensure we get valuable insights to empower and help investors, analysts and traders make informed decisions</a:t>
          </a:r>
        </a:p>
      </dsp:txBody>
      <dsp:txXfrm>
        <a:off x="59990" y="2654049"/>
        <a:ext cx="3226223" cy="720000"/>
      </dsp:txXfrm>
    </dsp:sp>
    <dsp:sp modelId="{F3E60A7F-5DAB-42A9-B860-89FCA7A89370}">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C36D4E-53C2-4A7A-9EC3-CBBC90AE1202}">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project aims to predict the effectiveness of trading strategies by back tracing with historical data insights and provide actionable insights to make data-driven decisions about the trends, opportunities, and volatility</a:t>
          </a:r>
        </a:p>
      </dsp:txBody>
      <dsp:txXfrm>
        <a:off x="3850802" y="2654049"/>
        <a:ext cx="3226223" cy="720000"/>
      </dsp:txXfrm>
    </dsp:sp>
    <dsp:sp modelId="{7100A681-6CA5-45CF-B5C6-0495B95E6714}">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AECC16-F153-4989-94D4-532CB25DD508}">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Furthermore, by developing an efficient cloud-based data engineering solution that can handle large volumes of data for real-time analysis.</a:t>
          </a:r>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C7E82-CDE6-48BF-99D2-51E041650B3D}" type="datetimeFigureOut">
              <a:rPr lang="en-US" smtClean="0"/>
              <a:t>2/25/2025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0A9F3-7314-4797-8FB7-41082FE7254A}" type="slidenum">
              <a:rPr lang="en-US" smtClean="0"/>
              <a:t>‹#›</a:t>
            </a:fld>
            <a:endParaRPr lang="en-US"/>
          </a:p>
        </p:txBody>
      </p:sp>
    </p:spTree>
    <p:extLst>
      <p:ext uri="{BB962C8B-B14F-4D97-AF65-F5344CB8AC3E}">
        <p14:creationId xmlns:p14="http://schemas.microsoft.com/office/powerpoint/2010/main" val="224392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0A9F3-7314-4797-8FB7-41082FE7254A}" type="slidenum">
              <a:rPr lang="en-US" smtClean="0"/>
              <a:t>16</a:t>
            </a:fld>
            <a:endParaRPr lang="en-US"/>
          </a:p>
        </p:txBody>
      </p:sp>
    </p:spTree>
    <p:extLst>
      <p:ext uri="{BB962C8B-B14F-4D97-AF65-F5344CB8AC3E}">
        <p14:creationId xmlns:p14="http://schemas.microsoft.com/office/powerpoint/2010/main" val="81996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0B43-FA7D-F591-98C2-54B62B5A6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FDAAB1-E1F9-3B2D-8E5E-F5D1488C7D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FCDDD-5E72-2501-2D60-E53CC4D8EE57}"/>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5" name="Footer Placeholder 4">
            <a:extLst>
              <a:ext uri="{FF2B5EF4-FFF2-40B4-BE49-F238E27FC236}">
                <a16:creationId xmlns:a16="http://schemas.microsoft.com/office/drawing/2014/main" id="{A14169F7-6FA2-47BA-B7F4-81505F1F5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99D0C-3C0C-5970-9C49-F29D93689A6F}"/>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232594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585C-2C50-16B8-6B62-D7CF216AA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84EC9-04D6-FBF3-3281-88AE880C3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48BDF-56AB-B499-5D48-2B2DCBDE776C}"/>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5" name="Footer Placeholder 4">
            <a:extLst>
              <a:ext uri="{FF2B5EF4-FFF2-40B4-BE49-F238E27FC236}">
                <a16:creationId xmlns:a16="http://schemas.microsoft.com/office/drawing/2014/main" id="{18A51BA8-3AF3-5F62-2AAC-F942BD1FD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BC93D-AA36-35A7-43C9-BB2962116C56}"/>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421097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35C74-9B4B-AAC8-D566-4B8585C255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B2486E-3614-4C66-A877-387D0B501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1DE8A-5B60-C1BE-7DBE-410B471046A7}"/>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5" name="Footer Placeholder 4">
            <a:extLst>
              <a:ext uri="{FF2B5EF4-FFF2-40B4-BE49-F238E27FC236}">
                <a16:creationId xmlns:a16="http://schemas.microsoft.com/office/drawing/2014/main" id="{1D82EE00-1B79-1BD1-B0D9-680BD56B2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3DB9A-5A3F-64FE-FB70-5CD913CABEAE}"/>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80665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4D05-9DF5-C5F2-E325-5A631296C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9B349-4E1E-7547-0AB0-C878CB38F5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585B8-D6AD-CA40-063F-A516DC0F915E}"/>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5" name="Footer Placeholder 4">
            <a:extLst>
              <a:ext uri="{FF2B5EF4-FFF2-40B4-BE49-F238E27FC236}">
                <a16:creationId xmlns:a16="http://schemas.microsoft.com/office/drawing/2014/main" id="{6CFDF090-C9E9-F43D-A7D7-06DB6C4C8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CD20-4E43-30B7-A06C-C583A0C66DE2}"/>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184894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C85-7A73-8956-A2E4-39BC8EF8B8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CD860-BDB0-CD32-26BE-008CDAACF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4FB13-E788-48DD-0C40-9DC7AE25D1D7}"/>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5" name="Footer Placeholder 4">
            <a:extLst>
              <a:ext uri="{FF2B5EF4-FFF2-40B4-BE49-F238E27FC236}">
                <a16:creationId xmlns:a16="http://schemas.microsoft.com/office/drawing/2014/main" id="{2B189B43-E322-3948-6017-D47C1D6CA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637BA-E6A3-F8B0-7D87-BB2EBEFF3320}"/>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250161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2DCC-0ECA-40F2-8C7D-C924CF3E1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8F9D9-7F36-2130-7F18-A9FCE78F54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4F1D51-E102-A363-000F-A68F76DB5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1DCFC-E830-E4F6-538A-F743D126AF71}"/>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6" name="Footer Placeholder 5">
            <a:extLst>
              <a:ext uri="{FF2B5EF4-FFF2-40B4-BE49-F238E27FC236}">
                <a16:creationId xmlns:a16="http://schemas.microsoft.com/office/drawing/2014/main" id="{B693CE50-6608-29D9-BFC3-9883FCCD8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4D4AB-5EFA-297C-B184-7356F65CBED8}"/>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309210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95A9-3600-F75E-2EC4-B19D39105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F66735-735D-13AA-F0A6-7BECCE26B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4119E-C6F0-F07F-50FD-E8221D40E8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A694A-2D2B-BDA7-DC10-E0176B276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5B51E-D696-98FF-D1B4-8A888AE7B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CADF09-F2C7-51FE-6303-85D6669EB29C}"/>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8" name="Footer Placeholder 7">
            <a:extLst>
              <a:ext uri="{FF2B5EF4-FFF2-40B4-BE49-F238E27FC236}">
                <a16:creationId xmlns:a16="http://schemas.microsoft.com/office/drawing/2014/main" id="{BDAE9FFF-B870-AE46-0ED7-A45AB4082D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897171-CFA1-7871-2ACA-1A53AABDB267}"/>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377293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BD9E-024A-76F8-2D3B-E269DB6321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8FF6AC-4FD3-00FB-6395-54301E4DA595}"/>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4" name="Footer Placeholder 3">
            <a:extLst>
              <a:ext uri="{FF2B5EF4-FFF2-40B4-BE49-F238E27FC236}">
                <a16:creationId xmlns:a16="http://schemas.microsoft.com/office/drawing/2014/main" id="{2BD22F6D-56CE-DDF2-1426-76571F983C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3A41D6-9606-6F65-176F-4D0644E876CB}"/>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299596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3AB8F-F87B-0E93-835A-2998A7B6C4E7}"/>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3" name="Footer Placeholder 2">
            <a:extLst>
              <a:ext uri="{FF2B5EF4-FFF2-40B4-BE49-F238E27FC236}">
                <a16:creationId xmlns:a16="http://schemas.microsoft.com/office/drawing/2014/main" id="{F166D77F-344A-28C6-8D7E-84F4A63C5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E53E94-FC6C-AA9F-56C3-92E7C1367AEE}"/>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159637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DD73-9959-C584-1BC3-90AF548DE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9B278A-4528-D7B4-A55B-115EB28F0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546672-7A2E-E9A2-E7FB-2836F57AD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19CBC-6E1E-483F-D903-64BFA0445340}"/>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6" name="Footer Placeholder 5">
            <a:extLst>
              <a:ext uri="{FF2B5EF4-FFF2-40B4-BE49-F238E27FC236}">
                <a16:creationId xmlns:a16="http://schemas.microsoft.com/office/drawing/2014/main" id="{9A7FBF10-E70E-D952-B68B-5475C8FAE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76708-038F-8D45-39F2-DAA4769470C7}"/>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406332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F003-466B-9FDE-E6BC-9C510403F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89265E-1473-20AE-E3A7-98EFF9DCB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ACB56B-C372-0DB6-1A43-151F4162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FFC69-E520-81D6-B5E2-E785235D5F98}"/>
              </a:ext>
            </a:extLst>
          </p:cNvPr>
          <p:cNvSpPr>
            <a:spLocks noGrp="1"/>
          </p:cNvSpPr>
          <p:nvPr>
            <p:ph type="dt" sz="half" idx="10"/>
          </p:nvPr>
        </p:nvSpPr>
        <p:spPr/>
        <p:txBody>
          <a:bodyPr/>
          <a:lstStyle/>
          <a:p>
            <a:fld id="{A37EEE60-3761-4F59-8AA0-CF54CFC1B3E4}" type="datetimeFigureOut">
              <a:rPr lang="en-US" smtClean="0"/>
              <a:t>2/25/2025</a:t>
            </a:fld>
            <a:endParaRPr lang="en-US"/>
          </a:p>
        </p:txBody>
      </p:sp>
      <p:sp>
        <p:nvSpPr>
          <p:cNvPr id="6" name="Footer Placeholder 5">
            <a:extLst>
              <a:ext uri="{FF2B5EF4-FFF2-40B4-BE49-F238E27FC236}">
                <a16:creationId xmlns:a16="http://schemas.microsoft.com/office/drawing/2014/main" id="{B859228F-A38E-F321-BE5B-977394355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D83C2-CCF0-14DB-A534-425A1FBA1571}"/>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193589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AFA7B-5575-78B7-9FE0-0F28743814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FD17E-F2F7-E336-CACF-0EF8EF3FF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6400B-1117-24AD-2400-BAF4CA68C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EEE60-3761-4F59-8AA0-CF54CFC1B3E4}" type="datetimeFigureOut">
              <a:rPr lang="en-US" smtClean="0"/>
              <a:t>2/25/2025</a:t>
            </a:fld>
            <a:endParaRPr lang="en-US"/>
          </a:p>
        </p:txBody>
      </p:sp>
      <p:sp>
        <p:nvSpPr>
          <p:cNvPr id="5" name="Footer Placeholder 4">
            <a:extLst>
              <a:ext uri="{FF2B5EF4-FFF2-40B4-BE49-F238E27FC236}">
                <a16:creationId xmlns:a16="http://schemas.microsoft.com/office/drawing/2014/main" id="{212BAF3A-EA4B-B55A-650F-F7FB18A819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D4034A-C463-68D6-CF85-6914AAA66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DDFF8-ADF7-46D3-B19F-04F9A9CB9863}" type="slidenum">
              <a:rPr lang="en-US" smtClean="0"/>
              <a:t>‹#›</a:t>
            </a:fld>
            <a:endParaRPr lang="en-US"/>
          </a:p>
        </p:txBody>
      </p:sp>
    </p:spTree>
    <p:extLst>
      <p:ext uri="{BB962C8B-B14F-4D97-AF65-F5344CB8AC3E}">
        <p14:creationId xmlns:p14="http://schemas.microsoft.com/office/powerpoint/2010/main" val="2570061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datasets/nikhil1e9/ne8lix-stock-pr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5BD323-4969-16B0-5CC4-915A50275602}"/>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Cloud: MAANG Stock Price Analysis</a:t>
            </a:r>
          </a:p>
        </p:txBody>
      </p:sp>
      <p:sp>
        <p:nvSpPr>
          <p:cNvPr id="3" name="Subtitle 2">
            <a:extLst>
              <a:ext uri="{FF2B5EF4-FFF2-40B4-BE49-F238E27FC236}">
                <a16:creationId xmlns:a16="http://schemas.microsoft.com/office/drawing/2014/main" id="{F209718B-F571-9A45-F6B1-42C4BF1D201B}"/>
              </a:ext>
            </a:extLst>
          </p:cNvPr>
          <p:cNvSpPr>
            <a:spLocks noGrp="1"/>
          </p:cNvSpPr>
          <p:nvPr>
            <p:ph type="subTitle" idx="1"/>
          </p:nvPr>
        </p:nvSpPr>
        <p:spPr>
          <a:xfrm>
            <a:off x="1350682" y="4870824"/>
            <a:ext cx="10005951" cy="1458258"/>
          </a:xfrm>
        </p:spPr>
        <p:txBody>
          <a:bodyPr anchor="ctr">
            <a:normAutofit/>
          </a:bodyPr>
          <a:lstStyle/>
          <a:p>
            <a:pPr algn="l"/>
            <a:r>
              <a:rPr lang="en-US" dirty="0"/>
              <a:t>By </a:t>
            </a:r>
            <a:br>
              <a:rPr lang="en-US" dirty="0"/>
            </a:br>
            <a:r>
              <a:rPr lang="en-US" dirty="0"/>
              <a:t>Indra Kumar </a:t>
            </a:r>
            <a:r>
              <a:rPr lang="en-US" dirty="0" err="1"/>
              <a:t>Chandaka</a:t>
            </a:r>
            <a:br>
              <a:rPr lang="en-US" dirty="0"/>
            </a:br>
            <a:r>
              <a:rPr lang="en-US" dirty="0"/>
              <a:t>ichandak@gitam.in</a:t>
            </a:r>
          </a:p>
        </p:txBody>
      </p:sp>
    </p:spTree>
    <p:extLst>
      <p:ext uri="{BB962C8B-B14F-4D97-AF65-F5344CB8AC3E}">
        <p14:creationId xmlns:p14="http://schemas.microsoft.com/office/powerpoint/2010/main" val="218831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1C9D5-9950-9E8E-E5C2-42B864500EA6}"/>
              </a:ext>
            </a:extLst>
          </p:cNvPr>
          <p:cNvSpPr>
            <a:spLocks noGrp="1"/>
          </p:cNvSpPr>
          <p:nvPr>
            <p:ph type="title"/>
          </p:nvPr>
        </p:nvSpPr>
        <p:spPr>
          <a:xfrm>
            <a:off x="1371599" y="5510253"/>
            <a:ext cx="9895951" cy="1033669"/>
          </a:xfrm>
        </p:spPr>
        <p:txBody>
          <a:bodyPr>
            <a:normAutofit/>
          </a:bodyPr>
          <a:lstStyle/>
          <a:p>
            <a:r>
              <a:rPr lang="en-US" sz="3400">
                <a:solidFill>
                  <a:srgbClr val="FFFFFF"/>
                </a:solidFill>
              </a:rPr>
              <a:t>Data Ingestion From Cloud SQL to Bigquery using DataStream</a:t>
            </a:r>
          </a:p>
        </p:txBody>
      </p:sp>
      <p:pic>
        <p:nvPicPr>
          <p:cNvPr id="5" name="Content Placeholder 4">
            <a:extLst>
              <a:ext uri="{FF2B5EF4-FFF2-40B4-BE49-F238E27FC236}">
                <a16:creationId xmlns:a16="http://schemas.microsoft.com/office/drawing/2014/main" id="{1A38BB2F-5B2F-99B3-064A-2B484478F9A9}"/>
              </a:ext>
            </a:extLst>
          </p:cNvPr>
          <p:cNvPicPr>
            <a:picLocks noChangeAspect="1"/>
          </p:cNvPicPr>
          <p:nvPr/>
        </p:nvPicPr>
        <p:blipFill>
          <a:blip r:embed="rId2"/>
          <a:stretch>
            <a:fillRect/>
          </a:stretch>
        </p:blipFill>
        <p:spPr>
          <a:xfrm>
            <a:off x="1740310" y="448353"/>
            <a:ext cx="9043656" cy="4408783"/>
          </a:xfrm>
          <a:prstGeom prst="rect">
            <a:avLst/>
          </a:prstGeom>
        </p:spPr>
      </p:pic>
    </p:spTree>
    <p:extLst>
      <p:ext uri="{BB962C8B-B14F-4D97-AF65-F5344CB8AC3E}">
        <p14:creationId xmlns:p14="http://schemas.microsoft.com/office/powerpoint/2010/main" val="423992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C8C27-BC1E-AEB9-F528-319790260E7F}"/>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Bigquery Data Warehouse</a:t>
            </a:r>
          </a:p>
        </p:txBody>
      </p:sp>
      <p:pic>
        <p:nvPicPr>
          <p:cNvPr id="5" name="Content Placeholder 4">
            <a:extLst>
              <a:ext uri="{FF2B5EF4-FFF2-40B4-BE49-F238E27FC236}">
                <a16:creationId xmlns:a16="http://schemas.microsoft.com/office/drawing/2014/main" id="{8FEE2034-87FF-6800-C771-B84F64EE2325}"/>
              </a:ext>
            </a:extLst>
          </p:cNvPr>
          <p:cNvPicPr>
            <a:picLocks noChangeAspect="1"/>
          </p:cNvPicPr>
          <p:nvPr/>
        </p:nvPicPr>
        <p:blipFill>
          <a:blip r:embed="rId2"/>
          <a:stretch>
            <a:fillRect/>
          </a:stretch>
        </p:blipFill>
        <p:spPr>
          <a:xfrm>
            <a:off x="1940256" y="514139"/>
            <a:ext cx="8311487" cy="2992135"/>
          </a:xfrm>
          <a:prstGeom prst="rect">
            <a:avLst/>
          </a:prstGeom>
        </p:spPr>
      </p:pic>
      <p:sp>
        <p:nvSpPr>
          <p:cNvPr id="9" name="Content Placeholder 8">
            <a:extLst>
              <a:ext uri="{FF2B5EF4-FFF2-40B4-BE49-F238E27FC236}">
                <a16:creationId xmlns:a16="http://schemas.microsoft.com/office/drawing/2014/main" id="{E6DD550F-AEB8-7BFE-BD8D-709395FBD109}"/>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369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1CA0C-7B7A-6AAA-1C6E-7C8624B41B89}"/>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Analytical Queries</a:t>
            </a:r>
          </a:p>
        </p:txBody>
      </p:sp>
      <p:pic>
        <p:nvPicPr>
          <p:cNvPr id="5" name="Content Placeholder 4">
            <a:extLst>
              <a:ext uri="{FF2B5EF4-FFF2-40B4-BE49-F238E27FC236}">
                <a16:creationId xmlns:a16="http://schemas.microsoft.com/office/drawing/2014/main" id="{FB6BC275-DBA8-A30D-1E18-F78CC1E54F94}"/>
              </a:ext>
            </a:extLst>
          </p:cNvPr>
          <p:cNvPicPr>
            <a:picLocks noChangeAspect="1"/>
          </p:cNvPicPr>
          <p:nvPr/>
        </p:nvPicPr>
        <p:blipFill>
          <a:blip r:embed="rId2"/>
          <a:stretch>
            <a:fillRect/>
          </a:stretch>
        </p:blipFill>
        <p:spPr>
          <a:xfrm>
            <a:off x="2100171" y="193087"/>
            <a:ext cx="8332826" cy="4624720"/>
          </a:xfrm>
          <a:prstGeom prst="rect">
            <a:avLst/>
          </a:prstGeom>
        </p:spPr>
      </p:pic>
      <p:sp>
        <p:nvSpPr>
          <p:cNvPr id="9" name="Content Placeholder 8">
            <a:extLst>
              <a:ext uri="{FF2B5EF4-FFF2-40B4-BE49-F238E27FC236}">
                <a16:creationId xmlns:a16="http://schemas.microsoft.com/office/drawing/2014/main" id="{B7EFE68D-FB9B-FC86-BD23-D5A01BC564A9}"/>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366204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7C642-0509-5119-B7D2-4F46BF74CDDC}"/>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Cont.</a:t>
            </a:r>
          </a:p>
        </p:txBody>
      </p:sp>
      <p:pic>
        <p:nvPicPr>
          <p:cNvPr id="5" name="Content Placeholder 4">
            <a:extLst>
              <a:ext uri="{FF2B5EF4-FFF2-40B4-BE49-F238E27FC236}">
                <a16:creationId xmlns:a16="http://schemas.microsoft.com/office/drawing/2014/main" id="{64560591-EA06-309A-4751-BF9CF0A45616}"/>
              </a:ext>
            </a:extLst>
          </p:cNvPr>
          <p:cNvPicPr>
            <a:picLocks noChangeAspect="1"/>
          </p:cNvPicPr>
          <p:nvPr/>
        </p:nvPicPr>
        <p:blipFill>
          <a:blip r:embed="rId2"/>
          <a:stretch>
            <a:fillRect/>
          </a:stretch>
        </p:blipFill>
        <p:spPr>
          <a:xfrm>
            <a:off x="3076965" y="402570"/>
            <a:ext cx="6038069" cy="3215273"/>
          </a:xfrm>
          <a:prstGeom prst="rect">
            <a:avLst/>
          </a:prstGeom>
        </p:spPr>
      </p:pic>
      <p:sp>
        <p:nvSpPr>
          <p:cNvPr id="9" name="Content Placeholder 8">
            <a:extLst>
              <a:ext uri="{FF2B5EF4-FFF2-40B4-BE49-F238E27FC236}">
                <a16:creationId xmlns:a16="http://schemas.microsoft.com/office/drawing/2014/main" id="{F4896F88-23E7-6C3F-5D28-C7659571BB3B}"/>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2495313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E7752-186F-2E9E-225A-504DF3CDF448}"/>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Cont.</a:t>
            </a:r>
          </a:p>
        </p:txBody>
      </p:sp>
      <p:pic>
        <p:nvPicPr>
          <p:cNvPr id="5" name="Content Placeholder 4">
            <a:extLst>
              <a:ext uri="{FF2B5EF4-FFF2-40B4-BE49-F238E27FC236}">
                <a16:creationId xmlns:a16="http://schemas.microsoft.com/office/drawing/2014/main" id="{F732A92F-DF37-3FB3-347E-542C99DC1638}"/>
              </a:ext>
            </a:extLst>
          </p:cNvPr>
          <p:cNvPicPr>
            <a:picLocks noChangeAspect="1"/>
          </p:cNvPicPr>
          <p:nvPr/>
        </p:nvPicPr>
        <p:blipFill>
          <a:blip r:embed="rId2"/>
          <a:stretch>
            <a:fillRect/>
          </a:stretch>
        </p:blipFill>
        <p:spPr>
          <a:xfrm>
            <a:off x="3952484" y="402570"/>
            <a:ext cx="4287030" cy="3215273"/>
          </a:xfrm>
          <a:prstGeom prst="rect">
            <a:avLst/>
          </a:prstGeom>
        </p:spPr>
      </p:pic>
      <p:sp>
        <p:nvSpPr>
          <p:cNvPr id="9" name="Content Placeholder 8">
            <a:extLst>
              <a:ext uri="{FF2B5EF4-FFF2-40B4-BE49-F238E27FC236}">
                <a16:creationId xmlns:a16="http://schemas.microsoft.com/office/drawing/2014/main" id="{E05D382B-1CA5-D096-F238-BC7DD2382865}"/>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8572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1348B0-3610-F86B-5D11-E99E27898C7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Cont.</a:t>
            </a:r>
          </a:p>
        </p:txBody>
      </p:sp>
      <p:pic>
        <p:nvPicPr>
          <p:cNvPr id="5" name="Content Placeholder 4">
            <a:extLst>
              <a:ext uri="{FF2B5EF4-FFF2-40B4-BE49-F238E27FC236}">
                <a16:creationId xmlns:a16="http://schemas.microsoft.com/office/drawing/2014/main" id="{DD998F97-2305-0EDB-77D2-67F6D1142CE7}"/>
              </a:ext>
            </a:extLst>
          </p:cNvPr>
          <p:cNvPicPr>
            <a:picLocks noGrp="1" noChangeAspect="1"/>
          </p:cNvPicPr>
          <p:nvPr>
            <p:ph idx="1"/>
          </p:nvPr>
        </p:nvPicPr>
        <p:blipFill>
          <a:blip r:embed="rId2"/>
          <a:stretch>
            <a:fillRect/>
          </a:stretch>
        </p:blipFill>
        <p:spPr>
          <a:xfrm>
            <a:off x="4502428" y="610958"/>
            <a:ext cx="7225748" cy="5636083"/>
          </a:xfrm>
          <a:prstGeom prst="rect">
            <a:avLst/>
          </a:prstGeom>
        </p:spPr>
      </p:pic>
    </p:spTree>
    <p:extLst>
      <p:ext uri="{BB962C8B-B14F-4D97-AF65-F5344CB8AC3E}">
        <p14:creationId xmlns:p14="http://schemas.microsoft.com/office/powerpoint/2010/main" val="1461553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E31FCCF-4691-E202-0574-61D1A7B8C2C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Tableau Dashboard</a:t>
            </a:r>
          </a:p>
        </p:txBody>
      </p:sp>
      <p:pic>
        <p:nvPicPr>
          <p:cNvPr id="8" name="Picture 7">
            <a:extLst>
              <a:ext uri="{FF2B5EF4-FFF2-40B4-BE49-F238E27FC236}">
                <a16:creationId xmlns:a16="http://schemas.microsoft.com/office/drawing/2014/main" id="{09F412C1-0A7F-A64F-818C-FC99FCE14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428" y="592894"/>
            <a:ext cx="7225748" cy="5672212"/>
          </a:xfrm>
          <a:prstGeom prst="rect">
            <a:avLst/>
          </a:prstGeom>
        </p:spPr>
      </p:pic>
    </p:spTree>
    <p:extLst>
      <p:ext uri="{BB962C8B-B14F-4D97-AF65-F5344CB8AC3E}">
        <p14:creationId xmlns:p14="http://schemas.microsoft.com/office/powerpoint/2010/main" val="179372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A08B1C-AB8A-4B83-A17C-417242C2049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Problem Definition and Objective</a:t>
            </a:r>
          </a:p>
        </p:txBody>
      </p:sp>
      <p:graphicFrame>
        <p:nvGraphicFramePr>
          <p:cNvPr id="5" name="Content Placeholder 2">
            <a:extLst>
              <a:ext uri="{FF2B5EF4-FFF2-40B4-BE49-F238E27FC236}">
                <a16:creationId xmlns:a16="http://schemas.microsoft.com/office/drawing/2014/main" id="{F1543A2B-6AD3-22A5-D659-D09D4D7E7EB5}"/>
              </a:ext>
            </a:extLst>
          </p:cNvPr>
          <p:cNvGraphicFramePr>
            <a:graphicFrameLocks noGrp="1"/>
          </p:cNvGraphicFramePr>
          <p:nvPr>
            <p:ph idx="1"/>
            <p:extLst>
              <p:ext uri="{D42A27DB-BD31-4B8C-83A1-F6EECF244321}">
                <p14:modId xmlns:p14="http://schemas.microsoft.com/office/powerpoint/2010/main" val="83416622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5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811004-CBD2-565A-597F-A4004D65D38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End-Goal</a:t>
            </a:r>
          </a:p>
        </p:txBody>
      </p:sp>
      <p:graphicFrame>
        <p:nvGraphicFramePr>
          <p:cNvPr id="5" name="Content Placeholder 2">
            <a:extLst>
              <a:ext uri="{FF2B5EF4-FFF2-40B4-BE49-F238E27FC236}">
                <a16:creationId xmlns:a16="http://schemas.microsoft.com/office/drawing/2014/main" id="{A3E98E18-0B19-D3A3-4E02-3B904110B688}"/>
              </a:ext>
            </a:extLst>
          </p:cNvPr>
          <p:cNvGraphicFramePr>
            <a:graphicFrameLocks noGrp="1"/>
          </p:cNvGraphicFramePr>
          <p:nvPr>
            <p:ph idx="1"/>
            <p:extLst>
              <p:ext uri="{D42A27DB-BD31-4B8C-83A1-F6EECF244321}">
                <p14:modId xmlns:p14="http://schemas.microsoft.com/office/powerpoint/2010/main" val="38112618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88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4348F-21B0-04AA-25DB-0CB1299A451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Source</a:t>
            </a:r>
          </a:p>
        </p:txBody>
      </p:sp>
      <p:sp>
        <p:nvSpPr>
          <p:cNvPr id="3" name="Content Placeholder 2">
            <a:extLst>
              <a:ext uri="{FF2B5EF4-FFF2-40B4-BE49-F238E27FC236}">
                <a16:creationId xmlns:a16="http://schemas.microsoft.com/office/drawing/2014/main" id="{627A1579-F34E-6834-F45E-17E9D3D48BD7}"/>
              </a:ext>
            </a:extLst>
          </p:cNvPr>
          <p:cNvSpPr>
            <a:spLocks noGrp="1"/>
          </p:cNvSpPr>
          <p:nvPr>
            <p:ph idx="1"/>
          </p:nvPr>
        </p:nvSpPr>
        <p:spPr>
          <a:xfrm>
            <a:off x="4810259" y="649480"/>
            <a:ext cx="6555347" cy="5546047"/>
          </a:xfrm>
        </p:spPr>
        <p:txBody>
          <a:bodyPr anchor="ctr">
            <a:normAutofit/>
          </a:bodyPr>
          <a:lstStyle/>
          <a:p>
            <a:r>
              <a:rPr lang="en-US" sz="2000"/>
              <a:t>This dataset includes the historical data of stock prices for MAANG companies. It contains the daily, weekly, and monthly stock prices for each company, and they are automatically updated daily</a:t>
            </a:r>
          </a:p>
          <a:p>
            <a:r>
              <a:rPr lang="en-US" sz="2000"/>
              <a:t>This dataset has 15 datasets, and each file has around 7 columns. Here we have daily, monthly, and weekly data for each of the companies from the years 2000 -2023.</a:t>
            </a:r>
          </a:p>
          <a:p>
            <a:r>
              <a:rPr lang="en-US" sz="2000">
                <a:hlinkClick r:id="rId2"/>
              </a:rPr>
              <a:t>http://www.kaggle.com/datasets/nikhil1e9/ne8lix-stock-price/</a:t>
            </a:r>
            <a:endParaRPr lang="en-US" sz="2000"/>
          </a:p>
          <a:p>
            <a:endParaRPr lang="en-US" sz="2000"/>
          </a:p>
        </p:txBody>
      </p:sp>
    </p:spTree>
    <p:extLst>
      <p:ext uri="{BB962C8B-B14F-4D97-AF65-F5344CB8AC3E}">
        <p14:creationId xmlns:p14="http://schemas.microsoft.com/office/powerpoint/2010/main" val="308052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Download Kaggle Datasets on Ubuntu | endtoend.ai">
            <a:extLst>
              <a:ext uri="{FF2B5EF4-FFF2-40B4-BE49-F238E27FC236}">
                <a16:creationId xmlns:a16="http://schemas.microsoft.com/office/drawing/2014/main" id="{D8EB267A-3FC4-C420-0839-5B51016BF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5" y="1435499"/>
            <a:ext cx="1485512" cy="7767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Scheduler API – Marketplace – Google Cloud console">
            <a:extLst>
              <a:ext uri="{FF2B5EF4-FFF2-40B4-BE49-F238E27FC236}">
                <a16:creationId xmlns:a16="http://schemas.microsoft.com/office/drawing/2014/main" id="{F973E13A-570B-BF81-3F73-C09AF2180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190" y="3732638"/>
            <a:ext cx="829518" cy="8295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Data Excel Add-In for Google Cloud Storage">
            <a:extLst>
              <a:ext uri="{FF2B5EF4-FFF2-40B4-BE49-F238E27FC236}">
                <a16:creationId xmlns:a16="http://schemas.microsoft.com/office/drawing/2014/main" id="{969F1FD7-E7C6-518C-AD36-34B94BFCF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929" y="748461"/>
            <a:ext cx="1677366" cy="83868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D5C829A0-0A8D-81BE-1974-3F61350D63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763" y="3683478"/>
            <a:ext cx="1237220" cy="92791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Datastream API – Marketplace – Google Cloud console">
            <a:extLst>
              <a:ext uri="{FF2B5EF4-FFF2-40B4-BE49-F238E27FC236}">
                <a16:creationId xmlns:a16="http://schemas.microsoft.com/office/drawing/2014/main" id="{C5D68E6C-2089-DB4B-3977-DA38B0E20F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8030" y="3665829"/>
            <a:ext cx="964528" cy="96452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Google BigQuery: Cloud Data Warehouse - Knoldus Blogs">
            <a:extLst>
              <a:ext uri="{FF2B5EF4-FFF2-40B4-BE49-F238E27FC236}">
                <a16:creationId xmlns:a16="http://schemas.microsoft.com/office/drawing/2014/main" id="{0822679A-8C33-9318-34B5-8A680A366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2125" y="3792784"/>
            <a:ext cx="1320241" cy="70054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ome - Tableau for Data Visualization - LibGuides at Xavier University of  Louisiana">
            <a:extLst>
              <a:ext uri="{FF2B5EF4-FFF2-40B4-BE49-F238E27FC236}">
                <a16:creationId xmlns:a16="http://schemas.microsoft.com/office/drawing/2014/main" id="{6A277D89-3B96-2C33-8E5F-60CF7C1E34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0014" y="2346139"/>
            <a:ext cx="1393042" cy="78358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sv - Free files and folders icons">
            <a:extLst>
              <a:ext uri="{FF2B5EF4-FFF2-40B4-BE49-F238E27FC236}">
                <a16:creationId xmlns:a16="http://schemas.microsoft.com/office/drawing/2014/main" id="{AE32C606-0B4B-BD2A-8D68-2A8DCF5BA6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070" y="3543140"/>
            <a:ext cx="1179872" cy="117987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3E75C6BA-26BF-F413-1885-D780D7637BB0}"/>
              </a:ext>
            </a:extLst>
          </p:cNvPr>
          <p:cNvCxnSpPr>
            <a:stCxn id="1026" idx="2"/>
            <a:endCxn id="1054" idx="0"/>
          </p:cNvCxnSpPr>
          <p:nvPr/>
        </p:nvCxnSpPr>
        <p:spPr>
          <a:xfrm flipH="1">
            <a:off x="1105006" y="2212248"/>
            <a:ext cx="1545" cy="133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46AA721C-AF17-C6D0-11A2-81EB00E6BE2F}"/>
              </a:ext>
            </a:extLst>
          </p:cNvPr>
          <p:cNvSpPr/>
          <p:nvPr/>
        </p:nvSpPr>
        <p:spPr>
          <a:xfrm>
            <a:off x="272908" y="2438389"/>
            <a:ext cx="777888" cy="422788"/>
          </a:xfrm>
          <a:prstGeom prst="round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Extract CSV files</a:t>
            </a:r>
          </a:p>
        </p:txBody>
      </p:sp>
      <p:sp>
        <p:nvSpPr>
          <p:cNvPr id="10" name="Rectangle: Rounded Corners 9">
            <a:extLst>
              <a:ext uri="{FF2B5EF4-FFF2-40B4-BE49-F238E27FC236}">
                <a16:creationId xmlns:a16="http://schemas.microsoft.com/office/drawing/2014/main" id="{5999356D-D53E-47A9-1BFF-0425B68AAC51}"/>
              </a:ext>
            </a:extLst>
          </p:cNvPr>
          <p:cNvSpPr/>
          <p:nvPr/>
        </p:nvSpPr>
        <p:spPr>
          <a:xfrm>
            <a:off x="363795" y="4778674"/>
            <a:ext cx="1482423" cy="487717"/>
          </a:xfrm>
          <a:prstGeom prst="round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MAANG Datasets </a:t>
            </a:r>
          </a:p>
        </p:txBody>
      </p:sp>
      <p:cxnSp>
        <p:nvCxnSpPr>
          <p:cNvPr id="12" name="Straight Arrow Connector 11">
            <a:extLst>
              <a:ext uri="{FF2B5EF4-FFF2-40B4-BE49-F238E27FC236}">
                <a16:creationId xmlns:a16="http://schemas.microsoft.com/office/drawing/2014/main" id="{CEC8E5A3-A4EE-E2E6-9AD3-016BD75406E7}"/>
              </a:ext>
            </a:extLst>
          </p:cNvPr>
          <p:cNvCxnSpPr>
            <a:stCxn id="1054" idx="3"/>
            <a:endCxn id="1030" idx="1"/>
          </p:cNvCxnSpPr>
          <p:nvPr/>
        </p:nvCxnSpPr>
        <p:spPr>
          <a:xfrm>
            <a:off x="1694942" y="4133076"/>
            <a:ext cx="830248" cy="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8944A7D-C01F-E993-5E6C-D85BAE8F572F}"/>
              </a:ext>
            </a:extLst>
          </p:cNvPr>
          <p:cNvSpPr/>
          <p:nvPr/>
        </p:nvSpPr>
        <p:spPr>
          <a:xfrm>
            <a:off x="2296448" y="4750371"/>
            <a:ext cx="1345176" cy="496356"/>
          </a:xfrm>
          <a:prstGeom prst="roundRect">
            <a:avLst/>
          </a:prstGeom>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Google Cloud Schedular</a:t>
            </a:r>
          </a:p>
        </p:txBody>
      </p:sp>
      <p:pic>
        <p:nvPicPr>
          <p:cNvPr id="16" name="Picture 15" descr="A group of logos with text&#10;&#10;Description automatically generated">
            <a:extLst>
              <a:ext uri="{FF2B5EF4-FFF2-40B4-BE49-F238E27FC236}">
                <a16:creationId xmlns:a16="http://schemas.microsoft.com/office/drawing/2014/main" id="{CFB388D5-86AC-62E0-C5F3-B1E81E78C1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6853" y="3626500"/>
            <a:ext cx="1087519" cy="1027472"/>
          </a:xfrm>
          <a:prstGeom prst="rect">
            <a:avLst/>
          </a:prstGeom>
        </p:spPr>
      </p:pic>
      <p:cxnSp>
        <p:nvCxnSpPr>
          <p:cNvPr id="18" name="Straight Arrow Connector 17">
            <a:extLst>
              <a:ext uri="{FF2B5EF4-FFF2-40B4-BE49-F238E27FC236}">
                <a16:creationId xmlns:a16="http://schemas.microsoft.com/office/drawing/2014/main" id="{DEA56566-1819-5AF3-E40C-FE31D6D8F153}"/>
              </a:ext>
            </a:extLst>
          </p:cNvPr>
          <p:cNvCxnSpPr>
            <a:cxnSpLocks/>
            <a:stCxn id="1030" idx="3"/>
            <a:endCxn id="16" idx="1"/>
          </p:cNvCxnSpPr>
          <p:nvPr/>
        </p:nvCxnSpPr>
        <p:spPr>
          <a:xfrm flipV="1">
            <a:off x="3354708" y="4140236"/>
            <a:ext cx="592145" cy="7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5710F85-BD89-6939-103A-D22A608F5BD2}"/>
              </a:ext>
            </a:extLst>
          </p:cNvPr>
          <p:cNvSpPr/>
          <p:nvPr/>
        </p:nvSpPr>
        <p:spPr>
          <a:xfrm>
            <a:off x="3913241" y="4750376"/>
            <a:ext cx="1345176" cy="4963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Transform</a:t>
            </a:r>
          </a:p>
        </p:txBody>
      </p:sp>
      <p:cxnSp>
        <p:nvCxnSpPr>
          <p:cNvPr id="29" name="Straight Arrow Connector 28">
            <a:extLst>
              <a:ext uri="{FF2B5EF4-FFF2-40B4-BE49-F238E27FC236}">
                <a16:creationId xmlns:a16="http://schemas.microsoft.com/office/drawing/2014/main" id="{4934B952-73BA-AF9E-A898-52BA40B35223}"/>
              </a:ext>
            </a:extLst>
          </p:cNvPr>
          <p:cNvCxnSpPr>
            <a:cxnSpLocks/>
            <a:stCxn id="16" idx="0"/>
            <a:endCxn id="1038" idx="2"/>
          </p:cNvCxnSpPr>
          <p:nvPr/>
        </p:nvCxnSpPr>
        <p:spPr>
          <a:xfrm flipH="1" flipV="1">
            <a:off x="4490612" y="1587144"/>
            <a:ext cx="1" cy="2039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45FF2D43-0130-4955-2A19-E3AC4D5DAF25}"/>
              </a:ext>
            </a:extLst>
          </p:cNvPr>
          <p:cNvSpPr/>
          <p:nvPr/>
        </p:nvSpPr>
        <p:spPr>
          <a:xfrm rot="16200000">
            <a:off x="3340635" y="2382175"/>
            <a:ext cx="1590178" cy="5352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Temporary download  files into GCS for processing</a:t>
            </a:r>
          </a:p>
        </p:txBody>
      </p:sp>
      <p:cxnSp>
        <p:nvCxnSpPr>
          <p:cNvPr id="33" name="Straight Arrow Connector 32">
            <a:extLst>
              <a:ext uri="{FF2B5EF4-FFF2-40B4-BE49-F238E27FC236}">
                <a16:creationId xmlns:a16="http://schemas.microsoft.com/office/drawing/2014/main" id="{FA241866-C8A0-3D2B-CF8E-7C55D3E0D324}"/>
              </a:ext>
            </a:extLst>
          </p:cNvPr>
          <p:cNvCxnSpPr>
            <a:cxnSpLocks/>
            <a:stCxn id="16" idx="3"/>
            <a:endCxn id="1044" idx="1"/>
          </p:cNvCxnSpPr>
          <p:nvPr/>
        </p:nvCxnSpPr>
        <p:spPr>
          <a:xfrm>
            <a:off x="5034372" y="4140236"/>
            <a:ext cx="748391" cy="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D0355ECB-DF7E-4B6D-95B6-4EDAEB236A97}"/>
              </a:ext>
            </a:extLst>
          </p:cNvPr>
          <p:cNvSpPr/>
          <p:nvPr/>
        </p:nvSpPr>
        <p:spPr>
          <a:xfrm>
            <a:off x="5674807" y="4744436"/>
            <a:ext cx="1345176" cy="4963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Load</a:t>
            </a:r>
          </a:p>
        </p:txBody>
      </p:sp>
      <p:cxnSp>
        <p:nvCxnSpPr>
          <p:cNvPr id="60" name="Straight Arrow Connector 59">
            <a:extLst>
              <a:ext uri="{FF2B5EF4-FFF2-40B4-BE49-F238E27FC236}">
                <a16:creationId xmlns:a16="http://schemas.microsoft.com/office/drawing/2014/main" id="{81BBB262-0B6E-0E93-8322-889C3182F9E1}"/>
              </a:ext>
            </a:extLst>
          </p:cNvPr>
          <p:cNvCxnSpPr>
            <a:stCxn id="1044" idx="3"/>
            <a:endCxn id="1046" idx="1"/>
          </p:cNvCxnSpPr>
          <p:nvPr/>
        </p:nvCxnSpPr>
        <p:spPr>
          <a:xfrm>
            <a:off x="7019983" y="4147436"/>
            <a:ext cx="658047" cy="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36F864ED-4CE4-7DE3-F14C-A98C8D2CEF6B}"/>
              </a:ext>
            </a:extLst>
          </p:cNvPr>
          <p:cNvSpPr/>
          <p:nvPr/>
        </p:nvSpPr>
        <p:spPr>
          <a:xfrm>
            <a:off x="7428712" y="4748367"/>
            <a:ext cx="1345176" cy="4963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err="1"/>
              <a:t>Datastream</a:t>
            </a:r>
            <a:r>
              <a:rPr lang="en-US" sz="1200" b="1" dirty="0"/>
              <a:t> for CDC captures</a:t>
            </a:r>
          </a:p>
        </p:txBody>
      </p:sp>
      <p:cxnSp>
        <p:nvCxnSpPr>
          <p:cNvPr id="1024" name="Straight Arrow Connector 1023">
            <a:extLst>
              <a:ext uri="{FF2B5EF4-FFF2-40B4-BE49-F238E27FC236}">
                <a16:creationId xmlns:a16="http://schemas.microsoft.com/office/drawing/2014/main" id="{79879BFC-FDB2-6A61-B430-EAAC0DF26B1A}"/>
              </a:ext>
            </a:extLst>
          </p:cNvPr>
          <p:cNvCxnSpPr>
            <a:stCxn id="1046" idx="3"/>
            <a:endCxn id="1048" idx="1"/>
          </p:cNvCxnSpPr>
          <p:nvPr/>
        </p:nvCxnSpPr>
        <p:spPr>
          <a:xfrm flipV="1">
            <a:off x="8642558" y="4143058"/>
            <a:ext cx="449567" cy="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58" name="Picture 34" descr="Is Power BI Actually Useful? - PEI">
            <a:extLst>
              <a:ext uri="{FF2B5EF4-FFF2-40B4-BE49-F238E27FC236}">
                <a16:creationId xmlns:a16="http://schemas.microsoft.com/office/drawing/2014/main" id="{F8469088-EDA8-A4D6-0395-1B9BD3FEA0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40182" y="5266391"/>
            <a:ext cx="1505565" cy="58696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Rounded Corners 1038">
            <a:extLst>
              <a:ext uri="{FF2B5EF4-FFF2-40B4-BE49-F238E27FC236}">
                <a16:creationId xmlns:a16="http://schemas.microsoft.com/office/drawing/2014/main" id="{E6206D22-9246-3C63-877A-8A65CAA2CE85}"/>
              </a:ext>
            </a:extLst>
          </p:cNvPr>
          <p:cNvSpPr/>
          <p:nvPr/>
        </p:nvSpPr>
        <p:spPr>
          <a:xfrm>
            <a:off x="10412366" y="845563"/>
            <a:ext cx="1623545" cy="37724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Data Visualization</a:t>
            </a:r>
          </a:p>
        </p:txBody>
      </p:sp>
      <p:sp>
        <p:nvSpPr>
          <p:cNvPr id="1041" name="Rectangle: Rounded Corners 1040">
            <a:extLst>
              <a:ext uri="{FF2B5EF4-FFF2-40B4-BE49-F238E27FC236}">
                <a16:creationId xmlns:a16="http://schemas.microsoft.com/office/drawing/2014/main" id="{4D91FE0C-0D53-FBEA-629C-FC3197076C1A}"/>
              </a:ext>
            </a:extLst>
          </p:cNvPr>
          <p:cNvSpPr/>
          <p:nvPr/>
        </p:nvSpPr>
        <p:spPr>
          <a:xfrm>
            <a:off x="363795" y="748461"/>
            <a:ext cx="1482423" cy="3724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tx1"/>
                </a:solidFill>
              </a:rPr>
              <a:t>Data Source</a:t>
            </a:r>
          </a:p>
        </p:txBody>
      </p:sp>
      <p:cxnSp>
        <p:nvCxnSpPr>
          <p:cNvPr id="1043" name="Straight Arrow Connector 1042">
            <a:extLst>
              <a:ext uri="{FF2B5EF4-FFF2-40B4-BE49-F238E27FC236}">
                <a16:creationId xmlns:a16="http://schemas.microsoft.com/office/drawing/2014/main" id="{FB47FB62-419D-F33A-29D5-5AD688507754}"/>
              </a:ext>
            </a:extLst>
          </p:cNvPr>
          <p:cNvCxnSpPr>
            <a:stCxn id="1048" idx="3"/>
            <a:endCxn id="1050" idx="2"/>
          </p:cNvCxnSpPr>
          <p:nvPr/>
        </p:nvCxnSpPr>
        <p:spPr>
          <a:xfrm flipV="1">
            <a:off x="10412366" y="3129723"/>
            <a:ext cx="834169" cy="101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EA648A59-37A4-B21D-5191-B696D2EE6C83}"/>
              </a:ext>
            </a:extLst>
          </p:cNvPr>
          <p:cNvCxnSpPr>
            <a:stCxn id="1048" idx="3"/>
            <a:endCxn id="1058" idx="0"/>
          </p:cNvCxnSpPr>
          <p:nvPr/>
        </p:nvCxnSpPr>
        <p:spPr>
          <a:xfrm>
            <a:off x="10412366" y="4143058"/>
            <a:ext cx="880599" cy="1123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9" name="Rectangle: Rounded Corners 1058">
            <a:extLst>
              <a:ext uri="{FF2B5EF4-FFF2-40B4-BE49-F238E27FC236}">
                <a16:creationId xmlns:a16="http://schemas.microsoft.com/office/drawing/2014/main" id="{A2B25BB0-8240-D519-6A99-3031FEC4D12E}"/>
              </a:ext>
            </a:extLst>
          </p:cNvPr>
          <p:cNvSpPr/>
          <p:nvPr/>
        </p:nvSpPr>
        <p:spPr>
          <a:xfrm>
            <a:off x="1983866" y="589923"/>
            <a:ext cx="8425410" cy="5776879"/>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0" name="Picture 36" descr="Google Cloud Platform | Cloud Foundry">
            <a:extLst>
              <a:ext uri="{FF2B5EF4-FFF2-40B4-BE49-F238E27FC236}">
                <a16:creationId xmlns:a16="http://schemas.microsoft.com/office/drawing/2014/main" id="{506795C5-753C-AAE4-B75D-9A2BC9C8A9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3398" y="6263253"/>
            <a:ext cx="2706346" cy="700549"/>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Rounded Corners 1060">
            <a:extLst>
              <a:ext uri="{FF2B5EF4-FFF2-40B4-BE49-F238E27FC236}">
                <a16:creationId xmlns:a16="http://schemas.microsoft.com/office/drawing/2014/main" id="{0647F7B8-1081-1EA8-DDFD-81C7DA69983F}"/>
              </a:ext>
            </a:extLst>
          </p:cNvPr>
          <p:cNvSpPr/>
          <p:nvPr/>
        </p:nvSpPr>
        <p:spPr>
          <a:xfrm>
            <a:off x="4230387" y="80376"/>
            <a:ext cx="4234015" cy="4318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rPr>
              <a:t>Data Pipeline Architecture</a:t>
            </a:r>
          </a:p>
        </p:txBody>
      </p:sp>
      <p:pic>
        <p:nvPicPr>
          <p:cNvPr id="1062" name="Picture 38" descr="Data connectors">
            <a:extLst>
              <a:ext uri="{FF2B5EF4-FFF2-40B4-BE49-F238E27FC236}">
                <a16:creationId xmlns:a16="http://schemas.microsoft.com/office/drawing/2014/main" id="{1C47CB95-60A5-8D89-80D4-38CEA89F180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5400000">
            <a:off x="4365542" y="2356469"/>
            <a:ext cx="1039134" cy="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6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182D8-57B4-3C0A-D25E-6BCEA87B97F9}"/>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Data Ingestion – Cloud Schedular</a:t>
            </a:r>
          </a:p>
        </p:txBody>
      </p:sp>
      <p:pic>
        <p:nvPicPr>
          <p:cNvPr id="5" name="Picture 4">
            <a:extLst>
              <a:ext uri="{FF2B5EF4-FFF2-40B4-BE49-F238E27FC236}">
                <a16:creationId xmlns:a16="http://schemas.microsoft.com/office/drawing/2014/main" id="{26D4A894-1957-1F5B-730F-1F465D6B7F84}"/>
              </a:ext>
            </a:extLst>
          </p:cNvPr>
          <p:cNvPicPr>
            <a:picLocks noChangeAspect="1"/>
          </p:cNvPicPr>
          <p:nvPr/>
        </p:nvPicPr>
        <p:blipFill>
          <a:blip r:embed="rId2"/>
          <a:stretch>
            <a:fillRect/>
          </a:stretch>
        </p:blipFill>
        <p:spPr>
          <a:xfrm>
            <a:off x="1940256" y="940103"/>
            <a:ext cx="8311487" cy="2140207"/>
          </a:xfrm>
          <a:prstGeom prst="rect">
            <a:avLst/>
          </a:prstGeom>
        </p:spPr>
      </p:pic>
      <p:sp>
        <p:nvSpPr>
          <p:cNvPr id="3" name="Content Placeholder 2">
            <a:extLst>
              <a:ext uri="{FF2B5EF4-FFF2-40B4-BE49-F238E27FC236}">
                <a16:creationId xmlns:a16="http://schemas.microsoft.com/office/drawing/2014/main" id="{C7232C9F-B21C-5E75-EECB-87A8F40872EF}"/>
              </a:ext>
            </a:extLst>
          </p:cNvPr>
          <p:cNvSpPr>
            <a:spLocks noGrp="1"/>
          </p:cNvSpPr>
          <p:nvPr>
            <p:ph idx="1"/>
          </p:nvPr>
        </p:nvSpPr>
        <p:spPr>
          <a:xfrm>
            <a:off x="1940256" y="3833199"/>
            <a:ext cx="8332826" cy="1119982"/>
          </a:xfrm>
        </p:spPr>
        <p:txBody>
          <a:bodyPr anchor="ctr">
            <a:normAutofit/>
          </a:bodyPr>
          <a:lstStyle/>
          <a:p>
            <a:r>
              <a:rPr lang="en-US" sz="1600"/>
              <a:t>We have adopted py scripts for daily, weekly, and monthly to transform and insert the 15 files into cloud Postgres. Here, we used the Kaggle API instead of downloading the 15 files into the local or cloud bucket, as the data is very dynamic and changes daily. </a:t>
            </a:r>
          </a:p>
          <a:p>
            <a:r>
              <a:rPr lang="en-US" sz="1600"/>
              <a:t>We are using a cloud scheduler to trigger the cloud functions. </a:t>
            </a:r>
          </a:p>
          <a:p>
            <a:endParaRPr lang="en-US" sz="1600"/>
          </a:p>
          <a:p>
            <a:endParaRPr lang="en-US" sz="1600"/>
          </a:p>
        </p:txBody>
      </p:sp>
    </p:spTree>
    <p:extLst>
      <p:ext uri="{BB962C8B-B14F-4D97-AF65-F5344CB8AC3E}">
        <p14:creationId xmlns:p14="http://schemas.microsoft.com/office/powerpoint/2010/main" val="352102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12688B-C8AF-6365-C161-34BDBA4B1C9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Cloud Functions</a:t>
            </a:r>
          </a:p>
        </p:txBody>
      </p:sp>
      <p:pic>
        <p:nvPicPr>
          <p:cNvPr id="5" name="Content Placeholder 4">
            <a:extLst>
              <a:ext uri="{FF2B5EF4-FFF2-40B4-BE49-F238E27FC236}">
                <a16:creationId xmlns:a16="http://schemas.microsoft.com/office/drawing/2014/main" id="{541038A8-4A72-78AE-2C68-3F0861C387D9}"/>
              </a:ext>
            </a:extLst>
          </p:cNvPr>
          <p:cNvPicPr>
            <a:picLocks noChangeAspect="1"/>
          </p:cNvPicPr>
          <p:nvPr/>
        </p:nvPicPr>
        <p:blipFill>
          <a:blip r:embed="rId2"/>
          <a:stretch>
            <a:fillRect/>
          </a:stretch>
        </p:blipFill>
        <p:spPr>
          <a:xfrm>
            <a:off x="4502428" y="1875464"/>
            <a:ext cx="7225748" cy="3107072"/>
          </a:xfrm>
          <a:prstGeom prst="rect">
            <a:avLst/>
          </a:prstGeom>
        </p:spPr>
      </p:pic>
    </p:spTree>
    <p:extLst>
      <p:ext uri="{BB962C8B-B14F-4D97-AF65-F5344CB8AC3E}">
        <p14:creationId xmlns:p14="http://schemas.microsoft.com/office/powerpoint/2010/main" val="298292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7F4D0B5-E1A2-24C9-4ED7-DC417ED8EEA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Cloud SQL Postgres </a:t>
            </a:r>
          </a:p>
        </p:txBody>
      </p:sp>
      <p:pic>
        <p:nvPicPr>
          <p:cNvPr id="5" name="Content Placeholder 4">
            <a:extLst>
              <a:ext uri="{FF2B5EF4-FFF2-40B4-BE49-F238E27FC236}">
                <a16:creationId xmlns:a16="http://schemas.microsoft.com/office/drawing/2014/main" id="{560113AC-B53F-BBF6-3076-9D4E082A3BB7}"/>
              </a:ext>
            </a:extLst>
          </p:cNvPr>
          <p:cNvPicPr>
            <a:picLocks noGrp="1" noChangeAspect="1"/>
          </p:cNvPicPr>
          <p:nvPr>
            <p:ph idx="1"/>
          </p:nvPr>
        </p:nvPicPr>
        <p:blipFill>
          <a:blip r:embed="rId2"/>
          <a:stretch>
            <a:fillRect/>
          </a:stretch>
        </p:blipFill>
        <p:spPr>
          <a:xfrm>
            <a:off x="4502428" y="1478048"/>
            <a:ext cx="7225748" cy="3901904"/>
          </a:xfrm>
          <a:prstGeom prst="rect">
            <a:avLst/>
          </a:prstGeom>
        </p:spPr>
      </p:pic>
    </p:spTree>
    <p:extLst>
      <p:ext uri="{BB962C8B-B14F-4D97-AF65-F5344CB8AC3E}">
        <p14:creationId xmlns:p14="http://schemas.microsoft.com/office/powerpoint/2010/main" val="388500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2307-3717-76ED-AE37-DC583EFBE53D}"/>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Database Connection</a:t>
            </a:r>
          </a:p>
        </p:txBody>
      </p:sp>
      <p:pic>
        <p:nvPicPr>
          <p:cNvPr id="5" name="Content Placeholder 4">
            <a:extLst>
              <a:ext uri="{FF2B5EF4-FFF2-40B4-BE49-F238E27FC236}">
                <a16:creationId xmlns:a16="http://schemas.microsoft.com/office/drawing/2014/main" id="{844EE05B-227A-2B0D-8D50-9891229C9CBB}"/>
              </a:ext>
            </a:extLst>
          </p:cNvPr>
          <p:cNvPicPr>
            <a:picLocks noChangeAspect="1"/>
          </p:cNvPicPr>
          <p:nvPr/>
        </p:nvPicPr>
        <p:blipFill>
          <a:blip r:embed="rId2"/>
          <a:stretch>
            <a:fillRect/>
          </a:stretch>
        </p:blipFill>
        <p:spPr>
          <a:xfrm>
            <a:off x="1271662" y="718026"/>
            <a:ext cx="10627013" cy="3480348"/>
          </a:xfrm>
          <a:prstGeom prst="rect">
            <a:avLst/>
          </a:prstGeom>
        </p:spPr>
      </p:pic>
    </p:spTree>
    <p:extLst>
      <p:ext uri="{BB962C8B-B14F-4D97-AF65-F5344CB8AC3E}">
        <p14:creationId xmlns:p14="http://schemas.microsoft.com/office/powerpoint/2010/main" val="2102520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397</Words>
  <Application>Microsoft Office PowerPoint</Application>
  <PresentationFormat>Widescreen</PresentationFormat>
  <Paragraphs>38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Cloud: MAANG Stock Price Analysis</vt:lpstr>
      <vt:lpstr>Problem Definition and Objective</vt:lpstr>
      <vt:lpstr>End-Goal</vt:lpstr>
      <vt:lpstr>Data Source</vt:lpstr>
      <vt:lpstr>PowerPoint Presentation</vt:lpstr>
      <vt:lpstr>Data Ingestion – Cloud Schedular</vt:lpstr>
      <vt:lpstr>Cloud Functions</vt:lpstr>
      <vt:lpstr>Cloud SQL Postgres </vt:lpstr>
      <vt:lpstr>Database Connection</vt:lpstr>
      <vt:lpstr>Data Ingestion From Cloud SQL to Bigquery using DataStream</vt:lpstr>
      <vt:lpstr>Bigquery Data Warehouse</vt:lpstr>
      <vt:lpstr>Analytical Queries</vt:lpstr>
      <vt:lpstr>Cont.</vt:lpstr>
      <vt:lpstr>Cont.</vt:lpstr>
      <vt:lpstr>Cont.</vt:lpstr>
      <vt:lpstr>Tableau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dc:title>
  <dc:creator>Sai Varun Kumar Namburi</dc:creator>
  <cp:lastModifiedBy>indra kumar</cp:lastModifiedBy>
  <cp:revision>38</cp:revision>
  <dcterms:created xsi:type="dcterms:W3CDTF">2023-12-08T16:26:37Z</dcterms:created>
  <dcterms:modified xsi:type="dcterms:W3CDTF">2025-02-25T05:43:50Z</dcterms:modified>
</cp:coreProperties>
</file>