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256" r:id="rId3"/>
    <p:sldId id="347" r:id="rId4"/>
    <p:sldId id="368" r:id="rId5"/>
    <p:sldId id="369" r:id="rId6"/>
    <p:sldId id="370" r:id="rId7"/>
    <p:sldId id="371" r:id="rId8"/>
    <p:sldId id="372" r:id="rId9"/>
    <p:sldId id="293" r:id="rId10"/>
    <p:sldId id="294" r:id="rId11"/>
    <p:sldId id="295" r:id="rId12"/>
    <p:sldId id="296" r:id="rId13"/>
    <p:sldId id="298" r:id="rId14"/>
    <p:sldId id="301" r:id="rId15"/>
    <p:sldId id="304" r:id="rId16"/>
    <p:sldId id="348" r:id="rId17"/>
    <p:sldId id="349" r:id="rId18"/>
    <p:sldId id="309" r:id="rId19"/>
    <p:sldId id="314" r:id="rId20"/>
    <p:sldId id="268" r:id="rId21"/>
    <p:sldId id="317" r:id="rId22"/>
    <p:sldId id="331" r:id="rId23"/>
  </p:sldIdLst>
  <p:sldSz cx="9144000" cy="6858000" type="screen4x3"/>
  <p:notesSz cx="7315200" cy="96012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9pPr>
  </p:defaultTextStyle>
  <p:extLst>
    <p:ext uri="{EFAFB233-063F-42B5-8137-9DF3F51BA10A}">
      <p15:sldGuideLst xmlns:p15="http://schemas.microsoft.com/office/powerpoint/2012/main">
        <p15:guide id="1" orient="horz" pos="2160" userDrawn="1">
          <p15:clr>
            <a:srgbClr val="A4A3A4"/>
          </p15:clr>
        </p15:guide>
        <p15:guide id="2" pos="25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CC0000"/>
    <a:srgbClr val="FFFFFF"/>
    <a:srgbClr val="856EF8"/>
    <a:srgbClr val="00CC00"/>
    <a:srgbClr val="FF0033"/>
    <a:srgbClr val="CBCB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800"/>
    <p:restoredTop sz="94660"/>
  </p:normalViewPr>
  <p:slideViewPr>
    <p:cSldViewPr showGuides="1">
      <p:cViewPr>
        <p:scale>
          <a:sx n="100" d="100"/>
          <a:sy n="100" d="100"/>
        </p:scale>
        <p:origin x="1428" y="1374"/>
      </p:cViewPr>
      <p:guideLst>
        <p:guide orient="horz" pos="2160"/>
        <p:guide pos="2544"/>
      </p:guideLst>
    </p:cSldViewPr>
  </p:slideViewPr>
  <p:notesTextViewPr>
    <p:cViewPr>
      <p:scale>
        <a:sx n="100" d="100"/>
        <a:sy n="100" d="100"/>
      </p:scale>
      <p:origin x="0" y="0"/>
    </p:cViewPr>
  </p:notesTextViewPr>
  <p:sorterViewPr showFormatting="0">
    <p:cViewPr>
      <p:scale>
        <a:sx n="66" d="100"/>
        <a:sy n="66" d="100"/>
      </p:scale>
      <p:origin x="0" y="144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7.emf"/><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wmf"/><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noChangeArrowheads="1"/>
          </p:cNvSpPr>
          <p:nvPr>
            <p:ph type="hdr" sz="quarter"/>
          </p:nvPr>
        </p:nvSpPr>
        <p:spPr bwMode="auto">
          <a:xfrm>
            <a:off x="0" y="33338"/>
            <a:ext cx="3170238" cy="476250"/>
          </a:xfrm>
          <a:prstGeom prst="rect">
            <a:avLst/>
          </a:prstGeom>
          <a:noFill/>
          <a:ln>
            <a:noFill/>
          </a:ln>
          <a:effectLst/>
        </p:spPr>
        <p:txBody>
          <a:bodyPr vert="horz" wrap="square" lIns="20058" tIns="0" rIns="20058" bIns="0" numCol="1" anchor="t" anchorCtr="0" compatLnSpc="1"/>
          <a:lstStyle>
            <a:lvl1pPr eaLnBrk="0" hangingPunct="0">
              <a:defRPr sz="1100" i="1"/>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100" b="0" i="1"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099" name="Rectangle 3"/>
          <p:cNvSpPr>
            <a:spLocks noGrp="1" noChangeArrowheads="1"/>
          </p:cNvSpPr>
          <p:nvPr>
            <p:ph type="dt" sz="quarter" idx="1"/>
          </p:nvPr>
        </p:nvSpPr>
        <p:spPr bwMode="auto">
          <a:xfrm>
            <a:off x="4144963" y="33338"/>
            <a:ext cx="3170238" cy="476250"/>
          </a:xfrm>
          <a:prstGeom prst="rect">
            <a:avLst/>
          </a:prstGeom>
          <a:noFill/>
          <a:ln>
            <a:noFill/>
          </a:ln>
          <a:effectLst/>
        </p:spPr>
        <p:txBody>
          <a:bodyPr vert="horz" wrap="square" lIns="20058" tIns="0" rIns="20058" bIns="0" numCol="1" anchor="t" anchorCtr="0" compatLnSpc="1"/>
          <a:lstStyle>
            <a:lvl1pPr algn="r" eaLnBrk="0" hangingPunct="0">
              <a:defRPr sz="1100" i="1"/>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en-US" sz="1100" b="0" i="1"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100" name="Rectangle 4"/>
          <p:cNvSpPr>
            <a:spLocks noGrp="1" noChangeArrowheads="1"/>
          </p:cNvSpPr>
          <p:nvPr>
            <p:ph type="ftr" sz="quarter" idx="2"/>
          </p:nvPr>
        </p:nvSpPr>
        <p:spPr bwMode="auto">
          <a:xfrm>
            <a:off x="0" y="9091613"/>
            <a:ext cx="3170238" cy="476250"/>
          </a:xfrm>
          <a:prstGeom prst="rect">
            <a:avLst/>
          </a:prstGeom>
          <a:noFill/>
          <a:ln>
            <a:noFill/>
          </a:ln>
          <a:effectLst/>
        </p:spPr>
        <p:txBody>
          <a:bodyPr vert="horz" wrap="square" lIns="20058" tIns="0" rIns="20058" bIns="0" numCol="1" anchor="b" anchorCtr="0" compatLnSpc="1"/>
          <a:lstStyle>
            <a:lvl1pPr eaLnBrk="0" hangingPunct="0">
              <a:defRPr sz="1100" i="1"/>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100" b="0" i="1"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101" name="Rectangle 5"/>
          <p:cNvSpPr>
            <a:spLocks noGrp="1" noChangeArrowheads="1"/>
          </p:cNvSpPr>
          <p:nvPr>
            <p:ph type="sldNum" sz="quarter" idx="3"/>
          </p:nvPr>
        </p:nvSpPr>
        <p:spPr bwMode="auto">
          <a:xfrm>
            <a:off x="4144963" y="9091613"/>
            <a:ext cx="3170238" cy="476250"/>
          </a:xfrm>
          <a:prstGeom prst="rect">
            <a:avLst/>
          </a:prstGeom>
          <a:noFill/>
          <a:ln>
            <a:noFill/>
          </a:ln>
          <a:effectLst/>
        </p:spPr>
        <p:txBody>
          <a:bodyPr vert="horz" wrap="square" lIns="20058" tIns="0" rIns="20058" bIns="0" numCol="1" anchor="b" anchorCtr="0" compatLnSpc="1"/>
          <a:p>
            <a:pPr lvl="0" algn="r">
              <a:buNone/>
            </a:pPr>
            <a:fld id="{9A0DB2DC-4C9A-4742-B13C-FB6460FD3503}" type="slidenum">
              <a:rPr lang="en-US" altLang="en-US" sz="1100" i="1" dirty="0"/>
            </a:fld>
            <a:endParaRPr lang="en-US" altLang="en-US" sz="1100" i="1"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3170238" cy="479425"/>
          </a:xfrm>
          <a:prstGeom prst="rect">
            <a:avLst/>
          </a:prstGeom>
          <a:noFill/>
          <a:ln>
            <a:noFill/>
          </a:ln>
          <a:effectLst/>
        </p:spPr>
        <p:txBody>
          <a:bodyPr vert="horz" wrap="square" lIns="20058" tIns="0" rIns="20058" bIns="0" numCol="1" anchor="t" anchorCtr="0" compatLnSpc="1"/>
          <a:lstStyle>
            <a:lvl1pPr eaLnBrk="0" hangingPunct="0">
              <a:defRPr sz="1100" i="1"/>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100" b="0" i="1"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051" name="Rectangle 3"/>
          <p:cNvSpPr>
            <a:spLocks noGrp="1" noChangeArrowheads="1"/>
          </p:cNvSpPr>
          <p:nvPr>
            <p:ph type="dt" idx="1"/>
          </p:nvPr>
        </p:nvSpPr>
        <p:spPr bwMode="auto">
          <a:xfrm>
            <a:off x="4144963" y="0"/>
            <a:ext cx="3170238" cy="479425"/>
          </a:xfrm>
          <a:prstGeom prst="rect">
            <a:avLst/>
          </a:prstGeom>
          <a:noFill/>
          <a:ln>
            <a:noFill/>
          </a:ln>
          <a:effectLst/>
        </p:spPr>
        <p:txBody>
          <a:bodyPr vert="horz" wrap="square" lIns="20058" tIns="0" rIns="20058" bIns="0" numCol="1" anchor="t" anchorCtr="0" compatLnSpc="1"/>
          <a:lstStyle>
            <a:lvl1pPr algn="r" eaLnBrk="0" hangingPunct="0">
              <a:defRPr sz="1100" i="1"/>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en-US" sz="1100" b="0" i="1"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3556" name="Rectangle 4"/>
          <p:cNvSpPr>
            <a:spLocks noGrp="1" noRot="1" noChangeAspect="1" noTextEdit="1"/>
          </p:cNvSpPr>
          <p:nvPr>
            <p:ph type="sldImg" idx="2"/>
          </p:nvPr>
        </p:nvSpPr>
        <p:spPr>
          <a:xfrm>
            <a:off x="1266825" y="727075"/>
            <a:ext cx="4781550" cy="3586163"/>
          </a:xfrm>
          <a:prstGeom prst="rect">
            <a:avLst/>
          </a:prstGeom>
          <a:noFill/>
          <a:ln w="12700" cap="flat" cmpd="sng">
            <a:solidFill>
              <a:schemeClr val="tx1"/>
            </a:solidFill>
            <a:prstDash val="solid"/>
            <a:miter/>
            <a:headEnd type="none" w="med" len="med"/>
            <a:tailEnd type="none" w="med" len="med"/>
          </a:ln>
        </p:spPr>
      </p:sp>
      <p:sp>
        <p:nvSpPr>
          <p:cNvPr id="2053" name="Rectangle 5"/>
          <p:cNvSpPr>
            <a:spLocks noGrp="1" noChangeArrowheads="1"/>
          </p:cNvSpPr>
          <p:nvPr>
            <p:ph type="body" sz="quarter" idx="3"/>
          </p:nvPr>
        </p:nvSpPr>
        <p:spPr bwMode="auto">
          <a:xfrm>
            <a:off x="974725" y="4560888"/>
            <a:ext cx="5365750" cy="4319588"/>
          </a:xfrm>
          <a:prstGeom prst="rect">
            <a:avLst/>
          </a:prstGeom>
          <a:noFill/>
          <a:ln>
            <a:noFill/>
          </a:ln>
          <a:effectLst/>
        </p:spPr>
        <p:txBody>
          <a:bodyPr vert="horz" wrap="square" lIns="96946" tIns="48473" rIns="96946" bIns="48473"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Click to edit Master text styles</a:t>
            </a:r>
            <a:endParaRPr kumimoji="0" lang="en-US"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Second level</a:t>
            </a:r>
            <a:endParaRPr kumimoji="0" lang="en-US"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Third level</a:t>
            </a:r>
            <a:endParaRPr kumimoji="0" lang="en-US"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Fourth level</a:t>
            </a:r>
            <a:endParaRPr kumimoji="0" lang="en-US"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Fifth level</a:t>
            </a:r>
            <a:endParaRPr kumimoji="0" lang="en-US"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p:txBody>
      </p:sp>
      <p:sp>
        <p:nvSpPr>
          <p:cNvPr id="2054" name="Rectangle 6"/>
          <p:cNvSpPr>
            <a:spLocks noGrp="1" noChangeArrowheads="1"/>
          </p:cNvSpPr>
          <p:nvPr>
            <p:ph type="ftr" sz="quarter" idx="4"/>
          </p:nvPr>
        </p:nvSpPr>
        <p:spPr bwMode="auto">
          <a:xfrm>
            <a:off x="0" y="9121775"/>
            <a:ext cx="3170238" cy="479425"/>
          </a:xfrm>
          <a:prstGeom prst="rect">
            <a:avLst/>
          </a:prstGeom>
          <a:noFill/>
          <a:ln>
            <a:noFill/>
          </a:ln>
          <a:effectLst/>
        </p:spPr>
        <p:txBody>
          <a:bodyPr vert="horz" wrap="square" lIns="20058" tIns="0" rIns="20058" bIns="0" numCol="1" anchor="b" anchorCtr="0" compatLnSpc="1"/>
          <a:lstStyle>
            <a:lvl1pPr eaLnBrk="0" hangingPunct="0">
              <a:defRPr sz="1100" i="1"/>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100" b="0" i="1"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055" name="Rectangle 7"/>
          <p:cNvSpPr>
            <a:spLocks noGrp="1" noChangeArrowheads="1"/>
          </p:cNvSpPr>
          <p:nvPr>
            <p:ph type="sldNum" sz="quarter" idx="5"/>
          </p:nvPr>
        </p:nvSpPr>
        <p:spPr bwMode="auto">
          <a:xfrm>
            <a:off x="4144963" y="9121775"/>
            <a:ext cx="3170238" cy="479425"/>
          </a:xfrm>
          <a:prstGeom prst="rect">
            <a:avLst/>
          </a:prstGeom>
          <a:noFill/>
          <a:ln>
            <a:noFill/>
          </a:ln>
          <a:effectLst/>
        </p:spPr>
        <p:txBody>
          <a:bodyPr vert="horz" wrap="square" lIns="20058" tIns="0" rIns="20058" bIns="0" numCol="1" anchor="b" anchorCtr="0" compatLnSpc="1"/>
          <a:p>
            <a:pPr lvl="0" algn="r">
              <a:buNone/>
            </a:pPr>
            <a:fld id="{9A0DB2DC-4C9A-4742-B13C-FB6460FD3503}" type="slidenum">
              <a:rPr lang="en-US" altLang="en-US" sz="1100" i="1" dirty="0"/>
            </a:fld>
            <a:endParaRPr lang="en-US" altLang="en-US" sz="1100" i="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56700" cy="6858000"/>
          </a:xfrm>
          <a:prstGeom prst="rect">
            <a:avLst/>
          </a:prstGeom>
          <a:noFill/>
          <a:ln w="9525">
            <a:noFill/>
          </a:ln>
        </p:spPr>
      </p:pic>
      <p:sp>
        <p:nvSpPr>
          <p:cNvPr id="2051" name="Rectangle 3"/>
          <p:cNvSpPr>
            <a:spLocks noGrp="1" noChangeArrowheads="1"/>
          </p:cNvSpPr>
          <p:nvPr>
            <p:ph type="ctrTitle"/>
          </p:nvPr>
        </p:nvSpPr>
        <p:spPr>
          <a:xfrm>
            <a:off x="468313" y="1196975"/>
            <a:ext cx="8207375"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2422525"/>
            <a:ext cx="8212138"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lvl="0" eaLnBrk="1" hangingPunct="1">
              <a:buNone/>
            </a:pPr>
            <a:fld id="{9A0DB2DC-4C9A-4742-B13C-FB6460FD3503}" type="slidenum">
              <a:rPr lang="en-US" altLang="en-US" dirty="0">
                <a:latin typeface="Arial" panose="020B0604020202020204" pitchFamily="34" charset="0"/>
                <a:ea typeface="Arial" panose="020B0604020202020204" pitchFamily="34" charset="0"/>
              </a:rPr>
            </a:fld>
            <a:endParaRPr lang="en-US" altLang="en-US" dirty="0">
              <a:latin typeface="Arial" panose="020B0604020202020204" pitchFamily="34" charset="0"/>
              <a:ea typeface="Arial" panose="020B0604020202020204" pitchFamily="34"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altLang="en-US" dirty="0">
                <a:latin typeface="Arial" panose="020B0604020202020204" pitchFamily="34" charset="0"/>
                <a:ea typeface="Arial" panose="020B0604020202020204" pitchFamily="34" charset="0"/>
              </a:rPr>
            </a:fld>
            <a:endParaRPr lang="en-US" altLang="en-US" dirty="0">
              <a:latin typeface="Arial" panose="020B0604020202020204" pitchFamily="34" charset="0"/>
              <a:ea typeface="Arial" panose="020B0604020202020204" pitchFamily="34" charset="0"/>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altLang="en-US" dirty="0">
                <a:latin typeface="Arial" panose="020B0604020202020204" pitchFamily="34" charset="0"/>
                <a:ea typeface="Arial" panose="020B0604020202020204" pitchFamily="34" charset="0"/>
              </a:rPr>
            </a:fld>
            <a:endParaRPr lang="en-US" altLang="en-US" dirty="0">
              <a:latin typeface="Arial" panose="020B0604020202020204" pitchFamily="34" charset="0"/>
              <a:ea typeface="Arial" panose="020B0604020202020204" pitchFamily="34" charset="0"/>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altLang="en-US" dirty="0">
                <a:latin typeface="Arial" panose="020B0604020202020204" pitchFamily="34" charset="0"/>
                <a:ea typeface="Arial" panose="020B0604020202020204" pitchFamily="34" charset="0"/>
              </a:rPr>
            </a:fld>
            <a:endParaRPr lang="en-US" altLang="en-US" dirty="0">
              <a:latin typeface="Arial" panose="020B0604020202020204" pitchFamily="34" charset="0"/>
              <a:ea typeface="Arial" panose="020B0604020202020204" pitchFamily="34" charset="0"/>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altLang="en-US" dirty="0">
                <a:latin typeface="Arial" panose="020B0604020202020204" pitchFamily="34" charset="0"/>
                <a:ea typeface="Arial" panose="020B0604020202020204" pitchFamily="34" charset="0"/>
              </a:rPr>
            </a:fld>
            <a:endParaRPr lang="en-US" altLang="en-US" dirty="0">
              <a:latin typeface="Arial" panose="020B0604020202020204" pitchFamily="34" charset="0"/>
              <a:ea typeface="Arial" panose="020B0604020202020204" pitchFamily="34" charset="0"/>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altLang="en-US" dirty="0">
                <a:latin typeface="Arial" panose="020B0604020202020204" pitchFamily="34" charset="0"/>
                <a:ea typeface="Arial" panose="020B0604020202020204" pitchFamily="34" charset="0"/>
              </a:rPr>
            </a:fld>
            <a:endParaRPr lang="en-US" altLang="en-US" dirty="0">
              <a:latin typeface="Arial" panose="020B0604020202020204" pitchFamily="34" charset="0"/>
              <a:ea typeface="Arial" panose="020B0604020202020204" pitchFamily="34" charset="0"/>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p>
            <a:pPr lvl="0" eaLnBrk="1" hangingPunct="1">
              <a:buNone/>
            </a:pPr>
            <a:fld id="{9A0DB2DC-4C9A-4742-B13C-FB6460FD3503}" type="slidenum">
              <a:rPr lang="en-US" altLang="en-US" dirty="0">
                <a:latin typeface="Arial" panose="020B0604020202020204" pitchFamily="34" charset="0"/>
                <a:ea typeface="Arial" panose="020B0604020202020204" pitchFamily="34" charset="0"/>
              </a:rPr>
            </a:fld>
            <a:endParaRPr lang="en-US" altLang="en-US" dirty="0">
              <a:latin typeface="Arial" panose="020B0604020202020204" pitchFamily="34" charset="0"/>
              <a:ea typeface="Arial" panose="020B0604020202020204" pitchFamily="34" charset="0"/>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p>
            <a:pPr lvl="0" eaLnBrk="1" hangingPunct="1">
              <a:buNone/>
            </a:pPr>
            <a:fld id="{9A0DB2DC-4C9A-4742-B13C-FB6460FD3503}" type="slidenum">
              <a:rPr lang="en-US" altLang="en-US" dirty="0">
                <a:latin typeface="Arial" panose="020B0604020202020204" pitchFamily="34" charset="0"/>
                <a:ea typeface="Arial" panose="020B0604020202020204" pitchFamily="34" charset="0"/>
              </a:rPr>
            </a:fld>
            <a:endParaRPr lang="en-US" altLang="en-US" dirty="0">
              <a:latin typeface="Arial" panose="020B0604020202020204" pitchFamily="34" charset="0"/>
              <a:ea typeface="Arial" panose="020B0604020202020204" pitchFamily="34" charset="0"/>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p>
            <a:pPr lvl="0" eaLnBrk="1" hangingPunct="1">
              <a:buNone/>
            </a:pPr>
            <a:fld id="{9A0DB2DC-4C9A-4742-B13C-FB6460FD3503}" type="slidenum">
              <a:rPr lang="en-US" altLang="en-US" dirty="0">
                <a:latin typeface="Arial" panose="020B0604020202020204" pitchFamily="34" charset="0"/>
                <a:ea typeface="Arial" panose="020B0604020202020204" pitchFamily="34" charset="0"/>
              </a:rPr>
            </a:fld>
            <a:endParaRPr lang="en-US" altLang="en-US" dirty="0">
              <a:latin typeface="Arial" panose="020B0604020202020204" pitchFamily="34" charset="0"/>
              <a:ea typeface="Arial" panose="020B0604020202020204" pitchFamily="34" charset="0"/>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altLang="en-US" dirty="0">
                <a:latin typeface="Arial" panose="020B0604020202020204" pitchFamily="34" charset="0"/>
                <a:ea typeface="Arial" panose="020B0604020202020204" pitchFamily="34" charset="0"/>
              </a:rPr>
            </a:fld>
            <a:endParaRPr lang="en-US" altLang="en-US" dirty="0">
              <a:latin typeface="Arial" panose="020B0604020202020204" pitchFamily="34" charset="0"/>
              <a:ea typeface="Arial" panose="020B0604020202020204" pitchFamily="34" charset="0"/>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altLang="en-US" dirty="0">
                <a:latin typeface="Arial" panose="020B0604020202020204" pitchFamily="34" charset="0"/>
                <a:ea typeface="Arial" panose="020B0604020202020204" pitchFamily="34" charset="0"/>
              </a:rPr>
            </a:fld>
            <a:endParaRPr lang="en-US" altLang="en-US" dirty="0">
              <a:latin typeface="Arial" panose="020B0604020202020204" pitchFamily="34" charset="0"/>
              <a:ea typeface="Arial" panose="020B0604020202020204" pitchFamily="34" charset="0"/>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91567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altLang="en-US" dirty="0">
                <a:latin typeface="Arial" panose="020B0604020202020204" pitchFamily="34" charset="0"/>
                <a:ea typeface="Arial" panose="020B0604020202020204" pitchFamily="34" charset="0"/>
              </a:rPr>
            </a:fld>
            <a:endParaRPr lang="en-US" altLang="en-US" dirty="0">
              <a:latin typeface="Arial" panose="020B0604020202020204" pitchFamily="34" charset="0"/>
              <a:ea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7.emf"/><Relationship Id="rId7" Type="http://schemas.openxmlformats.org/officeDocument/2006/relationships/oleObject" Target="../embeddings/oleObject5.bin"/><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image" Target="../media/image5.emf"/><Relationship Id="rId3" Type="http://schemas.openxmlformats.org/officeDocument/2006/relationships/oleObject" Target="../embeddings/oleObject3.bin"/><Relationship Id="rId2" Type="http://schemas.openxmlformats.org/officeDocument/2006/relationships/image" Target="../media/image4.emf"/><Relationship Id="rId10" Type="http://schemas.openxmlformats.org/officeDocument/2006/relationships/vmlDrawing" Target="../drawings/vmlDrawing2.vml"/><Relationship Id="rId1"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9.emf"/><Relationship Id="rId1"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oleObject" Target="../embeddings/oleObject10.bin"/><Relationship Id="rId4" Type="http://schemas.openxmlformats.org/officeDocument/2006/relationships/image" Target="../media/image11.emf"/><Relationship Id="rId3" Type="http://schemas.openxmlformats.org/officeDocument/2006/relationships/oleObject" Target="../embeddings/oleObject9.bin"/><Relationship Id="rId2" Type="http://schemas.openxmlformats.org/officeDocument/2006/relationships/image" Target="../media/image10.emf"/><Relationship Id="rId1"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oleObject" Target="../embeddings/oleObject13.bin"/><Relationship Id="rId4" Type="http://schemas.openxmlformats.org/officeDocument/2006/relationships/image" Target="../media/image14.emf"/><Relationship Id="rId3" Type="http://schemas.openxmlformats.org/officeDocument/2006/relationships/oleObject" Target="../embeddings/oleObject12.bin"/><Relationship Id="rId2" Type="http://schemas.openxmlformats.org/officeDocument/2006/relationships/image" Target="../media/image13.emf"/><Relationship Id="rId1" Type="http://schemas.openxmlformats.org/officeDocument/2006/relationships/oleObject" Target="../embeddings/oleObject1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7.wmf"/><Relationship Id="rId1" Type="http://schemas.openxmlformats.org/officeDocument/2006/relationships/image" Target="../media/image16.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oleObject" Target="../embeddings/oleObject16.bin"/><Relationship Id="rId4" Type="http://schemas.openxmlformats.org/officeDocument/2006/relationships/image" Target="../media/image19.emf"/><Relationship Id="rId3" Type="http://schemas.openxmlformats.org/officeDocument/2006/relationships/oleObject" Target="../embeddings/oleObject15.bin"/><Relationship Id="rId2" Type="http://schemas.openxmlformats.org/officeDocument/2006/relationships/image" Target="../media/image18.emf"/><Relationship Id="rId1" Type="http://schemas.openxmlformats.org/officeDocument/2006/relationships/oleObject" Target="../embeddings/oleObject14.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image" Target="../media/image22.emf"/><Relationship Id="rId3" Type="http://schemas.openxmlformats.org/officeDocument/2006/relationships/oleObject" Target="../embeddings/oleObject18.bin"/><Relationship Id="rId2" Type="http://schemas.openxmlformats.org/officeDocument/2006/relationships/image" Target="../media/image21.emf"/><Relationship Id="rId1" Type="http://schemas.openxmlformats.org/officeDocument/2006/relationships/oleObject" Target="../embeddings/oleObject17.bin"/></Relationships>
</file>

<file path=ppt/slides/_rels/slide21.xml.rels><?xml version="1.0" encoding="UTF-8" standalone="yes"?>
<Relationships xmlns="http://schemas.openxmlformats.org/package/2006/relationships"><Relationship Id="rId8" Type="http://schemas.openxmlformats.org/officeDocument/2006/relationships/vmlDrawing" Target="../drawings/vmlDrawing9.vml"/><Relationship Id="rId7"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oleObject" Target="../embeddings/oleObject21.bin"/><Relationship Id="rId4" Type="http://schemas.openxmlformats.org/officeDocument/2006/relationships/image" Target="../media/image24.wmf"/><Relationship Id="rId3" Type="http://schemas.openxmlformats.org/officeDocument/2006/relationships/oleObject" Target="../embeddings/oleObject20.bin"/><Relationship Id="rId2" Type="http://schemas.openxmlformats.org/officeDocument/2006/relationships/image" Target="../media/image23.emf"/><Relationship Id="rId1" Type="http://schemas.openxmlformats.org/officeDocument/2006/relationships/oleObject" Target="../embeddings/oleObject19.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p:nvPr>
        </p:nvSpPr>
        <p:spPr>
          <a:xfrm>
            <a:off x="685800" y="2209800"/>
            <a:ext cx="7772400" cy="1695450"/>
          </a:xfrm>
          <a:ln/>
        </p:spPr>
        <p:txBody>
          <a:bodyPr vert="horz" wrap="square" lIns="92075" tIns="46038" rIns="92075" bIns="46038" anchor="ctr" anchorCtr="0"/>
          <a:p>
            <a:pPr eaLnBrk="1" hangingPunct="1">
              <a:buNone/>
            </a:pPr>
            <a:r>
              <a:rPr lang="en-US" altLang="en-US" dirty="0">
                <a:ln w="22225">
                  <a:solidFill>
                    <a:schemeClr val="accent2"/>
                  </a:solidFill>
                  <a:prstDash val="solid"/>
                </a:ln>
                <a:solidFill>
                  <a:schemeClr val="accent2">
                    <a:lumMod val="40000"/>
                    <a:lumOff val="60000"/>
                  </a:schemeClr>
                </a:solidFill>
                <a:effectLst/>
              </a:rPr>
              <a:t>Time Series Analysis and Forecasting</a:t>
            </a:r>
            <a:br>
              <a:rPr lang="en-US" altLang="en-US" dirty="0"/>
            </a:br>
            <a:br>
              <a:rPr lang="en-US" altLang="en-US" dirty="0"/>
            </a:br>
            <a:r>
              <a:rPr lang="en-IN" altLang="en-US"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Introduction</a:t>
            </a:r>
            <a:br>
              <a:rPr lang="en-IN" altLang="en-US" dirty="0"/>
            </a:br>
            <a:endParaRPr lang="en-IN" altLang="en-US" dirty="0"/>
          </a:p>
        </p:txBody>
      </p:sp>
      <p:sp>
        <p:nvSpPr>
          <p:cNvPr id="2" name="Text Box 1"/>
          <p:cNvSpPr txBox="1"/>
          <p:nvPr/>
        </p:nvSpPr>
        <p:spPr>
          <a:xfrm>
            <a:off x="914400" y="4876800"/>
            <a:ext cx="5408930" cy="645160"/>
          </a:xfrm>
          <a:prstGeom prst="rect">
            <a:avLst/>
          </a:prstGeom>
          <a:noFill/>
        </p:spPr>
        <p:txBody>
          <a:bodyPr wrap="square" rtlCol="0">
            <a:spAutoFit/>
          </a:bodyPr>
          <a:p>
            <a:r>
              <a:rPr lang="en-IN" altLang="en-US"/>
              <a:t>BY </a:t>
            </a:r>
            <a:br>
              <a:rPr lang="en-IN" altLang="en-US"/>
            </a:br>
            <a:r>
              <a:rPr lang="en-IN" altLang="en-US">
                <a:ln w="15875"/>
                <a:gradFill>
                  <a:gsLst>
                    <a:gs pos="0">
                      <a:schemeClr val="accent1">
                        <a:hueMod val="80000"/>
                      </a:schemeClr>
                    </a:gs>
                    <a:gs pos="100000">
                      <a:schemeClr val="accent1">
                        <a:alpha val="100000"/>
                      </a:schemeClr>
                    </a:gs>
                  </a:gsLst>
                  <a:lin ang="2700000" scaled="0"/>
                </a:gradFill>
                <a:effectLst/>
              </a:rPr>
              <a:t>INDRA KUMAR CHANDAKA</a:t>
            </a:r>
            <a:endParaRPr lang="en-IN" altLang="en-US">
              <a:ln w="15875"/>
              <a:gradFill>
                <a:gsLst>
                  <a:gs pos="0">
                    <a:schemeClr val="accent1">
                      <a:hueMod val="80000"/>
                    </a:schemeClr>
                  </a:gs>
                  <a:gs pos="100000">
                    <a:schemeClr val="accent1">
                      <a:alpha val="100000"/>
                    </a:schemeClr>
                  </a:gs>
                </a:gsLst>
                <a:lin ang="2700000" scaled="0"/>
              </a:gradFill>
              <a:effectLs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4" name="Rectangle 2"/>
          <p:cNvSpPr>
            <a:spLocks noGrp="1"/>
          </p:cNvSpPr>
          <p:nvPr>
            <p:ph type="title"/>
          </p:nvPr>
        </p:nvSpPr>
        <p:spPr>
          <a:xfrm>
            <a:off x="457200" y="274638"/>
            <a:ext cx="8229600" cy="688975"/>
          </a:xfrm>
          <a:ln/>
        </p:spPr>
        <p:txBody>
          <a:bodyPr vert="horz" wrap="square" lIns="92075" tIns="46038" rIns="92075" bIns="46038" anchor="ctr" anchorCtr="0"/>
          <a:p>
            <a:pPr eaLnBrk="1" hangingPunct="1">
              <a:buNone/>
            </a:pPr>
            <a:r>
              <a:rPr lang="en-US" altLang="en-US" sz="4000" i="1" dirty="0"/>
              <a:t>Measuring Accuracy</a:t>
            </a:r>
            <a:endParaRPr lang="en-US" altLang="en-US" sz="4000" i="1" dirty="0"/>
          </a:p>
        </p:txBody>
      </p:sp>
      <p:sp>
        <p:nvSpPr>
          <p:cNvPr id="2055" name="Rectangle 3"/>
          <p:cNvSpPr>
            <a:spLocks noGrp="1"/>
          </p:cNvSpPr>
          <p:nvPr>
            <p:ph idx="1"/>
          </p:nvPr>
        </p:nvSpPr>
        <p:spPr>
          <a:xfrm>
            <a:off x="311150" y="1035050"/>
            <a:ext cx="8496300" cy="2189163"/>
          </a:xfrm>
          <a:ln/>
        </p:spPr>
        <p:txBody>
          <a:bodyPr vert="horz" wrap="square" lIns="92075" tIns="46038" rIns="92075" bIns="46038" anchor="t" anchorCtr="0"/>
          <a:p>
            <a:pPr eaLnBrk="1" hangingPunct="1"/>
            <a:r>
              <a:rPr lang="en-US" altLang="en-US" sz="2600" dirty="0"/>
              <a:t>We need a way to compare different time series techniques for a given data set.</a:t>
            </a:r>
            <a:endParaRPr lang="en-US" altLang="en-US" sz="2600" dirty="0"/>
          </a:p>
          <a:p>
            <a:pPr eaLnBrk="1" hangingPunct="1"/>
            <a:r>
              <a:rPr lang="en-US" altLang="en-US" sz="2600" dirty="0"/>
              <a:t>Four common techniques are the:</a:t>
            </a:r>
            <a:endParaRPr lang="en-US" altLang="en-US" sz="2600" dirty="0"/>
          </a:p>
          <a:p>
            <a:pPr eaLnBrk="1" hangingPunct="1"/>
            <a:endParaRPr lang="en-US" altLang="en-US" sz="2600" dirty="0"/>
          </a:p>
          <a:p>
            <a:pPr lvl="1" eaLnBrk="1" hangingPunct="1"/>
            <a:r>
              <a:rPr lang="en-US" altLang="en-US" sz="2200" dirty="0"/>
              <a:t> mean absolute deviation, </a:t>
            </a:r>
            <a:endParaRPr lang="en-US" altLang="en-US" sz="2200" dirty="0"/>
          </a:p>
          <a:p>
            <a:pPr lvl="1" eaLnBrk="1" hangingPunct="1"/>
            <a:endParaRPr lang="en-US" altLang="en-US" sz="2200" dirty="0"/>
          </a:p>
          <a:p>
            <a:pPr lvl="1" eaLnBrk="1" hangingPunct="1"/>
            <a:r>
              <a:rPr lang="en-US" altLang="en-US" sz="2200" dirty="0"/>
              <a:t>mean absolute percent error, </a:t>
            </a:r>
            <a:endParaRPr lang="en-US" altLang="en-US" sz="2200" dirty="0"/>
          </a:p>
          <a:p>
            <a:pPr lvl="1" eaLnBrk="1" hangingPunct="1"/>
            <a:endParaRPr lang="en-US" altLang="en-US" sz="2200" dirty="0"/>
          </a:p>
          <a:p>
            <a:pPr lvl="1" eaLnBrk="1" hangingPunct="1"/>
            <a:r>
              <a:rPr lang="en-US" altLang="en-US" sz="2200" dirty="0"/>
              <a:t>the mean square error, </a:t>
            </a:r>
            <a:endParaRPr lang="en-US" altLang="en-US" sz="2200" dirty="0"/>
          </a:p>
          <a:p>
            <a:pPr lvl="1" eaLnBrk="1" hangingPunct="1"/>
            <a:endParaRPr lang="en-US" altLang="en-US" sz="2200" dirty="0"/>
          </a:p>
          <a:p>
            <a:pPr lvl="1" eaLnBrk="1" hangingPunct="1"/>
            <a:r>
              <a:rPr lang="en-US" altLang="en-US" sz="2200" dirty="0"/>
              <a:t>root mean square error.</a:t>
            </a:r>
            <a:endParaRPr lang="en-US" altLang="en-US" sz="2200" dirty="0"/>
          </a:p>
        </p:txBody>
      </p:sp>
      <p:graphicFrame>
        <p:nvGraphicFramePr>
          <p:cNvPr id="2050" name="Object 13"/>
          <p:cNvGraphicFramePr/>
          <p:nvPr/>
        </p:nvGraphicFramePr>
        <p:xfrm>
          <a:off x="4876800" y="2438400"/>
          <a:ext cx="2911475" cy="868363"/>
        </p:xfrm>
        <a:graphic>
          <a:graphicData uri="http://schemas.openxmlformats.org/presentationml/2006/ole">
            <mc:AlternateContent xmlns:mc="http://schemas.openxmlformats.org/markup-compatibility/2006">
              <mc:Choice xmlns:v="urn:schemas-microsoft-com:vml" Requires="v">
                <p:oleObj spid="_x0000_s3077" name="" r:id="rId1" imgW="1550035" imgH="546100" progId="Equation.2">
                  <p:embed/>
                </p:oleObj>
              </mc:Choice>
              <mc:Fallback>
                <p:oleObj name="" r:id="rId1" imgW="1550035" imgH="546100" progId="Equation.2">
                  <p:embed/>
                  <p:pic>
                    <p:nvPicPr>
                      <p:cNvPr id="0" name="Picture 3076"/>
                      <p:cNvPicPr/>
                      <p:nvPr/>
                    </p:nvPicPr>
                    <p:blipFill>
                      <a:blip r:embed="rId2"/>
                      <a:stretch>
                        <a:fillRect/>
                      </a:stretch>
                    </p:blipFill>
                    <p:spPr>
                      <a:xfrm>
                        <a:off x="4876800" y="2438400"/>
                        <a:ext cx="2911475" cy="868363"/>
                      </a:xfrm>
                      <a:prstGeom prst="rect">
                        <a:avLst/>
                      </a:prstGeom>
                      <a:noFill/>
                      <a:ln w="38100">
                        <a:noFill/>
                        <a:miter/>
                      </a:ln>
                    </p:spPr>
                  </p:pic>
                </p:oleObj>
              </mc:Fallback>
            </mc:AlternateContent>
          </a:graphicData>
        </a:graphic>
      </p:graphicFrame>
      <p:graphicFrame>
        <p:nvGraphicFramePr>
          <p:cNvPr id="2051" name="Object 14"/>
          <p:cNvGraphicFramePr/>
          <p:nvPr/>
        </p:nvGraphicFramePr>
        <p:xfrm>
          <a:off x="4906963" y="4191000"/>
          <a:ext cx="3246437" cy="1066800"/>
        </p:xfrm>
        <a:graphic>
          <a:graphicData uri="http://schemas.openxmlformats.org/presentationml/2006/ole">
            <mc:AlternateContent xmlns:mc="http://schemas.openxmlformats.org/markup-compatibility/2006">
              <mc:Choice xmlns:v="urn:schemas-microsoft-com:vml" Requires="v">
                <p:oleObj spid="_x0000_s3080" name="" r:id="rId3" imgW="1638935" imgH="579755" progId="Equation.2">
                  <p:embed/>
                </p:oleObj>
              </mc:Choice>
              <mc:Fallback>
                <p:oleObj name="" r:id="rId3" imgW="1638935" imgH="579755" progId="Equation.2">
                  <p:embed/>
                  <p:pic>
                    <p:nvPicPr>
                      <p:cNvPr id="0" name="Picture 3079"/>
                      <p:cNvPicPr/>
                      <p:nvPr/>
                    </p:nvPicPr>
                    <p:blipFill>
                      <a:blip r:embed="rId4"/>
                      <a:stretch>
                        <a:fillRect/>
                      </a:stretch>
                    </p:blipFill>
                    <p:spPr>
                      <a:xfrm>
                        <a:off x="4906963" y="4191000"/>
                        <a:ext cx="3246437" cy="1066800"/>
                      </a:xfrm>
                      <a:prstGeom prst="rect">
                        <a:avLst/>
                      </a:prstGeom>
                      <a:noFill/>
                      <a:ln w="38100">
                        <a:noFill/>
                        <a:miter/>
                      </a:ln>
                    </p:spPr>
                  </p:pic>
                </p:oleObj>
              </mc:Fallback>
            </mc:AlternateContent>
          </a:graphicData>
        </a:graphic>
      </p:graphicFrame>
      <p:graphicFrame>
        <p:nvGraphicFramePr>
          <p:cNvPr id="2052" name="Object 15"/>
          <p:cNvGraphicFramePr/>
          <p:nvPr/>
        </p:nvGraphicFramePr>
        <p:xfrm>
          <a:off x="4953000" y="5257800"/>
          <a:ext cx="2662238" cy="533400"/>
        </p:xfrm>
        <a:graphic>
          <a:graphicData uri="http://schemas.openxmlformats.org/presentationml/2006/ole">
            <mc:AlternateContent xmlns:mc="http://schemas.openxmlformats.org/markup-compatibility/2006">
              <mc:Choice xmlns:v="urn:schemas-microsoft-com:vml" Requires="v">
                <p:oleObj spid="_x0000_s3078" name="" r:id="rId5" imgW="1081405" imgH="256540" progId="Equation.3">
                  <p:embed/>
                </p:oleObj>
              </mc:Choice>
              <mc:Fallback>
                <p:oleObj name="" r:id="rId5" imgW="1081405" imgH="256540" progId="Equation.3">
                  <p:embed/>
                  <p:pic>
                    <p:nvPicPr>
                      <p:cNvPr id="0" name="Picture 3077"/>
                      <p:cNvPicPr/>
                      <p:nvPr/>
                    </p:nvPicPr>
                    <p:blipFill>
                      <a:blip r:embed="rId6"/>
                      <a:stretch>
                        <a:fillRect/>
                      </a:stretch>
                    </p:blipFill>
                    <p:spPr>
                      <a:xfrm>
                        <a:off x="4953000" y="5257800"/>
                        <a:ext cx="2662238" cy="533400"/>
                      </a:xfrm>
                      <a:prstGeom prst="rect">
                        <a:avLst/>
                      </a:prstGeom>
                      <a:noFill/>
                      <a:ln w="38100">
                        <a:noFill/>
                        <a:miter/>
                      </a:ln>
                    </p:spPr>
                  </p:pic>
                </p:oleObj>
              </mc:Fallback>
            </mc:AlternateContent>
          </a:graphicData>
        </a:graphic>
      </p:graphicFrame>
      <p:graphicFrame>
        <p:nvGraphicFramePr>
          <p:cNvPr id="2053" name="Object 16"/>
          <p:cNvGraphicFramePr/>
          <p:nvPr/>
        </p:nvGraphicFramePr>
        <p:xfrm>
          <a:off x="4876800" y="3200400"/>
          <a:ext cx="2957513" cy="1128713"/>
        </p:xfrm>
        <a:graphic>
          <a:graphicData uri="http://schemas.openxmlformats.org/presentationml/2006/ole">
            <mc:AlternateContent xmlns:mc="http://schemas.openxmlformats.org/markup-compatibility/2006">
              <mc:Choice xmlns:v="urn:schemas-microsoft-com:vml" Requires="v">
                <p:oleObj spid="_x0000_s3079" name="" r:id="rId7" imgW="1527810" imgH="535305" progId="Equation.3">
                  <p:embed/>
                </p:oleObj>
              </mc:Choice>
              <mc:Fallback>
                <p:oleObj name="" r:id="rId7" imgW="1527810" imgH="535305" progId="Equation.3">
                  <p:embed/>
                  <p:pic>
                    <p:nvPicPr>
                      <p:cNvPr id="0" name="Picture 3078"/>
                      <p:cNvPicPr/>
                      <p:nvPr/>
                    </p:nvPicPr>
                    <p:blipFill>
                      <a:blip r:embed="rId8"/>
                      <a:stretch>
                        <a:fillRect/>
                      </a:stretch>
                    </p:blipFill>
                    <p:spPr>
                      <a:xfrm>
                        <a:off x="4876800" y="3200400"/>
                        <a:ext cx="2957513" cy="1128713"/>
                      </a:xfrm>
                      <a:prstGeom prst="rect">
                        <a:avLst/>
                      </a:prstGeom>
                      <a:noFill/>
                      <a:ln w="38100">
                        <a:noFill/>
                        <a:miter/>
                      </a:ln>
                    </p:spPr>
                  </p:pic>
                </p:oleObj>
              </mc:Fallback>
            </mc:AlternateContent>
          </a:graphicData>
        </a:graphic>
      </p:graphicFrame>
      <p:sp>
        <p:nvSpPr>
          <p:cNvPr id="2056" name="Rectangle 8"/>
          <p:cNvSpPr/>
          <p:nvPr/>
        </p:nvSpPr>
        <p:spPr>
          <a:xfrm>
            <a:off x="304800" y="5867400"/>
            <a:ext cx="8496300" cy="990600"/>
          </a:xfrm>
          <a:prstGeom prst="rect">
            <a:avLst/>
          </a:prstGeom>
          <a:noFill/>
          <a:ln w="9525">
            <a:noFill/>
          </a:ln>
        </p:spPr>
        <p:txBody>
          <a:bodyPr lIns="92075" tIns="46038" rIns="92075" bIns="46038"/>
          <a:p>
            <a:pPr marL="342900" indent="-342900">
              <a:spcBef>
                <a:spcPct val="20000"/>
              </a:spcBef>
              <a:buChar char="•"/>
            </a:pPr>
            <a:r>
              <a:rPr lang="en-US" altLang="en-US" sz="2600" dirty="0">
                <a:latin typeface="Arial" panose="020B0604020202020204" pitchFamily="34" charset="0"/>
                <a:ea typeface="Arial" panose="020B0604020202020204" pitchFamily="34" charset="0"/>
              </a:rPr>
              <a:t>We will focus on MSE.</a:t>
            </a:r>
            <a:endParaRPr lang="en-US" altLang="en-US" sz="2600" dirty="0">
              <a:latin typeface="Arial" panose="020B0604020202020204" pitchFamily="34" charset="0"/>
              <a:ea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5" name="Rectangle 2"/>
          <p:cNvSpPr>
            <a:spLocks noGrp="1"/>
          </p:cNvSpPr>
          <p:nvPr>
            <p:ph type="title"/>
          </p:nvPr>
        </p:nvSpPr>
        <p:spPr>
          <a:xfrm>
            <a:off x="457200" y="274638"/>
            <a:ext cx="8229600" cy="625475"/>
          </a:xfrm>
          <a:ln/>
        </p:spPr>
        <p:txBody>
          <a:bodyPr vert="horz" wrap="square" lIns="92075" tIns="46038" rIns="92075" bIns="46038" anchor="ctr" anchorCtr="0"/>
          <a:p>
            <a:pPr eaLnBrk="1" hangingPunct="1">
              <a:buNone/>
            </a:pPr>
            <a:r>
              <a:rPr lang="en-US" altLang="en-US" sz="4000" i="1" dirty="0">
                <a:ln w="6600">
                  <a:solidFill>
                    <a:schemeClr val="accent2"/>
                  </a:solidFill>
                  <a:prstDash val="solid"/>
                </a:ln>
                <a:solidFill>
                  <a:srgbClr val="FFFFFF"/>
                </a:solidFill>
                <a:effectLst>
                  <a:outerShdw dist="38100" dir="2700000" algn="tl" rotWithShape="0">
                    <a:schemeClr val="accent2"/>
                  </a:outerShdw>
                </a:effectLst>
              </a:rPr>
              <a:t>Extrapolation Models</a:t>
            </a:r>
            <a:endParaRPr lang="en-US" altLang="en-US" sz="4000" i="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3076" name="Rectangle 3"/>
          <p:cNvSpPr>
            <a:spLocks noGrp="1"/>
          </p:cNvSpPr>
          <p:nvPr>
            <p:ph idx="1"/>
          </p:nvPr>
        </p:nvSpPr>
        <p:spPr>
          <a:xfrm>
            <a:off x="531813" y="949325"/>
            <a:ext cx="8291512" cy="1187450"/>
          </a:xfrm>
          <a:ln/>
        </p:spPr>
        <p:txBody>
          <a:bodyPr vert="horz" wrap="square" lIns="92075" tIns="46038" rIns="92075" bIns="46038" anchor="t" anchorCtr="0"/>
          <a:p>
            <a:pPr eaLnBrk="1" hangingPunct="1"/>
            <a:r>
              <a:rPr lang="en-US" altLang="en-US" sz="2600" dirty="0"/>
              <a:t>Extrapolation models try to account for the past behavior of a time series variable in an effort to predict the future behavior of the variable</a:t>
            </a:r>
            <a:r>
              <a:rPr lang="en-US" altLang="en-US" sz="2600" dirty="0">
                <a:latin typeface="Times New Roman" panose="02020603050405020304" pitchFamily="18" charset="0"/>
              </a:rPr>
              <a:t>. </a:t>
            </a:r>
            <a:endParaRPr lang="en-US" altLang="en-US" sz="2600" dirty="0">
              <a:latin typeface="Times New Roman" panose="02020603050405020304" pitchFamily="18" charset="0"/>
            </a:endParaRPr>
          </a:p>
        </p:txBody>
      </p:sp>
      <p:graphicFrame>
        <p:nvGraphicFramePr>
          <p:cNvPr id="3074" name="Object 7"/>
          <p:cNvGraphicFramePr/>
          <p:nvPr/>
        </p:nvGraphicFramePr>
        <p:xfrm>
          <a:off x="2301875" y="2562225"/>
          <a:ext cx="4454525" cy="731838"/>
        </p:xfrm>
        <a:graphic>
          <a:graphicData uri="http://schemas.openxmlformats.org/presentationml/2006/ole">
            <mc:AlternateContent xmlns:mc="http://schemas.openxmlformats.org/markup-compatibility/2006">
              <mc:Choice xmlns:v="urn:schemas-microsoft-com:vml" Requires="v">
                <p:oleObj spid="_x0000_s2" name="" r:id="rId1" imgW="1840230" imgH="312420" progId="Equation.2">
                  <p:embed/>
                </p:oleObj>
              </mc:Choice>
              <mc:Fallback>
                <p:oleObj name="" r:id="rId1" imgW="1840230" imgH="312420" progId="Equation.2">
                  <p:embed/>
                  <p:pic>
                    <p:nvPicPr>
                      <p:cNvPr id="0" name="Picture 1"/>
                      <p:cNvPicPr/>
                      <p:nvPr/>
                    </p:nvPicPr>
                    <p:blipFill>
                      <a:blip r:embed="rId2"/>
                      <a:stretch>
                        <a:fillRect/>
                      </a:stretch>
                    </p:blipFill>
                    <p:spPr>
                      <a:xfrm>
                        <a:off x="2301875" y="2562225"/>
                        <a:ext cx="4454525" cy="731838"/>
                      </a:xfrm>
                      <a:prstGeom prst="rect">
                        <a:avLst/>
                      </a:prstGeom>
                      <a:noFill/>
                      <a:ln w="38100">
                        <a:noFill/>
                        <a:miter/>
                      </a:ln>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9" name="Rectangle 2"/>
          <p:cNvSpPr>
            <a:spLocks noGrp="1"/>
          </p:cNvSpPr>
          <p:nvPr>
            <p:ph type="title"/>
          </p:nvPr>
        </p:nvSpPr>
        <p:spPr>
          <a:xfrm>
            <a:off x="457200" y="274638"/>
            <a:ext cx="8229600" cy="673100"/>
          </a:xfrm>
          <a:ln/>
        </p:spPr>
        <p:txBody>
          <a:bodyPr vert="horz" wrap="square" lIns="92075" tIns="46038" rIns="92075" bIns="46038" anchor="ctr" anchorCtr="0"/>
          <a:p>
            <a:pPr eaLnBrk="1" hangingPunct="1">
              <a:buNone/>
            </a:pPr>
            <a:r>
              <a:rPr lang="en-US" altLang="en-US" sz="4000" i="1" dirty="0">
                <a:ln w="6600">
                  <a:solidFill>
                    <a:schemeClr val="accent2"/>
                  </a:solidFill>
                  <a:prstDash val="solid"/>
                </a:ln>
                <a:solidFill>
                  <a:srgbClr val="FFFFFF"/>
                </a:solidFill>
                <a:effectLst>
                  <a:outerShdw dist="38100" dir="2700000" algn="tl" rotWithShape="0">
                    <a:schemeClr val="accent2"/>
                  </a:outerShdw>
                </a:effectLst>
              </a:rPr>
              <a:t>Moving Averages</a:t>
            </a:r>
            <a:endParaRPr lang="en-US" altLang="en-US" sz="4000" i="1" dirty="0">
              <a:ln w="6600">
                <a:solidFill>
                  <a:schemeClr val="accent2"/>
                </a:solidFill>
                <a:prstDash val="solid"/>
              </a:ln>
              <a:solidFill>
                <a:srgbClr val="FFFFFF"/>
              </a:solidFill>
              <a:effectLst>
                <a:outerShdw dist="38100" dir="2700000" algn="tl" rotWithShape="0">
                  <a:schemeClr val="accent2"/>
                </a:outerShdw>
              </a:effectLst>
            </a:endParaRPr>
          </a:p>
        </p:txBody>
      </p:sp>
      <p:graphicFrame>
        <p:nvGraphicFramePr>
          <p:cNvPr id="4098" name="Object 6"/>
          <p:cNvGraphicFramePr/>
          <p:nvPr/>
        </p:nvGraphicFramePr>
        <p:xfrm>
          <a:off x="2386013" y="1627188"/>
          <a:ext cx="3573462" cy="981075"/>
        </p:xfrm>
        <a:graphic>
          <a:graphicData uri="http://schemas.openxmlformats.org/presentationml/2006/ole">
            <mc:AlternateContent xmlns:mc="http://schemas.openxmlformats.org/markup-compatibility/2006">
              <mc:Choice xmlns:v="urn:schemas-microsoft-com:vml" Requires="v">
                <p:oleObj spid="_x0000_s3084" name="" r:id="rId1" imgW="1650365" imgH="457200" progId="Equation.2">
                  <p:embed/>
                </p:oleObj>
              </mc:Choice>
              <mc:Fallback>
                <p:oleObj name="" r:id="rId1" imgW="1650365" imgH="457200" progId="Equation.2">
                  <p:embed/>
                  <p:pic>
                    <p:nvPicPr>
                      <p:cNvPr id="0" name="Picture 3083"/>
                      <p:cNvPicPr/>
                      <p:nvPr/>
                    </p:nvPicPr>
                    <p:blipFill>
                      <a:blip r:embed="rId2"/>
                      <a:stretch>
                        <a:fillRect/>
                      </a:stretch>
                    </p:blipFill>
                    <p:spPr>
                      <a:xfrm>
                        <a:off x="2386013" y="1627188"/>
                        <a:ext cx="3573462" cy="981075"/>
                      </a:xfrm>
                      <a:prstGeom prst="rect">
                        <a:avLst/>
                      </a:prstGeom>
                      <a:noFill/>
                      <a:ln w="38100">
                        <a:noFill/>
                        <a:miter/>
                      </a:ln>
                    </p:spPr>
                  </p:pic>
                </p:oleObj>
              </mc:Fallback>
            </mc:AlternateContent>
          </a:graphicData>
        </a:graphic>
      </p:graphicFrame>
      <p:sp>
        <p:nvSpPr>
          <p:cNvPr id="4100" name="Rectangle 4"/>
          <p:cNvSpPr/>
          <p:nvPr/>
        </p:nvSpPr>
        <p:spPr>
          <a:xfrm>
            <a:off x="574675" y="3071813"/>
            <a:ext cx="8316913" cy="1004887"/>
          </a:xfrm>
          <a:prstGeom prst="rect">
            <a:avLst/>
          </a:prstGeom>
          <a:noFill/>
          <a:ln w="9525">
            <a:noFill/>
          </a:ln>
        </p:spPr>
        <p:txBody>
          <a:bodyPr lIns="92075" tIns="46038" rIns="92075" bIns="46038">
            <a:spAutoFit/>
          </a:bodyPr>
          <a:p>
            <a:pPr marL="339725" indent="-339725" eaLnBrk="0" hangingPunct="0">
              <a:spcBef>
                <a:spcPct val="50000"/>
              </a:spcBef>
              <a:buClr>
                <a:schemeClr val="tx2"/>
              </a:buClr>
              <a:buSzPct val="75000"/>
              <a:buFont typeface="Monotype Sorts"/>
              <a:buChar char="u"/>
            </a:pPr>
            <a:r>
              <a:rPr lang="en-US" altLang="en-US" sz="2400" dirty="0">
                <a:latin typeface="Arial" panose="020B0604020202020204" pitchFamily="34" charset="0"/>
                <a:ea typeface="Arial" panose="020B0604020202020204" pitchFamily="34" charset="0"/>
              </a:rPr>
              <a:t>No general method exists for determining </a:t>
            </a:r>
            <a:r>
              <a:rPr lang="en-US" altLang="en-US" sz="2400" i="1" dirty="0">
                <a:latin typeface="Times New Roman" panose="02020603050405020304" pitchFamily="18" charset="0"/>
                <a:ea typeface="Arial" panose="020B0604020202020204" pitchFamily="34" charset="0"/>
              </a:rPr>
              <a:t>k.</a:t>
            </a:r>
            <a:endParaRPr lang="en-US" altLang="en-US" sz="2400" dirty="0">
              <a:latin typeface="Arial" panose="020B0604020202020204" pitchFamily="34" charset="0"/>
              <a:ea typeface="Arial" panose="020B0604020202020204" pitchFamily="34" charset="0"/>
            </a:endParaRPr>
          </a:p>
          <a:p>
            <a:pPr marL="339725" indent="-339725" eaLnBrk="0" hangingPunct="0">
              <a:spcBef>
                <a:spcPct val="50000"/>
              </a:spcBef>
              <a:buClr>
                <a:schemeClr val="tx2"/>
              </a:buClr>
              <a:buSzPct val="75000"/>
              <a:buFont typeface="Monotype Sorts"/>
              <a:buChar char="u"/>
            </a:pPr>
            <a:r>
              <a:rPr lang="en-US" altLang="en-US" sz="2400" dirty="0">
                <a:latin typeface="Arial" panose="020B0604020202020204" pitchFamily="34" charset="0"/>
                <a:ea typeface="Arial" panose="020B0604020202020204" pitchFamily="34" charset="0"/>
              </a:rPr>
              <a:t>We must try out several </a:t>
            </a:r>
            <a:r>
              <a:rPr lang="en-US" altLang="en-US" sz="2400" i="1" dirty="0">
                <a:latin typeface="Times New Roman" panose="02020603050405020304" pitchFamily="18" charset="0"/>
                <a:ea typeface="Arial" panose="020B0604020202020204" pitchFamily="34" charset="0"/>
              </a:rPr>
              <a:t>k</a:t>
            </a:r>
            <a:r>
              <a:rPr lang="en-US" altLang="en-US" sz="2400" dirty="0">
                <a:latin typeface="Arial" panose="020B0604020202020204" pitchFamily="34" charset="0"/>
                <a:ea typeface="Arial" panose="020B0604020202020204" pitchFamily="34" charset="0"/>
              </a:rPr>
              <a:t> values to see what works best.</a:t>
            </a:r>
            <a:endParaRPr lang="en-US" altLang="en-US" sz="2400" dirty="0">
              <a:latin typeface="Arial" panose="020B0604020202020204" pitchFamily="34" charset="0"/>
              <a:ea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5" name="Rectangle 2"/>
          <p:cNvSpPr>
            <a:spLocks noGrp="1"/>
          </p:cNvSpPr>
          <p:nvPr>
            <p:ph type="title"/>
          </p:nvPr>
        </p:nvSpPr>
        <p:spPr>
          <a:xfrm>
            <a:off x="457200" y="346075"/>
            <a:ext cx="8229600" cy="714375"/>
          </a:xfrm>
          <a:ln/>
        </p:spPr>
        <p:txBody>
          <a:bodyPr vert="horz" wrap="square" lIns="92075" tIns="46038" rIns="92075" bIns="46038" anchor="ctr" anchorCtr="0"/>
          <a:p>
            <a:pPr eaLnBrk="1" hangingPunct="1">
              <a:buNone/>
            </a:pPr>
            <a:r>
              <a:rPr lang="en-US" altLang="en-US" sz="3600" i="1" dirty="0">
                <a:ln w="6600">
                  <a:solidFill>
                    <a:schemeClr val="accent2"/>
                  </a:solidFill>
                  <a:prstDash val="solid"/>
                </a:ln>
                <a:solidFill>
                  <a:srgbClr val="FFFFFF"/>
                </a:solidFill>
                <a:effectLst>
                  <a:outerShdw dist="38100" dir="2700000" algn="tl" rotWithShape="0">
                    <a:schemeClr val="accent2"/>
                  </a:outerShdw>
                </a:effectLst>
              </a:rPr>
              <a:t>Weighted Moving Average</a:t>
            </a:r>
            <a:endParaRPr lang="en-US" altLang="en-US" sz="3600" i="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5126" name="Rectangle 3"/>
          <p:cNvSpPr>
            <a:spLocks noGrp="1"/>
          </p:cNvSpPr>
          <p:nvPr>
            <p:ph idx="1"/>
          </p:nvPr>
        </p:nvSpPr>
        <p:spPr>
          <a:xfrm>
            <a:off x="668338" y="1169988"/>
            <a:ext cx="7772400" cy="966787"/>
          </a:xfrm>
          <a:ln/>
        </p:spPr>
        <p:txBody>
          <a:bodyPr vert="horz" wrap="square" lIns="92075" tIns="46038" rIns="92075" bIns="46038" anchor="t" anchorCtr="0"/>
          <a:p>
            <a:pPr eaLnBrk="1" hangingPunct="1"/>
            <a:r>
              <a:rPr lang="en-US" altLang="en-US" sz="2400" dirty="0"/>
              <a:t>The moving average technique assigns equal weight to all previous observations</a:t>
            </a:r>
            <a:endParaRPr lang="en-US" altLang="en-US" sz="2400" dirty="0"/>
          </a:p>
        </p:txBody>
      </p:sp>
      <p:graphicFrame>
        <p:nvGraphicFramePr>
          <p:cNvPr id="5122" name="Object 13"/>
          <p:cNvGraphicFramePr/>
          <p:nvPr/>
        </p:nvGraphicFramePr>
        <p:xfrm>
          <a:off x="2141538" y="1903413"/>
          <a:ext cx="4384675" cy="866775"/>
        </p:xfrm>
        <a:graphic>
          <a:graphicData uri="http://schemas.openxmlformats.org/presentationml/2006/ole">
            <mc:AlternateContent xmlns:mc="http://schemas.openxmlformats.org/markup-compatibility/2006">
              <mc:Choice xmlns:v="urn:schemas-microsoft-com:vml" Requires="v">
                <p:oleObj spid="_x0000_s3088" name="" r:id="rId1" imgW="2274570" imgH="457200" progId="Equation.2">
                  <p:embed/>
                </p:oleObj>
              </mc:Choice>
              <mc:Fallback>
                <p:oleObj name="" r:id="rId1" imgW="2274570" imgH="457200" progId="Equation.2">
                  <p:embed/>
                  <p:pic>
                    <p:nvPicPr>
                      <p:cNvPr id="0" name="Picture 3087"/>
                      <p:cNvPicPr/>
                      <p:nvPr/>
                    </p:nvPicPr>
                    <p:blipFill>
                      <a:blip r:embed="rId2"/>
                      <a:stretch>
                        <a:fillRect/>
                      </a:stretch>
                    </p:blipFill>
                    <p:spPr>
                      <a:xfrm>
                        <a:off x="2141538" y="1903413"/>
                        <a:ext cx="4384675" cy="866775"/>
                      </a:xfrm>
                      <a:prstGeom prst="rect">
                        <a:avLst/>
                      </a:prstGeom>
                      <a:noFill/>
                      <a:ln w="38100">
                        <a:noFill/>
                        <a:miter/>
                      </a:ln>
                    </p:spPr>
                  </p:pic>
                </p:oleObj>
              </mc:Fallback>
            </mc:AlternateContent>
          </a:graphicData>
        </a:graphic>
      </p:graphicFrame>
      <p:grpSp>
        <p:nvGrpSpPr>
          <p:cNvPr id="5127" name="Group 8"/>
          <p:cNvGrpSpPr/>
          <p:nvPr/>
        </p:nvGrpSpPr>
        <p:grpSpPr>
          <a:xfrm>
            <a:off x="660400" y="2954338"/>
            <a:ext cx="7721600" cy="2260600"/>
            <a:chOff x="416" y="1861"/>
            <a:chExt cx="4864" cy="1424"/>
          </a:xfrm>
        </p:grpSpPr>
        <p:sp>
          <p:nvSpPr>
            <p:cNvPr id="5129" name="Rectangle 5"/>
            <p:cNvSpPr/>
            <p:nvPr/>
          </p:nvSpPr>
          <p:spPr>
            <a:xfrm>
              <a:off x="416" y="1861"/>
              <a:ext cx="4864" cy="748"/>
            </a:xfrm>
            <a:prstGeom prst="rect">
              <a:avLst/>
            </a:prstGeom>
            <a:noFill/>
            <a:ln w="9525">
              <a:noFill/>
            </a:ln>
          </p:spPr>
          <p:txBody>
            <a:bodyPr lIns="92075" tIns="46038" rIns="92075" bIns="46038">
              <a:spAutoFit/>
            </a:bodyPr>
            <a:p>
              <a:pPr marL="288925" indent="-288925" eaLnBrk="0" hangingPunct="0">
                <a:spcBef>
                  <a:spcPct val="50000"/>
                </a:spcBef>
                <a:buClr>
                  <a:schemeClr val="tx2"/>
                </a:buClr>
                <a:buSzPct val="75000"/>
                <a:buFont typeface="Monotype Sorts"/>
                <a:buChar char="u"/>
              </a:pPr>
              <a:r>
                <a:rPr lang="en-US" altLang="en-US" sz="2400" dirty="0">
                  <a:latin typeface="Arial" panose="020B0604020202020204" pitchFamily="34" charset="0"/>
                  <a:ea typeface="Arial" panose="020B0604020202020204" pitchFamily="34" charset="0"/>
                </a:rPr>
                <a:t>The weighted moving average technique allows for  different weights to be assigned to previous observations.</a:t>
              </a:r>
              <a:endParaRPr lang="en-US" altLang="en-US" sz="2400" dirty="0">
                <a:latin typeface="Arial" panose="020B0604020202020204" pitchFamily="34" charset="0"/>
                <a:ea typeface="Arial" panose="020B0604020202020204" pitchFamily="34" charset="0"/>
              </a:endParaRPr>
            </a:p>
          </p:txBody>
        </p:sp>
        <p:graphicFrame>
          <p:nvGraphicFramePr>
            <p:cNvPr id="5123" name="Object 14"/>
            <p:cNvGraphicFramePr/>
            <p:nvPr/>
          </p:nvGraphicFramePr>
          <p:xfrm>
            <a:off x="1289" y="2599"/>
            <a:ext cx="2810" cy="329"/>
          </p:xfrm>
          <a:graphic>
            <a:graphicData uri="http://schemas.openxmlformats.org/presentationml/2006/ole">
              <mc:AlternateContent xmlns:mc="http://schemas.openxmlformats.org/markup-compatibility/2006">
                <mc:Choice xmlns:v="urn:schemas-microsoft-com:vml" Requires="v">
                  <p:oleObj spid="_x0000_s3082" name="" r:id="rId3" imgW="2319655" imgH="278765" progId="Equation.2">
                    <p:embed/>
                  </p:oleObj>
                </mc:Choice>
                <mc:Fallback>
                  <p:oleObj name="" r:id="rId3" imgW="2319655" imgH="278765" progId="Equation.2">
                    <p:embed/>
                    <p:pic>
                      <p:nvPicPr>
                        <p:cNvPr id="0" name="Picture 3081"/>
                        <p:cNvPicPr/>
                        <p:nvPr/>
                      </p:nvPicPr>
                      <p:blipFill>
                        <a:blip r:embed="rId4"/>
                        <a:stretch>
                          <a:fillRect/>
                        </a:stretch>
                      </p:blipFill>
                      <p:spPr>
                        <a:xfrm>
                          <a:off x="1289" y="2599"/>
                          <a:ext cx="2810" cy="329"/>
                        </a:xfrm>
                        <a:prstGeom prst="rect">
                          <a:avLst/>
                        </a:prstGeom>
                        <a:noFill/>
                        <a:ln w="38100">
                          <a:noFill/>
                          <a:miter/>
                        </a:ln>
                      </p:spPr>
                    </p:pic>
                  </p:oleObj>
                </mc:Fallback>
              </mc:AlternateContent>
            </a:graphicData>
          </a:graphic>
        </p:graphicFrame>
        <p:graphicFrame>
          <p:nvGraphicFramePr>
            <p:cNvPr id="5124" name="Object 15"/>
            <p:cNvGraphicFramePr/>
            <p:nvPr/>
          </p:nvGraphicFramePr>
          <p:xfrm>
            <a:off x="1455" y="2980"/>
            <a:ext cx="2382" cy="305"/>
          </p:xfrm>
          <a:graphic>
            <a:graphicData uri="http://schemas.openxmlformats.org/presentationml/2006/ole">
              <mc:AlternateContent xmlns:mc="http://schemas.openxmlformats.org/markup-compatibility/2006">
                <mc:Choice xmlns:v="urn:schemas-microsoft-com:vml" Requires="v">
                  <p:oleObj spid="_x0000_s3085" name="" r:id="rId5" imgW="2197100" imgH="300990" progId="Equation.2">
                    <p:embed/>
                  </p:oleObj>
                </mc:Choice>
                <mc:Fallback>
                  <p:oleObj name="" r:id="rId5" imgW="2197100" imgH="300990" progId="Equation.2">
                    <p:embed/>
                    <p:pic>
                      <p:nvPicPr>
                        <p:cNvPr id="0" name="Picture 3084"/>
                        <p:cNvPicPr/>
                        <p:nvPr/>
                      </p:nvPicPr>
                      <p:blipFill>
                        <a:blip r:embed="rId6"/>
                        <a:stretch>
                          <a:fillRect/>
                        </a:stretch>
                      </p:blipFill>
                      <p:spPr>
                        <a:xfrm>
                          <a:off x="1455" y="2980"/>
                          <a:ext cx="2382" cy="305"/>
                        </a:xfrm>
                        <a:prstGeom prst="rect">
                          <a:avLst/>
                        </a:prstGeom>
                        <a:noFill/>
                        <a:ln w="38100">
                          <a:noFill/>
                          <a:miter/>
                        </a:ln>
                      </p:spPr>
                    </p:pic>
                  </p:oleObj>
                </mc:Fallback>
              </mc:AlternateContent>
            </a:graphicData>
          </a:graphic>
        </p:graphicFrame>
      </p:grpSp>
      <p:sp>
        <p:nvSpPr>
          <p:cNvPr id="5128" name="Rectangle 9"/>
          <p:cNvSpPr/>
          <p:nvPr/>
        </p:nvSpPr>
        <p:spPr>
          <a:xfrm>
            <a:off x="701675" y="5351463"/>
            <a:ext cx="7772400" cy="966787"/>
          </a:xfrm>
          <a:prstGeom prst="rect">
            <a:avLst/>
          </a:prstGeom>
          <a:noFill/>
          <a:ln w="9525">
            <a:noFill/>
          </a:ln>
        </p:spPr>
        <p:txBody>
          <a:bodyPr lIns="92075" tIns="46038" rIns="92075" bIns="46038"/>
          <a:p>
            <a:pPr marL="342900" indent="-342900" eaLnBrk="0" hangingPunct="0">
              <a:spcBef>
                <a:spcPct val="20000"/>
              </a:spcBef>
              <a:buClr>
                <a:schemeClr val="tx2"/>
              </a:buClr>
              <a:buSzPct val="75000"/>
              <a:buFont typeface="Monotype Sorts"/>
              <a:buChar char="u"/>
            </a:pPr>
            <a:r>
              <a:rPr lang="en-US" altLang="en-US" sz="2400" dirty="0">
                <a:latin typeface="Arial" panose="020B0604020202020204" pitchFamily="34" charset="0"/>
                <a:ea typeface="Arial" panose="020B0604020202020204" pitchFamily="34" charset="0"/>
              </a:rPr>
              <a:t>We must determine values for </a:t>
            </a:r>
            <a:r>
              <a:rPr lang="en-US" altLang="en-US" sz="2400" i="1" dirty="0">
                <a:latin typeface="Times New Roman" panose="02020603050405020304" pitchFamily="18" charset="0"/>
                <a:ea typeface="Arial" panose="020B0604020202020204" pitchFamily="34" charset="0"/>
              </a:rPr>
              <a:t>k</a:t>
            </a:r>
            <a:r>
              <a:rPr lang="en-US" altLang="en-US" sz="2400" dirty="0">
                <a:latin typeface="Arial" panose="020B0604020202020204" pitchFamily="34" charset="0"/>
                <a:ea typeface="Arial" panose="020B0604020202020204" pitchFamily="34" charset="0"/>
              </a:rPr>
              <a:t> and the </a:t>
            </a:r>
            <a:r>
              <a:rPr lang="en-US" altLang="en-US" sz="2400" i="1" dirty="0">
                <a:latin typeface="Times New Roman" panose="02020603050405020304" pitchFamily="18" charset="0"/>
                <a:ea typeface="Arial" panose="020B0604020202020204" pitchFamily="34" charset="0"/>
              </a:rPr>
              <a:t>w</a:t>
            </a:r>
            <a:r>
              <a:rPr lang="en-US" altLang="en-US" sz="2400" i="1" baseline="-25000" dirty="0">
                <a:latin typeface="Times New Roman" panose="02020603050405020304" pitchFamily="18" charset="0"/>
                <a:ea typeface="Arial" panose="020B0604020202020204" pitchFamily="34" charset="0"/>
              </a:rPr>
              <a:t>i</a:t>
            </a:r>
            <a:r>
              <a:rPr lang="en-US" altLang="en-US" sz="2400" i="1" dirty="0">
                <a:latin typeface="Times New Roman" panose="02020603050405020304" pitchFamily="18" charset="0"/>
                <a:ea typeface="Arial" panose="020B0604020202020204" pitchFamily="34" charset="0"/>
              </a:rPr>
              <a:t> </a:t>
            </a:r>
            <a:endParaRPr lang="en-US" altLang="en-US" sz="2400" i="1" dirty="0">
              <a:latin typeface="Times New Roman" panose="02020603050405020304" pitchFamily="18" charset="0"/>
              <a:ea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9" name="Rectangle 2"/>
          <p:cNvSpPr>
            <a:spLocks noGrp="1"/>
          </p:cNvSpPr>
          <p:nvPr>
            <p:ph type="title"/>
          </p:nvPr>
        </p:nvSpPr>
        <p:spPr>
          <a:xfrm>
            <a:off x="617538" y="144463"/>
            <a:ext cx="7772400" cy="717550"/>
          </a:xfrm>
          <a:ln/>
        </p:spPr>
        <p:txBody>
          <a:bodyPr vert="horz" wrap="square" lIns="92075" tIns="46038" rIns="92075" bIns="46038" anchor="ctr" anchorCtr="0"/>
          <a:p>
            <a:pPr eaLnBrk="1" hangingPunct="1">
              <a:buNone/>
            </a:pPr>
            <a:r>
              <a:rPr lang="en-US" altLang="en-US" sz="3600" i="1" dirty="0"/>
              <a:t>Exponential Smoothing</a:t>
            </a:r>
            <a:endParaRPr lang="en-US" altLang="en-US" sz="3600" i="1" dirty="0"/>
          </a:p>
        </p:txBody>
      </p:sp>
      <p:grpSp>
        <p:nvGrpSpPr>
          <p:cNvPr id="6150" name="Group 5"/>
          <p:cNvGrpSpPr/>
          <p:nvPr/>
        </p:nvGrpSpPr>
        <p:grpSpPr>
          <a:xfrm>
            <a:off x="2703513" y="1341438"/>
            <a:ext cx="3435350" cy="1049337"/>
            <a:chOff x="1703" y="845"/>
            <a:chExt cx="2164" cy="661"/>
          </a:xfrm>
        </p:grpSpPr>
        <p:graphicFrame>
          <p:nvGraphicFramePr>
            <p:cNvPr id="6146" name="Object 12"/>
            <p:cNvGraphicFramePr/>
            <p:nvPr/>
          </p:nvGraphicFramePr>
          <p:xfrm>
            <a:off x="1703" y="845"/>
            <a:ext cx="2164" cy="373"/>
          </p:xfrm>
          <a:graphic>
            <a:graphicData uri="http://schemas.openxmlformats.org/presentationml/2006/ole">
              <mc:AlternateContent xmlns:mc="http://schemas.openxmlformats.org/markup-compatibility/2006">
                <mc:Choice xmlns:v="urn:schemas-microsoft-com:vml" Requires="v">
                  <p:oleObj spid="_x0000_s3086" name="" r:id="rId1" imgW="1594485" imgH="278765" progId="Equation.2">
                    <p:embed/>
                  </p:oleObj>
                </mc:Choice>
                <mc:Fallback>
                  <p:oleObj name="" r:id="rId1" imgW="1594485" imgH="278765" progId="Equation.2">
                    <p:embed/>
                    <p:pic>
                      <p:nvPicPr>
                        <p:cNvPr id="0" name="Picture 3085"/>
                        <p:cNvPicPr/>
                        <p:nvPr/>
                      </p:nvPicPr>
                      <p:blipFill>
                        <a:blip r:embed="rId2"/>
                        <a:stretch>
                          <a:fillRect/>
                        </a:stretch>
                      </p:blipFill>
                      <p:spPr>
                        <a:xfrm>
                          <a:off x="1703" y="845"/>
                          <a:ext cx="2164" cy="373"/>
                        </a:xfrm>
                        <a:prstGeom prst="rect">
                          <a:avLst/>
                        </a:prstGeom>
                        <a:noFill/>
                        <a:ln w="38100">
                          <a:noFill/>
                          <a:miter/>
                        </a:ln>
                      </p:spPr>
                    </p:pic>
                  </p:oleObj>
                </mc:Fallback>
              </mc:AlternateContent>
            </a:graphicData>
          </a:graphic>
        </p:graphicFrame>
        <p:graphicFrame>
          <p:nvGraphicFramePr>
            <p:cNvPr id="6147" name="Object 13"/>
            <p:cNvGraphicFramePr/>
            <p:nvPr/>
          </p:nvGraphicFramePr>
          <p:xfrm>
            <a:off x="2002" y="1258"/>
            <a:ext cx="1448" cy="248"/>
          </p:xfrm>
          <a:graphic>
            <a:graphicData uri="http://schemas.openxmlformats.org/presentationml/2006/ole">
              <mc:AlternateContent xmlns:mc="http://schemas.openxmlformats.org/markup-compatibility/2006">
                <mc:Choice xmlns:v="urn:schemas-microsoft-com:vml" Requires="v">
                  <p:oleObj spid="_x0000_s3083" name="" r:id="rId3" imgW="1159510" imgH="212090" progId="Equation.2">
                    <p:embed/>
                  </p:oleObj>
                </mc:Choice>
                <mc:Fallback>
                  <p:oleObj name="" r:id="rId3" imgW="1159510" imgH="212090" progId="Equation.2">
                    <p:embed/>
                    <p:pic>
                      <p:nvPicPr>
                        <p:cNvPr id="0" name="Picture 3082"/>
                        <p:cNvPicPr/>
                        <p:nvPr/>
                      </p:nvPicPr>
                      <p:blipFill>
                        <a:blip r:embed="rId4"/>
                        <a:stretch>
                          <a:fillRect/>
                        </a:stretch>
                      </p:blipFill>
                      <p:spPr>
                        <a:xfrm>
                          <a:off x="2002" y="1258"/>
                          <a:ext cx="1448" cy="248"/>
                        </a:xfrm>
                        <a:prstGeom prst="rect">
                          <a:avLst/>
                        </a:prstGeom>
                        <a:noFill/>
                        <a:ln w="38100">
                          <a:noFill/>
                          <a:miter/>
                        </a:ln>
                      </p:spPr>
                    </p:pic>
                  </p:oleObj>
                </mc:Fallback>
              </mc:AlternateContent>
            </a:graphicData>
          </a:graphic>
        </p:graphicFrame>
      </p:grpSp>
      <p:grpSp>
        <p:nvGrpSpPr>
          <p:cNvPr id="6151" name="Group 8"/>
          <p:cNvGrpSpPr/>
          <p:nvPr/>
        </p:nvGrpSpPr>
        <p:grpSpPr>
          <a:xfrm>
            <a:off x="541338" y="3038475"/>
            <a:ext cx="8367712" cy="1044575"/>
            <a:chOff x="341" y="1914"/>
            <a:chExt cx="5271" cy="658"/>
          </a:xfrm>
        </p:grpSpPr>
        <p:sp>
          <p:nvSpPr>
            <p:cNvPr id="6152" name="Rectangle 6"/>
            <p:cNvSpPr/>
            <p:nvPr/>
          </p:nvSpPr>
          <p:spPr>
            <a:xfrm>
              <a:off x="341" y="1914"/>
              <a:ext cx="5271" cy="288"/>
            </a:xfrm>
            <a:prstGeom prst="rect">
              <a:avLst/>
            </a:prstGeom>
            <a:noFill/>
            <a:ln w="9525">
              <a:noFill/>
            </a:ln>
          </p:spPr>
          <p:txBody>
            <a:bodyPr lIns="92075" tIns="46038" rIns="92075" bIns="46038">
              <a:spAutoFit/>
            </a:bodyPr>
            <a:p>
              <a:pPr marL="339725" indent="-339725" eaLnBrk="0" hangingPunct="0">
                <a:spcBef>
                  <a:spcPct val="50000"/>
                </a:spcBef>
                <a:buClr>
                  <a:schemeClr val="tx2"/>
                </a:buClr>
                <a:buSzPct val="75000"/>
                <a:buFont typeface="Monotype Sorts"/>
                <a:buChar char="u"/>
              </a:pPr>
              <a:r>
                <a:rPr lang="en-US" altLang="en-US" sz="2400" dirty="0">
                  <a:latin typeface="Arial" panose="020B0604020202020204" pitchFamily="34" charset="0"/>
                  <a:ea typeface="Arial" panose="020B0604020202020204" pitchFamily="34" charset="0"/>
                </a:rPr>
                <a:t>It can be shown that the above equation is equivalent to:</a:t>
              </a:r>
              <a:endParaRPr lang="en-US" altLang="en-US" sz="2400" dirty="0">
                <a:latin typeface="Arial" panose="020B0604020202020204" pitchFamily="34" charset="0"/>
                <a:ea typeface="Arial" panose="020B0604020202020204" pitchFamily="34" charset="0"/>
              </a:endParaRPr>
            </a:p>
          </p:txBody>
        </p:sp>
        <p:graphicFrame>
          <p:nvGraphicFramePr>
            <p:cNvPr id="6148" name="Object 14"/>
            <p:cNvGraphicFramePr/>
            <p:nvPr/>
          </p:nvGraphicFramePr>
          <p:xfrm>
            <a:off x="454" y="2278"/>
            <a:ext cx="4928" cy="294"/>
          </p:xfrm>
          <a:graphic>
            <a:graphicData uri="http://schemas.openxmlformats.org/presentationml/2006/ole">
              <mc:AlternateContent xmlns:mc="http://schemas.openxmlformats.org/markup-compatibility/2006">
                <mc:Choice xmlns:v="urn:schemas-microsoft-com:vml" Requires="v">
                  <p:oleObj spid="_x0000_s3087" name="" r:id="rId5" imgW="4516120" imgH="278765" progId="Equation.2">
                    <p:embed/>
                  </p:oleObj>
                </mc:Choice>
                <mc:Fallback>
                  <p:oleObj name="" r:id="rId5" imgW="4516120" imgH="278765" progId="Equation.2">
                    <p:embed/>
                    <p:pic>
                      <p:nvPicPr>
                        <p:cNvPr id="0" name="Picture 3086"/>
                        <p:cNvPicPr/>
                        <p:nvPr/>
                      </p:nvPicPr>
                      <p:blipFill>
                        <a:blip r:embed="rId6"/>
                        <a:stretch>
                          <a:fillRect/>
                        </a:stretch>
                      </p:blipFill>
                      <p:spPr>
                        <a:xfrm>
                          <a:off x="454" y="2278"/>
                          <a:ext cx="4928" cy="294"/>
                        </a:xfrm>
                        <a:prstGeom prst="rect">
                          <a:avLst/>
                        </a:prstGeom>
                        <a:noFill/>
                        <a:ln w="38100">
                          <a:noFill/>
                          <a:miter/>
                        </a:ln>
                      </p:spPr>
                    </p:pic>
                  </p:oleObj>
                </mc:Fallback>
              </mc:AlternateContent>
            </a:graphicData>
          </a:graphic>
        </p:graphicFrame>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type="title"/>
          </p:nvPr>
        </p:nvSpPr>
        <p:spPr>
          <a:xfrm>
            <a:off x="457200" y="274638"/>
            <a:ext cx="8229600" cy="785812"/>
          </a:xfrm>
          <a:ln/>
        </p:spPr>
        <p:txBody>
          <a:bodyPr vert="horz" wrap="square" lIns="91440" tIns="45720" rIns="91440" bIns="45720" anchor="ctr" anchorCtr="0"/>
          <a:p>
            <a:pPr eaLnBrk="1" hangingPunct="1">
              <a:buNone/>
            </a:pPr>
            <a:r>
              <a:rPr lang="en-US" altLang="en-US" i="1" dirty="0"/>
              <a:t>Seasonality</a:t>
            </a:r>
            <a:endParaRPr lang="en-US" altLang="en-US" dirty="0"/>
          </a:p>
        </p:txBody>
      </p:sp>
      <p:sp>
        <p:nvSpPr>
          <p:cNvPr id="19459" name="Rectangle 3"/>
          <p:cNvSpPr>
            <a:spLocks noGrp="1"/>
          </p:cNvSpPr>
          <p:nvPr>
            <p:ph idx="1"/>
          </p:nvPr>
        </p:nvSpPr>
        <p:spPr>
          <a:xfrm>
            <a:off x="609600" y="1371600"/>
            <a:ext cx="7772400" cy="4152900"/>
          </a:xfrm>
          <a:ln/>
        </p:spPr>
        <p:txBody>
          <a:bodyPr vert="horz" wrap="square" lIns="91440" tIns="45720" rIns="91440" bIns="45720" anchor="t" anchorCtr="0"/>
          <a:p>
            <a:pPr marL="344805" indent="-344805" eaLnBrk="1" hangingPunct="1"/>
            <a:r>
              <a:rPr lang="en-US" altLang="en-US" dirty="0"/>
              <a:t>Seasonality is a regular, repeating pattern in time series data.</a:t>
            </a:r>
            <a:endParaRPr lang="en-US" altLang="en-US" dirty="0"/>
          </a:p>
          <a:p>
            <a:pPr marL="344805" indent="-344805" eaLnBrk="1" hangingPunct="1"/>
            <a:r>
              <a:rPr lang="en-US" altLang="en-US" dirty="0"/>
              <a:t>May be additive or multiplicative in nature...</a:t>
            </a: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482" name="Picture 7"/>
          <p:cNvPicPr>
            <a:picLocks noChangeAspect="1"/>
          </p:cNvPicPr>
          <p:nvPr/>
        </p:nvPicPr>
        <p:blipFill>
          <a:blip r:embed="rId1"/>
          <a:stretch>
            <a:fillRect/>
          </a:stretch>
        </p:blipFill>
        <p:spPr>
          <a:xfrm>
            <a:off x="990600" y="3657600"/>
            <a:ext cx="7239000" cy="2514600"/>
          </a:xfrm>
          <a:prstGeom prst="rect">
            <a:avLst/>
          </a:prstGeom>
          <a:noFill/>
          <a:ln w="9525">
            <a:noFill/>
          </a:ln>
        </p:spPr>
      </p:pic>
      <p:pic>
        <p:nvPicPr>
          <p:cNvPr id="20483" name="Picture 8"/>
          <p:cNvPicPr>
            <a:picLocks noChangeAspect="1"/>
          </p:cNvPicPr>
          <p:nvPr/>
        </p:nvPicPr>
        <p:blipFill>
          <a:blip r:embed="rId2"/>
          <a:stretch>
            <a:fillRect/>
          </a:stretch>
        </p:blipFill>
        <p:spPr>
          <a:xfrm>
            <a:off x="990600" y="990600"/>
            <a:ext cx="7239000" cy="2603500"/>
          </a:xfrm>
          <a:prstGeom prst="rect">
            <a:avLst/>
          </a:prstGeom>
          <a:noFill/>
          <a:ln w="9525">
            <a:noFill/>
          </a:ln>
        </p:spPr>
      </p:pic>
      <p:sp>
        <p:nvSpPr>
          <p:cNvPr id="20484" name="Rectangle 9"/>
          <p:cNvSpPr>
            <a:spLocks noGrp="1"/>
          </p:cNvSpPr>
          <p:nvPr>
            <p:ph type="title"/>
          </p:nvPr>
        </p:nvSpPr>
        <p:spPr>
          <a:xfrm>
            <a:off x="457200" y="274638"/>
            <a:ext cx="8229600" cy="642937"/>
          </a:xfrm>
          <a:ln/>
        </p:spPr>
        <p:txBody>
          <a:bodyPr vert="horz" wrap="square" lIns="92075" tIns="46038" rIns="92075" bIns="46038" anchor="ctr" anchorCtr="0"/>
          <a:p>
            <a:pPr eaLnBrk="1" hangingPunct="1">
              <a:buNone/>
            </a:pPr>
            <a:r>
              <a:rPr lang="en-US" altLang="en-US" i="1" dirty="0">
                <a:ln w="6600">
                  <a:solidFill>
                    <a:schemeClr val="accent2"/>
                  </a:solidFill>
                  <a:prstDash val="solid"/>
                </a:ln>
                <a:solidFill>
                  <a:srgbClr val="FFFFFF"/>
                </a:solidFill>
                <a:effectLst>
                  <a:outerShdw dist="38100" dir="2700000" algn="tl" rotWithShape="0">
                    <a:schemeClr val="accent2"/>
                  </a:outerShdw>
                </a:effectLst>
              </a:rPr>
              <a:t>Stationary Seasonal Effects</a:t>
            </a:r>
            <a:endParaRPr lang="en-US" altLang="en-US" i="1" dirty="0">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type="title"/>
          </p:nvPr>
        </p:nvSpPr>
        <p:spPr>
          <a:xfrm>
            <a:off x="457200" y="274638"/>
            <a:ext cx="8229600" cy="657225"/>
          </a:xfrm>
          <a:ln/>
        </p:spPr>
        <p:txBody>
          <a:bodyPr vert="horz" wrap="square" lIns="92075" tIns="46038" rIns="92075" bIns="46038" anchor="ctr" anchorCtr="0"/>
          <a:p>
            <a:pPr eaLnBrk="1" hangingPunct="1">
              <a:buNone/>
            </a:pPr>
            <a:r>
              <a:rPr lang="en-US" altLang="en-US" sz="4000" i="1" dirty="0">
                <a:ln w="6600">
                  <a:solidFill>
                    <a:schemeClr val="accent2"/>
                  </a:solidFill>
                  <a:prstDash val="solid"/>
                </a:ln>
                <a:solidFill>
                  <a:srgbClr val="FFFFFF"/>
                </a:solidFill>
                <a:effectLst>
                  <a:outerShdw dist="38100" dir="2700000" algn="tl" rotWithShape="0">
                    <a:schemeClr val="accent2"/>
                  </a:outerShdw>
                </a:effectLst>
              </a:rPr>
              <a:t>Trend Models</a:t>
            </a:r>
            <a:endParaRPr lang="en-US" altLang="en-US" sz="4000" i="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1507" name="Rectangle 3"/>
          <p:cNvSpPr>
            <a:spLocks noGrp="1"/>
          </p:cNvSpPr>
          <p:nvPr>
            <p:ph idx="1"/>
          </p:nvPr>
        </p:nvSpPr>
        <p:spPr>
          <a:xfrm>
            <a:off x="584200" y="1068388"/>
            <a:ext cx="7772400" cy="4152900"/>
          </a:xfrm>
          <a:ln/>
        </p:spPr>
        <p:txBody>
          <a:bodyPr vert="horz" wrap="square" lIns="92075" tIns="46038" rIns="92075" bIns="46038" anchor="t" anchorCtr="0"/>
          <a:p>
            <a:pPr eaLnBrk="1" hangingPunct="1"/>
            <a:r>
              <a:rPr lang="en-US" altLang="en-US" sz="2800" dirty="0"/>
              <a:t>Trend is the long-term sweep or general direction of movement in a time series.</a:t>
            </a:r>
            <a:endParaRPr lang="en-US" altLang="en-US" sz="2800" dirty="0"/>
          </a:p>
          <a:p>
            <a:pPr eaLnBrk="1" hangingPunct="1"/>
            <a:r>
              <a:rPr lang="en-US" altLang="en-US" sz="2800" dirty="0"/>
              <a:t>We’ll now consider some nonstationary time series techniques that are appropriate for data exhibiting upward or downward trends.</a:t>
            </a:r>
            <a:endParaRPr lang="en-US" alt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3" name="Rectangle 2"/>
          <p:cNvSpPr>
            <a:spLocks noGrp="1"/>
          </p:cNvSpPr>
          <p:nvPr>
            <p:ph type="title"/>
          </p:nvPr>
        </p:nvSpPr>
        <p:spPr>
          <a:xfrm>
            <a:off x="457200" y="274638"/>
            <a:ext cx="8229600" cy="625475"/>
          </a:xfrm>
          <a:ln/>
        </p:spPr>
        <p:txBody>
          <a:bodyPr vert="horz" wrap="square" lIns="92075" tIns="46038" rIns="92075" bIns="46038" anchor="ctr" anchorCtr="0"/>
          <a:p>
            <a:pPr eaLnBrk="1" hangingPunct="1">
              <a:buNone/>
            </a:pPr>
            <a:r>
              <a:rPr lang="en-US" altLang="en-US" i="1" dirty="0">
                <a:ln w="6600">
                  <a:solidFill>
                    <a:schemeClr val="accent2"/>
                  </a:solidFill>
                  <a:prstDash val="solid"/>
                </a:ln>
                <a:solidFill>
                  <a:srgbClr val="FFFFFF"/>
                </a:solidFill>
                <a:effectLst>
                  <a:outerShdw dist="38100" dir="2700000" algn="tl" rotWithShape="0">
                    <a:schemeClr val="accent2"/>
                  </a:outerShdw>
                </a:effectLst>
              </a:rPr>
              <a:t>The Linear Trend Model</a:t>
            </a:r>
            <a:endParaRPr lang="en-US" altLang="en-US" i="1" dirty="0">
              <a:ln w="6600">
                <a:solidFill>
                  <a:schemeClr val="accent2"/>
                </a:solidFill>
                <a:prstDash val="solid"/>
              </a:ln>
              <a:solidFill>
                <a:srgbClr val="FFFFFF"/>
              </a:solidFill>
              <a:effectLst>
                <a:outerShdw dist="38100" dir="2700000" algn="tl" rotWithShape="0">
                  <a:schemeClr val="accent2"/>
                </a:outerShdw>
              </a:effectLst>
            </a:endParaRPr>
          </a:p>
        </p:txBody>
      </p:sp>
      <p:grpSp>
        <p:nvGrpSpPr>
          <p:cNvPr id="7174" name="Group 5"/>
          <p:cNvGrpSpPr/>
          <p:nvPr/>
        </p:nvGrpSpPr>
        <p:grpSpPr>
          <a:xfrm>
            <a:off x="3101975" y="1168400"/>
            <a:ext cx="2830513" cy="1444625"/>
            <a:chOff x="1954" y="736"/>
            <a:chExt cx="1783" cy="910"/>
          </a:xfrm>
        </p:grpSpPr>
        <p:graphicFrame>
          <p:nvGraphicFramePr>
            <p:cNvPr id="7170" name="Object 11"/>
            <p:cNvGraphicFramePr/>
            <p:nvPr/>
          </p:nvGraphicFramePr>
          <p:xfrm>
            <a:off x="1954" y="736"/>
            <a:ext cx="1783" cy="514"/>
          </p:xfrm>
          <a:graphic>
            <a:graphicData uri="http://schemas.openxmlformats.org/presentationml/2006/ole">
              <mc:AlternateContent xmlns:mc="http://schemas.openxmlformats.org/markup-compatibility/2006">
                <mc:Choice xmlns:v="urn:schemas-microsoft-com:vml" Requires="v">
                  <p:oleObj spid="_x0000_s3077" name="" r:id="rId1" imgW="1059180" imgH="312420" progId="Equation.2">
                    <p:embed/>
                  </p:oleObj>
                </mc:Choice>
                <mc:Fallback>
                  <p:oleObj name="" r:id="rId1" imgW="1059180" imgH="312420" progId="Equation.2">
                    <p:embed/>
                    <p:pic>
                      <p:nvPicPr>
                        <p:cNvPr id="0" name="Picture 3076"/>
                        <p:cNvPicPr/>
                        <p:nvPr/>
                      </p:nvPicPr>
                      <p:blipFill>
                        <a:blip r:embed="rId2"/>
                        <a:stretch>
                          <a:fillRect/>
                        </a:stretch>
                      </p:blipFill>
                      <p:spPr>
                        <a:xfrm>
                          <a:off x="1954" y="736"/>
                          <a:ext cx="1783" cy="514"/>
                        </a:xfrm>
                        <a:prstGeom prst="rect">
                          <a:avLst/>
                        </a:prstGeom>
                        <a:noFill/>
                        <a:ln w="38100">
                          <a:noFill/>
                          <a:miter/>
                        </a:ln>
                      </p:spPr>
                    </p:pic>
                  </p:oleObj>
                </mc:Fallback>
              </mc:AlternateContent>
            </a:graphicData>
          </a:graphic>
        </p:graphicFrame>
        <p:graphicFrame>
          <p:nvGraphicFramePr>
            <p:cNvPr id="7171" name="Object 12"/>
            <p:cNvGraphicFramePr/>
            <p:nvPr/>
          </p:nvGraphicFramePr>
          <p:xfrm>
            <a:off x="2206" y="1337"/>
            <a:ext cx="1258" cy="309"/>
          </p:xfrm>
          <a:graphic>
            <a:graphicData uri="http://schemas.openxmlformats.org/presentationml/2006/ole">
              <mc:AlternateContent xmlns:mc="http://schemas.openxmlformats.org/markup-compatibility/2006">
                <mc:Choice xmlns:v="urn:schemas-microsoft-com:vml" Requires="v">
                  <p:oleObj spid="_x0000_s3078" name="" r:id="rId3" imgW="1059180" imgH="267335" progId="Equation.2">
                    <p:embed/>
                  </p:oleObj>
                </mc:Choice>
                <mc:Fallback>
                  <p:oleObj name="" r:id="rId3" imgW="1059180" imgH="267335" progId="Equation.2">
                    <p:embed/>
                    <p:pic>
                      <p:nvPicPr>
                        <p:cNvPr id="0" name="Picture 3077"/>
                        <p:cNvPicPr/>
                        <p:nvPr/>
                      </p:nvPicPr>
                      <p:blipFill>
                        <a:blip r:embed="rId4"/>
                        <a:stretch>
                          <a:fillRect/>
                        </a:stretch>
                      </p:blipFill>
                      <p:spPr>
                        <a:xfrm>
                          <a:off x="2206" y="1337"/>
                          <a:ext cx="1258" cy="309"/>
                        </a:xfrm>
                        <a:prstGeom prst="rect">
                          <a:avLst/>
                        </a:prstGeom>
                        <a:noFill/>
                        <a:ln w="38100">
                          <a:noFill/>
                          <a:miter/>
                        </a:ln>
                      </p:spPr>
                    </p:pic>
                  </p:oleObj>
                </mc:Fallback>
              </mc:AlternateContent>
            </a:graphicData>
          </a:graphic>
        </p:graphicFrame>
      </p:grpSp>
      <p:sp>
        <p:nvSpPr>
          <p:cNvPr id="7175" name="Rectangle 6"/>
          <p:cNvSpPr/>
          <p:nvPr/>
        </p:nvSpPr>
        <p:spPr>
          <a:xfrm>
            <a:off x="1798638" y="2800350"/>
            <a:ext cx="3724275" cy="457200"/>
          </a:xfrm>
          <a:prstGeom prst="rect">
            <a:avLst/>
          </a:prstGeom>
          <a:noFill/>
          <a:ln w="9525">
            <a:noFill/>
          </a:ln>
        </p:spPr>
        <p:txBody>
          <a:bodyPr lIns="92075" tIns="46038" rIns="92075" bIns="46038">
            <a:spAutoFit/>
          </a:bodyPr>
          <a:p>
            <a:pPr eaLnBrk="0" hangingPunct="0">
              <a:spcBef>
                <a:spcPct val="50000"/>
              </a:spcBef>
              <a:buNone/>
            </a:pPr>
            <a:r>
              <a:rPr lang="en-US" altLang="en-US" sz="2400" dirty="0">
                <a:latin typeface="Arial" panose="020B0604020202020204" pitchFamily="34" charset="0"/>
                <a:ea typeface="Arial" panose="020B0604020202020204" pitchFamily="34" charset="0"/>
              </a:rPr>
              <a:t>For example:</a:t>
            </a:r>
            <a:endParaRPr lang="en-US" altLang="en-US" sz="2400" dirty="0">
              <a:latin typeface="Arial" panose="020B0604020202020204" pitchFamily="34" charset="0"/>
              <a:ea typeface="Arial" panose="020B0604020202020204" pitchFamily="34" charset="0"/>
            </a:endParaRPr>
          </a:p>
        </p:txBody>
      </p:sp>
      <p:graphicFrame>
        <p:nvGraphicFramePr>
          <p:cNvPr id="7172" name="Object 13"/>
          <p:cNvGraphicFramePr/>
          <p:nvPr/>
        </p:nvGraphicFramePr>
        <p:xfrm>
          <a:off x="2679700" y="3292475"/>
          <a:ext cx="3536950" cy="441325"/>
        </p:xfrm>
        <a:graphic>
          <a:graphicData uri="http://schemas.openxmlformats.org/presentationml/2006/ole">
            <mc:AlternateContent xmlns:mc="http://schemas.openxmlformats.org/markup-compatibility/2006">
              <mc:Choice xmlns:v="urn:schemas-microsoft-com:vml" Requires="v">
                <p:oleObj spid="_x0000_s3081" name="" r:id="rId5" imgW="2063115" imgH="267335" progId="Equation.2">
                  <p:embed/>
                </p:oleObj>
              </mc:Choice>
              <mc:Fallback>
                <p:oleObj name="" r:id="rId5" imgW="2063115" imgH="267335" progId="Equation.2">
                  <p:embed/>
                  <p:pic>
                    <p:nvPicPr>
                      <p:cNvPr id="0" name="Picture 3080"/>
                      <p:cNvPicPr/>
                      <p:nvPr/>
                    </p:nvPicPr>
                    <p:blipFill>
                      <a:blip r:embed="rId6"/>
                      <a:stretch>
                        <a:fillRect/>
                      </a:stretch>
                    </p:blipFill>
                    <p:spPr>
                      <a:xfrm>
                        <a:off x="2679700" y="3292475"/>
                        <a:ext cx="3536950" cy="441325"/>
                      </a:xfrm>
                      <a:prstGeom prst="rect">
                        <a:avLst/>
                      </a:prstGeom>
                      <a:noFill/>
                      <a:ln w="38100">
                        <a:noFill/>
                        <a:miter/>
                      </a:ln>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a:xfrm>
            <a:off x="685800" y="136525"/>
            <a:ext cx="7772400" cy="668338"/>
          </a:xfrm>
          <a:ln/>
        </p:spPr>
        <p:txBody>
          <a:bodyPr vert="horz" wrap="square" lIns="92075" tIns="46038" rIns="92075" bIns="46038" anchor="ctr" anchorCtr="0"/>
          <a:p>
            <a:pPr eaLnBrk="1" hangingPunct="1">
              <a:buNone/>
            </a:pPr>
            <a:r>
              <a:rPr lang="en-US" altLang="en-US" sz="3600" i="1" dirty="0">
                <a:ln w="6600">
                  <a:solidFill>
                    <a:schemeClr val="accent2"/>
                  </a:solidFill>
                  <a:prstDash val="solid"/>
                </a:ln>
                <a:solidFill>
                  <a:srgbClr val="FFFFFF"/>
                </a:solidFill>
                <a:effectLst>
                  <a:outerShdw dist="38100" dir="2700000" algn="tl" rotWithShape="0">
                    <a:schemeClr val="accent2"/>
                  </a:outerShdw>
                </a:effectLst>
              </a:rPr>
              <a:t>The TREND() Function</a:t>
            </a:r>
            <a:endParaRPr lang="en-US" altLang="en-US" sz="3600" i="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2531" name="Rectangle 3"/>
          <p:cNvSpPr>
            <a:spLocks noGrp="1"/>
          </p:cNvSpPr>
          <p:nvPr>
            <p:ph idx="1"/>
          </p:nvPr>
        </p:nvSpPr>
        <p:spPr>
          <a:xfrm>
            <a:off x="617538" y="946150"/>
            <a:ext cx="8313737" cy="5475288"/>
          </a:xfrm>
          <a:ln/>
        </p:spPr>
        <p:txBody>
          <a:bodyPr vert="horz" wrap="square" lIns="92075" tIns="46038" rIns="92075" bIns="46038" anchor="t" anchorCtr="0"/>
          <a:p>
            <a:pPr marL="0" indent="0" algn="ctr" eaLnBrk="1" hangingPunct="1">
              <a:buNone/>
            </a:pPr>
            <a:r>
              <a:rPr lang="en-US" altLang="en-US" sz="2800" dirty="0">
                <a:latin typeface="Times New Roman" panose="02020603050405020304" pitchFamily="18" charset="0"/>
              </a:rPr>
              <a:t>TREND(Y-range, X-range, X-value for prediction)</a:t>
            </a:r>
            <a:endParaRPr lang="en-US" altLang="en-US" sz="2800" b="1" i="1" dirty="0">
              <a:latin typeface="Times New Roman" panose="02020603050405020304" pitchFamily="18" charset="0"/>
            </a:endParaRPr>
          </a:p>
          <a:p>
            <a:pPr marL="0" indent="0" eaLnBrk="1" hangingPunct="1">
              <a:buNone/>
            </a:pPr>
            <a:r>
              <a:rPr lang="en-US" altLang="en-US" sz="2300" dirty="0">
                <a:latin typeface="Times New Roman" panose="02020603050405020304" pitchFamily="18" charset="0"/>
              </a:rPr>
              <a:t>where: </a:t>
            </a:r>
            <a:endParaRPr lang="en-US" altLang="en-US" sz="2300" dirty="0">
              <a:latin typeface="Times New Roman" panose="02020603050405020304" pitchFamily="18" charset="0"/>
            </a:endParaRPr>
          </a:p>
          <a:p>
            <a:pPr marL="0" indent="0" eaLnBrk="1" hangingPunct="1">
              <a:buNone/>
            </a:pPr>
            <a:r>
              <a:rPr lang="en-US" altLang="en-US" sz="2300" b="1" dirty="0">
                <a:latin typeface="Times New Roman" panose="02020603050405020304" pitchFamily="18" charset="0"/>
              </a:rPr>
              <a:t>Y-range</a:t>
            </a:r>
            <a:r>
              <a:rPr lang="en-US" altLang="en-US" sz="2300" dirty="0">
                <a:latin typeface="Times New Roman" panose="02020603050405020304" pitchFamily="18" charset="0"/>
              </a:rPr>
              <a:t> is the spreadsheet range containing the dependent Y variable, </a:t>
            </a:r>
            <a:endParaRPr lang="en-US" altLang="en-US" sz="2300" dirty="0">
              <a:latin typeface="Times New Roman" panose="02020603050405020304" pitchFamily="18" charset="0"/>
            </a:endParaRPr>
          </a:p>
          <a:p>
            <a:pPr marL="0" indent="0" eaLnBrk="1" hangingPunct="1">
              <a:buNone/>
            </a:pPr>
            <a:r>
              <a:rPr lang="en-US" altLang="en-US" sz="2300" b="1" dirty="0">
                <a:latin typeface="Times New Roman" panose="02020603050405020304" pitchFamily="18" charset="0"/>
              </a:rPr>
              <a:t>X-range</a:t>
            </a:r>
            <a:r>
              <a:rPr lang="en-US" altLang="en-US" sz="2300" dirty="0">
                <a:latin typeface="Times New Roman" panose="02020603050405020304" pitchFamily="18" charset="0"/>
              </a:rPr>
              <a:t> is the spreadsheet range containing the independent X variable(s), </a:t>
            </a:r>
            <a:endParaRPr lang="en-US" altLang="en-US" sz="2300" dirty="0">
              <a:latin typeface="Times New Roman" panose="02020603050405020304" pitchFamily="18" charset="0"/>
            </a:endParaRPr>
          </a:p>
          <a:p>
            <a:pPr marL="0" indent="0" eaLnBrk="1" hangingPunct="1">
              <a:buNone/>
            </a:pPr>
            <a:r>
              <a:rPr lang="en-US" altLang="en-US" sz="2300" b="1" dirty="0">
                <a:latin typeface="Times New Roman" panose="02020603050405020304" pitchFamily="18" charset="0"/>
              </a:rPr>
              <a:t>X-value for prediction</a:t>
            </a:r>
            <a:r>
              <a:rPr lang="en-US" altLang="en-US" sz="2300" dirty="0">
                <a:latin typeface="Times New Roman" panose="02020603050405020304" pitchFamily="18" charset="0"/>
              </a:rPr>
              <a:t> is a cell (or cells) containing the values for the independent X variable(s) for which we want an estimated value of Y.  </a:t>
            </a:r>
            <a:endParaRPr lang="en-US" altLang="en-US" sz="2300" dirty="0">
              <a:latin typeface="Times New Roman" panose="02020603050405020304" pitchFamily="18" charset="0"/>
            </a:endParaRPr>
          </a:p>
          <a:p>
            <a:pPr marL="0" indent="0" eaLnBrk="1" hangingPunct="1">
              <a:buNone/>
            </a:pPr>
            <a:r>
              <a:rPr lang="en-US" altLang="en-US" sz="2000" dirty="0">
                <a:latin typeface="Times New Roman" panose="02020603050405020304" pitchFamily="18" charset="0"/>
              </a:rPr>
              <a:t>Note: The TREND( ) function is dynamically updated whenever any inputs to the function change.  However, it does not provide the statistical information provided by the regression tool.  It is best two use  these two different approaches to doing regression in conjunction with one another.  </a:t>
            </a:r>
            <a:endParaRPr lang="en-US" altLang="en-US" sz="2000" dirty="0">
              <a:latin typeface="Times New Roman" panose="02020603050405020304" pitchFamily="18" charset="0"/>
            </a:endParaRPr>
          </a:p>
          <a:p>
            <a:pPr marL="0" indent="0" eaLnBrk="1" hangingPunct="1">
              <a:buNone/>
            </a:pPr>
            <a:endParaRPr lang="en-US" altLang="en-US" sz="2000" dirty="0">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xfrm>
            <a:off x="371475" y="92075"/>
            <a:ext cx="8434388" cy="803275"/>
          </a:xfrm>
          <a:ln/>
        </p:spPr>
        <p:txBody>
          <a:bodyPr vert="horz" wrap="square" lIns="92075" tIns="46038" rIns="92075" bIns="46038" anchor="ctr" anchorCtr="0"/>
          <a:p>
            <a:pPr eaLnBrk="1" hangingPunct="1">
              <a:buNone/>
            </a:pPr>
            <a:r>
              <a:rPr lang="en-US" altLang="en-US" sz="3600" i="1" dirty="0">
                <a:ln w="6600">
                  <a:solidFill>
                    <a:schemeClr val="accent2"/>
                  </a:solidFill>
                  <a:prstDash val="solid"/>
                </a:ln>
                <a:solidFill>
                  <a:srgbClr val="FFFFFF"/>
                </a:solidFill>
                <a:effectLst>
                  <a:outerShdw dist="38100" dir="2700000" algn="tl" rotWithShape="0">
                    <a:schemeClr val="accent2"/>
                  </a:outerShdw>
                </a:effectLst>
              </a:rPr>
              <a:t>Introduction to Time Series Analysis</a:t>
            </a:r>
            <a:endParaRPr lang="en-US" altLang="en-US" sz="3600" i="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2291" name="Rectangle 3"/>
          <p:cNvSpPr>
            <a:spLocks noGrp="1"/>
          </p:cNvSpPr>
          <p:nvPr>
            <p:ph idx="1"/>
          </p:nvPr>
        </p:nvSpPr>
        <p:spPr>
          <a:xfrm>
            <a:off x="269875" y="814388"/>
            <a:ext cx="8740775" cy="4792662"/>
          </a:xfrm>
          <a:ln/>
        </p:spPr>
        <p:txBody>
          <a:bodyPr vert="horz" wrap="square" lIns="92075" tIns="46038" rIns="92075" bIns="46038" anchor="t" anchorCtr="0"/>
          <a:p>
            <a:pPr eaLnBrk="1" hangingPunct="1"/>
            <a:r>
              <a:rPr lang="en-US" altLang="en-US" sz="2600" dirty="0"/>
              <a:t>A </a:t>
            </a:r>
            <a:r>
              <a:rPr lang="en-US" altLang="en-US" sz="2600" i="1" dirty="0"/>
              <a:t>time-series</a:t>
            </a:r>
            <a:r>
              <a:rPr lang="en-US" altLang="en-US" sz="2600" dirty="0"/>
              <a:t> is a set of observations on a quantitative variable collected over time.</a:t>
            </a:r>
            <a:endParaRPr lang="en-US" altLang="en-US" sz="2600" dirty="0"/>
          </a:p>
          <a:p>
            <a:pPr eaLnBrk="1" hangingPunct="1"/>
            <a:r>
              <a:rPr lang="en-US" altLang="en-US" sz="2600" dirty="0"/>
              <a:t>Examples</a:t>
            </a:r>
            <a:endParaRPr lang="en-US" altLang="en-US" sz="2600" dirty="0"/>
          </a:p>
          <a:p>
            <a:pPr lvl="1" eaLnBrk="1" hangingPunct="1"/>
            <a:r>
              <a:rPr lang="en-US" altLang="en-US" sz="2600" dirty="0"/>
              <a:t>Dow Jones Industrial Averages</a:t>
            </a:r>
            <a:endParaRPr lang="en-US" altLang="en-US" sz="2600" dirty="0"/>
          </a:p>
          <a:p>
            <a:pPr lvl="1" eaLnBrk="1" hangingPunct="1"/>
            <a:r>
              <a:rPr lang="en-US" altLang="en-US" sz="2600" dirty="0"/>
              <a:t>Historical data on sales, inventory, customer counts, interest rates, costs, etc</a:t>
            </a:r>
            <a:endParaRPr lang="en-US" altLang="en-US" sz="2600" dirty="0"/>
          </a:p>
          <a:p>
            <a:pPr eaLnBrk="1" hangingPunct="1"/>
            <a:r>
              <a:rPr lang="en-US" altLang="en-US" sz="2600" dirty="0"/>
              <a:t>Businesses are often very interested in forecasting time series variables.</a:t>
            </a:r>
            <a:endParaRPr lang="en-US" altLang="en-US" sz="2600" dirty="0"/>
          </a:p>
          <a:p>
            <a:pPr eaLnBrk="1" hangingPunct="1"/>
            <a:r>
              <a:rPr lang="en-US" altLang="en-US" sz="2600" dirty="0"/>
              <a:t>Often, independent variables are not available to build a regression model of a time series variable.</a:t>
            </a:r>
            <a:endParaRPr lang="en-US" altLang="en-US" sz="2600" dirty="0"/>
          </a:p>
          <a:p>
            <a:pPr eaLnBrk="1" hangingPunct="1"/>
            <a:r>
              <a:rPr lang="en-US" altLang="en-US" sz="2600" dirty="0"/>
              <a:t>In time series analysis, we analyze the past behavior of a variable in order to predict its future behavior.</a:t>
            </a:r>
            <a:endParaRPr lang="en-US" altLang="en-US" sz="2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Rectangle 2"/>
          <p:cNvSpPr>
            <a:spLocks noGrp="1"/>
          </p:cNvSpPr>
          <p:nvPr>
            <p:ph type="title"/>
          </p:nvPr>
        </p:nvSpPr>
        <p:spPr>
          <a:xfrm>
            <a:off x="457200" y="274638"/>
            <a:ext cx="8229600" cy="625475"/>
          </a:xfrm>
          <a:ln/>
        </p:spPr>
        <p:txBody>
          <a:bodyPr vert="horz" wrap="square" lIns="92075" tIns="46038" rIns="92075" bIns="46038" anchor="ctr" anchorCtr="0"/>
          <a:p>
            <a:pPr eaLnBrk="1" hangingPunct="1">
              <a:buNone/>
            </a:pPr>
            <a:r>
              <a:rPr lang="en-US" altLang="en-US" i="1" dirty="0">
                <a:ln w="6600">
                  <a:solidFill>
                    <a:schemeClr val="accent2"/>
                  </a:solidFill>
                  <a:prstDash val="solid"/>
                </a:ln>
                <a:solidFill>
                  <a:srgbClr val="FFFFFF"/>
                </a:solidFill>
                <a:effectLst>
                  <a:outerShdw dist="38100" dir="2700000" algn="tl" rotWithShape="0">
                    <a:schemeClr val="accent2"/>
                  </a:outerShdw>
                </a:effectLst>
              </a:rPr>
              <a:t>The Quadratic Trend Model</a:t>
            </a:r>
            <a:endParaRPr lang="en-US" altLang="en-US" i="1" dirty="0">
              <a:ln w="6600">
                <a:solidFill>
                  <a:schemeClr val="accent2"/>
                </a:solidFill>
                <a:prstDash val="solid"/>
              </a:ln>
              <a:solidFill>
                <a:srgbClr val="FFFFFF"/>
              </a:solidFill>
              <a:effectLst>
                <a:outerShdw dist="38100" dir="2700000" algn="tl" rotWithShape="0">
                  <a:schemeClr val="accent2"/>
                </a:outerShdw>
              </a:effectLst>
            </a:endParaRPr>
          </a:p>
        </p:txBody>
      </p:sp>
      <p:graphicFrame>
        <p:nvGraphicFramePr>
          <p:cNvPr id="8194" name="Object 7"/>
          <p:cNvGraphicFramePr/>
          <p:nvPr/>
        </p:nvGraphicFramePr>
        <p:xfrm>
          <a:off x="2363788" y="1168400"/>
          <a:ext cx="4297362" cy="806450"/>
        </p:xfrm>
        <a:graphic>
          <a:graphicData uri="http://schemas.openxmlformats.org/presentationml/2006/ole">
            <mc:AlternateContent xmlns:mc="http://schemas.openxmlformats.org/markup-compatibility/2006">
              <mc:Choice xmlns:v="urn:schemas-microsoft-com:vml" Requires="v">
                <p:oleObj spid="_x0000_s3079" name="" r:id="rId1" imgW="1605915" imgH="312420" progId="Equation.2">
                  <p:embed/>
                </p:oleObj>
              </mc:Choice>
              <mc:Fallback>
                <p:oleObj name="" r:id="rId1" imgW="1605915" imgH="312420" progId="Equation.2">
                  <p:embed/>
                  <p:pic>
                    <p:nvPicPr>
                      <p:cNvPr id="0" name="Picture 3078"/>
                      <p:cNvPicPr/>
                      <p:nvPr/>
                    </p:nvPicPr>
                    <p:blipFill>
                      <a:blip r:embed="rId2"/>
                      <a:stretch>
                        <a:fillRect/>
                      </a:stretch>
                    </p:blipFill>
                    <p:spPr>
                      <a:xfrm>
                        <a:off x="2363788" y="1168400"/>
                        <a:ext cx="4297362" cy="806450"/>
                      </a:xfrm>
                      <a:prstGeom prst="rect">
                        <a:avLst/>
                      </a:prstGeom>
                      <a:noFill/>
                      <a:ln w="38100">
                        <a:noFill/>
                        <a:miter/>
                      </a:ln>
                    </p:spPr>
                  </p:pic>
                </p:oleObj>
              </mc:Fallback>
            </mc:AlternateContent>
          </a:graphicData>
        </a:graphic>
      </p:graphicFrame>
      <p:graphicFrame>
        <p:nvGraphicFramePr>
          <p:cNvPr id="8195" name="Object 8"/>
          <p:cNvGraphicFramePr/>
          <p:nvPr/>
        </p:nvGraphicFramePr>
        <p:xfrm>
          <a:off x="2657475" y="2095500"/>
          <a:ext cx="3676650" cy="534988"/>
        </p:xfrm>
        <a:graphic>
          <a:graphicData uri="http://schemas.openxmlformats.org/presentationml/2006/ole">
            <mc:AlternateContent xmlns:mc="http://schemas.openxmlformats.org/markup-compatibility/2006">
              <mc:Choice xmlns:v="urn:schemas-microsoft-com:vml" Requires="v">
                <p:oleObj spid="_x0000_s3080" name="" r:id="rId3" imgW="1951355" imgH="300990" progId="Equation.2">
                  <p:embed/>
                </p:oleObj>
              </mc:Choice>
              <mc:Fallback>
                <p:oleObj name="" r:id="rId3" imgW="1951355" imgH="300990" progId="Equation.2">
                  <p:embed/>
                  <p:pic>
                    <p:nvPicPr>
                      <p:cNvPr id="0" name="Picture 3079"/>
                      <p:cNvPicPr/>
                      <p:nvPr/>
                    </p:nvPicPr>
                    <p:blipFill>
                      <a:blip r:embed="rId4"/>
                      <a:stretch>
                        <a:fillRect/>
                      </a:stretch>
                    </p:blipFill>
                    <p:spPr>
                      <a:xfrm>
                        <a:off x="2657475" y="2095500"/>
                        <a:ext cx="3676650" cy="534988"/>
                      </a:xfrm>
                      <a:prstGeom prst="rect">
                        <a:avLst/>
                      </a:prstGeom>
                      <a:noFill/>
                      <a:ln w="38100">
                        <a:noFill/>
                        <a:miter/>
                      </a:ln>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21" name="Rectangle 2"/>
          <p:cNvSpPr>
            <a:spLocks noGrp="1"/>
          </p:cNvSpPr>
          <p:nvPr>
            <p:ph type="title"/>
          </p:nvPr>
        </p:nvSpPr>
        <p:spPr>
          <a:xfrm>
            <a:off x="457200" y="274638"/>
            <a:ext cx="8229600" cy="593725"/>
          </a:xfrm>
          <a:ln/>
        </p:spPr>
        <p:txBody>
          <a:bodyPr vert="horz" wrap="square" lIns="92075" tIns="46038" rIns="92075" bIns="46038" anchor="ctr" anchorCtr="0"/>
          <a:p>
            <a:pPr eaLnBrk="1" hangingPunct="1">
              <a:buNone/>
            </a:pPr>
            <a:r>
              <a:rPr lang="en-US" altLang="en-US" sz="3600" i="1" dirty="0">
                <a:ln w="6600">
                  <a:solidFill>
                    <a:schemeClr val="accent2"/>
                  </a:solidFill>
                  <a:prstDash val="solid"/>
                </a:ln>
                <a:solidFill>
                  <a:srgbClr val="FFFFFF"/>
                </a:solidFill>
                <a:effectLst>
                  <a:outerShdw dist="38100" dir="2700000" algn="tl" rotWithShape="0">
                    <a:schemeClr val="accent2"/>
                  </a:outerShdw>
                </a:effectLst>
              </a:rPr>
              <a:t>Combining Forecasts</a:t>
            </a:r>
            <a:endParaRPr lang="en-US" altLang="en-US" sz="3600" i="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9222" name="Rectangle 3"/>
          <p:cNvSpPr>
            <a:spLocks noGrp="1"/>
          </p:cNvSpPr>
          <p:nvPr>
            <p:ph idx="1"/>
          </p:nvPr>
        </p:nvSpPr>
        <p:spPr>
          <a:xfrm>
            <a:off x="600075" y="1220788"/>
            <a:ext cx="7772400" cy="984250"/>
          </a:xfrm>
          <a:ln/>
        </p:spPr>
        <p:txBody>
          <a:bodyPr vert="horz" wrap="square" lIns="92075" tIns="46038" rIns="92075" bIns="46038" anchor="t" anchorCtr="0"/>
          <a:p>
            <a:pPr eaLnBrk="1" hangingPunct="1"/>
            <a:r>
              <a:rPr lang="en-US" altLang="en-US" sz="2400" dirty="0"/>
              <a:t>It is also possible to combine forecasts to create a composite forecast.</a:t>
            </a:r>
            <a:endParaRPr lang="en-US" altLang="en-US" sz="2400" dirty="0"/>
          </a:p>
          <a:p>
            <a:pPr eaLnBrk="1" hangingPunct="1"/>
            <a:r>
              <a:rPr lang="en-US" altLang="en-US" sz="2400" dirty="0"/>
              <a:t>Suppose we used three different forecasting methods on a given data set.</a:t>
            </a:r>
            <a:endParaRPr lang="en-US" altLang="en-US" sz="2400" dirty="0"/>
          </a:p>
        </p:txBody>
      </p:sp>
      <p:grpSp>
        <p:nvGrpSpPr>
          <p:cNvPr id="9223" name="Group 6"/>
          <p:cNvGrpSpPr/>
          <p:nvPr/>
        </p:nvGrpSpPr>
        <p:grpSpPr>
          <a:xfrm>
            <a:off x="615950" y="2886075"/>
            <a:ext cx="7772400" cy="1314450"/>
            <a:chOff x="388" y="1818"/>
            <a:chExt cx="4896" cy="828"/>
          </a:xfrm>
        </p:grpSpPr>
        <p:sp>
          <p:nvSpPr>
            <p:cNvPr id="9226" name="Rectangle 4"/>
            <p:cNvSpPr/>
            <p:nvPr/>
          </p:nvSpPr>
          <p:spPr>
            <a:xfrm>
              <a:off x="388" y="1818"/>
              <a:ext cx="4896" cy="620"/>
            </a:xfrm>
            <a:prstGeom prst="rect">
              <a:avLst/>
            </a:prstGeom>
            <a:noFill/>
            <a:ln w="9525">
              <a:noFill/>
            </a:ln>
          </p:spPr>
          <p:txBody>
            <a:bodyPr lIns="92075" tIns="46038" rIns="92075" bIns="46038"/>
            <a:p>
              <a:pPr marL="342900" indent="-342900" eaLnBrk="0" hangingPunct="0">
                <a:spcBef>
                  <a:spcPct val="20000"/>
                </a:spcBef>
                <a:buClr>
                  <a:schemeClr val="tx2"/>
                </a:buClr>
                <a:buSzPct val="75000"/>
                <a:buFont typeface="Monotype Sorts"/>
                <a:buChar char="u"/>
              </a:pPr>
              <a:r>
                <a:rPr lang="en-US" altLang="en-US" sz="2400" dirty="0">
                  <a:latin typeface="Arial" panose="020B0604020202020204" pitchFamily="34" charset="0"/>
                  <a:ea typeface="Arial" panose="020B0604020202020204" pitchFamily="34" charset="0"/>
                </a:rPr>
                <a:t>Denote the predicted value of time period </a:t>
              </a:r>
              <a:r>
                <a:rPr lang="en-US" altLang="en-US" sz="2400" i="1" dirty="0">
                  <a:latin typeface="Times New Roman" panose="02020603050405020304" pitchFamily="18" charset="0"/>
                  <a:ea typeface="Arial" panose="020B0604020202020204" pitchFamily="34" charset="0"/>
                </a:rPr>
                <a:t>t</a:t>
              </a:r>
              <a:r>
                <a:rPr lang="en-US" altLang="en-US" sz="2400" dirty="0">
                  <a:latin typeface="Arial" panose="020B0604020202020204" pitchFamily="34" charset="0"/>
                  <a:ea typeface="Arial" panose="020B0604020202020204" pitchFamily="34" charset="0"/>
                </a:rPr>
                <a:t> using each method as follows:</a:t>
              </a:r>
              <a:endParaRPr lang="en-US" altLang="en-US" sz="2400" dirty="0">
                <a:latin typeface="Arial" panose="020B0604020202020204" pitchFamily="34" charset="0"/>
                <a:ea typeface="Arial" panose="020B0604020202020204" pitchFamily="34" charset="0"/>
              </a:endParaRPr>
            </a:p>
          </p:txBody>
        </p:sp>
        <p:graphicFrame>
          <p:nvGraphicFramePr>
            <p:cNvPr id="9218" name="Object 14"/>
            <p:cNvGraphicFramePr/>
            <p:nvPr/>
          </p:nvGraphicFramePr>
          <p:xfrm>
            <a:off x="2016" y="2289"/>
            <a:ext cx="1560" cy="357"/>
          </p:xfrm>
          <a:graphic>
            <a:graphicData uri="http://schemas.openxmlformats.org/presentationml/2006/ole">
              <mc:AlternateContent xmlns:mc="http://schemas.openxmlformats.org/markup-compatibility/2006">
                <mc:Choice xmlns:v="urn:schemas-microsoft-com:vml" Requires="v">
                  <p:oleObj spid="_x0000_s3089" name="" r:id="rId1" imgW="1126490" imgH="267335" progId="Equation.2">
                    <p:embed/>
                  </p:oleObj>
                </mc:Choice>
                <mc:Fallback>
                  <p:oleObj name="" r:id="rId1" imgW="1126490" imgH="267335" progId="Equation.2">
                    <p:embed/>
                    <p:pic>
                      <p:nvPicPr>
                        <p:cNvPr id="0" name="Picture 3088"/>
                        <p:cNvPicPr/>
                        <p:nvPr/>
                      </p:nvPicPr>
                      <p:blipFill>
                        <a:blip r:embed="rId2"/>
                        <a:stretch>
                          <a:fillRect/>
                        </a:stretch>
                      </p:blipFill>
                      <p:spPr>
                        <a:xfrm>
                          <a:off x="2016" y="2289"/>
                          <a:ext cx="1560" cy="357"/>
                        </a:xfrm>
                        <a:prstGeom prst="rect">
                          <a:avLst/>
                        </a:prstGeom>
                        <a:noFill/>
                        <a:ln w="38100">
                          <a:noFill/>
                          <a:miter/>
                        </a:ln>
                      </p:spPr>
                    </p:pic>
                  </p:oleObj>
                </mc:Fallback>
              </mc:AlternateContent>
            </a:graphicData>
          </a:graphic>
        </p:graphicFrame>
      </p:grpSp>
      <p:graphicFrame>
        <p:nvGraphicFramePr>
          <p:cNvPr id="9219" name="Object 15"/>
          <p:cNvGraphicFramePr/>
          <p:nvPr/>
        </p:nvGraphicFramePr>
        <p:xfrm>
          <a:off x="4510088" y="3322638"/>
          <a:ext cx="104775" cy="193675"/>
        </p:xfrm>
        <a:graphic>
          <a:graphicData uri="http://schemas.openxmlformats.org/presentationml/2006/ole">
            <mc:AlternateContent xmlns:mc="http://schemas.openxmlformats.org/markup-compatibility/2006">
              <mc:Choice xmlns:v="urn:schemas-microsoft-com:vml" Requires="v">
                <p:oleObj spid="_x0000_s3090" name="" r:id="rId3" imgW="114300" imgH="203200" progId="Equation.2">
                  <p:embed/>
                </p:oleObj>
              </mc:Choice>
              <mc:Fallback>
                <p:oleObj name="" r:id="rId3" imgW="114300" imgH="203200" progId="Equation.2">
                  <p:embed/>
                  <p:pic>
                    <p:nvPicPr>
                      <p:cNvPr id="0" name="Picture 3089"/>
                      <p:cNvPicPr/>
                      <p:nvPr/>
                    </p:nvPicPr>
                    <p:blipFill>
                      <a:blip r:embed="rId4"/>
                      <a:stretch>
                        <a:fillRect/>
                      </a:stretch>
                    </p:blipFill>
                    <p:spPr>
                      <a:xfrm>
                        <a:off x="4510088" y="3322638"/>
                        <a:ext cx="104775" cy="193675"/>
                      </a:xfrm>
                      <a:prstGeom prst="rect">
                        <a:avLst/>
                      </a:prstGeom>
                      <a:noFill/>
                      <a:ln w="38100">
                        <a:noFill/>
                        <a:miter/>
                      </a:ln>
                    </p:spPr>
                  </p:pic>
                </p:oleObj>
              </mc:Fallback>
            </mc:AlternateContent>
          </a:graphicData>
        </a:graphic>
      </p:graphicFrame>
      <p:grpSp>
        <p:nvGrpSpPr>
          <p:cNvPr id="9224" name="Group 10"/>
          <p:cNvGrpSpPr/>
          <p:nvPr/>
        </p:nvGrpSpPr>
        <p:grpSpPr>
          <a:xfrm>
            <a:off x="684213" y="4314825"/>
            <a:ext cx="7772400" cy="1177925"/>
            <a:chOff x="431" y="2718"/>
            <a:chExt cx="4896" cy="742"/>
          </a:xfrm>
        </p:grpSpPr>
        <p:sp>
          <p:nvSpPr>
            <p:cNvPr id="9225" name="Rectangle 8"/>
            <p:cNvSpPr/>
            <p:nvPr/>
          </p:nvSpPr>
          <p:spPr>
            <a:xfrm>
              <a:off x="431" y="2718"/>
              <a:ext cx="4896" cy="620"/>
            </a:xfrm>
            <a:prstGeom prst="rect">
              <a:avLst/>
            </a:prstGeom>
            <a:noFill/>
            <a:ln w="9525">
              <a:noFill/>
            </a:ln>
          </p:spPr>
          <p:txBody>
            <a:bodyPr lIns="92075" tIns="46038" rIns="92075" bIns="46038"/>
            <a:p>
              <a:pPr marL="342900" indent="-342900" eaLnBrk="0" hangingPunct="0">
                <a:spcBef>
                  <a:spcPct val="20000"/>
                </a:spcBef>
                <a:buClr>
                  <a:schemeClr val="tx2"/>
                </a:buClr>
                <a:buSzPct val="75000"/>
                <a:buFont typeface="Monotype Sorts"/>
                <a:buChar char="u"/>
              </a:pPr>
              <a:r>
                <a:rPr lang="en-US" altLang="en-US" sz="2400" dirty="0">
                  <a:latin typeface="Arial" panose="020B0604020202020204" pitchFamily="34" charset="0"/>
                  <a:ea typeface="Arial" panose="020B0604020202020204" pitchFamily="34" charset="0"/>
                </a:rPr>
                <a:t>We could create a composite forecast as follows:</a:t>
              </a:r>
              <a:endParaRPr lang="en-US" altLang="en-US" sz="2400" dirty="0">
                <a:latin typeface="Arial" panose="020B0604020202020204" pitchFamily="34" charset="0"/>
                <a:ea typeface="Arial" panose="020B0604020202020204" pitchFamily="34" charset="0"/>
              </a:endParaRPr>
            </a:p>
          </p:txBody>
        </p:sp>
        <p:graphicFrame>
          <p:nvGraphicFramePr>
            <p:cNvPr id="9220" name="Object 16"/>
            <p:cNvGraphicFramePr/>
            <p:nvPr/>
          </p:nvGraphicFramePr>
          <p:xfrm>
            <a:off x="1570" y="3049"/>
            <a:ext cx="2723" cy="411"/>
          </p:xfrm>
          <a:graphic>
            <a:graphicData uri="http://schemas.openxmlformats.org/presentationml/2006/ole">
              <mc:AlternateContent xmlns:mc="http://schemas.openxmlformats.org/markup-compatibility/2006">
                <mc:Choice xmlns:v="urn:schemas-microsoft-com:vml" Requires="v">
                  <p:oleObj spid="_x0000_s3091" name="" r:id="rId5" imgW="1973580" imgH="312420" progId="Equation.2">
                    <p:embed/>
                  </p:oleObj>
                </mc:Choice>
                <mc:Fallback>
                  <p:oleObj name="" r:id="rId5" imgW="1973580" imgH="312420" progId="Equation.2">
                    <p:embed/>
                    <p:pic>
                      <p:nvPicPr>
                        <p:cNvPr id="0" name="Picture 3090"/>
                        <p:cNvPicPr/>
                        <p:nvPr/>
                      </p:nvPicPr>
                      <p:blipFill>
                        <a:blip r:embed="rId6"/>
                        <a:stretch>
                          <a:fillRect/>
                        </a:stretch>
                      </p:blipFill>
                      <p:spPr>
                        <a:xfrm>
                          <a:off x="1570" y="3049"/>
                          <a:ext cx="2723" cy="411"/>
                        </a:xfrm>
                        <a:prstGeom prst="rect">
                          <a:avLst/>
                        </a:prstGeom>
                        <a:noFill/>
                        <a:ln w="38100">
                          <a:noFill/>
                          <a:miter/>
                        </a:ln>
                      </p:spPr>
                    </p:pic>
                  </p:oleObj>
                </mc:Fallback>
              </mc:AlternateContent>
            </a:graphicData>
          </a:graphic>
        </p:graphicFrame>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p:nvPr>
        </p:nvSpPr>
        <p:spPr>
          <a:ln/>
        </p:spPr>
        <p:txBody>
          <a:bodyPr vert="horz" wrap="square" lIns="91440" tIns="45720" rIns="91440" bIns="45720" anchor="ctr" anchorCtr="0">
            <a:scene3d>
              <a:camera prst="orthographicFront"/>
              <a:lightRig rig="threePt" dir="t"/>
            </a:scene3d>
          </a:bodyPr>
          <a:p>
            <a:pPr eaLnBrk="1" hangingPunct="1">
              <a:buNone/>
            </a:pPr>
            <a:r>
              <a:rPr lang="en-US" altLang="en-US" dirty="0">
                <a:ln w="6600">
                  <a:solidFill>
                    <a:schemeClr val="accent2"/>
                  </a:solidFill>
                  <a:prstDash val="solid"/>
                </a:ln>
                <a:solidFill>
                  <a:srgbClr val="FFFFFF"/>
                </a:solidFill>
                <a:effectLst>
                  <a:outerShdw dist="38100" dir="2700000" algn="tl" rotWithShape="0">
                    <a:schemeClr val="accent2"/>
                  </a:outerShdw>
                </a:effectLst>
              </a:rPr>
              <a:t>Methods used in Forecasting</a:t>
            </a:r>
            <a:endParaRPr lang="en-US" altLang="en-US"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3315" name="Rectangle 3"/>
          <p:cNvSpPr>
            <a:spLocks noGrp="1"/>
          </p:cNvSpPr>
          <p:nvPr>
            <p:ph idx="1"/>
          </p:nvPr>
        </p:nvSpPr>
        <p:spPr>
          <a:ln/>
        </p:spPr>
        <p:txBody>
          <a:bodyPr vert="horz" wrap="square" lIns="91440" tIns="45720" rIns="91440" bIns="45720" anchor="t" anchorCtr="0"/>
          <a:p>
            <a:pPr eaLnBrk="1" hangingPunct="1"/>
            <a:r>
              <a:rPr lang="en-US" altLang="en-US" dirty="0"/>
              <a:t>Regression Analysis</a:t>
            </a:r>
            <a:endParaRPr lang="en-US" altLang="en-US" dirty="0"/>
          </a:p>
          <a:p>
            <a:pPr eaLnBrk="1" hangingPunct="1"/>
            <a:r>
              <a:rPr lang="en-US" altLang="en-US" dirty="0"/>
              <a:t>Time Series Analysis (TSA)</a:t>
            </a:r>
            <a:endParaRPr lang="en-US" altLang="en-US" dirty="0"/>
          </a:p>
        </p:txBody>
      </p:sp>
      <p:sp>
        <p:nvSpPr>
          <p:cNvPr id="13316" name="Text Box 4"/>
          <p:cNvSpPr txBox="1"/>
          <p:nvPr/>
        </p:nvSpPr>
        <p:spPr>
          <a:xfrm>
            <a:off x="1219200" y="2819400"/>
            <a:ext cx="6781800" cy="1373188"/>
          </a:xfrm>
          <a:prstGeom prst="rect">
            <a:avLst/>
          </a:prstGeom>
          <a:noFill/>
          <a:ln w="9525">
            <a:noFill/>
          </a:ln>
        </p:spPr>
        <p:txBody>
          <a:bodyPr>
            <a:spAutoFit/>
          </a:bodyPr>
          <a:p>
            <a:pPr lvl="1" indent="-342900" eaLnBrk="0" hangingPunct="0">
              <a:spcBef>
                <a:spcPct val="20000"/>
              </a:spcBef>
              <a:buClr>
                <a:schemeClr val="tx1"/>
              </a:buClr>
              <a:buChar char="–"/>
            </a:pPr>
            <a:r>
              <a:rPr lang="en-US" altLang="en-US" sz="2800" dirty="0">
                <a:latin typeface="Arial" panose="020B0604020202020204" pitchFamily="34" charset="0"/>
                <a:ea typeface="Arial" panose="020B0604020202020204" pitchFamily="34" charset="0"/>
              </a:rPr>
              <a:t>A statistical technique that uses time-series data for explaining the past or forecasting future events.</a:t>
            </a:r>
            <a:endParaRPr lang="en-US" altLang="en-US" sz="2000" dirty="0">
              <a:latin typeface="Arial" panose="020B0604020202020204" pitchFamily="34" charset="0"/>
              <a:ea typeface="Arial" panose="020B0604020202020204" pitchFamily="34" charset="0"/>
            </a:endParaRPr>
          </a:p>
        </p:txBody>
      </p:sp>
      <p:sp>
        <p:nvSpPr>
          <p:cNvPr id="13317" name="Text Box 5"/>
          <p:cNvSpPr txBox="1"/>
          <p:nvPr/>
        </p:nvSpPr>
        <p:spPr>
          <a:xfrm>
            <a:off x="914400" y="4191000"/>
            <a:ext cx="7086600" cy="946150"/>
          </a:xfrm>
          <a:prstGeom prst="rect">
            <a:avLst/>
          </a:prstGeom>
          <a:noFill/>
          <a:ln w="9525">
            <a:noFill/>
          </a:ln>
        </p:spPr>
        <p:txBody>
          <a:bodyPr>
            <a:spAutoFit/>
          </a:bodyPr>
          <a:p>
            <a:pPr marL="684530" lvl="1" indent="-341630" eaLnBrk="0" hangingPunct="0">
              <a:spcBef>
                <a:spcPct val="20000"/>
              </a:spcBef>
              <a:buClr>
                <a:schemeClr val="tx1"/>
              </a:buClr>
              <a:buChar char="–"/>
            </a:pPr>
            <a:r>
              <a:rPr lang="en-US" altLang="en-US" sz="2800" dirty="0">
                <a:latin typeface="Arial" panose="020B0604020202020204" pitchFamily="34" charset="0"/>
                <a:ea typeface="Arial" panose="020B0604020202020204" pitchFamily="34" charset="0"/>
              </a:rPr>
              <a:t>The prediction is a function of time (days, months, years, etc.)</a:t>
            </a:r>
            <a:endParaRPr lang="en-US" altLang="en-US" sz="2000" dirty="0">
              <a:latin typeface="Arial" panose="020B0604020202020204" pitchFamily="34" charset="0"/>
              <a:ea typeface="Arial" panose="020B0604020202020204" pitchFamily="34" charset="0"/>
            </a:endParaRPr>
          </a:p>
        </p:txBody>
      </p:sp>
      <p:sp>
        <p:nvSpPr>
          <p:cNvPr id="13318" name="Text Box 6"/>
          <p:cNvSpPr txBox="1"/>
          <p:nvPr/>
        </p:nvSpPr>
        <p:spPr>
          <a:xfrm>
            <a:off x="990600" y="5257800"/>
            <a:ext cx="7848600" cy="1373188"/>
          </a:xfrm>
          <a:prstGeom prst="rect">
            <a:avLst/>
          </a:prstGeom>
          <a:noFill/>
          <a:ln w="9525">
            <a:noFill/>
          </a:ln>
        </p:spPr>
        <p:txBody>
          <a:bodyPr>
            <a:spAutoFit/>
          </a:bodyPr>
          <a:p>
            <a:pPr marL="565150" lvl="1" indent="-340995" eaLnBrk="0" hangingPunct="0">
              <a:spcBef>
                <a:spcPct val="20000"/>
              </a:spcBef>
              <a:buClr>
                <a:schemeClr val="tx1"/>
              </a:buClr>
              <a:buChar char="–"/>
            </a:pPr>
            <a:r>
              <a:rPr lang="en-US" altLang="en-US" sz="2800" dirty="0">
                <a:latin typeface="Arial" panose="020B0604020202020204" pitchFamily="34" charset="0"/>
                <a:ea typeface="Arial" panose="020B0604020202020204" pitchFamily="34" charset="0"/>
              </a:rPr>
              <a:t>No </a:t>
            </a:r>
            <a:r>
              <a:rPr lang="en-US" altLang="en-US" sz="2800" i="1" dirty="0">
                <a:latin typeface="Arial" panose="020B0604020202020204" pitchFamily="34" charset="0"/>
                <a:ea typeface="Arial" panose="020B0604020202020204" pitchFamily="34" charset="0"/>
              </a:rPr>
              <a:t>causal </a:t>
            </a:r>
            <a:r>
              <a:rPr lang="en-US" altLang="en-US" sz="2800" dirty="0">
                <a:latin typeface="Arial" panose="020B0604020202020204" pitchFamily="34" charset="0"/>
                <a:ea typeface="Arial" panose="020B0604020202020204" pitchFamily="34" charset="0"/>
              </a:rPr>
              <a:t>variable; examine past behavior of a variable and and attempt to predict future behavior</a:t>
            </a:r>
            <a:endParaRPr lang="en-US" altLang="en-US" sz="2000" dirty="0">
              <a:latin typeface="Arial" panose="020B0604020202020204" pitchFamily="34" charset="0"/>
              <a:ea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a:ln/>
        </p:spPr>
        <p:txBody>
          <a:bodyPr vert="horz" wrap="square" lIns="91440" tIns="45720" rIns="91440" bIns="45720" anchor="ctr" anchorCtr="0"/>
          <a:p>
            <a:pPr eaLnBrk="1" hangingPunct="1">
              <a:buNone/>
            </a:pPr>
            <a:r>
              <a:rPr lang="en-US" altLang="en-US" dirty="0">
                <a:ln w="6600">
                  <a:solidFill>
                    <a:schemeClr val="accent2"/>
                  </a:solidFill>
                  <a:prstDash val="solid"/>
                </a:ln>
                <a:solidFill>
                  <a:srgbClr val="FFFFFF"/>
                </a:solidFill>
                <a:effectLst>
                  <a:outerShdw dist="38100" dir="2700000" algn="tl" rotWithShape="0">
                    <a:schemeClr val="accent2"/>
                  </a:outerShdw>
                </a:effectLst>
              </a:rPr>
              <a:t>Components of TSA</a:t>
            </a:r>
            <a:endParaRPr lang="en-US" altLang="en-US"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4339" name="Rectangle 3"/>
          <p:cNvSpPr>
            <a:spLocks noGrp="1"/>
          </p:cNvSpPr>
          <p:nvPr>
            <p:ph idx="1"/>
          </p:nvPr>
        </p:nvSpPr>
        <p:spPr>
          <a:ln/>
        </p:spPr>
        <p:txBody>
          <a:bodyPr vert="horz" wrap="square" lIns="91440" tIns="45720" rIns="91440" bIns="45720" anchor="t" anchorCtr="0"/>
          <a:p>
            <a:pPr eaLnBrk="1" hangingPunct="1"/>
            <a:r>
              <a:rPr lang="en-US" altLang="en-US" dirty="0"/>
              <a:t>Time Frame (How far can we predict?)</a:t>
            </a:r>
            <a:endParaRPr lang="en-US" altLang="en-US" dirty="0"/>
          </a:p>
          <a:p>
            <a:pPr lvl="1" eaLnBrk="1" hangingPunct="1"/>
            <a:r>
              <a:rPr lang="en-US" altLang="en-US" dirty="0"/>
              <a:t>short-term (1 - 2 periods)</a:t>
            </a:r>
            <a:endParaRPr lang="en-US" altLang="en-US" dirty="0"/>
          </a:p>
          <a:p>
            <a:pPr lvl="1" eaLnBrk="1" hangingPunct="1"/>
            <a:r>
              <a:rPr lang="en-US" altLang="en-US" dirty="0"/>
              <a:t>medium-term (5 - 10 periods)</a:t>
            </a:r>
            <a:endParaRPr lang="en-US" altLang="en-US" dirty="0"/>
          </a:p>
          <a:p>
            <a:pPr lvl="1" eaLnBrk="1" hangingPunct="1"/>
            <a:r>
              <a:rPr lang="en-US" altLang="en-US" dirty="0"/>
              <a:t>long-term (12+ periods)</a:t>
            </a:r>
            <a:endParaRPr lang="en-US" altLang="en-US" dirty="0"/>
          </a:p>
          <a:p>
            <a:pPr lvl="1" eaLnBrk="1" hangingPunct="1"/>
            <a:r>
              <a:rPr lang="en-US" altLang="en-US" dirty="0"/>
              <a:t>No line of demarcation</a:t>
            </a:r>
            <a:endParaRPr lang="en-US" altLang="en-US" dirty="0"/>
          </a:p>
          <a:p>
            <a:pPr eaLnBrk="1" hangingPunct="1"/>
            <a:r>
              <a:rPr lang="en-US" altLang="en-US" dirty="0"/>
              <a:t>Trend</a:t>
            </a:r>
            <a:endParaRPr lang="en-US" altLang="en-US" dirty="0"/>
          </a:p>
          <a:p>
            <a:pPr lvl="1" eaLnBrk="1" hangingPunct="1"/>
            <a:r>
              <a:rPr lang="en-US" altLang="en-US" dirty="0"/>
              <a:t>Gradual, long-term movement (up or down) of demand.</a:t>
            </a:r>
            <a:endParaRPr lang="en-US" altLang="en-US" dirty="0"/>
          </a:p>
          <a:p>
            <a:pPr lvl="1" eaLnBrk="1" hangingPunct="1"/>
            <a:r>
              <a:rPr lang="en-US" altLang="en-US" dirty="0"/>
              <a:t>Easiest to detect</a:t>
            </a: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p:nvPr>
        </p:nvSpPr>
        <p:spPr>
          <a:ln/>
        </p:spPr>
        <p:txBody>
          <a:bodyPr vert="horz" wrap="square" lIns="91440" tIns="45720" rIns="91440" bIns="45720" anchor="ctr" anchorCtr="0"/>
          <a:p>
            <a:pPr eaLnBrk="1" hangingPunct="1">
              <a:buNone/>
            </a:pPr>
            <a:r>
              <a:rPr lang="en-US" altLang="en-US" dirty="0">
                <a:ln w="6600">
                  <a:solidFill>
                    <a:schemeClr val="accent2"/>
                  </a:solidFill>
                  <a:prstDash val="solid"/>
                </a:ln>
                <a:solidFill>
                  <a:srgbClr val="FFFFFF"/>
                </a:solidFill>
                <a:effectLst>
                  <a:outerShdw dist="38100" dir="2700000" algn="tl" rotWithShape="0">
                    <a:schemeClr val="accent2"/>
                  </a:outerShdw>
                </a:effectLst>
              </a:rPr>
              <a:t>Components of TSA (Cont.)</a:t>
            </a:r>
            <a:endParaRPr lang="en-US" altLang="en-US"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5363" name="Rectangle 3"/>
          <p:cNvSpPr>
            <a:spLocks noGrp="1"/>
          </p:cNvSpPr>
          <p:nvPr>
            <p:ph idx="1"/>
          </p:nvPr>
        </p:nvSpPr>
        <p:spPr>
          <a:ln/>
        </p:spPr>
        <p:txBody>
          <a:bodyPr vert="horz" wrap="square" lIns="91440" tIns="45720" rIns="91440" bIns="45720" anchor="t" anchorCtr="0"/>
          <a:p>
            <a:pPr eaLnBrk="1" hangingPunct="1"/>
            <a:r>
              <a:rPr lang="en-US" altLang="en-US" sz="2800" dirty="0"/>
              <a:t>Cycle</a:t>
            </a:r>
            <a:endParaRPr lang="en-US" altLang="en-US" sz="2800" dirty="0"/>
          </a:p>
          <a:p>
            <a:pPr lvl="1" eaLnBrk="1" hangingPunct="1"/>
            <a:r>
              <a:rPr lang="en-US" altLang="en-US" sz="2400" dirty="0"/>
              <a:t>An up-and-down repetitive movement in demand.</a:t>
            </a:r>
            <a:endParaRPr lang="en-US" altLang="en-US" sz="2400" dirty="0"/>
          </a:p>
          <a:p>
            <a:pPr lvl="1" eaLnBrk="1" hangingPunct="1"/>
            <a:r>
              <a:rPr lang="en-US" altLang="en-US" sz="2400" dirty="0"/>
              <a:t>repeats itself over a long period of time</a:t>
            </a:r>
            <a:endParaRPr lang="en-US" altLang="en-US" sz="2400" dirty="0"/>
          </a:p>
          <a:p>
            <a:pPr eaLnBrk="1" hangingPunct="1"/>
            <a:r>
              <a:rPr lang="en-US" altLang="en-US" sz="2800" dirty="0"/>
              <a:t>Seasonal Variation</a:t>
            </a:r>
            <a:endParaRPr lang="en-US" altLang="en-US" sz="2800" dirty="0"/>
          </a:p>
          <a:p>
            <a:pPr lvl="1" eaLnBrk="1" hangingPunct="1"/>
            <a:r>
              <a:rPr lang="en-US" altLang="en-US" sz="2400" dirty="0"/>
              <a:t>An up-and-down repetitive movement within a trend occurring periodically.</a:t>
            </a:r>
            <a:endParaRPr lang="en-US" altLang="en-US" sz="2400" dirty="0"/>
          </a:p>
          <a:p>
            <a:pPr lvl="1" eaLnBrk="1" hangingPunct="1"/>
            <a:r>
              <a:rPr lang="en-US" altLang="en-US" sz="2400" dirty="0"/>
              <a:t>Often weather related but could be daily or weekly occurrence</a:t>
            </a:r>
            <a:endParaRPr lang="en-US" altLang="en-US" sz="2400" dirty="0"/>
          </a:p>
          <a:p>
            <a:pPr eaLnBrk="1" hangingPunct="1"/>
            <a:r>
              <a:rPr lang="en-US" altLang="en-US" sz="2800" dirty="0"/>
              <a:t>Random Variations</a:t>
            </a:r>
            <a:endParaRPr lang="en-US" altLang="en-US" sz="2800" dirty="0"/>
          </a:p>
          <a:p>
            <a:pPr lvl="1" eaLnBrk="1" hangingPunct="1"/>
            <a:r>
              <a:rPr lang="en-US" altLang="en-US" sz="2400" dirty="0"/>
              <a:t>Erratic movements that are not predictable because they do not follow a pattern</a:t>
            </a:r>
            <a:endParaRPr lang="en-US"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7" name="Rectangle 2"/>
          <p:cNvSpPr>
            <a:spLocks noGrp="1"/>
          </p:cNvSpPr>
          <p:nvPr>
            <p:ph type="title"/>
          </p:nvPr>
        </p:nvSpPr>
        <p:spPr>
          <a:xfrm>
            <a:off x="457200" y="190500"/>
            <a:ext cx="8229600" cy="582613"/>
          </a:xfrm>
          <a:ln/>
        </p:spPr>
        <p:txBody>
          <a:bodyPr vert="horz" wrap="square" lIns="91440" tIns="45720" rIns="91440" bIns="45720" anchor="ctr" anchorCtr="0"/>
          <a:p>
            <a:pPr eaLnBrk="1" hangingPunct="1">
              <a:buNone/>
            </a:pPr>
            <a:r>
              <a:rPr lang="en-US" altLang="en-US" dirty="0"/>
              <a:t>Time Series Plot</a:t>
            </a:r>
            <a:endParaRPr lang="en-US" altLang="en-US" dirty="0"/>
          </a:p>
        </p:txBody>
      </p:sp>
      <p:graphicFrame>
        <p:nvGraphicFramePr>
          <p:cNvPr id="1026" name="Object 5"/>
          <p:cNvGraphicFramePr>
            <a:graphicFrameLocks noChangeAspect="1"/>
          </p:cNvGraphicFramePr>
          <p:nvPr>
            <p:ph idx="1"/>
          </p:nvPr>
        </p:nvGraphicFramePr>
        <p:xfrm>
          <a:off x="685800" y="990600"/>
          <a:ext cx="7705725" cy="5486400"/>
        </p:xfrm>
        <a:graphic>
          <a:graphicData uri="http://schemas.openxmlformats.org/presentationml/2006/ole">
            <mc:AlternateContent xmlns:mc="http://schemas.openxmlformats.org/markup-compatibility/2006">
              <mc:Choice xmlns:v="urn:schemas-microsoft-com:vml" Requires="v">
                <p:oleObj spid="_x0000_s3076" name="" r:id="rId1" imgW="6908800" imgH="4921885" progId="Excel.Chart.8">
                  <p:embed/>
                </p:oleObj>
              </mc:Choice>
              <mc:Fallback>
                <p:oleObj name="" r:id="rId1" imgW="6908800" imgH="4921885" progId="Excel.Chart.8">
                  <p:embed/>
                  <p:pic>
                    <p:nvPicPr>
                      <p:cNvPr id="0" name="Picture 3075"/>
                      <p:cNvPicPr/>
                      <p:nvPr/>
                    </p:nvPicPr>
                    <p:blipFill>
                      <a:blip r:embed="rId2"/>
                      <a:srcRect/>
                      <a:stretch>
                        <a:fillRect/>
                      </a:stretch>
                    </p:blipFill>
                    <p:spPr>
                      <a:xfrm>
                        <a:off x="685800" y="990600"/>
                        <a:ext cx="7705725" cy="5486400"/>
                      </a:xfrm>
                      <a:prstGeom prst="rect">
                        <a:avLst/>
                      </a:prstGeom>
                      <a:noFill/>
                      <a:ln w="38100">
                        <a:miter/>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p:nvPr>
        </p:nvSpPr>
        <p:spPr>
          <a:ln/>
        </p:spPr>
        <p:txBody>
          <a:bodyPr vert="horz" wrap="square" lIns="91440" tIns="45720" rIns="91440" bIns="45720" anchor="ctr" anchorCtr="0"/>
          <a:p>
            <a:pPr eaLnBrk="1" hangingPunct="1">
              <a:buNone/>
            </a:pPr>
            <a:r>
              <a:rPr lang="en-US" altLang="en-US" dirty="0"/>
              <a:t>Components of TSA (Cont.)</a:t>
            </a:r>
            <a:endParaRPr lang="en-US" altLang="en-US" dirty="0"/>
          </a:p>
        </p:txBody>
      </p:sp>
      <p:sp>
        <p:nvSpPr>
          <p:cNvPr id="16387" name="Rectangle 3"/>
          <p:cNvSpPr>
            <a:spLocks noGrp="1"/>
          </p:cNvSpPr>
          <p:nvPr>
            <p:ph idx="1"/>
          </p:nvPr>
        </p:nvSpPr>
        <p:spPr>
          <a:xfrm>
            <a:off x="457200" y="1447800"/>
            <a:ext cx="8229600" cy="4678363"/>
          </a:xfrm>
          <a:ln/>
        </p:spPr>
        <p:txBody>
          <a:bodyPr vert="horz" wrap="square" lIns="91440" tIns="45720" rIns="91440" bIns="45720" anchor="t" anchorCtr="0"/>
          <a:p>
            <a:pPr eaLnBrk="1" hangingPunct="1"/>
            <a:r>
              <a:rPr lang="en-US" altLang="en-US" dirty="0"/>
              <a:t>Difficult to forecast demand because...</a:t>
            </a:r>
            <a:endParaRPr lang="en-US" altLang="en-US" dirty="0"/>
          </a:p>
        </p:txBody>
      </p:sp>
      <p:sp>
        <p:nvSpPr>
          <p:cNvPr id="16388" name="Text Box 4"/>
          <p:cNvSpPr txBox="1"/>
          <p:nvPr/>
        </p:nvSpPr>
        <p:spPr>
          <a:xfrm>
            <a:off x="1143000" y="1981200"/>
            <a:ext cx="6629400" cy="519113"/>
          </a:xfrm>
          <a:prstGeom prst="rect">
            <a:avLst/>
          </a:prstGeom>
          <a:noFill/>
          <a:ln w="9525">
            <a:noFill/>
          </a:ln>
        </p:spPr>
        <p:txBody>
          <a:bodyPr>
            <a:spAutoFit/>
          </a:bodyPr>
          <a:p>
            <a:pPr lvl="1" indent="-342900" eaLnBrk="0" hangingPunct="0">
              <a:spcBef>
                <a:spcPct val="20000"/>
              </a:spcBef>
              <a:buClr>
                <a:schemeClr val="tx1"/>
              </a:buClr>
              <a:buChar char="–"/>
            </a:pPr>
            <a:r>
              <a:rPr lang="en-US" altLang="en-US" sz="2800" dirty="0">
                <a:latin typeface="Arial" panose="020B0604020202020204" pitchFamily="34" charset="0"/>
                <a:ea typeface="Arial" panose="020B0604020202020204" pitchFamily="34" charset="0"/>
              </a:rPr>
              <a:t>There are no causal variables</a:t>
            </a:r>
            <a:endParaRPr lang="en-US" altLang="en-US" sz="2000" dirty="0">
              <a:latin typeface="Arial" panose="020B0604020202020204" pitchFamily="34" charset="0"/>
              <a:ea typeface="Arial" panose="020B0604020202020204" pitchFamily="34" charset="0"/>
            </a:endParaRPr>
          </a:p>
        </p:txBody>
      </p:sp>
      <p:sp>
        <p:nvSpPr>
          <p:cNvPr id="16389" name="Text Box 5"/>
          <p:cNvSpPr txBox="1"/>
          <p:nvPr/>
        </p:nvSpPr>
        <p:spPr>
          <a:xfrm>
            <a:off x="1143000" y="2590800"/>
            <a:ext cx="6781800" cy="1800225"/>
          </a:xfrm>
          <a:prstGeom prst="rect">
            <a:avLst/>
          </a:prstGeom>
          <a:noFill/>
          <a:ln w="9525">
            <a:noFill/>
          </a:ln>
        </p:spPr>
        <p:txBody>
          <a:bodyPr>
            <a:spAutoFit/>
          </a:bodyPr>
          <a:p>
            <a:pPr lvl="1" indent="-342900" eaLnBrk="0" hangingPunct="0">
              <a:spcBef>
                <a:spcPct val="20000"/>
              </a:spcBef>
              <a:buClr>
                <a:schemeClr val="tx1"/>
              </a:buClr>
              <a:buChar char="–"/>
            </a:pPr>
            <a:r>
              <a:rPr lang="en-US" altLang="en-US" sz="2800" dirty="0">
                <a:latin typeface="Arial" panose="020B0604020202020204" pitchFamily="34" charset="0"/>
                <a:ea typeface="Arial" panose="020B0604020202020204" pitchFamily="34" charset="0"/>
              </a:rPr>
              <a:t>The components (trend, seasonality, cycles, and random variation) cannot always be easily or accurately identified</a:t>
            </a:r>
            <a:endParaRPr lang="en-US" altLang="en-US" sz="2000" dirty="0">
              <a:latin typeface="Arial" panose="020B0604020202020204" pitchFamily="34" charset="0"/>
              <a:ea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p:nvPr>
        </p:nvSpPr>
        <p:spPr>
          <a:xfrm>
            <a:off x="584200" y="176213"/>
            <a:ext cx="7772400" cy="803275"/>
          </a:xfrm>
          <a:ln/>
        </p:spPr>
        <p:txBody>
          <a:bodyPr vert="horz" wrap="square" lIns="92075" tIns="46038" rIns="92075" bIns="46038" anchor="ctr" anchorCtr="0"/>
          <a:p>
            <a:pPr eaLnBrk="1" hangingPunct="1">
              <a:buNone/>
            </a:pPr>
            <a:r>
              <a:rPr lang="en-US" altLang="en-US" sz="4000" i="1" dirty="0"/>
              <a:t>Some Time Series Terms</a:t>
            </a:r>
            <a:endParaRPr lang="en-US" altLang="en-US" sz="4000" i="1" dirty="0"/>
          </a:p>
        </p:txBody>
      </p:sp>
      <p:sp>
        <p:nvSpPr>
          <p:cNvPr id="17411" name="Rectangle 3"/>
          <p:cNvSpPr>
            <a:spLocks noGrp="1"/>
          </p:cNvSpPr>
          <p:nvPr>
            <p:ph idx="1"/>
          </p:nvPr>
        </p:nvSpPr>
        <p:spPr>
          <a:xfrm>
            <a:off x="668338" y="1033463"/>
            <a:ext cx="7772400" cy="5013325"/>
          </a:xfrm>
          <a:ln/>
        </p:spPr>
        <p:txBody>
          <a:bodyPr vert="horz" wrap="square" lIns="92075" tIns="46038" rIns="92075" bIns="46038" anchor="t" anchorCtr="0"/>
          <a:p>
            <a:pPr eaLnBrk="1" hangingPunct="1"/>
            <a:r>
              <a:rPr lang="en-US" altLang="en-US" sz="2600" dirty="0"/>
              <a:t>Stationary Data - a time series variable exhibiting no significant upward or downward trend over time.</a:t>
            </a:r>
            <a:endParaRPr lang="en-US" altLang="en-US" sz="2600" dirty="0"/>
          </a:p>
          <a:p>
            <a:pPr eaLnBrk="1" hangingPunct="1"/>
            <a:r>
              <a:rPr lang="en-US" altLang="en-US" sz="2600" dirty="0"/>
              <a:t>Nonstationary Data - a time series variable exhibiting a significant upward or downward trend over time.</a:t>
            </a:r>
            <a:endParaRPr lang="en-US" altLang="en-US" sz="2600" dirty="0"/>
          </a:p>
          <a:p>
            <a:pPr eaLnBrk="1" hangingPunct="1"/>
            <a:r>
              <a:rPr lang="en-US" altLang="en-US" sz="2600" dirty="0"/>
              <a:t>Seasonal Data - a time series variable exhibiting a repeating patterns at regular intervals over time.</a:t>
            </a:r>
            <a:endParaRPr lang="en-US" altLang="en-US" sz="2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a:xfrm>
            <a:off x="457200" y="274638"/>
            <a:ext cx="8229600" cy="752475"/>
          </a:xfrm>
          <a:ln/>
        </p:spPr>
        <p:txBody>
          <a:bodyPr vert="horz" wrap="square" lIns="92075" tIns="46038" rIns="92075" bIns="46038" anchor="ctr" anchorCtr="0"/>
          <a:p>
            <a:pPr eaLnBrk="1" hangingPunct="1">
              <a:buNone/>
            </a:pPr>
            <a:r>
              <a:rPr lang="en-US" altLang="en-US" sz="4000" i="1" dirty="0"/>
              <a:t>Approaching Time Series Analysis</a:t>
            </a:r>
            <a:endParaRPr lang="en-US" altLang="en-US" sz="4000" i="1" dirty="0"/>
          </a:p>
        </p:txBody>
      </p:sp>
      <p:sp>
        <p:nvSpPr>
          <p:cNvPr id="18435" name="Rectangle 3"/>
          <p:cNvSpPr>
            <a:spLocks noGrp="1"/>
          </p:cNvSpPr>
          <p:nvPr>
            <p:ph idx="1"/>
          </p:nvPr>
        </p:nvSpPr>
        <p:spPr>
          <a:xfrm>
            <a:off x="652463" y="1171575"/>
            <a:ext cx="7772400" cy="4654550"/>
          </a:xfrm>
          <a:ln/>
        </p:spPr>
        <p:txBody>
          <a:bodyPr vert="horz" wrap="square" lIns="92075" tIns="46038" rIns="92075" bIns="46038" anchor="t" anchorCtr="0"/>
          <a:p>
            <a:pPr eaLnBrk="1" hangingPunct="1"/>
            <a:r>
              <a:rPr lang="en-US" altLang="en-US" sz="2600" dirty="0"/>
              <a:t>There are many, many different time series techniques.</a:t>
            </a:r>
            <a:endParaRPr lang="en-US" altLang="en-US" sz="2600" dirty="0"/>
          </a:p>
          <a:p>
            <a:pPr eaLnBrk="1" hangingPunct="1"/>
            <a:r>
              <a:rPr lang="en-US" altLang="en-US" sz="2600" dirty="0"/>
              <a:t>It is usually impossible to know which technique will be best for a particular data set.</a:t>
            </a:r>
            <a:endParaRPr lang="en-US" altLang="en-US" sz="2600" dirty="0"/>
          </a:p>
          <a:p>
            <a:pPr eaLnBrk="1" hangingPunct="1"/>
            <a:r>
              <a:rPr lang="en-US" altLang="en-US" sz="2600" dirty="0"/>
              <a:t>It is customary to try out several different techniques and select the one that seems to work best.</a:t>
            </a:r>
            <a:endParaRPr lang="en-US" altLang="en-US" sz="2600" dirty="0"/>
          </a:p>
          <a:p>
            <a:pPr eaLnBrk="1" hangingPunct="1"/>
            <a:r>
              <a:rPr lang="en-US" altLang="en-US" sz="2600" dirty="0"/>
              <a:t>To be an effective time series modeler, you need to keep several time series techniques in your “tool box.”</a:t>
            </a:r>
            <a:endParaRPr lang="en-US" altLang="en-US" sz="2600" dirty="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4680</Words>
  <Application>WPS Presentation</Application>
  <PresentationFormat>On-screen Show (4:3)</PresentationFormat>
  <Paragraphs>143</Paragraphs>
  <Slides>21</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21</vt:i4>
      </vt:variant>
      <vt:variant>
        <vt:lpstr>幻灯片标题</vt:lpstr>
      </vt:variant>
      <vt:variant>
        <vt:i4>21</vt:i4>
      </vt:variant>
    </vt:vector>
  </HeadingPairs>
  <TitlesOfParts>
    <vt:vector size="51" baseType="lpstr">
      <vt:lpstr>Arial</vt:lpstr>
      <vt:lpstr>SimSun</vt:lpstr>
      <vt:lpstr>Wingdings</vt:lpstr>
      <vt:lpstr>Times New Roman</vt:lpstr>
      <vt:lpstr>Monotype Sorts</vt:lpstr>
      <vt:lpstr>Wingdings</vt:lpstr>
      <vt:lpstr>Microsoft YaHei</vt:lpstr>
      <vt:lpstr>Arial Unicode MS</vt:lpstr>
      <vt:lpstr>Blue Waves</vt:lpstr>
      <vt:lpstr>Excel.Chart.8</vt:lpstr>
      <vt:lpstr>Equation.2</vt:lpstr>
      <vt:lpstr>Equation.2</vt:lpstr>
      <vt:lpstr>Equation.2</vt:lpstr>
      <vt:lpstr>Equation.2</vt:lpstr>
      <vt:lpstr>Equation.2</vt:lpstr>
      <vt:lpstr>Equation.2</vt:lpstr>
      <vt:lpstr>Equation.2</vt:lpstr>
      <vt:lpstr>Equation.2</vt:lpstr>
      <vt:lpstr>Equation.2</vt:lpstr>
      <vt:lpstr>Equation.2</vt:lpstr>
      <vt:lpstr>Equation.2</vt:lpstr>
      <vt:lpstr>Equation.2</vt:lpstr>
      <vt:lpstr>Equation.2</vt:lpstr>
      <vt:lpstr>Equation.2</vt:lpstr>
      <vt:lpstr>Equation.3</vt:lpstr>
      <vt:lpstr>Equation.3</vt:lpstr>
      <vt:lpstr>Equation.2</vt:lpstr>
      <vt:lpstr>Equation.2</vt:lpstr>
      <vt:lpstr>Equation.2</vt:lpstr>
      <vt:lpstr>Equation.2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Virginia Tech</Company>
  <LinksUpToDate>false</LinksUpToDate>
  <SharedDoc>false</SharedDoc>
  <HyperlinksChanged>false</HyperlinksChanged>
  <AppVersion>14.0000</AppVersion>
  <Manager>BIT, MBA</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13, Time Series Analysis and Forecasting</dc:title>
  <dc:creator>Raymond Major</dc:creator>
  <dc:subject>BIT5404</dc:subject>
  <cp:lastModifiedBy>Indra Kumar Chandaka</cp:lastModifiedBy>
  <cp:revision>200</cp:revision>
  <cp:lastPrinted>2015-10-26T15:36:51Z</cp:lastPrinted>
  <dcterms:created xsi:type="dcterms:W3CDTF">1995-06-17T23:31:02Z</dcterms:created>
  <dcterms:modified xsi:type="dcterms:W3CDTF">2025-02-25T06:21:57Z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51F0C66912CA4BA08D84FF88350800E2_12</vt:lpwstr>
  </property>
  <property fmtid="{D5CDD505-2E9C-101B-9397-08002B2CF9AE}" pid="3" name="KSOProductBuildVer">
    <vt:lpwstr>1033-12.2.0.19805</vt:lpwstr>
  </property>
</Properties>
</file>