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41E686-D606-4A48-990A-F59FAA94752E}" v="31" dt="2023-12-05T05:19:13.349"/>
    <p1510:client id="{1A79B5AC-4FF5-4B4E-88B7-F92D3C59384C}" v="2" dt="2023-12-01T10:31:12.022"/>
    <p1510:client id="{1DB95726-C76B-4BA6-BCB3-813CAF708EE8}" v="64" dt="2023-11-29T05:19:31.417"/>
    <p1510:client id="{231723D1-A362-455A-964A-26C43BF0AFD9}" v="5" dt="2023-11-29T04:27:42.619"/>
    <p1510:client id="{308CE34C-6D05-452D-8FFC-F49E27076F3B}" v="9" dt="2023-11-30T05:32:33.076"/>
    <p1510:client id="{67685528-FAC9-46A7-8FDC-8D417F9DBBA2}" v="26" dt="2023-11-29T04:31:04.441"/>
    <p1510:client id="{87C934DA-6D68-4B7F-8054-049ADDEB9B14}" v="4" dt="2023-11-30T12:37:09.180"/>
    <p1510:client id="{91269F71-B296-40D6-BBAD-3F6E86F9F2EB}" v="261" dt="2023-11-29T10:51:22.241"/>
    <p1510:client id="{91647D27-6A42-4790-B09B-A60F5DD063D2}" v="3" dt="2023-12-04T11:59:13.329"/>
    <p1510:client id="{94FB28EA-FDA5-45C4-9B90-4C176E3EE6D8}" v="3" dt="2023-12-04T07:55:35.156"/>
    <p1510:client id="{B7C11906-20B0-42EF-873A-749FA59EE308}" v="1059" dt="2023-11-30T12:32:54.177"/>
    <p1510:client id="{EE09A40B-8A3D-4185-8F69-FEAC9022F11D}" v="43" dt="2023-11-30T12:45:16.6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6F2-02BD-E71F-EFBD-14FECCF2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7172325" cy="3152251"/>
          </a:xfrm>
        </p:spPr>
        <p:txBody>
          <a:bodyPr anchor="b"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90113-E8E1-4E48-41BC-583802BFC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7EE5-BFF0-D779-4261-E239DB45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9492-34ED-FE24-4F29-E4C8F549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C886-7F1E-7BC1-9A9E-B24C2AC2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74AEE6-9CA7-5247-DC34-99634247DF50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96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4143-3C41-D626-8F64-36A9C9F1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14400"/>
            <a:ext cx="9962791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2C4FB-B560-A0FC-6435-952981BC9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2285997"/>
            <a:ext cx="9962791" cy="38909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EC4F-0A90-11E2-E43E-B9E765AF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2A5B4-1D77-B0AC-49E7-CAE9556B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96EF9-2FDA-8E87-D546-8840CEBF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13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85AB7-38B3-7F80-0B2D-7960F5637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4513" y="1052423"/>
            <a:ext cx="1771292" cy="49170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DBDC3-E9EA-8699-B2E4-4C778445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14" y="1052424"/>
            <a:ext cx="7873043" cy="49170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BEDE-3A67-6FCA-25F3-B91F7C82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FF51-4318-20EA-3A3A-8FE203B1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D9703-5BAD-DE95-98D9-0F30E7C0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745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32FD-157B-437C-E9D5-B66E8B3B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0A51-A7E8-7A6A-5FD0-F9B250BE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C8B8-F999-7D95-435D-17CE6ACC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27265-C89C-937F-1DA3-F377F687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EB89E-4530-3632-3485-F481DB04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17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056A-761D-1DBC-276A-2A46D153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13" y="1355763"/>
            <a:ext cx="6972300" cy="2255794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904B3-6AC1-19D5-3EAE-2009A3B4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921820"/>
            <a:ext cx="5524500" cy="11509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A86D-493D-5BF6-8AA6-F1231E3B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CD76-6623-164A-7BFA-207AFA05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4312-1F20-5486-62B0-A8BB8829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03F1C9-9114-4426-6F07-F7FF9CCD5FC4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50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FC4C-4D16-E5A8-F934-8B158F6F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DE54-F935-945D-3E4F-B659695E8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286002"/>
            <a:ext cx="5067300" cy="38909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F3710-E06B-05DE-937A-C92E5256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6001"/>
            <a:ext cx="5067300" cy="38909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02EFD-42D3-11C1-677E-0E478B93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C2F08-0D93-B14B-6106-2925DF3E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DE81-F2AB-CCB9-8B68-5E4F3101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692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81B-4E36-1511-E9A7-8FB931B4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04888"/>
            <a:ext cx="10287000" cy="9001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73DE-183B-9473-20AD-2D3BFED8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1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0FB3D-60AC-DEF2-4472-31B4E076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1" y="3048001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E5BDB-B29C-788F-E2FB-6C154E8FE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3174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3FF49-3276-24CA-BC81-FA92C0A93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3174" y="3048000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FA1C8-C196-9BE1-F603-3FC17EDD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79692-E142-E1D7-AD17-30C5F136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0FCF2-7B78-2A2A-F878-58335FE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2D0356-1ECF-682B-F87A-811BDD28B2CB}"/>
              </a:ext>
            </a:extLst>
          </p:cNvPr>
          <p:cNvCxnSpPr>
            <a:cxnSpLocks/>
          </p:cNvCxnSpPr>
          <p:nvPr/>
        </p:nvCxnSpPr>
        <p:spPr>
          <a:xfrm>
            <a:off x="1052513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06CA06-9701-E645-C0A5-594B227B288F}"/>
              </a:ext>
            </a:extLst>
          </p:cNvPr>
          <p:cNvCxnSpPr>
            <a:cxnSpLocks/>
          </p:cNvCxnSpPr>
          <p:nvPr/>
        </p:nvCxnSpPr>
        <p:spPr>
          <a:xfrm>
            <a:off x="6435725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130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4DA-C0D4-E152-7F42-F6352C96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14400"/>
            <a:ext cx="97155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2AA04-1E84-460C-F560-A228F930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B260E-3910-7D1B-5074-24F5F0AB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020F1-A878-9B80-6B4F-7D71406B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04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652D6-7AE9-3E3B-5C1B-2B4399B1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7127E-2A63-6F45-4C40-83584363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6FB79-D9D1-5381-0019-E24F8B4D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4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23B5-7DA9-0E4F-DA39-4624DB8A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69065"/>
            <a:ext cx="3266536" cy="2312979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5E77-518A-1FB9-B473-E19CADE0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4423" y="987425"/>
            <a:ext cx="5615077" cy="4873625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5344F-7D06-2406-D113-D24587835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47801"/>
            <a:ext cx="3266536" cy="23828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BE708-BAD0-A0A6-9332-9D2179E6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70050-9362-4EC4-6B73-3A38445B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A991-8608-CAB4-33FA-03D380D2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614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B837-332D-9100-E007-7DE27948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385457"/>
            <a:ext cx="3312543" cy="230428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DE983-0B0E-07CC-8C57-4EA529E27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24423" y="957263"/>
            <a:ext cx="5372189" cy="4962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AB867-3FC6-5007-61B0-D9B7E5B0C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58315"/>
            <a:ext cx="3312542" cy="196147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C7E0F-BFE1-7134-163B-B777970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5D0B-4F98-F3BE-FB23-22D8C5D4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B2E3D-2188-B7A9-0ECE-97814735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977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8B98-3BD5-0A20-B0E7-944EAEB2654A}"/>
              </a:ext>
            </a:extLst>
          </p:cNvPr>
          <p:cNvSpPr/>
          <p:nvPr/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404C1-E8A5-65FC-C068-21EA0397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CFD78-F171-BA47-AAF3-C6EB75F9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285997"/>
            <a:ext cx="10287000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5A77-B1AB-D608-A6C5-F0F99B691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E34E5-5E9B-7786-05B5-B93241EE2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CD4B-611E-32FA-419D-326099EEF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537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17" r:id="rId6"/>
    <p:sldLayoutId id="2147483713" r:id="rId7"/>
    <p:sldLayoutId id="2147483714" r:id="rId8"/>
    <p:sldLayoutId id="2147483715" r:id="rId9"/>
    <p:sldLayoutId id="2147483716" r:id="rId10"/>
    <p:sldLayoutId id="2147483718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2120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496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3210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C74AEE6-9CA7-5247-DC34-99634247D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09F55FD1-95FA-98DA-84AA-145D29A53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2B128C-3E39-1322-7452-9DA5AB07FB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6717" b="8283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3AC9EE06-57AF-0FF5-450C-2A606C23B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375140"/>
            <a:ext cx="12192000" cy="4488388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0"/>
                </a:schemeClr>
              </a:gs>
              <a:gs pos="61814">
                <a:schemeClr val="accent1">
                  <a:lumMod val="60000"/>
                  <a:lumOff val="40000"/>
                  <a:alpha val="89000"/>
                </a:schemeClr>
              </a:gs>
              <a:gs pos="94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874614-D18E-D4DA-9D7C-56C58A416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404558"/>
            <a:ext cx="7355457" cy="15601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QUARTERLY REVIEW</a:t>
            </a:r>
          </a:p>
          <a:p>
            <a:r>
              <a:rPr lang="en-US" dirty="0">
                <a:latin typeface="Times New Roman"/>
                <a:cs typeface="Times New Roman"/>
              </a:rPr>
              <a:t>OCT - 2023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EABDCE-BDF5-6E3F-A3DD-5F599EBF2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5610250"/>
            <a:ext cx="7172325" cy="7560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Indraja Lakshmi </a:t>
            </a:r>
            <a:r>
              <a:rPr lang="en-US" err="1">
                <a:latin typeface="Times New Roman"/>
                <a:cs typeface="Times New Roman"/>
              </a:rPr>
              <a:t>Tirumalanadhuni</a:t>
            </a:r>
            <a:endParaRPr lang="en-US">
              <a:latin typeface="Times New Roman"/>
              <a:cs typeface="Times New Roman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13FECB8-44EE-4A45-9F7B-66ECF1C3C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6825" y="5292529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24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FEE5B-7D14-CB7A-FB48-1F5464170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1" y="757238"/>
            <a:ext cx="11695544" cy="1147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latin typeface="Times New Roman"/>
                <a:cs typeface="Times New Roman"/>
              </a:rPr>
              <a:t>Mcq</a:t>
            </a:r>
            <a:r>
              <a:rPr lang="en-US" dirty="0">
                <a:latin typeface="Times New Roman"/>
                <a:cs typeface="Times New Roman"/>
              </a:rPr>
              <a:t> post-test analysis in web and mobile browser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7C0FC-7220-A9C0-B346-42C0AC436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1754907"/>
            <a:ext cx="10287000" cy="44220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Created more than 300 questions and more than 5 tests and attempted the test and checked how all the values are populating in score card screen.</a:t>
            </a:r>
          </a:p>
          <a:p>
            <a:r>
              <a:rPr lang="en-US" dirty="0">
                <a:latin typeface="Times New Roman"/>
                <a:cs typeface="Times New Roman"/>
              </a:rPr>
              <a:t>Tested score card, paper composition, module level performance and Attempt test analysis table.</a:t>
            </a:r>
          </a:p>
          <a:p>
            <a:r>
              <a:rPr lang="en-US" dirty="0">
                <a:latin typeface="Times New Roman"/>
                <a:cs typeface="Times New Roman"/>
              </a:rPr>
              <a:t>Tested all the old tested.</a:t>
            </a:r>
            <a:br>
              <a:rPr lang="en-US" dirty="0">
                <a:latin typeface="Times New Roman"/>
              </a:rPr>
            </a:br>
            <a:endParaRPr lang="en-US">
              <a:latin typeface="Times New Roman"/>
              <a:cs typeface="Times New Roman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1742E3B6-BEF9-1919-E902-AAA609929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009" y="3432566"/>
            <a:ext cx="7599218" cy="336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538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B30E8-0F1C-FB04-0EDE-600F93CD4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80962"/>
          </a:xfrm>
        </p:spPr>
        <p:txBody>
          <a:bodyPr>
            <a:normAutofit fontScale="90000"/>
          </a:bodyPr>
          <a:lstStyle/>
          <a:p>
            <a:r>
              <a:rPr lang="en-US" sz="600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96142-048B-BFD5-C6A4-4D774545D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355597"/>
            <a:ext cx="10287000" cy="58213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module </a:t>
            </a:r>
            <a:r>
              <a:rPr lang="en-US" dirty="0">
                <a:latin typeface="Times New Roman"/>
                <a:ea typeface="+mn-lt"/>
                <a:cs typeface="+mn-lt"/>
              </a:rPr>
              <a:t>level</a:t>
            </a:r>
            <a:r>
              <a:rPr lang="en-US" dirty="0">
                <a:ea typeface="+mn-lt"/>
                <a:cs typeface="+mn-lt"/>
              </a:rPr>
              <a:t> performance and Attempt test analysis table</a:t>
            </a:r>
            <a:br>
              <a:rPr lang="en-US" dirty="0">
                <a:ea typeface="+mn-lt"/>
                <a:cs typeface="+mn-lt"/>
              </a:rPr>
            </a:br>
            <a:br>
              <a:rPr lang="en-US" dirty="0">
                <a:ea typeface="+mn-lt"/>
                <a:cs typeface="+mn-lt"/>
              </a:rPr>
            </a:b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AC6467B-0524-FA47-D70B-1372A79B2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886816"/>
            <a:ext cx="9766300" cy="484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618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74AEE6-9CA7-5247-DC34-99634247D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erial view of a highway near the ocean">
            <a:extLst>
              <a:ext uri="{FF2B5EF4-FFF2-40B4-BE49-F238E27FC236}">
                <a16:creationId xmlns:a16="http://schemas.microsoft.com/office/drawing/2014/main" id="{F29F3D98-DC3E-414D-E8F0-BC10D21E80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7727" r="-2" b="17239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758B122-85A5-F4DA-C20F-E970C80F4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6873"/>
            <a:ext cx="12192000" cy="6856430"/>
          </a:xfrm>
          <a:custGeom>
            <a:avLst/>
            <a:gdLst>
              <a:gd name="connsiteX0" fmla="*/ 3510283 w 12192000"/>
              <a:gd name="connsiteY0" fmla="*/ 781631 h 6856430"/>
              <a:gd name="connsiteX1" fmla="*/ 6150778 w 12192000"/>
              <a:gd name="connsiteY1" fmla="*/ 3422127 h 6856430"/>
              <a:gd name="connsiteX2" fmla="*/ 3510283 w 12192000"/>
              <a:gd name="connsiteY2" fmla="*/ 6062622 h 6856430"/>
              <a:gd name="connsiteX3" fmla="*/ 883419 w 12192000"/>
              <a:gd name="connsiteY3" fmla="*/ 3692102 h 6856430"/>
              <a:gd name="connsiteX4" fmla="*/ 881256 w 12192000"/>
              <a:gd name="connsiteY4" fmla="*/ 3649249 h 6856430"/>
              <a:gd name="connsiteX5" fmla="*/ 880589 w 12192000"/>
              <a:gd name="connsiteY5" fmla="*/ 3644882 h 6856430"/>
              <a:gd name="connsiteX6" fmla="*/ 869341 w 12192000"/>
              <a:gd name="connsiteY6" fmla="*/ 3422127 h 6856430"/>
              <a:gd name="connsiteX7" fmla="*/ 880589 w 12192000"/>
              <a:gd name="connsiteY7" fmla="*/ 3199372 h 6856430"/>
              <a:gd name="connsiteX8" fmla="*/ 881256 w 12192000"/>
              <a:gd name="connsiteY8" fmla="*/ 3195006 h 6856430"/>
              <a:gd name="connsiteX9" fmla="*/ 883419 w 12192000"/>
              <a:gd name="connsiteY9" fmla="*/ 3152151 h 6856430"/>
              <a:gd name="connsiteX10" fmla="*/ 3510283 w 12192000"/>
              <a:gd name="connsiteY10" fmla="*/ 781631 h 6856430"/>
              <a:gd name="connsiteX11" fmla="*/ 12192000 w 12192000"/>
              <a:gd name="connsiteY11" fmla="*/ 0 h 6856430"/>
              <a:gd name="connsiteX12" fmla="*/ 0 w 12192000"/>
              <a:gd name="connsiteY12" fmla="*/ 0 h 6856430"/>
              <a:gd name="connsiteX13" fmla="*/ 0 w 12192000"/>
              <a:gd name="connsiteY13" fmla="*/ 6856430 h 6856430"/>
              <a:gd name="connsiteX14" fmla="*/ 12192000 w 12192000"/>
              <a:gd name="connsiteY14" fmla="*/ 6856430 h 68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6856430">
                <a:moveTo>
                  <a:pt x="3510283" y="781631"/>
                </a:moveTo>
                <a:cubicBezTo>
                  <a:pt x="4968589" y="781631"/>
                  <a:pt x="6150778" y="1963821"/>
                  <a:pt x="6150778" y="3422127"/>
                </a:cubicBezTo>
                <a:cubicBezTo>
                  <a:pt x="6150778" y="4880433"/>
                  <a:pt x="4968589" y="6062622"/>
                  <a:pt x="3510283" y="6062622"/>
                </a:cubicBezTo>
                <a:cubicBezTo>
                  <a:pt x="2143121" y="6062622"/>
                  <a:pt x="1018639" y="5023588"/>
                  <a:pt x="883419" y="3692102"/>
                </a:cubicBezTo>
                <a:lnTo>
                  <a:pt x="881256" y="3649249"/>
                </a:lnTo>
                <a:lnTo>
                  <a:pt x="880589" y="3644882"/>
                </a:lnTo>
                <a:cubicBezTo>
                  <a:pt x="873151" y="3571642"/>
                  <a:pt x="869341" y="3497330"/>
                  <a:pt x="869341" y="3422127"/>
                </a:cubicBezTo>
                <a:cubicBezTo>
                  <a:pt x="869341" y="3346925"/>
                  <a:pt x="873151" y="3272612"/>
                  <a:pt x="880589" y="3199372"/>
                </a:cubicBezTo>
                <a:lnTo>
                  <a:pt x="881256" y="3195006"/>
                </a:lnTo>
                <a:lnTo>
                  <a:pt x="883419" y="3152151"/>
                </a:lnTo>
                <a:cubicBezTo>
                  <a:pt x="1018639" y="1820665"/>
                  <a:pt x="2143121" y="781631"/>
                  <a:pt x="3510283" y="781631"/>
                </a:cubicBezTo>
                <a:close/>
                <a:moveTo>
                  <a:pt x="12192000" y="0"/>
                </a:moveTo>
                <a:lnTo>
                  <a:pt x="0" y="0"/>
                </a:lnTo>
                <a:lnTo>
                  <a:pt x="0" y="6856430"/>
                </a:lnTo>
                <a:lnTo>
                  <a:pt x="12192000" y="685643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B7D00C-688D-25AF-E3F5-095E57628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269" y="2211978"/>
            <a:ext cx="4190999" cy="1425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Thank you</a:t>
            </a:r>
            <a:endParaRPr lang="en-US">
              <a:latin typeface="Times New Roman"/>
              <a:cs typeface="Times New Roman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03192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591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56BFB-4B83-599B-5656-E64BAC577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/>
                <a:ea typeface="+mj-lt"/>
                <a:cs typeface="+mj-lt"/>
              </a:rPr>
              <a:t>Testing Insights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D9C6E-0504-FB21-B6E9-C89395DB3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1438272"/>
            <a:ext cx="10287000" cy="46148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400" dirty="0">
              <a:latin typeface="Times New Roman"/>
              <a:cs typeface="Times New Roman"/>
            </a:endParaRPr>
          </a:p>
          <a:p>
            <a:r>
              <a:rPr lang="en-US" sz="2400" dirty="0">
                <a:latin typeface="Times New Roman"/>
                <a:cs typeface="Times New Roman"/>
              </a:rPr>
              <a:t>Synopsis in mobile App.</a:t>
            </a:r>
          </a:p>
          <a:p>
            <a:r>
              <a:rPr lang="en-US" sz="2400" dirty="0">
                <a:latin typeface="Times New Roman"/>
                <a:cs typeface="Times New Roman"/>
              </a:rPr>
              <a:t>New Coupon code flow.</a:t>
            </a:r>
          </a:p>
          <a:p>
            <a:r>
              <a:rPr lang="en-US" sz="2400" dirty="0">
                <a:latin typeface="Times New Roman"/>
                <a:cs typeface="Times New Roman"/>
              </a:rPr>
              <a:t>One course page in web, mobile browser and App.</a:t>
            </a:r>
          </a:p>
          <a:p>
            <a:r>
              <a:rPr lang="en-US" sz="2400" dirty="0">
                <a:latin typeface="Times New Roman"/>
                <a:cs typeface="Times New Roman"/>
              </a:rPr>
              <a:t>User profile in web and mobile browser.</a:t>
            </a:r>
          </a:p>
          <a:p>
            <a:r>
              <a:rPr lang="en-US" sz="2400" dirty="0">
                <a:latin typeface="Times New Roman"/>
                <a:cs typeface="Times New Roman"/>
              </a:rPr>
              <a:t>MCQ post-test analysis in web and mobile browser.</a:t>
            </a:r>
          </a:p>
          <a:p>
            <a:r>
              <a:rPr lang="en-US" sz="2400" dirty="0">
                <a:latin typeface="Times New Roman"/>
                <a:cs typeface="Times New Roman"/>
              </a:rPr>
              <a:t>Klass dashboard.</a:t>
            </a:r>
          </a:p>
          <a:p>
            <a:r>
              <a:rPr lang="en-US" sz="2400" dirty="0">
                <a:latin typeface="Times New Roman"/>
                <a:cs typeface="Times New Roman"/>
              </a:rPr>
              <a:t>Q&amp;A in app.</a:t>
            </a:r>
          </a:p>
          <a:p>
            <a:endParaRPr lang="en-US" sz="2400" dirty="0">
              <a:latin typeface="Times New Roman"/>
              <a:cs typeface="Times New Roman"/>
            </a:endParaRPr>
          </a:p>
          <a:p>
            <a:endParaRPr lang="en-US" sz="2400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5217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8A81-B622-3DFF-197B-DD37B7DFB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963035"/>
          </a:xfrm>
        </p:spPr>
        <p:txBody>
          <a:bodyPr/>
          <a:lstStyle/>
          <a:p>
            <a:pPr>
              <a:spcBef>
                <a:spcPts val="1000"/>
              </a:spcBef>
            </a:pPr>
            <a:r>
              <a:rPr lang="en-US" sz="2400">
                <a:latin typeface="Times New Roman"/>
                <a:cs typeface="Times New Roman"/>
              </a:rPr>
              <a:t>Synopsis in mobile App.</a:t>
            </a:r>
            <a:endParaRPr lang="en-US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109B1-8E18-1EA8-39D1-B9057CA3A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1552861"/>
            <a:ext cx="10287000" cy="47164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Tested all the 13 Flows from the admin panel and front end (Student side).</a:t>
            </a:r>
            <a:br>
              <a:rPr lang="en-US" dirty="0">
                <a:latin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    </a:t>
            </a:r>
            <a:r>
              <a:rPr lang="en-US" b="1" dirty="0">
                <a:latin typeface="Times New Roman"/>
                <a:cs typeface="Times New Roman"/>
              </a:rPr>
              <a:t>Front end (Student side) </a:t>
            </a:r>
            <a:r>
              <a:rPr lang="en-US" dirty="0">
                <a:latin typeface="Times New Roman"/>
                <a:cs typeface="Times New Roman"/>
              </a:rPr>
              <a:t>                                                                  </a:t>
            </a:r>
            <a:r>
              <a:rPr lang="en-US" b="1" dirty="0">
                <a:latin typeface="Times New Roman"/>
                <a:cs typeface="Times New Roman"/>
              </a:rPr>
              <a:t>  Admin panel   </a:t>
            </a:r>
            <a:r>
              <a:rPr lang="en-US" dirty="0">
                <a:latin typeface="Times New Roman"/>
                <a:cs typeface="Times New Roman"/>
              </a:rPr>
              <a:t>         </a:t>
            </a:r>
            <a:br>
              <a:rPr lang="en-US" dirty="0">
                <a:latin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               </a:t>
            </a:r>
            <a:br>
              <a:rPr lang="en-US" dirty="0">
                <a:latin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           To be uploaded</a:t>
            </a:r>
            <a:br>
              <a:rPr lang="en-US" dirty="0">
                <a:latin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           Submitted</a:t>
            </a:r>
            <a:br>
              <a:rPr lang="en-US" dirty="0">
                <a:latin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           Rejected</a:t>
            </a:r>
            <a:br>
              <a:rPr lang="en-US" dirty="0">
                <a:latin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           Evaluation in-progress</a:t>
            </a:r>
            <a:br>
              <a:rPr lang="en-US" dirty="0">
                <a:latin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           Evaluation completed </a:t>
            </a:r>
            <a:br>
              <a:rPr lang="en-US" dirty="0">
                <a:latin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           Test expired                                     </a:t>
            </a:r>
            <a:endParaRPr lang="en-US">
              <a:latin typeface="Times New Roman"/>
              <a:cs typeface="Times New Roman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44AFEE3-53DB-76F1-6350-34DC87656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7127" y="2427742"/>
            <a:ext cx="2743200" cy="361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961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849A4-43C3-B212-C280-47E693E7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-10800000" flipV="1">
            <a:off x="952500" y="588819"/>
            <a:ext cx="10287000" cy="884237"/>
          </a:xfrm>
        </p:spPr>
        <p:txBody>
          <a:bodyPr>
            <a:normAutofit/>
          </a:bodyPr>
          <a:lstStyle/>
          <a:p>
            <a:r>
              <a:rPr lang="en-US" sz="800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BA3DC-2109-3693-4F60-B87EA1E2F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1524575"/>
            <a:ext cx="10287000" cy="46523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Tested using Master evaluator and 2 step evaluator.</a:t>
            </a:r>
          </a:p>
          <a:p>
            <a:r>
              <a:rPr lang="en-US" sz="2000" dirty="0">
                <a:latin typeface="Times New Roman"/>
                <a:cs typeface="Times New Roman"/>
              </a:rPr>
              <a:t>Tested the PDF scanner.</a:t>
            </a:r>
          </a:p>
          <a:p>
            <a:r>
              <a:rPr lang="en-US" sz="2000" dirty="0">
                <a:latin typeface="Times New Roman"/>
                <a:cs typeface="Times New Roman"/>
              </a:rPr>
              <a:t>Tested in Admin panel, mobile and web browser as well.</a:t>
            </a:r>
          </a:p>
          <a:p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82008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F5C4D-3EAB-ECEB-3AC0-29FA4BAF3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33784"/>
            <a:ext cx="10287000" cy="974580"/>
          </a:xfrm>
        </p:spPr>
        <p:txBody>
          <a:bodyPr/>
          <a:lstStyle/>
          <a:p>
            <a:r>
              <a:rPr lang="en-US" dirty="0"/>
              <a:t>New coupon code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02434-280A-F584-7E5C-735880A92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1246907"/>
            <a:ext cx="10287000" cy="49300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Tested code flow by adding multiple batches to cart.</a:t>
            </a:r>
          </a:p>
          <a:p>
            <a:r>
              <a:rPr lang="en-US" dirty="0"/>
              <a:t>Tested using adding old and new courses.</a:t>
            </a:r>
          </a:p>
          <a:p>
            <a:r>
              <a:rPr lang="en-US" dirty="0"/>
              <a:t>Tested many flows like when the student applied the coupon later if we made any changes in coupon what happens</a:t>
            </a:r>
          </a:p>
          <a:p>
            <a:r>
              <a:rPr lang="en-US" dirty="0"/>
              <a:t>What if coupon is invalid.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 descr="A screenshot of a coupon&#10;&#10;Description automatically generated">
            <a:extLst>
              <a:ext uri="{FF2B5EF4-FFF2-40B4-BE49-F238E27FC236}">
                <a16:creationId xmlns:a16="http://schemas.microsoft.com/office/drawing/2014/main" id="{C86A89EF-2BA9-0A75-A3C4-FA20C7099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583" y="3433177"/>
            <a:ext cx="6957290" cy="300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437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D7295-03BF-2DC3-2CFD-998FDF5BF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591" y="757238"/>
            <a:ext cx="10517909" cy="1147762"/>
          </a:xfrm>
        </p:spPr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One course page web, mobile browser and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CDB93-E1C6-D6B8-879A-818F89C17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Tested for both Klass and Ecomm.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328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328CC-FA1E-1362-434A-A424B0FA7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Klass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759AE-F47E-C3B3-2F98-8408BEC99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Tested many features like creating more courses using OCP and tested the flows like class as primary content, pdf as primary content, MCQ test flow, </a:t>
            </a:r>
            <a:r>
              <a:rPr lang="en-US" err="1">
                <a:latin typeface="Times New Roman"/>
                <a:cs typeface="Times New Roman"/>
              </a:rPr>
              <a:t>korrecto</a:t>
            </a:r>
            <a:r>
              <a:rPr lang="en-US" dirty="0">
                <a:latin typeface="Times New Roman"/>
                <a:cs typeface="Times New Roman"/>
              </a:rPr>
              <a:t> with master and 2 step evaluator and Synopsis with master and 2step evaluator all 13 states.</a:t>
            </a:r>
          </a:p>
          <a:p>
            <a:r>
              <a:rPr lang="en-US" dirty="0">
                <a:latin typeface="Times New Roman"/>
                <a:cs typeface="Times New Roman"/>
              </a:rPr>
              <a:t>Tested out app downloads for notes with watermarks.</a:t>
            </a:r>
          </a:p>
          <a:p>
            <a:r>
              <a:rPr lang="en-US" dirty="0">
                <a:latin typeface="Times New Roman"/>
                <a:cs typeface="Times New Roman"/>
              </a:rPr>
              <a:t>Tested import, linked, delinked with and without content.</a:t>
            </a:r>
          </a:p>
          <a:p>
            <a:r>
              <a:rPr lang="en-US" dirty="0">
                <a:latin typeface="Times New Roman"/>
                <a:cs typeface="Times New Roman"/>
              </a:rPr>
              <a:t>Tested validity extension.</a:t>
            </a:r>
          </a:p>
        </p:txBody>
      </p:sp>
    </p:spTree>
    <p:extLst>
      <p:ext uri="{BB962C8B-B14F-4D97-AF65-F5344CB8AC3E}">
        <p14:creationId xmlns:p14="http://schemas.microsoft.com/office/powerpoint/2010/main" val="2891085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26439-04CB-41DC-E7C3-852BF27E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Ecomm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3A8C1-3857-3B5D-8C16-FD781FFCA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1997361"/>
            <a:ext cx="10287000" cy="41796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Ecomm I tested some flows like: </a:t>
            </a:r>
            <a:br>
              <a:rPr lang="en-US" dirty="0">
                <a:latin typeface="Times New Roman"/>
              </a:rPr>
            </a:br>
            <a:r>
              <a:rPr lang="en-US" dirty="0" err="1">
                <a:latin typeface="Times New Roman"/>
                <a:cs typeface="Times New Roman"/>
              </a:rPr>
              <a:t>i</a:t>
            </a:r>
            <a:r>
              <a:rPr lang="en-US" dirty="0">
                <a:latin typeface="Times New Roman"/>
                <a:cs typeface="Times New Roman"/>
              </a:rPr>
              <a:t>, Admission counsellor </a:t>
            </a:r>
            <a:br>
              <a:rPr lang="en-US" dirty="0">
                <a:latin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ii, Coupon codes and </a:t>
            </a:r>
            <a:br>
              <a:rPr lang="en-US" dirty="0">
                <a:latin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iii, course page.</a:t>
            </a:r>
            <a:br>
              <a:rPr lang="en-US" dirty="0">
                <a:latin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iv, Checked all the payment methods.</a:t>
            </a:r>
          </a:p>
        </p:txBody>
      </p:sp>
    </p:spTree>
    <p:extLst>
      <p:ext uri="{BB962C8B-B14F-4D97-AF65-F5344CB8AC3E}">
        <p14:creationId xmlns:p14="http://schemas.microsoft.com/office/powerpoint/2010/main" val="2887253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BA33F-D87F-214B-8FE5-2E4229C77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User profile in web and mobile browser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1410D-0283-F971-91E3-E33211F6A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Developed a feature for students, to create their profile I tested all the flows like adding details, education and </a:t>
            </a:r>
            <a:r>
              <a:rPr lang="en-US" err="1">
                <a:latin typeface="Times New Roman"/>
                <a:cs typeface="Times New Roman"/>
              </a:rPr>
              <a:t>upsc</a:t>
            </a:r>
            <a:r>
              <a:rPr lang="en-US" dirty="0">
                <a:latin typeface="Times New Roman"/>
                <a:cs typeface="Times New Roman"/>
              </a:rPr>
              <a:t> attempts.</a:t>
            </a:r>
          </a:p>
        </p:txBody>
      </p:sp>
    </p:spTree>
    <p:extLst>
      <p:ext uri="{BB962C8B-B14F-4D97-AF65-F5344CB8AC3E}">
        <p14:creationId xmlns:p14="http://schemas.microsoft.com/office/powerpoint/2010/main" val="4966434"/>
      </p:ext>
    </p:extLst>
  </p:cSld>
  <p:clrMapOvr>
    <a:masterClrMapping/>
  </p:clrMapOvr>
</p:sld>
</file>

<file path=ppt/theme/theme1.xml><?xml version="1.0" encoding="utf-8"?>
<a:theme xmlns:a="http://schemas.openxmlformats.org/drawingml/2006/main" name="AfterglowVTI">
  <a:themeElements>
    <a:clrScheme name="AnalogousFromLightSeedRightStep">
      <a:dk1>
        <a:srgbClr val="000000"/>
      </a:dk1>
      <a:lt1>
        <a:srgbClr val="FFFFFF"/>
      </a:lt1>
      <a:dk2>
        <a:srgbClr val="382441"/>
      </a:dk2>
      <a:lt2>
        <a:srgbClr val="E4E8E2"/>
      </a:lt2>
      <a:accent1>
        <a:srgbClr val="C66FED"/>
      </a:accent1>
      <a:accent2>
        <a:srgbClr val="E94FD9"/>
      </a:accent2>
      <a:accent3>
        <a:srgbClr val="ED6FAC"/>
      </a:accent3>
      <a:accent4>
        <a:srgbClr val="E94F59"/>
      </a:accent4>
      <a:accent5>
        <a:srgbClr val="EA8B56"/>
      </a:accent5>
      <a:accent6>
        <a:srgbClr val="BFA13B"/>
      </a:accent6>
      <a:hlink>
        <a:srgbClr val="678E56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glowVTI" id="{804DBEB7-1920-4C72-A0CB-091339F1875F}" vid="{D4C59F5A-9ECA-4C96-BDFD-0606A75324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AfterglowVTI</vt:lpstr>
      <vt:lpstr>QUARTERLY REVIEW OCT - 2023</vt:lpstr>
      <vt:lpstr>Testing Insights</vt:lpstr>
      <vt:lpstr>Synopsis in mobile App. </vt:lpstr>
      <vt:lpstr>.</vt:lpstr>
      <vt:lpstr>New coupon code flow</vt:lpstr>
      <vt:lpstr>One course page web, mobile browser and app</vt:lpstr>
      <vt:lpstr>Klass</vt:lpstr>
      <vt:lpstr>Ecomm</vt:lpstr>
      <vt:lpstr>User profile in web and mobile browser</vt:lpstr>
      <vt:lpstr>Mcq post-test analysis in web and mobile browser</vt:lpstr>
      <vt:lpstr>.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442</cp:revision>
  <dcterms:created xsi:type="dcterms:W3CDTF">2013-07-15T20:26:40Z</dcterms:created>
  <dcterms:modified xsi:type="dcterms:W3CDTF">2024-08-28T05:18:46Z</dcterms:modified>
</cp:coreProperties>
</file>