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9" r:id="rId22"/>
    <p:sldId id="279" r:id="rId23"/>
    <p:sldId id="280" r:id="rId24"/>
    <p:sldId id="281" r:id="rId25"/>
    <p:sldId id="285" r:id="rId26"/>
    <p:sldId id="286" r:id="rId27"/>
    <p:sldId id="295" r:id="rId28"/>
    <p:sldId id="296" r:id="rId29"/>
    <p:sldId id="288" r:id="rId30"/>
    <p:sldId id="289" r:id="rId31"/>
    <p:sldId id="290" r:id="rId32"/>
    <p:sldId id="291" r:id="rId33"/>
    <p:sldId id="292" r:id="rId34"/>
    <p:sldId id="297" r:id="rId35"/>
    <p:sldId id="298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0" y="-3370"/>
            <a:ext cx="6959514" cy="1108839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28300"/>
            <a:ext cx="8775510" cy="547275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2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67E92E-9556-4EC9-A3CC-61A919F2BA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5AC121-A05E-4BB6-9EDA-2F9327B3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7609"/>
            <a:ext cx="7236726" cy="100990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478" y="1253330"/>
            <a:ext cx="8816452" cy="5379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Image result for annotation java">
            <a:extLst>
              <a:ext uri="{FF2B5EF4-FFF2-40B4-BE49-F238E27FC236}">
                <a16:creationId xmlns:a16="http://schemas.microsoft.com/office/drawing/2014/main" id="{B4DEE64E-DB18-4454-9711-89836E2FA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26" y="1"/>
            <a:ext cx="1907275" cy="1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7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eployment/jar/appma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DAD-5478-497A-8E31-2D9FD984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Annotations and Java 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D616-E028-4D02-97D3-54FC60600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Module-3</a:t>
            </a:r>
          </a:p>
        </p:txBody>
      </p:sp>
    </p:spTree>
    <p:extLst>
      <p:ext uri="{BB962C8B-B14F-4D97-AF65-F5344CB8AC3E}">
        <p14:creationId xmlns:p14="http://schemas.microsoft.com/office/powerpoint/2010/main" val="79692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377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IN" sz="2000">
                <a:solidFill>
                  <a:srgbClr val="FF0000"/>
                </a:solidFill>
              </a:rPr>
              <a:t>Example</a:t>
            </a:r>
          </a:p>
          <a:p>
            <a:pPr>
              <a:buFont typeface="Wingdings" pitchFamily="2" charset="2"/>
              <a:buNone/>
            </a:pPr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</p:txBody>
      </p:sp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  User-defined package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38" y="4913313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6638" y="5086350"/>
            <a:ext cx="437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D:\javaList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Rectangle.java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346200"/>
            <a:ext cx="18923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  <a:latin typeface="Trebuchet MS" pitchFamily="34" charset="0"/>
              </a:rPr>
              <a:t>myComputer</a:t>
            </a:r>
            <a:endParaRPr lang="en-US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500" y="28448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JavaTest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00" y="22225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C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7300" y="28194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javaList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07300" y="21971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D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03800" y="3492500"/>
            <a:ext cx="17653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Rectangle.java</a:t>
            </a:r>
          </a:p>
        </p:txBody>
      </p:sp>
      <p:cxnSp>
        <p:nvCxnSpPr>
          <p:cNvPr id="22" name="Straight Arrow Connector 21"/>
          <p:cNvCxnSpPr>
            <a:stCxn id="10" idx="2"/>
            <a:endCxn id="15" idx="0"/>
          </p:cNvCxnSpPr>
          <p:nvPr/>
        </p:nvCxnSpPr>
        <p:spPr>
          <a:xfrm rot="5400000">
            <a:off x="6216650" y="1397000"/>
            <a:ext cx="495300" cy="11557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 rot="16200000" flipH="1">
            <a:off x="7397750" y="1371600"/>
            <a:ext cx="469900" cy="11811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4" idx="0"/>
          </p:cNvCxnSpPr>
          <p:nvPr/>
        </p:nvCxnSpPr>
        <p:spPr>
          <a:xfrm rot="5400000">
            <a:off x="5765801" y="27241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6" idx="0"/>
          </p:cNvCxnSpPr>
          <p:nvPr/>
        </p:nvCxnSpPr>
        <p:spPr>
          <a:xfrm rot="5400000">
            <a:off x="8102601" y="26987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8" idx="0"/>
          </p:cNvCxnSpPr>
          <p:nvPr/>
        </p:nvCxnSpPr>
        <p:spPr>
          <a:xfrm rot="5400000">
            <a:off x="5753101" y="3359150"/>
            <a:ext cx="2667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340600" y="3201988"/>
            <a:ext cx="1765300" cy="1281112"/>
            <a:chOff x="7340600" y="3201194"/>
            <a:chExt cx="1765300" cy="1281906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340600" y="3441700"/>
              <a:ext cx="1765300" cy="1041400"/>
              <a:chOff x="7340600" y="3441700"/>
              <a:chExt cx="1765300" cy="1041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340600" y="4101864"/>
                <a:ext cx="1765300" cy="3812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Rectangle.class</a:t>
                </a:r>
                <a:endParaRPr lang="en-US" sz="1400" b="1" i="1" dirty="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stCxn id="43" idx="2"/>
                <a:endCxn id="20" idx="0"/>
              </p:cNvCxnSpPr>
              <p:nvPr/>
            </p:nvCxnSpPr>
            <p:spPr>
              <a:xfrm rot="5400000">
                <a:off x="8083464" y="3962078"/>
                <a:ext cx="279573" cy="3175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607300" y="3441055"/>
                <a:ext cx="1231900" cy="3812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 err="1">
                    <a:solidFill>
                      <a:srgbClr val="FF0000"/>
                    </a:solidFill>
                    <a:latin typeface="Trebuchet MS" pitchFamily="34" charset="0"/>
                  </a:rPr>
                  <a:t>mypackage</a:t>
                </a:r>
                <a:endParaRPr lang="en-US" b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16" idx="2"/>
              <a:endCxn id="43" idx="0"/>
            </p:cNvCxnSpPr>
            <p:nvPr/>
          </p:nvCxnSpPr>
          <p:spPr>
            <a:xfrm rot="5400000">
              <a:off x="8102526" y="3320331"/>
              <a:ext cx="241450" cy="3175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11138" y="2700338"/>
            <a:ext cx="2760662" cy="1604962"/>
            <a:chOff x="249239" y="2738438"/>
            <a:chExt cx="2760661" cy="1604962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49239" y="2738438"/>
              <a:ext cx="2760661" cy="1604962"/>
              <a:chOff x="249239" y="2928938"/>
              <a:chExt cx="5249861" cy="222726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9239" y="3488507"/>
                <a:ext cx="5249861" cy="1667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9239" y="2928938"/>
                <a:ext cx="5249861" cy="4868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Rectangle.java</a:t>
                </a: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6404" name="Rectangle 51"/>
            <p:cNvSpPr>
              <a:spLocks noChangeArrowheads="1"/>
            </p:cNvSpPr>
            <p:nvPr/>
          </p:nvSpPr>
          <p:spPr bwMode="auto">
            <a:xfrm>
              <a:off x="444500" y="3500363"/>
              <a:ext cx="2501900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400" b="1" i="1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4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14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5240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12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48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 dirty="0"/>
              <a:t>Example</a:t>
            </a:r>
          </a:p>
          <a:p>
            <a:pPr>
              <a:buFont typeface="Wingdings" pitchFamily="2" charset="2"/>
              <a:buNone/>
            </a:pPr>
            <a:r>
              <a:rPr lang="en-IN" sz="2000" dirty="0"/>
              <a:t>2.2.  Compiling a package</a:t>
            </a:r>
          </a:p>
          <a:p>
            <a:pPr>
              <a:buFont typeface="Wingdings" pitchFamily="2" charset="2"/>
              <a:buNone/>
            </a:pPr>
            <a:endParaRPr lang="en-IN" sz="2000" dirty="0"/>
          </a:p>
          <a:p>
            <a:pPr>
              <a:buFont typeface="Wingdings" pitchFamily="2" charset="2"/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  User-defined package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38" y="4913313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6638" y="4921250"/>
            <a:ext cx="33194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sz="2800" b="1" i="1">
                <a:solidFill>
                  <a:srgbClr val="0000FF"/>
                </a:solidFill>
                <a:latin typeface="Trebuchet MS" pitchFamily="34" charset="0"/>
              </a:rPr>
              <a:t>.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someClass.java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346200"/>
            <a:ext cx="18923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  <a:latin typeface="Trebuchet MS" pitchFamily="34" charset="0"/>
              </a:rPr>
              <a:t>myComputer</a:t>
            </a:r>
            <a:endParaRPr lang="en-US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500" y="28448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JavaTest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00" y="22225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C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7300" y="28194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javaList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07300" y="21971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D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7800" y="3517900"/>
            <a:ext cx="17653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SomeClass.java</a:t>
            </a:r>
          </a:p>
        </p:txBody>
      </p:sp>
      <p:cxnSp>
        <p:nvCxnSpPr>
          <p:cNvPr id="22" name="Straight Arrow Connector 21"/>
          <p:cNvCxnSpPr>
            <a:stCxn id="10" idx="2"/>
            <a:endCxn id="15" idx="0"/>
          </p:cNvCxnSpPr>
          <p:nvPr/>
        </p:nvCxnSpPr>
        <p:spPr>
          <a:xfrm rot="5400000">
            <a:off x="6216650" y="1397000"/>
            <a:ext cx="495300" cy="11557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 rot="16200000" flipH="1">
            <a:off x="7397750" y="1371600"/>
            <a:ext cx="469900" cy="11811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4" idx="0"/>
          </p:cNvCxnSpPr>
          <p:nvPr/>
        </p:nvCxnSpPr>
        <p:spPr>
          <a:xfrm rot="5400000">
            <a:off x="5765801" y="27241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6" idx="0"/>
          </p:cNvCxnSpPr>
          <p:nvPr/>
        </p:nvCxnSpPr>
        <p:spPr>
          <a:xfrm rot="5400000">
            <a:off x="8102601" y="26987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8" idx="0"/>
          </p:cNvCxnSpPr>
          <p:nvPr/>
        </p:nvCxnSpPr>
        <p:spPr>
          <a:xfrm rot="5400000">
            <a:off x="5232400" y="2863850"/>
            <a:ext cx="292100" cy="10160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886450" y="3225800"/>
            <a:ext cx="2825750" cy="1384300"/>
            <a:chOff x="5886450" y="3225800"/>
            <a:chExt cx="2825750" cy="1384300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6946900" y="3568700"/>
              <a:ext cx="1765300" cy="1041400"/>
              <a:chOff x="7340600" y="3441700"/>
              <a:chExt cx="1765300" cy="1041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340600" y="4102100"/>
                <a:ext cx="17653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SomeClass.class</a:t>
                </a:r>
                <a:endParaRPr lang="en-US" sz="1400" b="1" i="1" dirty="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stCxn id="43" idx="2"/>
                <a:endCxn id="20" idx="0"/>
              </p:cNvCxnSpPr>
              <p:nvPr/>
            </p:nvCxnSpPr>
            <p:spPr>
              <a:xfrm rot="5400000">
                <a:off x="8083551" y="3962400"/>
                <a:ext cx="279400" cy="3175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607300" y="3441700"/>
                <a:ext cx="12319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 err="1">
                    <a:solidFill>
                      <a:srgbClr val="FF0000"/>
                    </a:solidFill>
                    <a:latin typeface="Trebuchet MS" pitchFamily="34" charset="0"/>
                  </a:rPr>
                  <a:t>mypackage</a:t>
                </a:r>
                <a:endParaRPr lang="en-US" b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14" idx="2"/>
              <a:endCxn id="43" idx="0"/>
            </p:cNvCxnSpPr>
            <p:nvPr/>
          </p:nvCxnSpPr>
          <p:spPr>
            <a:xfrm rot="16200000" flipH="1">
              <a:off x="6686550" y="2425700"/>
              <a:ext cx="342900" cy="194310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11138" y="2700338"/>
            <a:ext cx="2760662" cy="1604962"/>
            <a:chOff x="249239" y="2738438"/>
            <a:chExt cx="2760661" cy="1604962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249239" y="2738438"/>
              <a:ext cx="2760661" cy="1604962"/>
              <a:chOff x="249239" y="2928938"/>
              <a:chExt cx="5249861" cy="222726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9239" y="3488507"/>
                <a:ext cx="5249861" cy="1667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9239" y="2928938"/>
                <a:ext cx="5249861" cy="4868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someClass.java</a:t>
                </a: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7429" name="Rectangle 51"/>
            <p:cNvSpPr>
              <a:spLocks noChangeArrowheads="1"/>
            </p:cNvSpPr>
            <p:nvPr/>
          </p:nvSpPr>
          <p:spPr bwMode="auto">
            <a:xfrm>
              <a:off x="444500" y="3500363"/>
              <a:ext cx="2501900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400" b="1" i="1">
                  <a:solidFill>
                    <a:srgbClr val="FF0000"/>
                  </a:solidFill>
                  <a:latin typeface="Trebuchet MS" pitchFamily="34" charset="0"/>
                </a:rPr>
                <a:t>someClass</a:t>
              </a: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4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22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474663" y="1219200"/>
            <a:ext cx="8447087" cy="52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importing a package: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  User-defined package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738" y="1773238"/>
            <a:ext cx="7800975" cy="189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FF0000"/>
                </a:solidFill>
                <a:latin typeface="Trebuchet MS" pitchFamily="34" charset="0"/>
              </a:rPr>
              <a:t>import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-US" sz="2000" b="1" i="1" dirty="0" err="1">
                <a:solidFill>
                  <a:srgbClr val="0000FF"/>
                </a:solidFill>
                <a:latin typeface="Trebuchet MS" pitchFamily="34" charset="0"/>
              </a:rPr>
              <a:t>mypackage.</a:t>
            </a:r>
            <a:r>
              <a:rPr lang="en-US" sz="2000" b="1" i="1" dirty="0" err="1">
                <a:solidFill>
                  <a:srgbClr val="FF0000"/>
                </a:solidFill>
                <a:latin typeface="Trebuchet MS" pitchFamily="34" charset="0"/>
              </a:rPr>
              <a:t>className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;</a:t>
            </a:r>
          </a:p>
          <a:p>
            <a:pPr>
              <a:defRPr/>
            </a:pPr>
            <a:endParaRPr lang="en-US" sz="1400" b="1" i="1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public class  </a:t>
            </a:r>
            <a:r>
              <a:rPr lang="en-US" sz="2000" b="1" i="1" dirty="0" err="1">
                <a:solidFill>
                  <a:srgbClr val="FF0000"/>
                </a:solidFill>
                <a:latin typeface="Trebuchet MS" pitchFamily="34" charset="0"/>
              </a:rPr>
              <a:t>DemoClass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	//  main method that use package classes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3577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5E86-D48D-47C8-8B57-45D9ABA6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32586"/>
            <a:ext cx="7886700" cy="1133476"/>
          </a:xfrm>
        </p:spPr>
        <p:txBody>
          <a:bodyPr/>
          <a:lstStyle/>
          <a:p>
            <a:pPr algn="ctr"/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8527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concrete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11268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body is called concrete method</a:t>
            </a:r>
          </a:p>
        </p:txBody>
      </p:sp>
      <p:sp>
        <p:nvSpPr>
          <p:cNvPr id="11269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void show() {</a:t>
            </a:r>
          </a:p>
          <a:p>
            <a:pPr>
              <a:spcBef>
                <a:spcPts val="1200"/>
              </a:spcBef>
            </a:pPr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      System.out.println(“Hello”);</a:t>
            </a: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3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abstract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12292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</a:t>
            </a:r>
            <a:r>
              <a:rPr lang="en-IN" b="1">
                <a:solidFill>
                  <a:srgbClr val="FF0000"/>
                </a:solidFill>
              </a:rPr>
              <a:t>No</a:t>
            </a:r>
            <a:r>
              <a:rPr lang="en-IN" b="1">
                <a:solidFill>
                  <a:schemeClr val="tx2"/>
                </a:solidFill>
              </a:rPr>
              <a:t> body and ends with semicolon</a:t>
            </a:r>
          </a:p>
        </p:txBody>
      </p:sp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latin typeface="Consolas" pitchFamily="49" charset="0"/>
              </a:rPr>
              <a:t>abstract</a:t>
            </a:r>
            <a:r>
              <a:rPr lang="en-IN" sz="2000" b="1">
                <a:solidFill>
                  <a:schemeClr val="tx2"/>
                </a:solidFill>
                <a:latin typeface="Consolas" pitchFamily="49" charset="0"/>
              </a:rPr>
              <a:t> void show() ;</a:t>
            </a:r>
          </a:p>
        </p:txBody>
      </p:sp>
    </p:spTree>
    <p:extLst>
      <p:ext uri="{BB962C8B-B14F-4D97-AF65-F5344CB8AC3E}">
        <p14:creationId xmlns:p14="http://schemas.microsoft.com/office/powerpoint/2010/main" val="133477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</a:t>
            </a:r>
            <a:r>
              <a:rPr lang="en-IN" u="sng"/>
              <a:t>Interface:</a:t>
            </a:r>
            <a:r>
              <a:rPr lang="en-IN"/>
              <a:t>  Fundamemntals</a:t>
            </a:r>
            <a:endParaRPr lang="en-US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51943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>
                <a:solidFill>
                  <a:srgbClr val="FF0000"/>
                </a:solidFill>
              </a:rPr>
              <a:t>Why to use interface</a:t>
            </a:r>
          </a:p>
          <a:p>
            <a:pPr marL="914400" lvl="1" indent="-395288">
              <a:defRPr/>
            </a:pPr>
            <a:r>
              <a:t>to achieve </a:t>
            </a:r>
            <a:r>
              <a:rPr>
                <a:solidFill>
                  <a:srgbClr val="0000FF"/>
                </a:solidFill>
              </a:rPr>
              <a:t>fully abstraction</a:t>
            </a:r>
            <a:r>
              <a:t>.</a:t>
            </a:r>
          </a:p>
          <a:p>
            <a:pPr marL="914400" lvl="1" indent="-395288">
              <a:defRPr/>
            </a:pPr>
            <a:r>
              <a:t>to achieve </a:t>
            </a:r>
            <a:r>
              <a:rPr>
                <a:solidFill>
                  <a:srgbClr val="0000FF"/>
                </a:solidFill>
              </a:rPr>
              <a:t>multiple inheritance</a:t>
            </a:r>
            <a:r>
              <a:t>.</a:t>
            </a:r>
          </a:p>
          <a:p>
            <a:pPr>
              <a:spcBef>
                <a:spcPts val="2400"/>
              </a:spcBef>
              <a:defRPr/>
            </a:pPr>
            <a:r>
              <a:rPr>
                <a:solidFill>
                  <a:srgbClr val="FF0000"/>
                </a:solidFill>
              </a:rPr>
              <a:t>Syntax</a:t>
            </a: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IN" i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interface by default</a:t>
            </a:r>
          </a:p>
          <a:p>
            <a:pPr lvl="2">
              <a:spcBef>
                <a:spcPts val="600"/>
              </a:spcBef>
              <a:defRPr/>
            </a:pPr>
            <a:r>
              <a:rPr lang="en-IN" i="1">
                <a:latin typeface="Times New Roman" pitchFamily="18" charset="0"/>
                <a:cs typeface="Times New Roman" pitchFamily="18" charset="0"/>
              </a:rPr>
              <a:t>All methods are :</a:t>
            </a:r>
            <a:r>
              <a:rPr lang="en-IN" i="1"/>
              <a:t> </a:t>
            </a:r>
            <a:r>
              <a:rPr lang="en-IN" i="1">
                <a:solidFill>
                  <a:srgbClr val="F703C9"/>
                </a:solidFill>
              </a:rPr>
              <a:t>public </a:t>
            </a:r>
            <a:r>
              <a:rPr lang="en-IN" i="1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i="1">
                <a:solidFill>
                  <a:srgbClr val="F703C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>
                <a:solidFill>
                  <a:srgbClr val="0000FF"/>
                </a:solidFill>
              </a:rPr>
              <a:t>abstract</a:t>
            </a:r>
          </a:p>
          <a:p>
            <a:pPr lvl="2">
              <a:spcBef>
                <a:spcPts val="600"/>
              </a:spcBef>
              <a:defRPr/>
            </a:pPr>
            <a:r>
              <a:rPr lang="en-IN" i="1">
                <a:latin typeface="Times New Roman" pitchFamily="18" charset="0"/>
                <a:cs typeface="Times New Roman" pitchFamily="18" charset="0"/>
              </a:rPr>
              <a:t>All variables are:</a:t>
            </a:r>
            <a:r>
              <a:rPr lang="en-IN" i="1"/>
              <a:t> </a:t>
            </a:r>
            <a:r>
              <a:rPr lang="en-IN" i="1">
                <a:solidFill>
                  <a:srgbClr val="F703C9"/>
                </a:solidFill>
              </a:rPr>
              <a:t>public, </a:t>
            </a:r>
            <a:r>
              <a:rPr lang="en-IN" i="1">
                <a:solidFill>
                  <a:srgbClr val="0000FF"/>
                </a:solidFill>
              </a:rPr>
              <a:t>static</a:t>
            </a:r>
            <a:r>
              <a:rPr lang="en-IN" i="1">
                <a:solidFill>
                  <a:srgbClr val="F703C9"/>
                </a:solidFill>
              </a:rPr>
              <a:t> </a:t>
            </a:r>
            <a:r>
              <a:rPr lang="en-IN" i="1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i="1">
                <a:solidFill>
                  <a:srgbClr val="F703C9"/>
                </a:solidFill>
              </a:rPr>
              <a:t> final</a:t>
            </a:r>
          </a:p>
          <a:p>
            <a:pPr lvl="1">
              <a:spcBef>
                <a:spcPts val="600"/>
              </a:spcBef>
              <a:buFont typeface="Arial" charset="0"/>
              <a:buNone/>
              <a:defRPr/>
            </a:pPr>
            <a:endParaRPr lang="en-IN">
              <a:solidFill>
                <a:srgbClr val="F703C9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5538" y="3209925"/>
            <a:ext cx="6711950" cy="178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interface</a:t>
            </a:r>
            <a:r>
              <a:rPr lang="en-US" b="1">
                <a:latin typeface="Consolas" pitchFamily="49" charset="0"/>
              </a:rPr>
              <a:t>  </a:t>
            </a:r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InterfaceName</a:t>
            </a:r>
            <a:r>
              <a:rPr lang="en-US" b="1">
                <a:latin typeface="Consolas" pitchFamily="49" charset="0"/>
              </a:rPr>
              <a:t>  {  </a:t>
            </a:r>
          </a:p>
          <a:p>
            <a:pPr lvl="1">
              <a:spcBef>
                <a:spcPts val="1200"/>
              </a:spcBef>
            </a:pPr>
            <a:r>
              <a:rPr lang="en-US" b="1">
                <a:latin typeface="Consolas" pitchFamily="49" charset="0"/>
              </a:rPr>
              <a:t>	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// 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[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public  </a:t>
            </a:r>
            <a:r>
              <a:rPr lang="en-US" b="1" i="1">
                <a:solidFill>
                  <a:srgbClr val="0000FF"/>
                </a:solidFill>
                <a:latin typeface="Consolas" pitchFamily="49" charset="0"/>
              </a:rPr>
              <a:t>abstract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]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  methods</a:t>
            </a:r>
          </a:p>
          <a:p>
            <a:pPr lvl="1">
              <a:spcBef>
                <a:spcPts val="1200"/>
              </a:spcBef>
            </a:pP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	// 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[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public  </a:t>
            </a:r>
            <a:r>
              <a:rPr lang="en-US" b="1" i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  final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]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  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variables</a:t>
            </a:r>
          </a:p>
          <a:p>
            <a:pPr lvl="1"/>
            <a:r>
              <a:rPr lang="en-US" b="1">
                <a:latin typeface="Consolas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9132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</a:t>
            </a:r>
            <a:r>
              <a:rPr lang="en-IN" u="sng"/>
              <a:t>Interface:</a:t>
            </a:r>
            <a:r>
              <a:rPr lang="en-IN"/>
              <a:t>  Fundamemntals</a:t>
            </a:r>
            <a:endParaRPr lang="en-US"/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Can also be defined as :</a:t>
            </a: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25538" y="1733550"/>
            <a:ext cx="7640637" cy="2216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interface</a:t>
            </a:r>
            <a:r>
              <a:rPr lang="en-US" b="1">
                <a:latin typeface="Consolas" pitchFamily="49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Consolas" pitchFamily="49" charset="0"/>
              </a:rPr>
              <a:t>Stack </a:t>
            </a:r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{</a:t>
            </a:r>
            <a:r>
              <a:rPr lang="en-US" b="1">
                <a:latin typeface="Consolas" pitchFamily="49" charset="0"/>
              </a:rPr>
              <a:t>  </a:t>
            </a:r>
          </a:p>
          <a:p>
            <a:pPr>
              <a:spcBef>
                <a:spcPts val="1200"/>
              </a:spcBef>
            </a:pPr>
            <a:r>
              <a:rPr lang="en-US" b="1">
                <a:latin typeface="Trebuchet MS" pitchFamily="34" charset="0"/>
              </a:rPr>
              <a:t>	</a:t>
            </a:r>
            <a:r>
              <a:rPr lang="en-US" b="1">
                <a:solidFill>
                  <a:srgbClr val="339966"/>
                </a:solidFill>
                <a:latin typeface="Trebuchet MS" pitchFamily="34" charset="0"/>
              </a:rPr>
              <a:t> 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void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push(); </a:t>
            </a:r>
          </a:p>
          <a:p>
            <a:pPr>
              <a:spcBef>
                <a:spcPts val="1200"/>
              </a:spcBef>
            </a:pP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int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 pop(); 	</a:t>
            </a:r>
          </a:p>
          <a:p>
            <a:pPr lvl="1">
              <a:spcBef>
                <a:spcPts val="1200"/>
              </a:spcBef>
            </a:pP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int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STACKSIZE= 3;    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pPr lvl="1"/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} 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6575" y="3201988"/>
            <a:ext cx="291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9966"/>
                </a:solidFill>
                <a:latin typeface="Trebuchet MS" pitchFamily="34" charset="0"/>
              </a:rPr>
              <a:t>// default 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public, </a:t>
            </a:r>
            <a:r>
              <a:rPr lang="en-US" sz="1400" b="1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 </a:t>
            </a:r>
            <a:r>
              <a:rPr lang="en-US" sz="1400" b="1">
                <a:solidFill>
                  <a:srgbClr val="339966"/>
                </a:solidFill>
                <a:latin typeface="Trebuchet MS" pitchFamily="34" charset="0"/>
              </a:rPr>
              <a:t>and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 final</a:t>
            </a:r>
            <a:endParaRPr lang="en-IN" sz="14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86200" y="2344738"/>
            <a:ext cx="2636838" cy="695325"/>
            <a:chOff x="3830177" y="2329935"/>
            <a:chExt cx="2636472" cy="695724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3830182" y="2329935"/>
              <a:ext cx="2636467" cy="307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// default 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public </a:t>
              </a: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and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 abstract</a:t>
              </a:r>
              <a:endParaRPr lang="en-US" sz="1400" b="1">
                <a:solidFill>
                  <a:srgbClr val="339966"/>
                </a:solidFill>
                <a:latin typeface="Trebuchet MS" pitchFamily="34" charset="0"/>
              </a:endParaRP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3830177" y="2717870"/>
              <a:ext cx="2636467" cy="307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// default 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public </a:t>
              </a: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and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 abstract</a:t>
              </a:r>
              <a:endParaRPr lang="en-US" sz="1400" b="1">
                <a:solidFill>
                  <a:srgbClr val="339966"/>
                </a:solidFill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2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8763" y="5132388"/>
            <a:ext cx="5176837" cy="436562"/>
            <a:chOff x="1528762" y="5049838"/>
            <a:chExt cx="5176837" cy="436562"/>
          </a:xfrm>
        </p:grpSpPr>
        <p:sp>
          <p:nvSpPr>
            <p:cNvPr id="7" name="Rectangle 6"/>
            <p:cNvSpPr/>
            <p:nvPr/>
          </p:nvSpPr>
          <p:spPr>
            <a:xfrm>
              <a:off x="1528762" y="5049838"/>
              <a:ext cx="5176837" cy="43656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9"/>
            <p:cNvGrpSpPr/>
            <p:nvPr/>
          </p:nvGrpSpPr>
          <p:grpSpPr>
            <a:xfrm flipV="1">
              <a:off x="3325091" y="5219011"/>
              <a:ext cx="969817" cy="170406"/>
              <a:chOff x="6677891" y="1413168"/>
              <a:chExt cx="2258297" cy="73424"/>
            </a:xfrm>
            <a:solidFill>
              <a:srgbClr val="FF0000"/>
            </a:solidFill>
          </p:grpSpPr>
          <p:sp>
            <p:nvSpPr>
              <p:cNvPr id="8" name="Flowchart: Data 7"/>
              <p:cNvSpPr/>
              <p:nvPr/>
            </p:nvSpPr>
            <p:spPr>
              <a:xfrm rot="2451859">
                <a:off x="6719461" y="1413168"/>
                <a:ext cx="2216727" cy="45719"/>
              </a:xfrm>
              <a:prstGeom prst="flowChartInputOutpu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Flowchart: Data 8"/>
              <p:cNvSpPr/>
              <p:nvPr/>
            </p:nvSpPr>
            <p:spPr>
              <a:xfrm rot="8572425">
                <a:off x="6677891" y="1440873"/>
                <a:ext cx="2216727" cy="45719"/>
              </a:xfrm>
              <a:prstGeom prst="flowChartInputOutpu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</a:t>
            </a:r>
            <a:r>
              <a:rPr lang="en-IN" u="sng"/>
              <a:t>Interface:</a:t>
            </a:r>
            <a:r>
              <a:rPr lang="en-IN"/>
              <a:t>  Fundamemntals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36650"/>
            <a:ext cx="8447088" cy="1023938"/>
          </a:xfrm>
        </p:spPr>
        <p:txBody>
          <a:bodyPr/>
          <a:lstStyle/>
          <a:p>
            <a:pPr>
              <a:defRPr/>
            </a:pPr>
            <a:r>
              <a:t>we can create reference to interface.</a:t>
            </a:r>
          </a:p>
          <a:p>
            <a:pPr>
              <a:defRPr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cannot</a:t>
            </a:r>
            <a:r>
              <a:rPr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t>instantiate an </a:t>
            </a:r>
            <a:r>
              <a:rPr sz="2000" i="1">
                <a:solidFill>
                  <a:srgbClr val="FF0000"/>
                </a:solidFill>
              </a:rPr>
              <a:t>interface</a:t>
            </a:r>
            <a:r>
              <a:t>. </a:t>
            </a:r>
          </a:p>
          <a:p>
            <a:pPr>
              <a:buFont typeface="Wingdings" pitchFamily="2" charset="2"/>
              <a:buNone/>
              <a:defRPr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638" y="2646363"/>
            <a:ext cx="7573962" cy="37861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>
                <a:latin typeface="Trebuchet MS" pitchFamily="34" charset="0"/>
              </a:rPr>
              <a:t>  {  </a:t>
            </a:r>
          </a:p>
          <a:p>
            <a:pPr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---</a:t>
            </a:r>
            <a:endParaRPr lang="en-US" b="1" i="1">
              <a:solidFill>
                <a:schemeClr val="tx2"/>
              </a:solidFill>
              <a:latin typeface="Trebuchet MS" pitchFamily="34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class  Demo {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 public static void main ( String [] args ) {</a:t>
            </a:r>
          </a:p>
          <a:p>
            <a:pPr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  </a:t>
            </a:r>
            <a:r>
              <a:rPr lang="en-US" b="1" i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;	  </a:t>
            </a:r>
            <a:r>
              <a:rPr lang="en-US" sz="1600" b="1" i="1">
                <a:solidFill>
                  <a:srgbClr val="339966"/>
                </a:solidFill>
                <a:latin typeface="Trebuchet MS" pitchFamily="34" charset="0"/>
              </a:rPr>
              <a:t> </a:t>
            </a:r>
            <a:r>
              <a:rPr lang="en-US" sz="1600" b="1">
                <a:solidFill>
                  <a:srgbClr val="339966"/>
                </a:solidFill>
                <a:latin typeface="Trebuchet MS" pitchFamily="34" charset="0"/>
              </a:rPr>
              <a:t>// reference allowed</a:t>
            </a:r>
          </a:p>
          <a:p>
            <a:pPr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= </a:t>
            </a:r>
            <a:r>
              <a:rPr lang="en-US" sz="1600" b="1" i="1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() ;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      </a:t>
            </a:r>
            <a:r>
              <a:rPr lang="en-US" sz="1600" b="1">
                <a:solidFill>
                  <a:srgbClr val="339966"/>
                </a:solidFill>
                <a:latin typeface="Trebuchet MS" pitchFamily="34" charset="0"/>
              </a:rPr>
              <a:t>// not allowed. 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5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Relationship between classes and interface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266700" y="3889375"/>
            <a:ext cx="8447088" cy="2482850"/>
          </a:xfrm>
        </p:spPr>
        <p:txBody>
          <a:bodyPr>
            <a:normAutofit fontScale="92500" lnSpcReduction="10000"/>
          </a:bodyPr>
          <a:lstStyle/>
          <a:p>
            <a:r>
              <a:t>class </a:t>
            </a:r>
            <a:r>
              <a:rPr>
                <a:solidFill>
                  <a:srgbClr val="FF0000"/>
                </a:solidFill>
              </a:rPr>
              <a:t>extends</a:t>
            </a:r>
            <a:r>
              <a:t> a class</a:t>
            </a:r>
          </a:p>
          <a:p>
            <a:pPr>
              <a:spcBef>
                <a:spcPts val="1200"/>
              </a:spcBef>
            </a:pPr>
            <a:r>
              <a:t>class always </a:t>
            </a:r>
            <a:r>
              <a:rPr>
                <a:solidFill>
                  <a:srgbClr val="FF0000"/>
                </a:solidFill>
              </a:rPr>
              <a:t>implements</a:t>
            </a:r>
            <a:r>
              <a:t> an interface</a:t>
            </a:r>
          </a:p>
          <a:p>
            <a:pPr>
              <a:spcBef>
                <a:spcPts val="1200"/>
              </a:spcBef>
            </a:pPr>
            <a:r>
              <a:t>Interfaces always </a:t>
            </a:r>
            <a:r>
              <a:rPr>
                <a:solidFill>
                  <a:srgbClr val="FF0000"/>
                </a:solidFill>
              </a:rPr>
              <a:t>extends</a:t>
            </a:r>
            <a:r>
              <a:t> an interfaces.</a:t>
            </a:r>
          </a:p>
          <a:p>
            <a:pPr>
              <a:spcBef>
                <a:spcPts val="1200"/>
              </a:spcBef>
            </a:pPr>
            <a:r>
              <a:rPr>
                <a:solidFill>
                  <a:srgbClr val="F703C9"/>
                </a:solidFill>
              </a:rPr>
              <a:t>An interface </a:t>
            </a:r>
            <a:r>
              <a:rPr>
                <a:solidFill>
                  <a:srgbClr val="0000FF"/>
                </a:solidFill>
              </a:rPr>
              <a:t>cannot</a:t>
            </a:r>
            <a:r>
              <a:rPr>
                <a:solidFill>
                  <a:srgbClr val="F703C9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implement</a:t>
            </a:r>
            <a:r>
              <a:rPr>
                <a:solidFill>
                  <a:srgbClr val="F703C9"/>
                </a:solidFill>
              </a:rPr>
              <a:t> another interface or class.</a:t>
            </a:r>
          </a:p>
          <a:p>
            <a:pPr>
              <a:spcBef>
                <a:spcPts val="1200"/>
              </a:spcBef>
            </a:pPr>
            <a:r>
              <a:rPr>
                <a:solidFill>
                  <a:srgbClr val="F703C9"/>
                </a:solidFill>
              </a:rPr>
              <a:t>Class </a:t>
            </a:r>
            <a:r>
              <a:rPr>
                <a:solidFill>
                  <a:srgbClr val="0000FF"/>
                </a:solidFill>
              </a:rPr>
              <a:t>cannot</a:t>
            </a:r>
            <a:r>
              <a:rPr>
                <a:solidFill>
                  <a:srgbClr val="F703C9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extend</a:t>
            </a:r>
            <a:r>
              <a:rPr>
                <a:solidFill>
                  <a:srgbClr val="F703C9"/>
                </a:solidFill>
              </a:rPr>
              <a:t> an interface</a:t>
            </a:r>
          </a:p>
        </p:txBody>
      </p:sp>
      <p:pic>
        <p:nvPicPr>
          <p:cNvPr id="16388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b="19330"/>
          <a:stretch>
            <a:fillRect/>
          </a:stretch>
        </p:blipFill>
        <p:spPr bwMode="auto">
          <a:xfrm>
            <a:off x="449263" y="1106488"/>
            <a:ext cx="8012112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00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1D85-1492-4C3E-82C9-0363D9E3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24F7-48CD-41E7-BBAE-8D15959B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1253613"/>
            <a:ext cx="8288594" cy="4925961"/>
          </a:xfrm>
        </p:spPr>
        <p:txBody>
          <a:bodyPr>
            <a:normAutofit/>
          </a:bodyPr>
          <a:lstStyle/>
          <a:p>
            <a:r>
              <a:rPr lang="en-US" dirty="0"/>
              <a:t>Creating Packages</a:t>
            </a:r>
          </a:p>
          <a:p>
            <a:pPr lvl="1"/>
            <a:r>
              <a:rPr lang="en-US" dirty="0"/>
              <a:t>Creating Packages that have </a:t>
            </a:r>
            <a:r>
              <a:rPr lang="en-US" dirty="0" err="1"/>
              <a:t>subpackages</a:t>
            </a:r>
            <a:endParaRPr lang="en-US" dirty="0"/>
          </a:p>
          <a:p>
            <a:r>
              <a:rPr lang="en-US" dirty="0"/>
              <a:t>Interfaces</a:t>
            </a:r>
          </a:p>
          <a:p>
            <a:r>
              <a:rPr lang="en-US" dirty="0"/>
              <a:t>Creating a JAR file 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The core java API package, </a:t>
            </a:r>
          </a:p>
          <a:p>
            <a:r>
              <a:rPr lang="en-US" dirty="0"/>
              <a:t>New </a:t>
            </a:r>
            <a:r>
              <a:rPr lang="en-US" dirty="0" err="1"/>
              <a:t>java.Lang</a:t>
            </a:r>
            <a:r>
              <a:rPr lang="en-US" dirty="0"/>
              <a:t> Sub package</a:t>
            </a:r>
          </a:p>
          <a:p>
            <a:r>
              <a:rPr lang="en-US" dirty="0"/>
              <a:t>Built-in Annotations with examples.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/>
          <p:cNvSpPr>
            <a:spLocks noGrp="1"/>
          </p:cNvSpPr>
          <p:nvPr>
            <p:ph idx="1"/>
          </p:nvPr>
        </p:nvSpPr>
        <p:spPr>
          <a:xfrm>
            <a:off x="179388" y="1306513"/>
            <a:ext cx="8447087" cy="757237"/>
          </a:xfrm>
        </p:spPr>
        <p:txBody>
          <a:bodyPr/>
          <a:lstStyle/>
          <a:p>
            <a:r>
              <a:t>Sub Class that implements interface </a:t>
            </a:r>
          </a:p>
        </p:txBody>
      </p: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2. Implementing Interfaces:</a:t>
            </a:r>
          </a:p>
        </p:txBody>
      </p:sp>
      <p:pic>
        <p:nvPicPr>
          <p:cNvPr id="17412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l="29842" t="13107" r="36440" b="25027"/>
          <a:stretch>
            <a:fillRect/>
          </a:stretch>
        </p:blipFill>
        <p:spPr bwMode="auto">
          <a:xfrm>
            <a:off x="2058988" y="2538413"/>
            <a:ext cx="2854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52688" y="3740150"/>
            <a:ext cx="1952625" cy="4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b="1" dirty="0">
                <a:solidFill>
                  <a:srgbClr val="FF0000"/>
                </a:solidFill>
              </a:rPr>
              <a:t>Subclass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93850" y="4238625"/>
            <a:ext cx="6650038" cy="1355725"/>
            <a:chOff x="1593272" y="4238890"/>
            <a:chExt cx="6650182" cy="1355930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1593272" y="4948489"/>
              <a:ext cx="66501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IN" b="1">
                  <a:solidFill>
                    <a:schemeClr val="tx2"/>
                  </a:solidFill>
                </a:rPr>
                <a:t>must provide definition(body) to all abstract methods of a interface.</a:t>
              </a:r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rot="16200000" flipH="1">
              <a:off x="3299827" y="4367525"/>
              <a:ext cx="693843" cy="4365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3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61C8-2389-4BD1-B767-35273FE8C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33481"/>
            <a:ext cx="7772400" cy="1327202"/>
          </a:xfrm>
        </p:spPr>
        <p:txBody>
          <a:bodyPr/>
          <a:lstStyle/>
          <a:p>
            <a:r>
              <a:rPr lang="en-US" dirty="0"/>
              <a:t>JAR –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ava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rchive</a:t>
            </a:r>
          </a:p>
        </p:txBody>
      </p:sp>
    </p:spTree>
    <p:extLst>
      <p:ext uri="{BB962C8B-B14F-4D97-AF65-F5344CB8AC3E}">
        <p14:creationId xmlns:p14="http://schemas.microsoft.com/office/powerpoint/2010/main" val="116448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0B24-C57A-465B-86AC-4627D67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D19-1723-45C9-9239-3833CAE8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Java™ Archive (JAR)</a:t>
            </a:r>
            <a:r>
              <a:rPr lang="en-US" dirty="0"/>
              <a:t> file format enables you to </a:t>
            </a:r>
            <a:r>
              <a:rPr lang="en-US" b="1" i="1" dirty="0">
                <a:solidFill>
                  <a:srgbClr val="FF0000"/>
                </a:solidFill>
              </a:rPr>
              <a:t>bundle multiple </a:t>
            </a:r>
            <a:r>
              <a:rPr lang="en-US" dirty="0"/>
              <a:t>files into a </a:t>
            </a:r>
            <a:r>
              <a:rPr lang="en-US" b="1" dirty="0">
                <a:solidFill>
                  <a:srgbClr val="002060"/>
                </a:solidFill>
              </a:rPr>
              <a:t>single archive</a:t>
            </a:r>
            <a:r>
              <a:rPr lang="en-US" dirty="0"/>
              <a:t> file.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Typically a JAR file </a:t>
            </a:r>
            <a:r>
              <a:rPr lang="en-US" b="1" dirty="0"/>
              <a:t>contains</a:t>
            </a:r>
            <a:r>
              <a:rPr lang="en-US" dirty="0"/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class files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auxiliary resources (applets, images, audio)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An </a:t>
            </a:r>
            <a:r>
              <a:rPr lang="en-US" b="1" dirty="0"/>
              <a:t>archive file</a:t>
            </a:r>
            <a:r>
              <a:rPr lang="en-US" dirty="0"/>
              <a:t> is a file that is </a:t>
            </a:r>
            <a:r>
              <a:rPr lang="en-US" b="1" dirty="0"/>
              <a:t>composed</a:t>
            </a:r>
            <a:r>
              <a:rPr lang="en-US" dirty="0"/>
              <a:t> of one or more computer files along with metadata.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Archive files are used to collect multiple data files together into a single file for </a:t>
            </a:r>
            <a:r>
              <a:rPr lang="en-US" b="1" dirty="0"/>
              <a:t>easier portability</a:t>
            </a:r>
            <a:r>
              <a:rPr lang="en-US" dirty="0"/>
              <a:t> and </a:t>
            </a:r>
            <a:r>
              <a:rPr lang="en-US" b="1" dirty="0"/>
              <a:t>storage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It can be digitally sign the jar file to prove their origin.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B57F-BCD9-4916-958C-0ED4F592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7418-7E10-4595-BDB5-9E32ABEE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mysql-connector-java-5.1.5-bin.jar</a:t>
            </a:r>
          </a:p>
          <a:p>
            <a:pPr lvl="1"/>
            <a:r>
              <a:rPr lang="en-US" dirty="0"/>
              <a:t>Java poi jar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46044-7212-4E07-B7A4-372D0589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4" y="3736257"/>
            <a:ext cx="6397420" cy="21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011E-E50A-41D7-9C41-7024A4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E983-A604-4FB8-89BE-8746D59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File contains </a:t>
            </a:r>
            <a:r>
              <a:rPr lang="en-US" dirty="0">
                <a:solidFill>
                  <a:srgbClr val="FF0000"/>
                </a:solidFill>
              </a:rPr>
              <a:t>class files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audio files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images</a:t>
            </a:r>
            <a:r>
              <a:rPr lang="en-US" dirty="0"/>
              <a:t> having this structure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audio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images</a:t>
            </a:r>
            <a:r>
              <a:rPr lang="en-US" dirty="0"/>
              <a:t> subdirectories contain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r>
              <a:rPr lang="en-US" dirty="0"/>
              <a:t> files and </a:t>
            </a:r>
            <a:r>
              <a:rPr lang="en-US" dirty="0">
                <a:solidFill>
                  <a:srgbClr val="FF0000"/>
                </a:solidFill>
              </a:rPr>
              <a:t>GIF</a:t>
            </a:r>
            <a:r>
              <a:rPr lang="en-US" dirty="0"/>
              <a:t> images used by applet.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pPr marL="457200" lvl="1" indent="0">
              <a:buNone/>
            </a:pPr>
            <a:r>
              <a:rPr lang="en-US" b="1" i="1" dirty="0"/>
              <a:t>		</a:t>
            </a:r>
            <a:r>
              <a:rPr lang="en-US" b="1" i="1" dirty="0">
                <a:solidFill>
                  <a:schemeClr val="accent2"/>
                </a:solidFill>
              </a:rPr>
              <a:t>jar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cf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TicTacToe.jar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00B050"/>
                </a:solidFill>
              </a:rPr>
              <a:t>TicTacToe.class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audio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19A1D-2660-4AD6-88FB-F01CC25D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6" y="3279057"/>
            <a:ext cx="6397420" cy="21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53-3E4C-4DFC-8767-21D7E42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0" y="-3370"/>
            <a:ext cx="7228066" cy="1124247"/>
          </a:xfrm>
        </p:spPr>
        <p:txBody>
          <a:bodyPr/>
          <a:lstStyle/>
          <a:p>
            <a:r>
              <a:rPr lang="en-US" dirty="0"/>
              <a:t>The jar file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FF0E-B16A-4571-9D5C-52C3C6F5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>
                <a:solidFill>
                  <a:srgbClr val="00B0F0"/>
                </a:solidFill>
              </a:rPr>
              <a:t>Security</a:t>
            </a:r>
            <a:r>
              <a:rPr lang="en-US" b="1" dirty="0">
                <a:solidFill>
                  <a:srgbClr val="00B0F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You can digitally sign the contents of a JAR file.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solidFill>
                  <a:srgbClr val="00B0F0"/>
                </a:solidFill>
              </a:rPr>
              <a:t>Decreased download time</a:t>
            </a:r>
            <a:r>
              <a:rPr lang="en-US" b="1" dirty="0">
                <a:solidFill>
                  <a:srgbClr val="00B0F0"/>
                </a:solidFill>
              </a:rPr>
              <a:t>: </a:t>
            </a:r>
            <a:r>
              <a:rPr lang="en-US" dirty="0"/>
              <a:t>If your applet is bundled in a JAR file, the applet's class files and associated resources can be downloaded to a browser in a single HTTP transaction without the need for opening a new connection for each file.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solidFill>
                  <a:srgbClr val="00B0F0"/>
                </a:solidFill>
              </a:rPr>
              <a:t>Compression</a:t>
            </a:r>
            <a:r>
              <a:rPr lang="en-US" b="1" dirty="0">
                <a:solidFill>
                  <a:srgbClr val="00B0F0"/>
                </a:solidFill>
              </a:rPr>
              <a:t>: </a:t>
            </a:r>
            <a:r>
              <a:rPr lang="en-US" dirty="0"/>
              <a:t>efficient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2AF-81D2-4039-B19F-385BACF9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jar file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39D4-63C1-4564-BA6A-74450913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00B0F0"/>
                </a:solidFill>
              </a:rPr>
              <a:t>Packaging for extensions</a:t>
            </a:r>
            <a:r>
              <a:rPr lang="en-US" b="1" dirty="0">
                <a:solidFill>
                  <a:srgbClr val="00B0F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extend JVM (example Java3D)</a:t>
            </a:r>
          </a:p>
          <a:p>
            <a:pPr algn="just"/>
            <a:r>
              <a:rPr lang="en-US" b="1" i="1" dirty="0">
                <a:solidFill>
                  <a:srgbClr val="00B0F0"/>
                </a:solidFill>
              </a:rPr>
              <a:t>Package Sealing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 enforce version consistency</a:t>
            </a:r>
          </a:p>
          <a:p>
            <a:pPr lvl="1" algn="just"/>
            <a:r>
              <a:rPr lang="en-US" dirty="0"/>
              <a:t>All classes defined in the package must be found in same JAR file</a:t>
            </a:r>
          </a:p>
          <a:p>
            <a:pPr lvl="1" algn="just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D1A4B8-CD38-49C5-A4D3-3CCCF8EDD84E}"/>
              </a:ext>
            </a:extLst>
          </p:cNvPr>
          <p:cNvSpPr/>
          <p:nvPr/>
        </p:nvSpPr>
        <p:spPr>
          <a:xfrm>
            <a:off x="28141" y="2959418"/>
            <a:ext cx="91158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Versioning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JAR file can hold data about the files it contains, such as vendor and version information.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for handling JAR files is a standard part of the Java platform's core API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99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242-FFFF-4A64-BDF9-874B2F0D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 Creating a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1B9-2451-4AA7-BD2E-AE73C05A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 for creating a JAR file: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i="1" dirty="0"/>
              <a:t>jar </a:t>
            </a:r>
            <a:r>
              <a:rPr lang="en-US" b="1" i="1" dirty="0" err="1">
                <a:solidFill>
                  <a:srgbClr val="FF0000"/>
                </a:solidFill>
              </a:rPr>
              <a:t>c</a:t>
            </a:r>
            <a:r>
              <a:rPr lang="en-US" b="1" i="1" dirty="0" err="1">
                <a:solidFill>
                  <a:srgbClr val="00B0F0"/>
                </a:solidFill>
              </a:rPr>
              <a:t>f</a:t>
            </a:r>
            <a:r>
              <a:rPr lang="en-US" b="1" i="1" dirty="0"/>
              <a:t> jar-file input-file(s)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dirty="0"/>
              <a:t> : create a JAR file</a:t>
            </a:r>
          </a:p>
          <a:p>
            <a:pPr lvl="1"/>
            <a:r>
              <a:rPr lang="en-US" b="1" i="1" dirty="0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/>
              <a:t>: output jar file</a:t>
            </a:r>
          </a:p>
          <a:p>
            <a:pPr lvl="1"/>
            <a:r>
              <a:rPr lang="en-US" b="1" i="1" dirty="0"/>
              <a:t>v</a:t>
            </a:r>
            <a:r>
              <a:rPr lang="en-US" dirty="0"/>
              <a:t> : produce verbose output</a:t>
            </a:r>
          </a:p>
          <a:p>
            <a:pPr lvl="1"/>
            <a:r>
              <a:rPr lang="en-US" b="1" i="1" dirty="0"/>
              <a:t>jar-file</a:t>
            </a:r>
            <a:r>
              <a:rPr lang="en-US" dirty="0"/>
              <a:t> : the name of the resulting JAR file</a:t>
            </a:r>
          </a:p>
          <a:p>
            <a:pPr lvl="2"/>
            <a:r>
              <a:rPr lang="en-US" dirty="0"/>
              <a:t>can use any filename for a JAR file</a:t>
            </a:r>
          </a:p>
          <a:p>
            <a:pPr lvl="2"/>
            <a:r>
              <a:rPr lang="en-US" dirty="0"/>
              <a:t>by convention, JAR filenames are given a .jar extension</a:t>
            </a:r>
          </a:p>
          <a:p>
            <a:pPr lvl="1"/>
            <a:r>
              <a:rPr lang="en-US" b="1" i="1" dirty="0"/>
              <a:t>input-file(s)</a:t>
            </a:r>
            <a:r>
              <a:rPr lang="en-US" dirty="0"/>
              <a:t> : a space-separated list of one or more files to be placed in the JAR file.</a:t>
            </a:r>
          </a:p>
          <a:p>
            <a:pPr lvl="2"/>
            <a:r>
              <a:rPr lang="en-US" dirty="0"/>
              <a:t>can contain the wildcard * symbol</a:t>
            </a:r>
          </a:p>
          <a:p>
            <a:pPr lvl="2"/>
            <a:r>
              <a:rPr lang="en-US" dirty="0"/>
              <a:t>can be directory names; directories are added recursively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9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DF57-0F0C-4ED7-95F2-63595ED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– Viewing a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809-F49B-48DA-AD5E-98E73065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command for viewing the contents of a JAR file:</a:t>
            </a:r>
          </a:p>
          <a:p>
            <a:pPr marL="0" indent="0">
              <a:buNone/>
            </a:pPr>
            <a:r>
              <a:rPr lang="en-US" b="1" i="1" dirty="0"/>
              <a:t>			jar </a:t>
            </a:r>
            <a:r>
              <a:rPr lang="en-US" b="1" i="1" dirty="0" err="1">
                <a:solidFill>
                  <a:srgbClr val="FF0000"/>
                </a:solidFill>
              </a:rPr>
              <a:t>tf</a:t>
            </a:r>
            <a:r>
              <a:rPr lang="en-US" b="1" i="1" dirty="0"/>
              <a:t> jar-file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b="1" i="1" dirty="0"/>
              <a:t>t</a:t>
            </a:r>
            <a:r>
              <a:rPr lang="en-US" dirty="0"/>
              <a:t> : show table of contents</a:t>
            </a:r>
          </a:p>
          <a:p>
            <a:pPr lvl="1"/>
            <a:r>
              <a:rPr lang="en-US" b="1" i="1" dirty="0"/>
              <a:t>f</a:t>
            </a:r>
            <a:r>
              <a:rPr lang="en-US" dirty="0"/>
              <a:t> : jar file</a:t>
            </a:r>
          </a:p>
          <a:p>
            <a:pPr lvl="1"/>
            <a:r>
              <a:rPr lang="en-US" b="1" i="1" dirty="0"/>
              <a:t>v</a:t>
            </a:r>
            <a:r>
              <a:rPr lang="en-US" dirty="0"/>
              <a:t> : produce additional information like file sizes and dates</a:t>
            </a:r>
          </a:p>
          <a:p>
            <a:pPr lvl="2"/>
            <a:r>
              <a:rPr lang="en-US" dirty="0"/>
              <a:t>This command will display the table of contents of the JAR file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5586-1EA8-43B8-817E-FC8D8E72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creating 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75CA-F2A3-4335-BD6B-1C6126E5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228300"/>
            <a:ext cx="8775510" cy="998706"/>
          </a:xfrm>
        </p:spPr>
        <p:txBody>
          <a:bodyPr/>
          <a:lstStyle/>
          <a:p>
            <a:r>
              <a:rPr lang="en-US" dirty="0"/>
              <a:t>The jar tool provides many switches, some of them are as follows: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08007-1B53-4908-AA88-459031FD9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9608"/>
              </p:ext>
            </p:extLst>
          </p:nvPr>
        </p:nvGraphicFramePr>
        <p:xfrm>
          <a:off x="28140" y="2285999"/>
          <a:ext cx="9115860" cy="446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8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creates new archive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95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-v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generates verbose output. It displays the included or extracted resource on the standard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includes manifest information from the given mf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specifies the archive file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8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extracts files from the archive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8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 view the contents of a JAR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55C-A1E5-44C1-822A-F5521EE4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4489"/>
            <a:ext cx="7886700" cy="1253613"/>
          </a:xfrm>
        </p:spPr>
        <p:txBody>
          <a:bodyPr>
            <a:normAutofit/>
          </a:bodyPr>
          <a:lstStyle/>
          <a:p>
            <a:r>
              <a:rPr lang="en-US" dirty="0"/>
              <a:t>Creating Packages</a:t>
            </a:r>
          </a:p>
        </p:txBody>
      </p:sp>
    </p:spTree>
    <p:extLst>
      <p:ext uri="{BB962C8B-B14F-4D97-AF65-F5344CB8AC3E}">
        <p14:creationId xmlns:p14="http://schemas.microsoft.com/office/powerpoint/2010/main" val="4047808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CA65-D781-492D-A086-5472961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A682-CE03-4272-9383-2E357DEF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228300"/>
            <a:ext cx="8775510" cy="1108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perform basic tasks with JAR files, you use the Java Archive Tool provided as part of the Java Development Kit (JDK). </a:t>
            </a:r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8C7C8AC-57C6-40FD-88DB-09E950394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534372"/>
              </p:ext>
            </p:extLst>
          </p:nvPr>
        </p:nvGraphicFramePr>
        <p:xfrm>
          <a:off x="0" y="2219735"/>
          <a:ext cx="9064488" cy="463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4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create a JAR 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jar </a:t>
                      </a:r>
                      <a:r>
                        <a:rPr lang="en-US" sz="2400" dirty="0" err="1">
                          <a:effectLst/>
                        </a:rPr>
                        <a:t>cf</a:t>
                      </a:r>
                      <a:r>
                        <a:rPr lang="en-US" sz="2400" dirty="0">
                          <a:effectLst/>
                        </a:rPr>
                        <a:t> jar-file input-file(s)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view the contents of a JAR 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jar tf jar-file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extract the contents of a JAR 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jar xf jar-file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extract specific files from a JAR 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jar </a:t>
                      </a:r>
                      <a:r>
                        <a:rPr lang="en-US" sz="2400" dirty="0" err="1">
                          <a:effectLst/>
                        </a:rPr>
                        <a:t>xf</a:t>
                      </a:r>
                      <a:r>
                        <a:rPr lang="en-US" sz="2400" dirty="0">
                          <a:effectLst/>
                        </a:rPr>
                        <a:t> jar-file archived-file(s)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4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run an application packaged as a JAR file (requires the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Main-class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manifest header)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java -jar app.jar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 invoke an applet packaged as a JAR file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&lt;applet code=</a:t>
                      </a:r>
                      <a:r>
                        <a:rPr lang="en-US" sz="1800" dirty="0" err="1">
                          <a:effectLst/>
                        </a:rPr>
                        <a:t>AppletClassName.class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archive="JarFileName.jar"        width=width height=height&gt;&lt;/applet&gt;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531F-DDFE-489E-96FB-789E983B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43" y="2320161"/>
            <a:ext cx="6959514" cy="1108839"/>
          </a:xfrm>
        </p:spPr>
        <p:txBody>
          <a:bodyPr/>
          <a:lstStyle/>
          <a:p>
            <a:r>
              <a:rPr lang="en-US" dirty="0"/>
              <a:t>                     DEMO</a:t>
            </a:r>
          </a:p>
        </p:txBody>
      </p:sp>
    </p:spTree>
    <p:extLst>
      <p:ext uri="{BB962C8B-B14F-4D97-AF65-F5344CB8AC3E}">
        <p14:creationId xmlns:p14="http://schemas.microsoft.com/office/powerpoint/2010/main" val="248764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A30-8F8D-4306-B67A-8C209B4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43" y="2874580"/>
            <a:ext cx="6959514" cy="1108839"/>
          </a:xfrm>
        </p:spPr>
        <p:txBody>
          <a:bodyPr/>
          <a:lstStyle/>
          <a:p>
            <a:r>
              <a:rPr lang="en-US" dirty="0"/>
              <a:t>               @annotation</a:t>
            </a:r>
          </a:p>
        </p:txBody>
      </p:sp>
    </p:spTree>
    <p:extLst>
      <p:ext uri="{BB962C8B-B14F-4D97-AF65-F5344CB8AC3E}">
        <p14:creationId xmlns:p14="http://schemas.microsoft.com/office/powerpoint/2010/main" val="357497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DE8E-3BF9-402D-B6DA-C9CCF35C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370"/>
            <a:ext cx="7197213" cy="1231670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156C-41B8-4223-97D2-A08A41AF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Java annotations is a tag that represents </a:t>
            </a:r>
            <a:r>
              <a:rPr lang="en-US" b="1" dirty="0">
                <a:solidFill>
                  <a:srgbClr val="00B0F0"/>
                </a:solidFill>
              </a:rPr>
              <a:t>metadata</a:t>
            </a:r>
            <a:r>
              <a:rPr lang="en-US" b="1" dirty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i.e. attached with class, interface, methods or fields to indicate some additional information which can be used by java compiler and JVM.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Java annotations were added to Java from Java 5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Annotations are used by tools to produce derived files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Tools:Compiler</a:t>
            </a:r>
            <a:r>
              <a:rPr lang="en-US" dirty="0"/>
              <a:t>, IDE, Runtime tools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Derived files: New java code, deployment descriptor, class files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56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37AE-0CA5-4798-918D-3282DA56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0"/>
            <a:ext cx="6987654" cy="1231670"/>
          </a:xfrm>
        </p:spPr>
        <p:txBody>
          <a:bodyPr/>
          <a:lstStyle/>
          <a:p>
            <a:r>
              <a:rPr lang="en-US" dirty="0"/>
              <a:t>Built-In Java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AECE-F9E7-4ACF-8C46-4EA34DA3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built-in annotations in java. Some annotations are applied to java code and some to other annotations.</a:t>
            </a:r>
          </a:p>
          <a:p>
            <a:r>
              <a:rPr lang="en-US" dirty="0"/>
              <a:t>Built-In Java Annotations used in java code</a:t>
            </a:r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  <a:p>
            <a:pPr lvl="1"/>
            <a:r>
              <a:rPr lang="en-US" dirty="0"/>
              <a:t>@Deprecated</a:t>
            </a:r>
          </a:p>
          <a:p>
            <a:r>
              <a:rPr lang="en-US" dirty="0"/>
              <a:t>Built-In Java Annotations used in other annotations</a:t>
            </a:r>
          </a:p>
          <a:p>
            <a:pPr lvl="1"/>
            <a:r>
              <a:rPr lang="en-US" dirty="0"/>
              <a:t>@Target</a:t>
            </a:r>
          </a:p>
          <a:p>
            <a:pPr lvl="1"/>
            <a:r>
              <a:rPr lang="en-US" dirty="0"/>
              <a:t>@Retention</a:t>
            </a:r>
          </a:p>
          <a:p>
            <a:pPr lvl="1"/>
            <a:r>
              <a:rPr lang="en-US" dirty="0"/>
              <a:t>@Inherited</a:t>
            </a:r>
          </a:p>
          <a:p>
            <a:pPr lvl="1"/>
            <a:r>
              <a:rPr lang="en-US" dirty="0"/>
              <a:t>@Documented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E10-7F51-462F-B396-84072196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69"/>
            <a:ext cx="7167716" cy="108937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1460-07F0-4028-BC7F-A5FB5B2BBC90}"/>
              </a:ext>
            </a:extLst>
          </p:cNvPr>
          <p:cNvSpPr/>
          <p:nvPr/>
        </p:nvSpPr>
        <p:spPr>
          <a:xfrm>
            <a:off x="132735" y="1268361"/>
            <a:ext cx="8200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Animal{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eatSomething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"eating something"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Dog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Animal{  </a:t>
            </a:r>
          </a:p>
          <a:p>
            <a:pPr algn="just"/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@Override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eatsomething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"eating foods"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}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TestAnnotation1{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Animal a=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Dog();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a.eatSomething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}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99F23-0FE1-4FCF-A23F-5508FFE152A5}"/>
              </a:ext>
            </a:extLst>
          </p:cNvPr>
          <p:cNvSpPr txBox="1"/>
          <p:nvPr/>
        </p:nvSpPr>
        <p:spPr>
          <a:xfrm>
            <a:off x="5294672" y="5702650"/>
            <a:ext cx="360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10120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AE5E-2F9C-4714-B835-13BCD51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370"/>
            <a:ext cx="7197213" cy="1124247"/>
          </a:xfrm>
        </p:spPr>
        <p:txBody>
          <a:bodyPr/>
          <a:lstStyle/>
          <a:p>
            <a:r>
              <a:rPr lang="en-US" dirty="0"/>
              <a:t>Java Annotation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E55-20A4-47C7-940C-40241B8A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Java annotations are typically used for the following purposes: </a:t>
            </a:r>
          </a:p>
          <a:p>
            <a:pPr marL="1258888" lvl="1" indent="-46355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/>
              <a:t>Compiler</a:t>
            </a:r>
            <a:r>
              <a:rPr lang="en-US" dirty="0"/>
              <a:t> instructions</a:t>
            </a:r>
          </a:p>
          <a:p>
            <a:pPr marL="1258888" lvl="1" indent="-46355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/>
              <a:t>Build-time</a:t>
            </a:r>
            <a:r>
              <a:rPr lang="en-US" dirty="0"/>
              <a:t> instructions</a:t>
            </a:r>
          </a:p>
          <a:p>
            <a:pPr marL="1258888" lvl="1" indent="-46355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/>
              <a:t>Runtime</a:t>
            </a:r>
            <a:r>
              <a:rPr lang="en-US" dirty="0"/>
              <a:t> instructions</a:t>
            </a:r>
          </a:p>
          <a:p>
            <a:pPr algn="just"/>
            <a:r>
              <a:rPr lang="en-US" sz="2400" dirty="0"/>
              <a:t>Java annotations can be </a:t>
            </a:r>
            <a:r>
              <a:rPr lang="en-US" sz="2400" b="1" dirty="0"/>
              <a:t>used at build-time</a:t>
            </a:r>
            <a:r>
              <a:rPr lang="en-US" sz="2400" dirty="0"/>
              <a:t>, when you build your software project.</a:t>
            </a:r>
          </a:p>
          <a:p>
            <a:pPr algn="just"/>
            <a:r>
              <a:rPr lang="en-US" sz="2400" dirty="0"/>
              <a:t>Building the software is typically done by an </a:t>
            </a:r>
            <a:r>
              <a:rPr lang="en-US" sz="2400" b="1" dirty="0"/>
              <a:t>automatic build tool</a:t>
            </a:r>
            <a:r>
              <a:rPr lang="en-US" sz="2400" dirty="0"/>
              <a:t> like Apache Ant or Apache Maven. </a:t>
            </a:r>
          </a:p>
          <a:p>
            <a:pPr algn="just"/>
            <a:r>
              <a:rPr lang="en-US" sz="2400" dirty="0"/>
              <a:t>Build tools may </a:t>
            </a:r>
            <a:r>
              <a:rPr lang="en-US" sz="2400" b="1" dirty="0"/>
              <a:t>scan</a:t>
            </a:r>
            <a:r>
              <a:rPr lang="en-US" sz="2400" dirty="0"/>
              <a:t> your Java code for specific annotations and generate source code or other files based on these 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5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9C8D-F7BB-4C26-9499-B27E44E3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4110-0B3B-4537-8798-0A134266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Java annotation in its shortest form looks like this:</a:t>
            </a:r>
          </a:p>
          <a:p>
            <a:pPr marL="274638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Syntax: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@Entity</a:t>
            </a:r>
          </a:p>
          <a:p>
            <a:pPr marL="0" indent="0">
              <a:buNone/>
            </a:pPr>
            <a:r>
              <a:rPr lang="en-US" dirty="0"/>
              <a:t>Where,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@ </a:t>
            </a:r>
            <a:r>
              <a:rPr lang="en-US" dirty="0"/>
              <a:t>character signals to the compiler that this is an annotation. </a:t>
            </a:r>
          </a:p>
          <a:p>
            <a:pPr algn="just"/>
            <a:r>
              <a:rPr lang="en-US" dirty="0"/>
              <a:t>the name following the @ character is the </a:t>
            </a:r>
            <a:r>
              <a:rPr lang="en-US" b="1" dirty="0"/>
              <a:t>name</a:t>
            </a:r>
            <a:r>
              <a:rPr lang="en-US" dirty="0"/>
              <a:t> of the </a:t>
            </a:r>
            <a:r>
              <a:rPr lang="en-US" b="1" dirty="0"/>
              <a:t>annotation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4497-5560-40C9-848B-E7879D4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C825-ECAB-4A92-AC7F-E64F69A7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What is a package</a:t>
            </a:r>
          </a:p>
          <a:p>
            <a:pPr lvl="1">
              <a:defRPr/>
            </a:pPr>
            <a:r>
              <a:rPr lang="en-US" dirty="0"/>
              <a:t>A java package is a collection of</a:t>
            </a:r>
          </a:p>
          <a:p>
            <a:pPr marL="1260475" lvl="2" indent="-234950">
              <a:defRPr/>
            </a:pPr>
            <a:r>
              <a:rPr lang="en-US" dirty="0"/>
              <a:t>classes, interfaces, sub-packages, exceptions, </a:t>
            </a:r>
            <a:r>
              <a:rPr lang="en-US" dirty="0" err="1"/>
              <a:t>enums</a:t>
            </a:r>
            <a:r>
              <a:rPr lang="en-US" dirty="0"/>
              <a:t>, etc.</a:t>
            </a:r>
          </a:p>
          <a:p>
            <a:pPr marL="1260475" lvl="2" indent="-234950">
              <a:buNone/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Why to use packages (</a:t>
            </a:r>
            <a:r>
              <a:rPr lang="en-US" dirty="0">
                <a:solidFill>
                  <a:srgbClr val="0000FF"/>
                </a:solidFill>
              </a:rPr>
              <a:t>Advantages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914400" lvl="1" indent="-395288">
              <a:defRPr/>
            </a:pPr>
            <a:r>
              <a:rPr lang="en-US" dirty="0"/>
              <a:t>avoid </a:t>
            </a:r>
            <a:r>
              <a:rPr lang="en-US" dirty="0">
                <a:solidFill>
                  <a:srgbClr val="0000FF"/>
                </a:solidFill>
              </a:rPr>
              <a:t>name collision</a:t>
            </a:r>
            <a:r>
              <a:rPr lang="en-US" dirty="0"/>
              <a:t>.</a:t>
            </a:r>
          </a:p>
          <a:p>
            <a:pPr marL="914400" lvl="1" indent="-395288">
              <a:defRPr/>
            </a:pPr>
            <a:r>
              <a:rPr lang="en-US" dirty="0">
                <a:solidFill>
                  <a:srgbClr val="0000FF"/>
                </a:solidFill>
              </a:rPr>
              <a:t>Encapsulate</a:t>
            </a:r>
            <a:r>
              <a:rPr lang="en-US" dirty="0"/>
              <a:t> more than one class.</a:t>
            </a:r>
          </a:p>
          <a:p>
            <a:pPr marL="1316038" lvl="2" indent="-290513">
              <a:defRPr/>
            </a:pPr>
            <a:r>
              <a:rPr lang="en-US" dirty="0"/>
              <a:t>Helps categorize the classes and interfaces. </a:t>
            </a:r>
          </a:p>
          <a:p>
            <a:pPr marL="1316038" lvl="2" indent="-290513">
              <a:defRPr/>
            </a:pPr>
            <a:r>
              <a:rPr lang="en-US" dirty="0"/>
              <a:t>Easy to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8CD1-118E-4C40-85E1-43AA4939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08A0-3988-49A6-A866-5A90EEFD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>
                <a:solidFill>
                  <a:srgbClr val="FF0000"/>
                </a:solidFill>
              </a:rPr>
              <a:t>Package types</a:t>
            </a:r>
          </a:p>
          <a:p>
            <a:pPr marL="914400" lvl="1" indent="-457200">
              <a:buFont typeface="Book Antiqua" pitchFamily="18" charset="0"/>
              <a:buAutoNum type="arabicPeriod"/>
            </a:pPr>
            <a:r>
              <a:rPr lang="en-US" dirty="0"/>
              <a:t>Built-in package</a:t>
            </a:r>
          </a:p>
          <a:p>
            <a:pPr marL="914400" lvl="1" indent="-457200">
              <a:buFont typeface="Book Antiqua" pitchFamily="18" charset="0"/>
              <a:buAutoNum type="arabicPeriod"/>
            </a:pPr>
            <a:r>
              <a:rPr lang="en-US" dirty="0"/>
              <a:t>User-defined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CCCC-D2E2-47CD-9CE8-028A4CB8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0"/>
            <a:ext cx="6987654" cy="1109499"/>
          </a:xfrm>
        </p:spPr>
        <p:txBody>
          <a:bodyPr/>
          <a:lstStyle/>
          <a:p>
            <a:r>
              <a:rPr lang="en-US" dirty="0"/>
              <a:t>Built-in Packages</a:t>
            </a:r>
          </a:p>
        </p:txBody>
      </p:sp>
      <p:pic>
        <p:nvPicPr>
          <p:cNvPr id="4" name="Picture 2" descr="package in java">
            <a:extLst>
              <a:ext uri="{FF2B5EF4-FFF2-40B4-BE49-F238E27FC236}">
                <a16:creationId xmlns:a16="http://schemas.microsoft.com/office/drawing/2014/main" id="{476D4C3E-4ADA-4EBE-B2DB-CFCBE741DE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-9571" y="1548581"/>
            <a:ext cx="8964552" cy="47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8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A340-1FC0-4D02-B251-DB4C981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2081-BA9F-490C-BA0C-4A90CF85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package:</a:t>
            </a:r>
          </a:p>
          <a:p>
            <a:r>
              <a:rPr lang="en-IN" dirty="0"/>
              <a:t>Compiling a package:</a:t>
            </a:r>
          </a:p>
          <a:p>
            <a:r>
              <a:rPr lang="en-IN" dirty="0"/>
              <a:t>importing a package: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1938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340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60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/>
              <a:t>2.1.  Creating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2.2.  Compiling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2.3.  importing a package</a:t>
            </a:r>
          </a:p>
          <a:p>
            <a:pPr>
              <a:buFont typeface="Wingdings" pitchFamily="2" charset="2"/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  User-defined package</a:t>
            </a:r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9238" y="2738438"/>
            <a:ext cx="4259262" cy="2227262"/>
            <a:chOff x="249239" y="2928938"/>
            <a:chExt cx="5249861" cy="2227262"/>
          </a:xfrm>
        </p:grpSpPr>
        <p:sp>
          <p:nvSpPr>
            <p:cNvPr id="4" name="Rectangle 3"/>
            <p:cNvSpPr/>
            <p:nvPr/>
          </p:nvSpPr>
          <p:spPr>
            <a:xfrm>
              <a:off x="249239" y="3487738"/>
              <a:ext cx="5249861" cy="1668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2000" b="1" i="1" dirty="0">
                  <a:solidFill>
                    <a:srgbClr val="FF0000"/>
                  </a:solidFill>
                  <a:latin typeface="Trebuchet MS" pitchFamily="34" charset="0"/>
                </a:rPr>
                <a:t>package</a:t>
              </a:r>
              <a:r>
                <a:rPr lang="en-US" sz="2000" b="1" i="1" dirty="0">
                  <a:solidFill>
                    <a:srgbClr val="000000"/>
                  </a:solidFill>
                  <a:latin typeface="Trebuchet MS" pitchFamily="34" charset="0"/>
                </a:rPr>
                <a:t>  </a:t>
              </a:r>
              <a:r>
                <a:rPr lang="en-US" sz="2000" b="1" i="1" dirty="0" err="1">
                  <a:solidFill>
                    <a:srgbClr val="0000FF"/>
                  </a:solidFill>
                  <a:latin typeface="Trebuchet MS" pitchFamily="34" charset="0"/>
                </a:rPr>
                <a:t>mypackage</a:t>
              </a:r>
              <a:r>
                <a:rPr lang="en-US" sz="20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239" y="2928938"/>
              <a:ext cx="5249861" cy="487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2000" b="1" i="1" dirty="0">
                  <a:solidFill>
                    <a:srgbClr val="FF0000"/>
                  </a:solidFill>
                  <a:latin typeface="Trebuchet MS" pitchFamily="34" charset="0"/>
                </a:rPr>
                <a:t>Syntax</a:t>
              </a: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4500" y="3817938"/>
            <a:ext cx="3314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public class 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someClass</a:t>
            </a:r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600"/>
              </a:spcBef>
            </a:pPr>
            <a:r>
              <a:rPr lang="en-US" b="1" i="1">
                <a:solidFill>
                  <a:srgbClr val="00B050"/>
                </a:solidFill>
                <a:latin typeface="Trebuchet MS" pitchFamily="34" charset="0"/>
              </a:rPr>
              <a:t>	//  code</a:t>
            </a:r>
          </a:p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628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5748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364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48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/>
              <a:t>2.1.  Creating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2.2.  Compiling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2.3.  importing a package</a:t>
            </a:r>
          </a:p>
          <a:p>
            <a:pPr>
              <a:buFont typeface="Wingdings" pitchFamily="2" charset="2"/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  User-defined package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54525" y="3117850"/>
            <a:ext cx="4632325" cy="16621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1200"/>
              </a:spcBef>
            </a:pPr>
            <a:r>
              <a:rPr lang="en-IN" b="1">
                <a:solidFill>
                  <a:schemeClr val="tx2"/>
                </a:solidFill>
              </a:rPr>
              <a:t>After compilation, </a:t>
            </a:r>
          </a:p>
          <a:p>
            <a:pPr marL="342900" lvl="2" indent="-228600">
              <a:spcBef>
                <a:spcPts val="1200"/>
              </a:spcBef>
              <a:buFont typeface="Arial" charset="0"/>
              <a:buChar char="•"/>
            </a:pP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A new directory created with name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mypackage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 under specified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path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  <a:p>
            <a:pPr marL="342900" lvl="2" indent="-228600">
              <a:spcBef>
                <a:spcPts val="1200"/>
              </a:spcBef>
              <a:buFont typeface="Arial" charset="0"/>
              <a:buChar char="•"/>
            </a:pP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“</a:t>
            </a:r>
            <a:r>
              <a:rPr lang="en-IN" sz="1600" b="1" i="1">
                <a:solidFill>
                  <a:srgbClr val="FF0000"/>
                </a:solidFill>
                <a:latin typeface="Trebuchet MS" pitchFamily="34" charset="0"/>
              </a:rPr>
              <a:t>.class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” file generated will be added under directory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mypackage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613" y="5583238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11413" y="5768975"/>
            <a:ext cx="3692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path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SomeClass.java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3050" y="3121025"/>
            <a:ext cx="3905250" cy="1995488"/>
            <a:chOff x="249238" y="2807888"/>
            <a:chExt cx="3906073" cy="1995608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9238" y="2807888"/>
              <a:ext cx="3906073" cy="1995608"/>
              <a:chOff x="249239" y="2928938"/>
              <a:chExt cx="5249861" cy="222726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9239" y="3487083"/>
                <a:ext cx="5249861" cy="16691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9239" y="2928938"/>
                <a:ext cx="5249861" cy="4872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b="1" i="1" dirty="0">
                    <a:solidFill>
                      <a:srgbClr val="FF0000"/>
                    </a:solidFill>
                    <a:latin typeface="Trebuchet MS" pitchFamily="34" charset="0"/>
                  </a:rPr>
                  <a:t>SomeClass.java</a:t>
                </a: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5370" name="Rectangle 15"/>
            <p:cNvSpPr>
              <a:spLocks noChangeArrowheads="1"/>
            </p:cNvSpPr>
            <p:nvPr/>
          </p:nvSpPr>
          <p:spPr bwMode="auto">
            <a:xfrm>
              <a:off x="444500" y="3817938"/>
              <a:ext cx="3314700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600" b="1" i="1">
                  <a:solidFill>
                    <a:srgbClr val="FF0000"/>
                  </a:solidFill>
                  <a:latin typeface="Trebuchet MS" pitchFamily="34" charset="0"/>
                </a:rPr>
                <a:t>someClass</a:t>
              </a:r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6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31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1298</Words>
  <Application>Microsoft Office PowerPoint</Application>
  <PresentationFormat>On-screen Show (4:3)</PresentationFormat>
  <Paragraphs>323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Book Antiqua</vt:lpstr>
      <vt:lpstr>Calibri</vt:lpstr>
      <vt:lpstr>Calibri Light</vt:lpstr>
      <vt:lpstr>Consolas</vt:lpstr>
      <vt:lpstr>Courier New</vt:lpstr>
      <vt:lpstr>Times New Roman</vt:lpstr>
      <vt:lpstr>Trebuchet MS</vt:lpstr>
      <vt:lpstr>verdana</vt:lpstr>
      <vt:lpstr>Wingdings</vt:lpstr>
      <vt:lpstr>Office Theme</vt:lpstr>
      <vt:lpstr>Annotations and Java Beans</vt:lpstr>
      <vt:lpstr>Contents</vt:lpstr>
      <vt:lpstr>Creating Packages</vt:lpstr>
      <vt:lpstr>Packages</vt:lpstr>
      <vt:lpstr>Types of Packages</vt:lpstr>
      <vt:lpstr>Built-in Packages</vt:lpstr>
      <vt:lpstr>User defined Packages</vt:lpstr>
      <vt:lpstr>2.   User-defined package</vt:lpstr>
      <vt:lpstr>2.   User-defined package</vt:lpstr>
      <vt:lpstr>2.   User-defined package</vt:lpstr>
      <vt:lpstr>2.   User-defined package</vt:lpstr>
      <vt:lpstr>2.   User-defined package</vt:lpstr>
      <vt:lpstr>interfaces</vt:lpstr>
      <vt:lpstr>Basics</vt:lpstr>
      <vt:lpstr>Basics</vt:lpstr>
      <vt:lpstr>1. Interface:  Fundamemntals</vt:lpstr>
      <vt:lpstr>1. Interface:  Fundamemntals</vt:lpstr>
      <vt:lpstr>1. Interface:  Fundamemntals</vt:lpstr>
      <vt:lpstr>Relationship between classes and interface</vt:lpstr>
      <vt:lpstr>2. Implementing Interfaces:</vt:lpstr>
      <vt:lpstr>JAR – Java Archive</vt:lpstr>
      <vt:lpstr>JAR files </vt:lpstr>
      <vt:lpstr>Contd..,</vt:lpstr>
      <vt:lpstr>Contd..,</vt:lpstr>
      <vt:lpstr>The jar file Benefits</vt:lpstr>
      <vt:lpstr>The jar file Benefits</vt:lpstr>
      <vt:lpstr>JAR  Creating a JAR file</vt:lpstr>
      <vt:lpstr>JAR – Viewing a JAR file</vt:lpstr>
      <vt:lpstr>Options for creating JAR</vt:lpstr>
      <vt:lpstr>Using JAR file</vt:lpstr>
      <vt:lpstr>                     DEMO</vt:lpstr>
      <vt:lpstr>               @annotation</vt:lpstr>
      <vt:lpstr>Annotations</vt:lpstr>
      <vt:lpstr>Built-In Java Annotations</vt:lpstr>
      <vt:lpstr>Example</vt:lpstr>
      <vt:lpstr>Java Annotation Purpose</vt:lpstr>
      <vt:lpstr>Annotation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and Java Beans</dc:title>
  <dc:creator>Rajatha</dc:creator>
  <cp:lastModifiedBy>Rajatha</cp:lastModifiedBy>
  <cp:revision>65</cp:revision>
  <dcterms:created xsi:type="dcterms:W3CDTF">2018-03-22T07:12:33Z</dcterms:created>
  <dcterms:modified xsi:type="dcterms:W3CDTF">2018-04-06T16:37:02Z</dcterms:modified>
</cp:coreProperties>
</file>