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256" r:id="rId2"/>
    <p:sldId id="294" r:id="rId3"/>
    <p:sldId id="257" r:id="rId4"/>
    <p:sldId id="258" r:id="rId5"/>
    <p:sldId id="275" r:id="rId6"/>
    <p:sldId id="260" r:id="rId7"/>
    <p:sldId id="261" r:id="rId8"/>
    <p:sldId id="262" r:id="rId9"/>
    <p:sldId id="263" r:id="rId10"/>
    <p:sldId id="264" r:id="rId11"/>
    <p:sldId id="293" r:id="rId12"/>
    <p:sldId id="265" r:id="rId13"/>
    <p:sldId id="266" r:id="rId14"/>
    <p:sldId id="267" r:id="rId15"/>
    <p:sldId id="268" r:id="rId16"/>
    <p:sldId id="269" r:id="rId17"/>
    <p:sldId id="270" r:id="rId18"/>
    <p:sldId id="271" r:id="rId19"/>
    <p:sldId id="272" r:id="rId20"/>
    <p:sldId id="273" r:id="rId21"/>
    <p:sldId id="274" r:id="rId22"/>
    <p:sldId id="276" r:id="rId23"/>
    <p:sldId id="277" r:id="rId24"/>
    <p:sldId id="278" r:id="rId25"/>
    <p:sldId id="279" r:id="rId26"/>
    <p:sldId id="280" r:id="rId27"/>
    <p:sldId id="292" r:id="rId28"/>
    <p:sldId id="281" r:id="rId29"/>
    <p:sldId id="282" r:id="rId30"/>
    <p:sldId id="283" r:id="rId31"/>
    <p:sldId id="310" r:id="rId32"/>
    <p:sldId id="284" r:id="rId33"/>
    <p:sldId id="285" r:id="rId34"/>
    <p:sldId id="286" r:id="rId35"/>
    <p:sldId id="287" r:id="rId36"/>
    <p:sldId id="288" r:id="rId37"/>
    <p:sldId id="289" r:id="rId38"/>
    <p:sldId id="290" r:id="rId39"/>
    <p:sldId id="291" r:id="rId40"/>
    <p:sldId id="295" r:id="rId41"/>
    <p:sldId id="299" r:id="rId42"/>
    <p:sldId id="296" r:id="rId43"/>
    <p:sldId id="297" r:id="rId44"/>
    <p:sldId id="301" r:id="rId45"/>
    <p:sldId id="312" r:id="rId46"/>
    <p:sldId id="302" r:id="rId47"/>
    <p:sldId id="311" r:id="rId48"/>
    <p:sldId id="303" r:id="rId49"/>
    <p:sldId id="313" r:id="rId50"/>
    <p:sldId id="304" r:id="rId51"/>
    <p:sldId id="309" r:id="rId52"/>
    <p:sldId id="314" r:id="rId53"/>
    <p:sldId id="315" r:id="rId54"/>
    <p:sldId id="316" r:id="rId55"/>
    <p:sldId id="317" r:id="rId56"/>
    <p:sldId id="318" r:id="rId57"/>
    <p:sldId id="319" r:id="rId58"/>
    <p:sldId id="320" r:id="rId59"/>
    <p:sldId id="305" r:id="rId60"/>
    <p:sldId id="306" r:id="rId61"/>
    <p:sldId id="307" r:id="rId62"/>
    <p:sldId id="308" r:id="rId63"/>
    <p:sldId id="321" r:id="rId64"/>
    <p:sldId id="322" r:id="rId65"/>
    <p:sldId id="323" r:id="rId66"/>
    <p:sldId id="324" r:id="rId67"/>
    <p:sldId id="325" r:id="rId68"/>
    <p:sldId id="326" r:id="rId69"/>
    <p:sldId id="327" r:id="rId70"/>
    <p:sldId id="329" r:id="rId71"/>
    <p:sldId id="328" r:id="rId72"/>
    <p:sldId id="330" r:id="rId73"/>
    <p:sldId id="331" r:id="rId74"/>
    <p:sldId id="332" r:id="rId75"/>
    <p:sldId id="337" r:id="rId76"/>
    <p:sldId id="333" r:id="rId77"/>
    <p:sldId id="334" r:id="rId78"/>
    <p:sldId id="338" r:id="rId79"/>
    <p:sldId id="335" r:id="rId80"/>
    <p:sldId id="336" r:id="rId81"/>
    <p:sldId id="339" r:id="rId82"/>
    <p:sldId id="340" r:id="rId83"/>
    <p:sldId id="341" r:id="rId84"/>
    <p:sldId id="342" r:id="rId85"/>
    <p:sldId id="344" r:id="rId86"/>
    <p:sldId id="345" r:id="rId87"/>
    <p:sldId id="346" r:id="rId88"/>
    <p:sldId id="347" r:id="rId89"/>
    <p:sldId id="348" r:id="rId90"/>
    <p:sldId id="343" r:id="rId91"/>
    <p:sldId id="349" r:id="rId92"/>
    <p:sldId id="350" r:id="rId93"/>
    <p:sldId id="351" r:id="rId94"/>
    <p:sldId id="352"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1A76B7-9C31-4DCD-8243-F5E27CD96D6A}" type="datetimeFigureOut">
              <a:rPr lang="en-US" smtClean="0"/>
              <a:t>2/26/2018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9D4C4-D3AF-4779-AE01-B4B5F2497A78}" type="slidenum">
              <a:rPr lang="en-US" smtClean="0"/>
              <a:t>‹#›</a:t>
            </a:fld>
            <a:endParaRPr lang="en-US"/>
          </a:p>
        </p:txBody>
      </p:sp>
    </p:spTree>
    <p:extLst>
      <p:ext uri="{BB962C8B-B14F-4D97-AF65-F5344CB8AC3E}">
        <p14:creationId xmlns:p14="http://schemas.microsoft.com/office/powerpoint/2010/main" val="962079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A9D4C4-D3AF-4779-AE01-B4B5F2497A78}" type="slidenum">
              <a:rPr lang="en-US" smtClean="0"/>
              <a:t>40</a:t>
            </a:fld>
            <a:endParaRPr lang="en-US"/>
          </a:p>
        </p:txBody>
      </p:sp>
    </p:spTree>
    <p:extLst>
      <p:ext uri="{BB962C8B-B14F-4D97-AF65-F5344CB8AC3E}">
        <p14:creationId xmlns:p14="http://schemas.microsoft.com/office/powerpoint/2010/main" val="289373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a:extLst>
              <a:ext uri="{FF2B5EF4-FFF2-40B4-BE49-F238E27FC236}">
                <a16:creationId xmlns:a16="http://schemas.microsoft.com/office/drawing/2014/main" id="{82CCCF09-4B0D-4D37-9E97-A242B8E8054B}"/>
              </a:ext>
            </a:extLst>
          </p:cNvPr>
          <p:cNvSpPr>
            <a:spLocks noGrp="1" noRot="1" noChangeAspect="1" noTextEdit="1"/>
          </p:cNvSpPr>
          <p:nvPr>
            <p:ph type="sldImg"/>
          </p:nvPr>
        </p:nvSpPr>
        <p:spPr>
          <a:xfrm>
            <a:off x="685800" y="1143000"/>
            <a:ext cx="5486400" cy="3086100"/>
          </a:xfrm>
          <a:ln/>
        </p:spPr>
      </p:sp>
      <p:sp>
        <p:nvSpPr>
          <p:cNvPr id="124931" name="Notes Placeholder 2">
            <a:extLst>
              <a:ext uri="{FF2B5EF4-FFF2-40B4-BE49-F238E27FC236}">
                <a16:creationId xmlns:a16="http://schemas.microsoft.com/office/drawing/2014/main" id="{8D5079A2-DE85-46A6-95B0-A1573AC47F4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4932" name="Footer Placeholder 3">
            <a:extLst>
              <a:ext uri="{FF2B5EF4-FFF2-40B4-BE49-F238E27FC236}">
                <a16:creationId xmlns:a16="http://schemas.microsoft.com/office/drawing/2014/main" id="{38E86433-7B0D-4D92-A9BC-1CF1D86E64CD}"/>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24933" name="Slide Number Placeholder 4">
            <a:extLst>
              <a:ext uri="{FF2B5EF4-FFF2-40B4-BE49-F238E27FC236}">
                <a16:creationId xmlns:a16="http://schemas.microsoft.com/office/drawing/2014/main" id="{F086F1F0-F44E-46B6-9056-4C7359636E1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D1B6D9E-AA7B-4F78-97CF-BEBF69256250}" type="slidenum">
              <a:rPr lang="en-US" altLang="en-US"/>
              <a:pPr/>
              <a:t>47</a:t>
            </a:fld>
            <a:endParaRPr lang="en-US" altLang="en-US"/>
          </a:p>
        </p:txBody>
      </p:sp>
    </p:spTree>
    <p:extLst>
      <p:ext uri="{BB962C8B-B14F-4D97-AF65-F5344CB8AC3E}">
        <p14:creationId xmlns:p14="http://schemas.microsoft.com/office/powerpoint/2010/main" val="1666200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C4519-E4FB-4B19-8E51-347D1E58F0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856A61-D062-4595-BA5B-B3F3B5C70C36}"/>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A86CE8B6-4B7A-4D97-973B-A4DB2F753605}"/>
              </a:ext>
            </a:extLst>
          </p:cNvPr>
          <p:cNvSpPr>
            <a:spLocks noGrp="1"/>
          </p:cNvSpPr>
          <p:nvPr>
            <p:ph type="ftr" sz="quarter" idx="11"/>
          </p:nvPr>
        </p:nvSpPr>
        <p:spPr>
          <a:xfrm>
            <a:off x="198120" y="6264912"/>
            <a:ext cx="4114800" cy="365125"/>
          </a:xfrm>
        </p:spPr>
        <p:txBody>
          <a:bodyPr/>
          <a:lstStyle/>
          <a:p>
            <a:r>
              <a:rPr lang="en-US" dirty="0"/>
              <a:t>Rajatha S, AP, Dept. of MCA</a:t>
            </a:r>
          </a:p>
        </p:txBody>
      </p:sp>
    </p:spTree>
    <p:extLst>
      <p:ext uri="{BB962C8B-B14F-4D97-AF65-F5344CB8AC3E}">
        <p14:creationId xmlns:p14="http://schemas.microsoft.com/office/powerpoint/2010/main" val="2510478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9F3C1-73D5-4466-BF09-47D4349447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3308A0-EB85-4F83-8B6B-55D10297BF0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C116D2-44C9-4962-9EC5-62682FCCCC1A}"/>
              </a:ext>
            </a:extLst>
          </p:cNvPr>
          <p:cNvSpPr>
            <a:spLocks noGrp="1"/>
          </p:cNvSpPr>
          <p:nvPr>
            <p:ph type="dt" sz="half" idx="10"/>
          </p:nvPr>
        </p:nvSpPr>
        <p:spPr/>
        <p:txBody>
          <a:bodyPr/>
          <a:lstStyle/>
          <a:p>
            <a:fld id="{61620D7F-3101-451A-A6F8-B61929F086CB}" type="datetimeFigureOut">
              <a:rPr lang="en-US" smtClean="0"/>
              <a:t>2/26/2018</a:t>
            </a:fld>
            <a:endParaRPr lang="en-US"/>
          </a:p>
        </p:txBody>
      </p:sp>
      <p:sp>
        <p:nvSpPr>
          <p:cNvPr id="5" name="Footer Placeholder 4">
            <a:extLst>
              <a:ext uri="{FF2B5EF4-FFF2-40B4-BE49-F238E27FC236}">
                <a16:creationId xmlns:a16="http://schemas.microsoft.com/office/drawing/2014/main" id="{D8D7F9E1-46BE-473B-8D3A-F92220B21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05E6C-5393-40F6-BEBE-65A484A1A41C}"/>
              </a:ext>
            </a:extLst>
          </p:cNvPr>
          <p:cNvSpPr>
            <a:spLocks noGrp="1"/>
          </p:cNvSpPr>
          <p:nvPr>
            <p:ph type="sldNum" sz="quarter" idx="12"/>
          </p:nvPr>
        </p:nvSpPr>
        <p:spPr/>
        <p:txBody>
          <a:bodyPr/>
          <a:lstStyle/>
          <a:p>
            <a:fld id="{020F6668-58E1-4CA1-BFDE-217C54AE1891}" type="slidenum">
              <a:rPr lang="en-US" smtClean="0"/>
              <a:t>‹#›</a:t>
            </a:fld>
            <a:endParaRPr lang="en-US"/>
          </a:p>
        </p:txBody>
      </p:sp>
    </p:spTree>
    <p:extLst>
      <p:ext uri="{BB962C8B-B14F-4D97-AF65-F5344CB8AC3E}">
        <p14:creationId xmlns:p14="http://schemas.microsoft.com/office/powerpoint/2010/main" val="2902074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72A23A-C8B0-43FE-A1C3-82BF19735C98}"/>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E0219B-E870-449A-B865-20C5A65C6D9D}"/>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45754F-B597-40A3-B547-E4C10E26CB2B}"/>
              </a:ext>
            </a:extLst>
          </p:cNvPr>
          <p:cNvSpPr>
            <a:spLocks noGrp="1"/>
          </p:cNvSpPr>
          <p:nvPr>
            <p:ph type="dt" sz="half" idx="10"/>
          </p:nvPr>
        </p:nvSpPr>
        <p:spPr/>
        <p:txBody>
          <a:bodyPr/>
          <a:lstStyle/>
          <a:p>
            <a:fld id="{61620D7F-3101-451A-A6F8-B61929F086CB}" type="datetimeFigureOut">
              <a:rPr lang="en-US" smtClean="0"/>
              <a:t>2/26/2018</a:t>
            </a:fld>
            <a:endParaRPr lang="en-US"/>
          </a:p>
        </p:txBody>
      </p:sp>
      <p:sp>
        <p:nvSpPr>
          <p:cNvPr id="5" name="Footer Placeholder 4">
            <a:extLst>
              <a:ext uri="{FF2B5EF4-FFF2-40B4-BE49-F238E27FC236}">
                <a16:creationId xmlns:a16="http://schemas.microsoft.com/office/drawing/2014/main" id="{5C1B2115-133D-42E6-BFF1-6D1555CD5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9B9AEC-D06B-4F19-9F1F-0068B4CAFBB7}"/>
              </a:ext>
            </a:extLst>
          </p:cNvPr>
          <p:cNvSpPr>
            <a:spLocks noGrp="1"/>
          </p:cNvSpPr>
          <p:nvPr>
            <p:ph type="sldNum" sz="quarter" idx="12"/>
          </p:nvPr>
        </p:nvSpPr>
        <p:spPr/>
        <p:txBody>
          <a:bodyPr/>
          <a:lstStyle/>
          <a:p>
            <a:fld id="{020F6668-58E1-4CA1-BFDE-217C54AE1891}" type="slidenum">
              <a:rPr lang="en-US" smtClean="0"/>
              <a:t>‹#›</a:t>
            </a:fld>
            <a:endParaRPr lang="en-US"/>
          </a:p>
        </p:txBody>
      </p:sp>
    </p:spTree>
    <p:extLst>
      <p:ext uri="{BB962C8B-B14F-4D97-AF65-F5344CB8AC3E}">
        <p14:creationId xmlns:p14="http://schemas.microsoft.com/office/powerpoint/2010/main" val="72320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2F2C3-3225-420A-9838-1341D378398A}"/>
              </a:ext>
            </a:extLst>
          </p:cNvPr>
          <p:cNvSpPr>
            <a:spLocks noGrp="1"/>
          </p:cNvSpPr>
          <p:nvPr>
            <p:ph type="title"/>
          </p:nvPr>
        </p:nvSpPr>
        <p:spPr>
          <a:xfrm>
            <a:off x="0" y="2"/>
            <a:ext cx="10689768" cy="1267097"/>
          </a:xfrm>
          <a:solidFill>
            <a:srgbClr val="00B0F0"/>
          </a:solidFill>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C45067EC-949F-4F72-9FA9-53647C0F6279}"/>
              </a:ext>
            </a:extLst>
          </p:cNvPr>
          <p:cNvSpPr>
            <a:spLocks noGrp="1"/>
          </p:cNvSpPr>
          <p:nvPr>
            <p:ph idx="1"/>
          </p:nvPr>
        </p:nvSpPr>
        <p:spPr>
          <a:xfrm>
            <a:off x="158923" y="1463042"/>
            <a:ext cx="11874155" cy="498475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907650A-EF09-4500-AD6A-5616F0B008F8}"/>
              </a:ext>
            </a:extLst>
          </p:cNvPr>
          <p:cNvSpPr>
            <a:spLocks noGrp="1"/>
          </p:cNvSpPr>
          <p:nvPr>
            <p:ph type="ftr" sz="quarter" idx="11"/>
          </p:nvPr>
        </p:nvSpPr>
        <p:spPr>
          <a:xfrm>
            <a:off x="158923" y="6447793"/>
            <a:ext cx="4114800" cy="365125"/>
          </a:xfrm>
        </p:spPr>
        <p:txBody>
          <a:bodyPr/>
          <a:lstStyle/>
          <a:p>
            <a:r>
              <a:rPr lang="en-US" dirty="0"/>
              <a:t>Rajatha S, AP, Dept. of MCA, RNSIT</a:t>
            </a:r>
          </a:p>
        </p:txBody>
      </p:sp>
      <p:pic>
        <p:nvPicPr>
          <p:cNvPr id="8" name="Picture 7">
            <a:extLst>
              <a:ext uri="{FF2B5EF4-FFF2-40B4-BE49-F238E27FC236}">
                <a16:creationId xmlns:a16="http://schemas.microsoft.com/office/drawing/2014/main" id="{B2AB046E-E1D4-450E-BD66-5E8E057F1E7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11543" y="10205"/>
            <a:ext cx="1502232" cy="1113202"/>
          </a:xfrm>
          <a:prstGeom prst="rect">
            <a:avLst/>
          </a:prstGeom>
        </p:spPr>
      </p:pic>
    </p:spTree>
    <p:extLst>
      <p:ext uri="{BB962C8B-B14F-4D97-AF65-F5344CB8AC3E}">
        <p14:creationId xmlns:p14="http://schemas.microsoft.com/office/powerpoint/2010/main" val="1311304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E0B5-9FAA-4377-B0A2-A5A00B2DDBE3}"/>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6B793C-7D06-4EA0-88B5-359C74349762}"/>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B6B22F-E61C-42FB-9BD5-931591A81D52}"/>
              </a:ext>
            </a:extLst>
          </p:cNvPr>
          <p:cNvSpPr>
            <a:spLocks noGrp="1"/>
          </p:cNvSpPr>
          <p:nvPr>
            <p:ph type="dt" sz="half" idx="10"/>
          </p:nvPr>
        </p:nvSpPr>
        <p:spPr/>
        <p:txBody>
          <a:bodyPr/>
          <a:lstStyle/>
          <a:p>
            <a:fld id="{61620D7F-3101-451A-A6F8-B61929F086CB}" type="datetimeFigureOut">
              <a:rPr lang="en-US" smtClean="0"/>
              <a:t>2/26/2018</a:t>
            </a:fld>
            <a:endParaRPr lang="en-US"/>
          </a:p>
        </p:txBody>
      </p:sp>
      <p:sp>
        <p:nvSpPr>
          <p:cNvPr id="5" name="Footer Placeholder 4">
            <a:extLst>
              <a:ext uri="{FF2B5EF4-FFF2-40B4-BE49-F238E27FC236}">
                <a16:creationId xmlns:a16="http://schemas.microsoft.com/office/drawing/2014/main" id="{47A38854-1F60-4064-8EC7-77308213F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3E569B-B535-4ADD-8A35-5101D4F77D93}"/>
              </a:ext>
            </a:extLst>
          </p:cNvPr>
          <p:cNvSpPr>
            <a:spLocks noGrp="1"/>
          </p:cNvSpPr>
          <p:nvPr>
            <p:ph type="sldNum" sz="quarter" idx="12"/>
          </p:nvPr>
        </p:nvSpPr>
        <p:spPr/>
        <p:txBody>
          <a:bodyPr/>
          <a:lstStyle/>
          <a:p>
            <a:fld id="{020F6668-58E1-4CA1-BFDE-217C54AE1891}" type="slidenum">
              <a:rPr lang="en-US" smtClean="0"/>
              <a:t>‹#›</a:t>
            </a:fld>
            <a:endParaRPr lang="en-US"/>
          </a:p>
        </p:txBody>
      </p:sp>
    </p:spTree>
    <p:extLst>
      <p:ext uri="{BB962C8B-B14F-4D97-AF65-F5344CB8AC3E}">
        <p14:creationId xmlns:p14="http://schemas.microsoft.com/office/powerpoint/2010/main" val="403323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3A39F-2C03-45CC-9F7E-91A2240688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7370F-EEF9-4E1E-9E99-52F195D92DC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2FAB9D-819F-455D-B7EB-BD403916B23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86D42-6FF0-482A-8C73-CD04D44C10BD}"/>
              </a:ext>
            </a:extLst>
          </p:cNvPr>
          <p:cNvSpPr>
            <a:spLocks noGrp="1"/>
          </p:cNvSpPr>
          <p:nvPr>
            <p:ph type="dt" sz="half" idx="10"/>
          </p:nvPr>
        </p:nvSpPr>
        <p:spPr/>
        <p:txBody>
          <a:bodyPr/>
          <a:lstStyle/>
          <a:p>
            <a:fld id="{61620D7F-3101-451A-A6F8-B61929F086CB}" type="datetimeFigureOut">
              <a:rPr lang="en-US" smtClean="0"/>
              <a:t>2/26/2018</a:t>
            </a:fld>
            <a:endParaRPr lang="en-US"/>
          </a:p>
        </p:txBody>
      </p:sp>
      <p:sp>
        <p:nvSpPr>
          <p:cNvPr id="6" name="Footer Placeholder 5">
            <a:extLst>
              <a:ext uri="{FF2B5EF4-FFF2-40B4-BE49-F238E27FC236}">
                <a16:creationId xmlns:a16="http://schemas.microsoft.com/office/drawing/2014/main" id="{087F2868-EAA8-4ECB-8818-6803632531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643673-D67E-4F26-A79D-95492F2F75A2}"/>
              </a:ext>
            </a:extLst>
          </p:cNvPr>
          <p:cNvSpPr>
            <a:spLocks noGrp="1"/>
          </p:cNvSpPr>
          <p:nvPr>
            <p:ph type="sldNum" sz="quarter" idx="12"/>
          </p:nvPr>
        </p:nvSpPr>
        <p:spPr/>
        <p:txBody>
          <a:bodyPr/>
          <a:lstStyle/>
          <a:p>
            <a:fld id="{020F6668-58E1-4CA1-BFDE-217C54AE1891}" type="slidenum">
              <a:rPr lang="en-US" smtClean="0"/>
              <a:t>‹#›</a:t>
            </a:fld>
            <a:endParaRPr lang="en-US"/>
          </a:p>
        </p:txBody>
      </p:sp>
    </p:spTree>
    <p:extLst>
      <p:ext uri="{BB962C8B-B14F-4D97-AF65-F5344CB8AC3E}">
        <p14:creationId xmlns:p14="http://schemas.microsoft.com/office/powerpoint/2010/main" val="151542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51538-22ED-4BBE-A791-2ACEB3643D3C}"/>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8F4D7F-81AF-4C3A-807C-8E0C3D923653}"/>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3705111-E8B0-46E2-BADC-CB2E8BC35ADB}"/>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8AEAB3-1258-4323-AF4B-3A2C9139042D}"/>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C009ED5-5166-4E63-9FE2-3ED14E805CFC}"/>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3069DE-B47E-494E-A1BA-820E2DF5F378}"/>
              </a:ext>
            </a:extLst>
          </p:cNvPr>
          <p:cNvSpPr>
            <a:spLocks noGrp="1"/>
          </p:cNvSpPr>
          <p:nvPr>
            <p:ph type="dt" sz="half" idx="10"/>
          </p:nvPr>
        </p:nvSpPr>
        <p:spPr/>
        <p:txBody>
          <a:bodyPr/>
          <a:lstStyle/>
          <a:p>
            <a:fld id="{61620D7F-3101-451A-A6F8-B61929F086CB}" type="datetimeFigureOut">
              <a:rPr lang="en-US" smtClean="0"/>
              <a:t>2/26/2018</a:t>
            </a:fld>
            <a:endParaRPr lang="en-US"/>
          </a:p>
        </p:txBody>
      </p:sp>
      <p:sp>
        <p:nvSpPr>
          <p:cNvPr id="8" name="Footer Placeholder 7">
            <a:extLst>
              <a:ext uri="{FF2B5EF4-FFF2-40B4-BE49-F238E27FC236}">
                <a16:creationId xmlns:a16="http://schemas.microsoft.com/office/drawing/2014/main" id="{EDF874F8-C13F-438E-8EA6-8BA8FEAD3C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AB548E-E910-40E6-8F75-56157BD6CB7A}"/>
              </a:ext>
            </a:extLst>
          </p:cNvPr>
          <p:cNvSpPr>
            <a:spLocks noGrp="1"/>
          </p:cNvSpPr>
          <p:nvPr>
            <p:ph type="sldNum" sz="quarter" idx="12"/>
          </p:nvPr>
        </p:nvSpPr>
        <p:spPr/>
        <p:txBody>
          <a:bodyPr/>
          <a:lstStyle/>
          <a:p>
            <a:fld id="{020F6668-58E1-4CA1-BFDE-217C54AE1891}" type="slidenum">
              <a:rPr lang="en-US" smtClean="0"/>
              <a:t>‹#›</a:t>
            </a:fld>
            <a:endParaRPr lang="en-US"/>
          </a:p>
        </p:txBody>
      </p:sp>
    </p:spTree>
    <p:extLst>
      <p:ext uri="{BB962C8B-B14F-4D97-AF65-F5344CB8AC3E}">
        <p14:creationId xmlns:p14="http://schemas.microsoft.com/office/powerpoint/2010/main" val="984643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4DE2-7671-431B-BB75-3CD434A979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D61234-4466-4B3F-88EA-C9AF949C1EFB}"/>
              </a:ext>
            </a:extLst>
          </p:cNvPr>
          <p:cNvSpPr>
            <a:spLocks noGrp="1"/>
          </p:cNvSpPr>
          <p:nvPr>
            <p:ph type="dt" sz="half" idx="10"/>
          </p:nvPr>
        </p:nvSpPr>
        <p:spPr/>
        <p:txBody>
          <a:bodyPr/>
          <a:lstStyle/>
          <a:p>
            <a:fld id="{61620D7F-3101-451A-A6F8-B61929F086CB}" type="datetimeFigureOut">
              <a:rPr lang="en-US" smtClean="0"/>
              <a:t>2/26/2018</a:t>
            </a:fld>
            <a:endParaRPr lang="en-US"/>
          </a:p>
        </p:txBody>
      </p:sp>
      <p:sp>
        <p:nvSpPr>
          <p:cNvPr id="4" name="Footer Placeholder 3">
            <a:extLst>
              <a:ext uri="{FF2B5EF4-FFF2-40B4-BE49-F238E27FC236}">
                <a16:creationId xmlns:a16="http://schemas.microsoft.com/office/drawing/2014/main" id="{301D59B7-F63E-4508-AF32-E610B9CF8B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BD48DD-AC03-4CAD-B8AD-8D8B2FC502C6}"/>
              </a:ext>
            </a:extLst>
          </p:cNvPr>
          <p:cNvSpPr>
            <a:spLocks noGrp="1"/>
          </p:cNvSpPr>
          <p:nvPr>
            <p:ph type="sldNum" sz="quarter" idx="12"/>
          </p:nvPr>
        </p:nvSpPr>
        <p:spPr/>
        <p:txBody>
          <a:bodyPr/>
          <a:lstStyle/>
          <a:p>
            <a:fld id="{020F6668-58E1-4CA1-BFDE-217C54AE1891}" type="slidenum">
              <a:rPr lang="en-US" smtClean="0"/>
              <a:t>‹#›</a:t>
            </a:fld>
            <a:endParaRPr lang="en-US"/>
          </a:p>
        </p:txBody>
      </p:sp>
    </p:spTree>
    <p:extLst>
      <p:ext uri="{BB962C8B-B14F-4D97-AF65-F5344CB8AC3E}">
        <p14:creationId xmlns:p14="http://schemas.microsoft.com/office/powerpoint/2010/main" val="1908704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B1E374-A70D-44EB-A552-5EB349909D3D}"/>
              </a:ext>
            </a:extLst>
          </p:cNvPr>
          <p:cNvSpPr>
            <a:spLocks noGrp="1"/>
          </p:cNvSpPr>
          <p:nvPr>
            <p:ph type="dt" sz="half" idx="10"/>
          </p:nvPr>
        </p:nvSpPr>
        <p:spPr/>
        <p:txBody>
          <a:bodyPr/>
          <a:lstStyle/>
          <a:p>
            <a:fld id="{61620D7F-3101-451A-A6F8-B61929F086CB}" type="datetimeFigureOut">
              <a:rPr lang="en-US" smtClean="0"/>
              <a:t>2/26/2018</a:t>
            </a:fld>
            <a:endParaRPr lang="en-US"/>
          </a:p>
        </p:txBody>
      </p:sp>
      <p:sp>
        <p:nvSpPr>
          <p:cNvPr id="3" name="Footer Placeholder 2">
            <a:extLst>
              <a:ext uri="{FF2B5EF4-FFF2-40B4-BE49-F238E27FC236}">
                <a16:creationId xmlns:a16="http://schemas.microsoft.com/office/drawing/2014/main" id="{3FC0B5FB-87D2-4573-97EC-884DF2EACF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130262-2337-4053-BA1F-D36B4377509D}"/>
              </a:ext>
            </a:extLst>
          </p:cNvPr>
          <p:cNvSpPr>
            <a:spLocks noGrp="1"/>
          </p:cNvSpPr>
          <p:nvPr>
            <p:ph type="sldNum" sz="quarter" idx="12"/>
          </p:nvPr>
        </p:nvSpPr>
        <p:spPr/>
        <p:txBody>
          <a:bodyPr/>
          <a:lstStyle/>
          <a:p>
            <a:fld id="{020F6668-58E1-4CA1-BFDE-217C54AE1891}" type="slidenum">
              <a:rPr lang="en-US" smtClean="0"/>
              <a:t>‹#›</a:t>
            </a:fld>
            <a:endParaRPr lang="en-US"/>
          </a:p>
        </p:txBody>
      </p:sp>
    </p:spTree>
    <p:extLst>
      <p:ext uri="{BB962C8B-B14F-4D97-AF65-F5344CB8AC3E}">
        <p14:creationId xmlns:p14="http://schemas.microsoft.com/office/powerpoint/2010/main" val="3668740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9C04-1BBF-446F-AE51-83F4CAF6E3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82B670-01B2-4137-9036-42BC1C178C2B}"/>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C1FBE4-619E-4C3C-80B1-B71FCC1DDFAC}"/>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8058ED7-BBE5-4DAA-819E-2B3ED3419E2E}"/>
              </a:ext>
            </a:extLst>
          </p:cNvPr>
          <p:cNvSpPr>
            <a:spLocks noGrp="1"/>
          </p:cNvSpPr>
          <p:nvPr>
            <p:ph type="dt" sz="half" idx="10"/>
          </p:nvPr>
        </p:nvSpPr>
        <p:spPr/>
        <p:txBody>
          <a:bodyPr/>
          <a:lstStyle/>
          <a:p>
            <a:fld id="{61620D7F-3101-451A-A6F8-B61929F086CB}" type="datetimeFigureOut">
              <a:rPr lang="en-US" smtClean="0"/>
              <a:t>2/26/2018</a:t>
            </a:fld>
            <a:endParaRPr lang="en-US"/>
          </a:p>
        </p:txBody>
      </p:sp>
      <p:sp>
        <p:nvSpPr>
          <p:cNvPr id="6" name="Footer Placeholder 5">
            <a:extLst>
              <a:ext uri="{FF2B5EF4-FFF2-40B4-BE49-F238E27FC236}">
                <a16:creationId xmlns:a16="http://schemas.microsoft.com/office/drawing/2014/main" id="{205F590E-099B-4CBD-8037-4C87753F8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65D2E7-751C-4D4D-9B01-C4B5995F256F}"/>
              </a:ext>
            </a:extLst>
          </p:cNvPr>
          <p:cNvSpPr>
            <a:spLocks noGrp="1"/>
          </p:cNvSpPr>
          <p:nvPr>
            <p:ph type="sldNum" sz="quarter" idx="12"/>
          </p:nvPr>
        </p:nvSpPr>
        <p:spPr/>
        <p:txBody>
          <a:bodyPr/>
          <a:lstStyle/>
          <a:p>
            <a:fld id="{020F6668-58E1-4CA1-BFDE-217C54AE1891}" type="slidenum">
              <a:rPr lang="en-US" smtClean="0"/>
              <a:t>‹#›</a:t>
            </a:fld>
            <a:endParaRPr lang="en-US"/>
          </a:p>
        </p:txBody>
      </p:sp>
    </p:spTree>
    <p:extLst>
      <p:ext uri="{BB962C8B-B14F-4D97-AF65-F5344CB8AC3E}">
        <p14:creationId xmlns:p14="http://schemas.microsoft.com/office/powerpoint/2010/main" val="465583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BD1D8-877E-42B9-9A75-3F39A96BC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FED2B8-E159-44C5-8B1B-4A2081D2735F}"/>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04EB990-E632-4BE9-8016-51A45FDC1CBF}"/>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021C25-6F26-4C29-B7F3-D0F77889587F}"/>
              </a:ext>
            </a:extLst>
          </p:cNvPr>
          <p:cNvSpPr>
            <a:spLocks noGrp="1"/>
          </p:cNvSpPr>
          <p:nvPr>
            <p:ph type="dt" sz="half" idx="10"/>
          </p:nvPr>
        </p:nvSpPr>
        <p:spPr/>
        <p:txBody>
          <a:bodyPr/>
          <a:lstStyle/>
          <a:p>
            <a:fld id="{61620D7F-3101-451A-A6F8-B61929F086CB}" type="datetimeFigureOut">
              <a:rPr lang="en-US" smtClean="0"/>
              <a:t>2/26/2018</a:t>
            </a:fld>
            <a:endParaRPr lang="en-US"/>
          </a:p>
        </p:txBody>
      </p:sp>
      <p:sp>
        <p:nvSpPr>
          <p:cNvPr id="6" name="Footer Placeholder 5">
            <a:extLst>
              <a:ext uri="{FF2B5EF4-FFF2-40B4-BE49-F238E27FC236}">
                <a16:creationId xmlns:a16="http://schemas.microsoft.com/office/drawing/2014/main" id="{FCF7BDBD-8291-44A4-BDC5-50C51FEA8B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6951C7-9EA5-4B0F-86CC-2372D6636CD6}"/>
              </a:ext>
            </a:extLst>
          </p:cNvPr>
          <p:cNvSpPr>
            <a:spLocks noGrp="1"/>
          </p:cNvSpPr>
          <p:nvPr>
            <p:ph type="sldNum" sz="quarter" idx="12"/>
          </p:nvPr>
        </p:nvSpPr>
        <p:spPr/>
        <p:txBody>
          <a:bodyPr/>
          <a:lstStyle/>
          <a:p>
            <a:fld id="{020F6668-58E1-4CA1-BFDE-217C54AE1891}" type="slidenum">
              <a:rPr lang="en-US" smtClean="0"/>
              <a:t>‹#›</a:t>
            </a:fld>
            <a:endParaRPr lang="en-US"/>
          </a:p>
        </p:txBody>
      </p:sp>
    </p:spTree>
    <p:extLst>
      <p:ext uri="{BB962C8B-B14F-4D97-AF65-F5344CB8AC3E}">
        <p14:creationId xmlns:p14="http://schemas.microsoft.com/office/powerpoint/2010/main" val="1318566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4E3FB8-F9FC-4B03-8C7C-95B5DB878493}"/>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274C74-D978-4456-AF8A-48950E1691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48D547-1053-40D6-848D-EC0189DEE113}"/>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20D7F-3101-451A-A6F8-B61929F086CB}" type="datetimeFigureOut">
              <a:rPr lang="en-US" smtClean="0"/>
              <a:t>2/26/2018</a:t>
            </a:fld>
            <a:endParaRPr lang="en-US"/>
          </a:p>
        </p:txBody>
      </p:sp>
      <p:sp>
        <p:nvSpPr>
          <p:cNvPr id="5" name="Footer Placeholder 4">
            <a:extLst>
              <a:ext uri="{FF2B5EF4-FFF2-40B4-BE49-F238E27FC236}">
                <a16:creationId xmlns:a16="http://schemas.microsoft.com/office/drawing/2014/main" id="{29178451-5745-4A04-A695-7E354CEF689A}"/>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3B197C-F3E0-45D0-9539-F49C9B254E1B}"/>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F6668-58E1-4CA1-BFDE-217C54AE1891}" type="slidenum">
              <a:rPr lang="en-US" smtClean="0"/>
              <a:t>‹#›</a:t>
            </a:fld>
            <a:endParaRPr lang="en-US"/>
          </a:p>
        </p:txBody>
      </p:sp>
    </p:spTree>
    <p:extLst>
      <p:ext uri="{BB962C8B-B14F-4D97-AF65-F5344CB8AC3E}">
        <p14:creationId xmlns:p14="http://schemas.microsoft.com/office/powerpoint/2010/main" val="1617972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slide" Target="slide30.xml"/><Relationship Id="rId1" Type="http://schemas.openxmlformats.org/officeDocument/2006/relationships/slideLayout" Target="../slideLayouts/slideLayout2.xml"/><Relationship Id="rId4" Type="http://schemas.openxmlformats.org/officeDocument/2006/relationships/slide" Target="slide5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htmlhelp.com/tools/validator/" TargetMode="External"/><Relationship Id="rId2" Type="http://schemas.openxmlformats.org/officeDocument/2006/relationships/hyperlink" Target="http://validator.w3.org/"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C650-7EE2-410E-A179-5DDE27DB7FC6}"/>
              </a:ext>
            </a:extLst>
          </p:cNvPr>
          <p:cNvSpPr>
            <a:spLocks noGrp="1"/>
          </p:cNvSpPr>
          <p:nvPr>
            <p:ph type="ctrTitle"/>
          </p:nvPr>
        </p:nvSpPr>
        <p:spPr/>
        <p:txBody>
          <a:bodyPr/>
          <a:lstStyle/>
          <a:p>
            <a:r>
              <a:rPr lang="en-US" dirty="0"/>
              <a:t>Servlets</a:t>
            </a:r>
          </a:p>
        </p:txBody>
      </p:sp>
      <p:sp>
        <p:nvSpPr>
          <p:cNvPr id="3" name="Subtitle 2">
            <a:extLst>
              <a:ext uri="{FF2B5EF4-FFF2-40B4-BE49-F238E27FC236}">
                <a16:creationId xmlns:a16="http://schemas.microsoft.com/office/drawing/2014/main" id="{865EDFD8-761F-4C89-BFF4-37786D30DB08}"/>
              </a:ext>
            </a:extLst>
          </p:cNvPr>
          <p:cNvSpPr>
            <a:spLocks noGrp="1"/>
          </p:cNvSpPr>
          <p:nvPr>
            <p:ph type="subTitle" idx="1"/>
          </p:nvPr>
        </p:nvSpPr>
        <p:spPr/>
        <p:txBody>
          <a:bodyPr/>
          <a:lstStyle/>
          <a:p>
            <a:r>
              <a:rPr lang="en-US" dirty="0"/>
              <a:t>Module-1</a:t>
            </a:r>
          </a:p>
        </p:txBody>
      </p:sp>
    </p:spTree>
    <p:extLst>
      <p:ext uri="{BB962C8B-B14F-4D97-AF65-F5344CB8AC3E}">
        <p14:creationId xmlns:p14="http://schemas.microsoft.com/office/powerpoint/2010/main" val="4013973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9754A-661A-443D-98DC-471D64CE2186}"/>
              </a:ext>
            </a:extLst>
          </p:cNvPr>
          <p:cNvSpPr>
            <a:spLocks noGrp="1"/>
          </p:cNvSpPr>
          <p:nvPr>
            <p:ph type="title"/>
          </p:nvPr>
        </p:nvSpPr>
        <p:spPr/>
        <p:txBody>
          <a:bodyPr/>
          <a:lstStyle/>
          <a:p>
            <a:pPr algn="ctr"/>
            <a:r>
              <a:rPr lang="en-US" dirty="0"/>
              <a:t>Servlet life cycle</a:t>
            </a:r>
          </a:p>
        </p:txBody>
      </p:sp>
      <p:sp>
        <p:nvSpPr>
          <p:cNvPr id="3" name="Content Placeholder 2">
            <a:extLst>
              <a:ext uri="{FF2B5EF4-FFF2-40B4-BE49-F238E27FC236}">
                <a16:creationId xmlns:a16="http://schemas.microsoft.com/office/drawing/2014/main" id="{A94B71E9-0705-4B9E-848D-7722713244FC}"/>
              </a:ext>
            </a:extLst>
          </p:cNvPr>
          <p:cNvSpPr>
            <a:spLocks noGrp="1"/>
          </p:cNvSpPr>
          <p:nvPr>
            <p:ph idx="1"/>
          </p:nvPr>
        </p:nvSpPr>
        <p:spPr/>
        <p:txBody>
          <a:bodyPr>
            <a:normAutofit/>
          </a:bodyPr>
          <a:lstStyle/>
          <a:p>
            <a:pPr algn="just">
              <a:lnSpc>
                <a:spcPct val="150000"/>
              </a:lnSpc>
            </a:pPr>
            <a:r>
              <a:rPr lang="en-US" sz="2400" dirty="0">
                <a:latin typeface="+mj-lt"/>
              </a:rPr>
              <a:t>A servlet life cycle can be defined as the entire process from its creation till the destruction. The following are the paths followed by a servlet.</a:t>
            </a:r>
          </a:p>
          <a:p>
            <a:pPr lvl="1" algn="just">
              <a:lnSpc>
                <a:spcPct val="150000"/>
              </a:lnSpc>
              <a:buFont typeface="Courier New" panose="02070309020205020404" pitchFamily="49" charset="0"/>
              <a:buChar char="o"/>
            </a:pPr>
            <a:r>
              <a:rPr lang="en-US" dirty="0">
                <a:latin typeface="+mj-lt"/>
              </a:rPr>
              <a:t>The servlet is initialized by calling the </a:t>
            </a:r>
            <a:r>
              <a:rPr lang="en-US" b="1" dirty="0" err="1">
                <a:solidFill>
                  <a:srgbClr val="FF0000"/>
                </a:solidFill>
                <a:latin typeface="+mj-lt"/>
              </a:rPr>
              <a:t>init</a:t>
            </a:r>
            <a:r>
              <a:rPr lang="en-US" b="1" dirty="0">
                <a:latin typeface="+mj-lt"/>
              </a:rPr>
              <a:t>( )</a:t>
            </a:r>
            <a:r>
              <a:rPr lang="en-US" dirty="0">
                <a:latin typeface="+mj-lt"/>
              </a:rPr>
              <a:t> method.</a:t>
            </a:r>
          </a:p>
          <a:p>
            <a:pPr lvl="1" algn="just">
              <a:lnSpc>
                <a:spcPct val="150000"/>
              </a:lnSpc>
              <a:buFont typeface="Courier New" panose="02070309020205020404" pitchFamily="49" charset="0"/>
              <a:buChar char="o"/>
            </a:pPr>
            <a:r>
              <a:rPr lang="en-US" dirty="0">
                <a:latin typeface="+mj-lt"/>
              </a:rPr>
              <a:t>The servlet calls </a:t>
            </a:r>
            <a:r>
              <a:rPr lang="en-US" b="1" dirty="0">
                <a:solidFill>
                  <a:srgbClr val="FF0000"/>
                </a:solidFill>
                <a:latin typeface="+mj-lt"/>
              </a:rPr>
              <a:t>service</a:t>
            </a:r>
            <a:r>
              <a:rPr lang="en-US" b="1" dirty="0">
                <a:latin typeface="+mj-lt"/>
              </a:rPr>
              <a:t>( )</a:t>
            </a:r>
            <a:r>
              <a:rPr lang="en-US" dirty="0">
                <a:latin typeface="+mj-lt"/>
              </a:rPr>
              <a:t> method to process a client's request.</a:t>
            </a:r>
          </a:p>
          <a:p>
            <a:pPr lvl="1" algn="just">
              <a:lnSpc>
                <a:spcPct val="150000"/>
              </a:lnSpc>
              <a:buFont typeface="Courier New" panose="02070309020205020404" pitchFamily="49" charset="0"/>
              <a:buChar char="o"/>
            </a:pPr>
            <a:r>
              <a:rPr lang="en-US" dirty="0">
                <a:latin typeface="+mj-lt"/>
              </a:rPr>
              <a:t>The servlet is terminated by calling the </a:t>
            </a:r>
            <a:r>
              <a:rPr lang="en-US" b="1" dirty="0">
                <a:solidFill>
                  <a:srgbClr val="FF0000"/>
                </a:solidFill>
                <a:latin typeface="+mj-lt"/>
              </a:rPr>
              <a:t>destroy</a:t>
            </a:r>
            <a:r>
              <a:rPr lang="en-US" b="1" dirty="0">
                <a:latin typeface="+mj-lt"/>
              </a:rPr>
              <a:t>( )</a:t>
            </a:r>
            <a:r>
              <a:rPr lang="en-US" dirty="0">
                <a:latin typeface="+mj-lt"/>
              </a:rPr>
              <a:t> method.</a:t>
            </a:r>
          </a:p>
          <a:p>
            <a:pPr lvl="1" algn="just">
              <a:lnSpc>
                <a:spcPct val="150000"/>
              </a:lnSpc>
              <a:buFont typeface="Courier New" panose="02070309020205020404" pitchFamily="49" charset="0"/>
              <a:buChar char="o"/>
            </a:pPr>
            <a:r>
              <a:rPr lang="en-US" dirty="0">
                <a:latin typeface="+mj-lt"/>
              </a:rPr>
              <a:t>Finally, servlet is garbage collected by the garbage collector of the JVM.</a:t>
            </a:r>
            <a:endParaRPr lang="en-US" sz="2000" dirty="0">
              <a:latin typeface="+mj-lt"/>
            </a:endParaRPr>
          </a:p>
        </p:txBody>
      </p:sp>
    </p:spTree>
    <p:extLst>
      <p:ext uri="{BB962C8B-B14F-4D97-AF65-F5344CB8AC3E}">
        <p14:creationId xmlns:p14="http://schemas.microsoft.com/office/powerpoint/2010/main" val="1294505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888EA-FDD7-4FF3-A628-EA4F1524CDED}"/>
              </a:ext>
            </a:extLst>
          </p:cNvPr>
          <p:cNvSpPr>
            <a:spLocks noGrp="1"/>
          </p:cNvSpPr>
          <p:nvPr>
            <p:ph type="title"/>
          </p:nvPr>
        </p:nvSpPr>
        <p:spPr/>
        <p:txBody>
          <a:bodyPr/>
          <a:lstStyle/>
          <a:p>
            <a:r>
              <a:rPr lang="en-US" dirty="0"/>
              <a:t>Contd..,</a:t>
            </a:r>
          </a:p>
        </p:txBody>
      </p:sp>
      <p:pic>
        <p:nvPicPr>
          <p:cNvPr id="5" name="Content Placeholder 4">
            <a:extLst>
              <a:ext uri="{FF2B5EF4-FFF2-40B4-BE49-F238E27FC236}">
                <a16:creationId xmlns:a16="http://schemas.microsoft.com/office/drawing/2014/main" id="{CD10D52E-B7A3-4BAC-9913-25BFACA4C9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7786" y="2096087"/>
            <a:ext cx="7610621" cy="4195595"/>
          </a:xfrm>
        </p:spPr>
      </p:pic>
    </p:spTree>
    <p:extLst>
      <p:ext uri="{BB962C8B-B14F-4D97-AF65-F5344CB8AC3E}">
        <p14:creationId xmlns:p14="http://schemas.microsoft.com/office/powerpoint/2010/main" val="1864396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AFEA-67DD-4198-A302-4E6C0B175A88}"/>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D839BE8B-F251-4888-A572-8CC16A674C3B}"/>
              </a:ext>
            </a:extLst>
          </p:cNvPr>
          <p:cNvSpPr>
            <a:spLocks noGrp="1"/>
          </p:cNvSpPr>
          <p:nvPr>
            <p:ph idx="1"/>
          </p:nvPr>
        </p:nvSpPr>
        <p:spPr/>
        <p:txBody>
          <a:bodyPr>
            <a:normAutofit/>
          </a:bodyPr>
          <a:lstStyle/>
          <a:p>
            <a:pPr>
              <a:lnSpc>
                <a:spcPct val="100000"/>
              </a:lnSpc>
            </a:pPr>
            <a:r>
              <a:rPr lang="en-US" sz="2400" dirty="0">
                <a:latin typeface="+mj-lt"/>
              </a:rPr>
              <a:t>The </a:t>
            </a:r>
            <a:r>
              <a:rPr lang="en-US" sz="2400" dirty="0" err="1">
                <a:latin typeface="+mj-lt"/>
              </a:rPr>
              <a:t>init</a:t>
            </a:r>
            <a:r>
              <a:rPr lang="en-US" sz="2400" dirty="0">
                <a:latin typeface="+mj-lt"/>
              </a:rPr>
              <a:t>( ) method</a:t>
            </a:r>
          </a:p>
          <a:p>
            <a:pPr lvl="1">
              <a:lnSpc>
                <a:spcPct val="100000"/>
              </a:lnSpc>
              <a:buFont typeface="Wingdings" panose="05000000000000000000" pitchFamily="2" charset="2"/>
              <a:buChar char="Ø"/>
            </a:pPr>
            <a:r>
              <a:rPr lang="en-US" dirty="0">
                <a:latin typeface="+mj-lt"/>
              </a:rPr>
              <a:t> </a:t>
            </a:r>
            <a:r>
              <a:rPr lang="en-US" sz="2000" dirty="0">
                <a:latin typeface="+mj-lt"/>
              </a:rPr>
              <a:t>T</a:t>
            </a:r>
            <a:r>
              <a:rPr lang="en-US" sz="1800" dirty="0">
                <a:latin typeface="+mj-lt"/>
              </a:rPr>
              <a:t>he </a:t>
            </a:r>
            <a:r>
              <a:rPr lang="en-US" sz="1800" dirty="0" err="1">
                <a:latin typeface="+mj-lt"/>
              </a:rPr>
              <a:t>init</a:t>
            </a:r>
            <a:r>
              <a:rPr lang="en-US" sz="1800" dirty="0">
                <a:latin typeface="+mj-lt"/>
              </a:rPr>
              <a:t> method is called only once. </a:t>
            </a:r>
          </a:p>
          <a:p>
            <a:pPr lvl="1">
              <a:lnSpc>
                <a:spcPct val="100000"/>
              </a:lnSpc>
              <a:buFont typeface="Wingdings" panose="05000000000000000000" pitchFamily="2" charset="2"/>
              <a:buChar char="Ø"/>
            </a:pPr>
            <a:r>
              <a:rPr lang="en-US" sz="2000" dirty="0">
                <a:latin typeface="+mj-lt"/>
              </a:rPr>
              <a:t>It is used for one-time initializations, just as with the </a:t>
            </a:r>
            <a:r>
              <a:rPr lang="en-US" sz="2000" dirty="0" err="1">
                <a:latin typeface="+mj-lt"/>
              </a:rPr>
              <a:t>init</a:t>
            </a:r>
            <a:r>
              <a:rPr lang="en-US" sz="2000" dirty="0">
                <a:latin typeface="+mj-lt"/>
              </a:rPr>
              <a:t> method of applets. </a:t>
            </a:r>
          </a:p>
          <a:p>
            <a:pPr lvl="1">
              <a:lnSpc>
                <a:spcPct val="100000"/>
              </a:lnSpc>
              <a:buFont typeface="Wingdings" panose="05000000000000000000" pitchFamily="2" charset="2"/>
              <a:buChar char="Ø"/>
            </a:pPr>
            <a:r>
              <a:rPr lang="en-US" sz="2000" dirty="0">
                <a:latin typeface="+mj-lt"/>
              </a:rPr>
              <a:t> The servlet can be created when a user first invokes a URL corresponding to the servlet or when the server is first started depending on how you have registered the servlet with the Web server.</a:t>
            </a:r>
          </a:p>
          <a:p>
            <a:pPr lvl="1">
              <a:lnSpc>
                <a:spcPct val="100000"/>
              </a:lnSpc>
              <a:buFont typeface="Wingdings" panose="05000000000000000000" pitchFamily="2" charset="2"/>
              <a:buChar char="Ø"/>
            </a:pPr>
            <a:r>
              <a:rPr lang="en-US" sz="2000" dirty="0">
                <a:latin typeface="+mj-lt"/>
              </a:rPr>
              <a:t> It will be created for the first user request</a:t>
            </a:r>
          </a:p>
          <a:p>
            <a:pPr marL="457189" lvl="1" indent="0">
              <a:lnSpc>
                <a:spcPct val="100000"/>
              </a:lnSpc>
              <a:buNone/>
            </a:pPr>
            <a:endParaRPr lang="en-US" dirty="0">
              <a:latin typeface="+mj-lt"/>
            </a:endParaRPr>
          </a:p>
          <a:p>
            <a:pPr marL="398453" lvl="1" indent="-342891">
              <a:lnSpc>
                <a:spcPct val="100000"/>
              </a:lnSpc>
            </a:pPr>
            <a:r>
              <a:rPr lang="en-US" dirty="0">
                <a:latin typeface="+mj-lt"/>
              </a:rPr>
              <a:t>There are two versions of </a:t>
            </a:r>
            <a:r>
              <a:rPr lang="en-US" dirty="0" err="1">
                <a:latin typeface="+mj-lt"/>
              </a:rPr>
              <a:t>init</a:t>
            </a:r>
            <a:r>
              <a:rPr lang="en-US" dirty="0">
                <a:latin typeface="+mj-lt"/>
              </a:rPr>
              <a:t>( ):</a:t>
            </a:r>
          </a:p>
          <a:p>
            <a:pPr marL="855641" lvl="2" indent="-342891">
              <a:lnSpc>
                <a:spcPct val="100000"/>
              </a:lnSpc>
            </a:pPr>
            <a:r>
              <a:rPr lang="en-US" dirty="0">
                <a:latin typeface="+mj-lt"/>
              </a:rPr>
              <a:t>One that takes no argument </a:t>
            </a:r>
          </a:p>
          <a:p>
            <a:pPr marL="855641" lvl="2" indent="-342891">
              <a:lnSpc>
                <a:spcPct val="100000"/>
              </a:lnSpc>
            </a:pPr>
            <a:r>
              <a:rPr lang="en-US" dirty="0">
                <a:latin typeface="+mj-lt"/>
              </a:rPr>
              <a:t>One that takes a </a:t>
            </a:r>
            <a:r>
              <a:rPr lang="en-US" dirty="0" err="1">
                <a:latin typeface="+mj-lt"/>
              </a:rPr>
              <a:t>ServletConfig</a:t>
            </a:r>
            <a:r>
              <a:rPr lang="en-US" dirty="0">
                <a:latin typeface="+mj-lt"/>
              </a:rPr>
              <a:t> object as an argument </a:t>
            </a:r>
          </a:p>
        </p:txBody>
      </p:sp>
    </p:spTree>
    <p:extLst>
      <p:ext uri="{BB962C8B-B14F-4D97-AF65-F5344CB8AC3E}">
        <p14:creationId xmlns:p14="http://schemas.microsoft.com/office/powerpoint/2010/main" val="73762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D1D4-3BF4-4162-8E59-57ED16FB03A9}"/>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48C6F1D8-9ACA-4702-9867-3D39E018C2E3}"/>
              </a:ext>
            </a:extLst>
          </p:cNvPr>
          <p:cNvSpPr>
            <a:spLocks noGrp="1"/>
          </p:cNvSpPr>
          <p:nvPr>
            <p:ph idx="1"/>
          </p:nvPr>
        </p:nvSpPr>
        <p:spPr>
          <a:xfrm>
            <a:off x="158923" y="1463042"/>
            <a:ext cx="11874155" cy="4984751"/>
          </a:xfrm>
        </p:spPr>
        <p:txBody>
          <a:bodyPr/>
          <a:lstStyle/>
          <a:p>
            <a:r>
              <a:rPr lang="en-US" i="1" dirty="0"/>
              <a:t>One that takes no arguments</a:t>
            </a:r>
            <a:r>
              <a:rPr lang="en-US" dirty="0"/>
              <a:t>: it is used when the servlet  does not need to read any settings that vary from server to server.</a:t>
            </a:r>
          </a:p>
          <a:p>
            <a:r>
              <a:rPr lang="en-US" dirty="0"/>
              <a:t>The method definition looks like:</a:t>
            </a:r>
          </a:p>
          <a:p>
            <a:endParaRPr lang="en-US" dirty="0"/>
          </a:p>
          <a:p>
            <a:endParaRPr lang="en-US" dirty="0"/>
          </a:p>
          <a:p>
            <a:endParaRPr lang="en-US" dirty="0"/>
          </a:p>
          <a:p>
            <a:r>
              <a:rPr lang="en-US" dirty="0"/>
              <a:t>Where </a:t>
            </a:r>
            <a:r>
              <a:rPr lang="en-US" dirty="0" err="1"/>
              <a:t>init</a:t>
            </a:r>
            <a:r>
              <a:rPr lang="en-US" dirty="0"/>
              <a:t> is used to </a:t>
            </a:r>
            <a:r>
              <a:rPr lang="en-US" dirty="0" err="1"/>
              <a:t>preallocate</a:t>
            </a:r>
            <a:r>
              <a:rPr lang="en-US" dirty="0"/>
              <a:t> multiple database connections.</a:t>
            </a:r>
          </a:p>
          <a:p>
            <a:pPr marL="457189" lvl="1" indent="0">
              <a:buNone/>
            </a:pPr>
            <a:endParaRPr lang="en-US" dirty="0"/>
          </a:p>
        </p:txBody>
      </p:sp>
      <p:sp>
        <p:nvSpPr>
          <p:cNvPr id="5" name="TextBox 4">
            <a:extLst>
              <a:ext uri="{FF2B5EF4-FFF2-40B4-BE49-F238E27FC236}">
                <a16:creationId xmlns:a16="http://schemas.microsoft.com/office/drawing/2014/main" id="{9AB4B3B9-9C10-4A2C-8469-BF236D61D6D8}"/>
              </a:ext>
            </a:extLst>
          </p:cNvPr>
          <p:cNvSpPr txBox="1"/>
          <p:nvPr/>
        </p:nvSpPr>
        <p:spPr>
          <a:xfrm>
            <a:off x="1009861" y="3032086"/>
            <a:ext cx="7346347"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lvl="1"/>
            <a:r>
              <a:rPr lang="en-US" sz="2000" dirty="0">
                <a:latin typeface="Cambria" panose="02040503050406030204" pitchFamily="18" charset="0"/>
                <a:cs typeface="Calibri" panose="020F0502020204030204" pitchFamily="34" charset="0"/>
              </a:rPr>
              <a:t>public void </a:t>
            </a:r>
            <a:r>
              <a:rPr lang="en-US" sz="2000" dirty="0" err="1">
                <a:latin typeface="Cambria" panose="02040503050406030204" pitchFamily="18" charset="0"/>
                <a:cs typeface="Calibri" panose="020F0502020204030204" pitchFamily="34" charset="0"/>
              </a:rPr>
              <a:t>init</a:t>
            </a:r>
            <a:r>
              <a:rPr lang="en-US" sz="2000" dirty="0">
                <a:latin typeface="Cambria" panose="02040503050406030204" pitchFamily="18" charset="0"/>
                <a:cs typeface="Calibri" panose="020F0502020204030204" pitchFamily="34" charset="0"/>
              </a:rPr>
              <a:t> () throws </a:t>
            </a:r>
            <a:r>
              <a:rPr lang="en-US" sz="2000" dirty="0" err="1">
                <a:latin typeface="Cambria" panose="02040503050406030204" pitchFamily="18" charset="0"/>
                <a:cs typeface="Calibri" panose="020F0502020204030204" pitchFamily="34" charset="0"/>
              </a:rPr>
              <a:t>ServletException</a:t>
            </a:r>
            <a:r>
              <a:rPr lang="en-US" sz="2000" dirty="0">
                <a:latin typeface="Cambria" panose="02040503050406030204" pitchFamily="18" charset="0"/>
                <a:cs typeface="Calibri" panose="020F0502020204030204" pitchFamily="34" charset="0"/>
              </a:rPr>
              <a:t>{</a:t>
            </a:r>
          </a:p>
          <a:p>
            <a:pPr lvl="1"/>
            <a:r>
              <a:rPr lang="en-US" sz="2000" dirty="0">
                <a:latin typeface="Cambria" panose="02040503050406030204" pitchFamily="18" charset="0"/>
                <a:cs typeface="Calibri" panose="020F0502020204030204" pitchFamily="34" charset="0"/>
              </a:rPr>
              <a:t>	// initialization code…..</a:t>
            </a:r>
          </a:p>
          <a:p>
            <a:pPr lvl="1"/>
            <a:r>
              <a:rPr lang="en-US" sz="2000" dirty="0">
                <a:latin typeface="Cambria" panose="02040503050406030204" pitchFamily="18" charset="0"/>
                <a:cs typeface="Calibri" panose="020F0502020204030204" pitchFamily="34" charset="0"/>
              </a:rPr>
              <a:t>   } </a:t>
            </a:r>
          </a:p>
        </p:txBody>
      </p:sp>
    </p:spTree>
    <p:extLst>
      <p:ext uri="{BB962C8B-B14F-4D97-AF65-F5344CB8AC3E}">
        <p14:creationId xmlns:p14="http://schemas.microsoft.com/office/powerpoint/2010/main" val="2076227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8666B-7427-4DE6-89EE-49D0A7F63CB4}"/>
              </a:ext>
            </a:extLst>
          </p:cNvPr>
          <p:cNvSpPr>
            <a:spLocks noGrp="1"/>
          </p:cNvSpPr>
          <p:nvPr>
            <p:ph type="title"/>
          </p:nvPr>
        </p:nvSpPr>
        <p:spPr>
          <a:xfrm>
            <a:off x="0" y="1"/>
            <a:ext cx="10689768" cy="1267097"/>
          </a:xfrm>
        </p:spPr>
        <p:txBody>
          <a:bodyPr/>
          <a:lstStyle/>
          <a:p>
            <a:r>
              <a:rPr lang="en-US" dirty="0"/>
              <a:t>Contd..</a:t>
            </a:r>
          </a:p>
        </p:txBody>
      </p:sp>
      <p:sp>
        <p:nvSpPr>
          <p:cNvPr id="3" name="Content Placeholder 2">
            <a:extLst>
              <a:ext uri="{FF2B5EF4-FFF2-40B4-BE49-F238E27FC236}">
                <a16:creationId xmlns:a16="http://schemas.microsoft.com/office/drawing/2014/main" id="{59E520BA-1498-4E52-AAD1-3B7B5A0CE9D4}"/>
              </a:ext>
            </a:extLst>
          </p:cNvPr>
          <p:cNvSpPr>
            <a:spLocks noGrp="1"/>
          </p:cNvSpPr>
          <p:nvPr>
            <p:ph idx="1"/>
          </p:nvPr>
        </p:nvSpPr>
        <p:spPr/>
        <p:txBody>
          <a:bodyPr/>
          <a:lstStyle/>
          <a:p>
            <a:r>
              <a:rPr lang="en-US" sz="2400" dirty="0">
                <a:latin typeface="+mj-lt"/>
              </a:rPr>
              <a:t>The second version of </a:t>
            </a:r>
            <a:r>
              <a:rPr lang="en-US" sz="2400" dirty="0" err="1">
                <a:latin typeface="+mj-lt"/>
              </a:rPr>
              <a:t>init</a:t>
            </a:r>
            <a:r>
              <a:rPr lang="en-US" sz="2400" dirty="0">
                <a:latin typeface="+mj-lt"/>
              </a:rPr>
              <a:t> is used when the servlet needs to read server-specific settings before it can complete the initialization. </a:t>
            </a:r>
          </a:p>
          <a:p>
            <a:r>
              <a:rPr lang="en-US" sz="2400" dirty="0">
                <a:latin typeface="+mj-lt"/>
              </a:rPr>
              <a:t>For example, the servlet might need to know about </a:t>
            </a:r>
            <a:r>
              <a:rPr lang="en-US" sz="2400" dirty="0">
                <a:solidFill>
                  <a:srgbClr val="FF0000"/>
                </a:solidFill>
                <a:latin typeface="+mj-lt"/>
              </a:rPr>
              <a:t>database settings</a:t>
            </a:r>
            <a:r>
              <a:rPr lang="en-US" sz="2400" dirty="0">
                <a:latin typeface="+mj-lt"/>
              </a:rPr>
              <a:t>, </a:t>
            </a:r>
            <a:r>
              <a:rPr lang="en-US" sz="2400" dirty="0">
                <a:solidFill>
                  <a:srgbClr val="FF0000"/>
                </a:solidFill>
                <a:latin typeface="+mj-lt"/>
              </a:rPr>
              <a:t>password files</a:t>
            </a:r>
            <a:r>
              <a:rPr lang="en-US" sz="2400" dirty="0">
                <a:latin typeface="+mj-lt"/>
              </a:rPr>
              <a:t>, </a:t>
            </a:r>
            <a:r>
              <a:rPr lang="en-US" sz="2400" dirty="0">
                <a:solidFill>
                  <a:srgbClr val="FF0000"/>
                </a:solidFill>
                <a:latin typeface="+mj-lt"/>
              </a:rPr>
              <a:t>server-specific</a:t>
            </a:r>
            <a:r>
              <a:rPr lang="en-US" sz="2400" dirty="0">
                <a:latin typeface="+mj-lt"/>
              </a:rPr>
              <a:t> performance parameters, </a:t>
            </a:r>
            <a:r>
              <a:rPr lang="en-US" sz="2400" dirty="0">
                <a:solidFill>
                  <a:srgbClr val="FF0000"/>
                </a:solidFill>
                <a:latin typeface="+mj-lt"/>
              </a:rPr>
              <a:t>hit count files</a:t>
            </a:r>
            <a:r>
              <a:rPr lang="en-US" sz="2400" dirty="0">
                <a:latin typeface="+mj-lt"/>
              </a:rPr>
              <a:t>, or </a:t>
            </a:r>
            <a:r>
              <a:rPr lang="en-US" sz="2400" dirty="0">
                <a:solidFill>
                  <a:srgbClr val="FF0000"/>
                </a:solidFill>
                <a:latin typeface="+mj-lt"/>
              </a:rPr>
              <a:t>serialized cookie </a:t>
            </a:r>
            <a:r>
              <a:rPr lang="en-US" sz="2400" dirty="0">
                <a:latin typeface="+mj-lt"/>
              </a:rPr>
              <a:t>data from previous requests. </a:t>
            </a:r>
          </a:p>
          <a:p>
            <a:r>
              <a:rPr lang="en-US" sz="2400" dirty="0">
                <a:latin typeface="+mj-lt"/>
              </a:rPr>
              <a:t>The second version of </a:t>
            </a:r>
            <a:r>
              <a:rPr lang="en-US" sz="2400" dirty="0" err="1">
                <a:latin typeface="+mj-lt"/>
              </a:rPr>
              <a:t>init</a:t>
            </a:r>
            <a:r>
              <a:rPr lang="en-US" sz="2400" dirty="0">
                <a:latin typeface="+mj-lt"/>
              </a:rPr>
              <a:t> looks like this:</a:t>
            </a:r>
          </a:p>
          <a:p>
            <a:endParaRPr lang="en-US" dirty="0"/>
          </a:p>
        </p:txBody>
      </p:sp>
      <p:sp>
        <p:nvSpPr>
          <p:cNvPr id="4" name="TextBox 3">
            <a:extLst>
              <a:ext uri="{FF2B5EF4-FFF2-40B4-BE49-F238E27FC236}">
                <a16:creationId xmlns:a16="http://schemas.microsoft.com/office/drawing/2014/main" id="{885625FE-6344-4690-9589-A5F194C615BF}"/>
              </a:ext>
            </a:extLst>
          </p:cNvPr>
          <p:cNvSpPr txBox="1"/>
          <p:nvPr/>
        </p:nvSpPr>
        <p:spPr>
          <a:xfrm>
            <a:off x="1406769" y="4515729"/>
            <a:ext cx="7709096"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latin typeface="Cambria" panose="02040503050406030204" pitchFamily="18" charset="0"/>
                <a:cs typeface="Calibri" panose="020F0502020204030204" pitchFamily="34" charset="0"/>
              </a:rPr>
              <a:t>public </a:t>
            </a:r>
            <a:r>
              <a:rPr lang="en-US" sz="2000" dirty="0" err="1">
                <a:latin typeface="Cambria" panose="02040503050406030204" pitchFamily="18" charset="0"/>
                <a:cs typeface="Calibri" panose="020F0502020204030204" pitchFamily="34" charset="0"/>
              </a:rPr>
              <a:t>init</a:t>
            </a:r>
            <a:r>
              <a:rPr lang="en-US" sz="2000" dirty="0">
                <a:latin typeface="Cambria" panose="02040503050406030204" pitchFamily="18" charset="0"/>
                <a:cs typeface="Calibri" panose="020F0502020204030204" pitchFamily="34" charset="0"/>
              </a:rPr>
              <a:t>(</a:t>
            </a:r>
            <a:r>
              <a:rPr lang="en-US" sz="2000" dirty="0" err="1">
                <a:latin typeface="Cambria" panose="02040503050406030204" pitchFamily="18" charset="0"/>
                <a:cs typeface="Calibri" panose="020F0502020204030204" pitchFamily="34" charset="0"/>
              </a:rPr>
              <a:t>ServletConfig</a:t>
            </a:r>
            <a:r>
              <a:rPr lang="en-US" sz="2000" dirty="0">
                <a:latin typeface="Cambria" panose="02040503050406030204" pitchFamily="18" charset="0"/>
                <a:cs typeface="Calibri" panose="020F0502020204030204" pitchFamily="34" charset="0"/>
              </a:rPr>
              <a:t> config ) throws </a:t>
            </a:r>
            <a:r>
              <a:rPr lang="en-US" sz="2000" dirty="0" err="1">
                <a:latin typeface="Cambria" panose="02040503050406030204" pitchFamily="18" charset="0"/>
                <a:cs typeface="Calibri" panose="020F0502020204030204" pitchFamily="34" charset="0"/>
              </a:rPr>
              <a:t>ServletException</a:t>
            </a:r>
            <a:r>
              <a:rPr lang="en-US" sz="2000" dirty="0">
                <a:latin typeface="Cambria" panose="02040503050406030204" pitchFamily="18" charset="0"/>
                <a:cs typeface="Calibri" panose="020F0502020204030204" pitchFamily="34" charset="0"/>
              </a:rPr>
              <a:t> {</a:t>
            </a:r>
          </a:p>
          <a:p>
            <a:r>
              <a:rPr lang="en-US" sz="2000" dirty="0">
                <a:latin typeface="Cambria" panose="02040503050406030204" pitchFamily="18" charset="0"/>
                <a:cs typeface="Calibri" panose="020F0502020204030204" pitchFamily="34" charset="0"/>
              </a:rPr>
              <a:t>	</a:t>
            </a:r>
          </a:p>
          <a:p>
            <a:r>
              <a:rPr lang="en-US" sz="2000" dirty="0">
                <a:latin typeface="Cambria" panose="02040503050406030204" pitchFamily="18" charset="0"/>
                <a:cs typeface="Calibri" panose="020F0502020204030204" pitchFamily="34" charset="0"/>
              </a:rPr>
              <a:t>	</a:t>
            </a:r>
            <a:r>
              <a:rPr lang="en-US" sz="2000" dirty="0" err="1">
                <a:latin typeface="Cambria" panose="02040503050406030204" pitchFamily="18" charset="0"/>
                <a:cs typeface="Calibri" panose="020F0502020204030204" pitchFamily="34" charset="0"/>
              </a:rPr>
              <a:t>super.init</a:t>
            </a:r>
            <a:r>
              <a:rPr lang="en-US" sz="2000" dirty="0">
                <a:latin typeface="Cambria" panose="02040503050406030204" pitchFamily="18" charset="0"/>
                <a:cs typeface="Calibri" panose="020F0502020204030204" pitchFamily="34" charset="0"/>
              </a:rPr>
              <a:t>(config);</a:t>
            </a:r>
          </a:p>
          <a:p>
            <a:r>
              <a:rPr lang="en-US" sz="2000" dirty="0">
                <a:latin typeface="Cambria" panose="02040503050406030204" pitchFamily="18" charset="0"/>
                <a:cs typeface="Calibri" panose="020F0502020204030204" pitchFamily="34" charset="0"/>
              </a:rPr>
              <a:t>	</a:t>
            </a:r>
          </a:p>
          <a:p>
            <a:r>
              <a:rPr lang="en-US" sz="2000" dirty="0">
                <a:latin typeface="Cambria" panose="02040503050406030204" pitchFamily="18" charset="0"/>
                <a:cs typeface="Calibri" panose="020F0502020204030204" pitchFamily="34" charset="0"/>
              </a:rPr>
              <a:t>	//initialization code . . .</a:t>
            </a:r>
          </a:p>
          <a:p>
            <a:r>
              <a:rPr lang="en-US" sz="2000" dirty="0">
                <a:latin typeface="Cambria" panose="02040503050406030204" pitchFamily="18" charset="0"/>
                <a:cs typeface="Calibri" panose="020F0502020204030204" pitchFamily="34" charset="0"/>
              </a:rPr>
              <a:t>}</a:t>
            </a:r>
          </a:p>
        </p:txBody>
      </p:sp>
    </p:spTree>
    <p:extLst>
      <p:ext uri="{BB962C8B-B14F-4D97-AF65-F5344CB8AC3E}">
        <p14:creationId xmlns:p14="http://schemas.microsoft.com/office/powerpoint/2010/main" val="1047596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F9B8-A49F-45F7-B1B2-498A0B54198A}"/>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188E2E22-3443-4E5C-9EF8-035D6E19503E}"/>
              </a:ext>
            </a:extLst>
          </p:cNvPr>
          <p:cNvSpPr>
            <a:spLocks noGrp="1"/>
          </p:cNvSpPr>
          <p:nvPr>
            <p:ph idx="1"/>
          </p:nvPr>
        </p:nvSpPr>
        <p:spPr>
          <a:xfrm>
            <a:off x="158923" y="1267098"/>
            <a:ext cx="11874155" cy="5180695"/>
          </a:xfrm>
        </p:spPr>
        <p:txBody>
          <a:bodyPr>
            <a:normAutofit fontScale="92500" lnSpcReduction="20000"/>
          </a:bodyPr>
          <a:lstStyle/>
          <a:p>
            <a:pPr marL="0" indent="0">
              <a:buNone/>
            </a:pPr>
            <a:endParaRPr lang="en-US" sz="2400" dirty="0">
              <a:latin typeface="+mj-lt"/>
            </a:endParaRPr>
          </a:p>
          <a:p>
            <a:pPr>
              <a:lnSpc>
                <a:spcPct val="150000"/>
              </a:lnSpc>
            </a:pPr>
            <a:r>
              <a:rPr lang="en-US" sz="2400" dirty="0">
                <a:latin typeface="+mj-lt"/>
              </a:rPr>
              <a:t>First, the </a:t>
            </a:r>
            <a:r>
              <a:rPr lang="en-US" sz="2400" dirty="0" err="1">
                <a:latin typeface="+mj-lt"/>
              </a:rPr>
              <a:t>init</a:t>
            </a:r>
            <a:r>
              <a:rPr lang="en-US" sz="2400" dirty="0">
                <a:latin typeface="+mj-lt"/>
              </a:rPr>
              <a:t> method takes a </a:t>
            </a:r>
            <a:r>
              <a:rPr lang="en-US" sz="2400" dirty="0" err="1">
                <a:latin typeface="+mj-lt"/>
              </a:rPr>
              <a:t>ServletConfig</a:t>
            </a:r>
            <a:r>
              <a:rPr lang="en-US" sz="2400" dirty="0">
                <a:latin typeface="+mj-lt"/>
              </a:rPr>
              <a:t> as an argument. </a:t>
            </a:r>
          </a:p>
          <a:p>
            <a:pPr>
              <a:lnSpc>
                <a:spcPct val="150000"/>
              </a:lnSpc>
            </a:pPr>
            <a:r>
              <a:rPr lang="en-US" sz="2400" dirty="0" err="1">
                <a:latin typeface="+mj-lt"/>
              </a:rPr>
              <a:t>ServletConfig</a:t>
            </a:r>
            <a:r>
              <a:rPr lang="en-US" sz="2400" dirty="0">
                <a:latin typeface="+mj-lt"/>
              </a:rPr>
              <a:t> has a </a:t>
            </a:r>
            <a:r>
              <a:rPr lang="en-US" sz="2400" dirty="0" err="1">
                <a:latin typeface="+mj-lt"/>
              </a:rPr>
              <a:t>getInitParameter</a:t>
            </a:r>
            <a:r>
              <a:rPr lang="en-US" sz="2400" dirty="0">
                <a:latin typeface="+mj-lt"/>
              </a:rPr>
              <a:t> method with which you can look up initialization parameters associated with the servlet</a:t>
            </a:r>
            <a:r>
              <a:rPr lang="en-US" dirty="0"/>
              <a:t>.</a:t>
            </a:r>
          </a:p>
          <a:p>
            <a:pPr>
              <a:lnSpc>
                <a:spcPct val="150000"/>
              </a:lnSpc>
            </a:pPr>
            <a:r>
              <a:rPr lang="en-US" sz="2400" dirty="0">
                <a:latin typeface="+mj-lt"/>
              </a:rPr>
              <a:t>Just as with the </a:t>
            </a:r>
            <a:r>
              <a:rPr lang="en-US" sz="2400" dirty="0" err="1">
                <a:solidFill>
                  <a:srgbClr val="FF0000"/>
                </a:solidFill>
                <a:latin typeface="+mj-lt"/>
              </a:rPr>
              <a:t>getParameter</a:t>
            </a:r>
            <a:r>
              <a:rPr lang="en-US" sz="2400" dirty="0">
                <a:latin typeface="+mj-lt"/>
              </a:rPr>
              <a:t> method used in the </a:t>
            </a:r>
            <a:r>
              <a:rPr lang="en-US" sz="2400" dirty="0" err="1">
                <a:latin typeface="+mj-lt"/>
              </a:rPr>
              <a:t>init</a:t>
            </a:r>
            <a:r>
              <a:rPr lang="en-US" sz="2400" dirty="0">
                <a:latin typeface="+mj-lt"/>
              </a:rPr>
              <a:t> method of applets, both the input (the parameter name) and the output (the parameter value) are strings.</a:t>
            </a:r>
          </a:p>
          <a:p>
            <a:pPr>
              <a:lnSpc>
                <a:spcPct val="150000"/>
              </a:lnSpc>
            </a:pPr>
            <a:r>
              <a:rPr lang="en-US" sz="2400" dirty="0">
                <a:latin typeface="+mj-lt"/>
              </a:rPr>
              <a:t>The second thing to note about the second version of </a:t>
            </a:r>
            <a:r>
              <a:rPr lang="en-US" sz="2400" dirty="0" err="1">
                <a:latin typeface="+mj-lt"/>
              </a:rPr>
              <a:t>init</a:t>
            </a:r>
            <a:r>
              <a:rPr lang="en-US" sz="2400" dirty="0">
                <a:latin typeface="+mj-lt"/>
              </a:rPr>
              <a:t> is that the first line of the method body is a call to </a:t>
            </a:r>
            <a:r>
              <a:rPr lang="en-US" sz="2400" dirty="0" err="1">
                <a:solidFill>
                  <a:srgbClr val="FF0000"/>
                </a:solidFill>
                <a:latin typeface="+mj-lt"/>
              </a:rPr>
              <a:t>super.init</a:t>
            </a:r>
            <a:r>
              <a:rPr lang="en-US" sz="2400" dirty="0">
                <a:latin typeface="+mj-lt"/>
              </a:rPr>
              <a:t>.</a:t>
            </a:r>
          </a:p>
          <a:p>
            <a:pPr>
              <a:lnSpc>
                <a:spcPct val="150000"/>
              </a:lnSpc>
            </a:pPr>
            <a:r>
              <a:rPr lang="en-US" sz="2400" dirty="0">
                <a:latin typeface="+mj-lt"/>
              </a:rPr>
              <a:t>The </a:t>
            </a:r>
            <a:r>
              <a:rPr lang="en-US" sz="2400" dirty="0" err="1">
                <a:latin typeface="+mj-lt"/>
              </a:rPr>
              <a:t>ServletConfig</a:t>
            </a:r>
            <a:r>
              <a:rPr lang="en-US" sz="2400" dirty="0">
                <a:latin typeface="+mj-lt"/>
              </a:rPr>
              <a:t> object is used elsewhere in the servlet, and the </a:t>
            </a:r>
            <a:r>
              <a:rPr lang="en-US" sz="2400" dirty="0" err="1">
                <a:latin typeface="+mj-lt"/>
              </a:rPr>
              <a:t>init</a:t>
            </a:r>
            <a:r>
              <a:rPr lang="en-US" sz="2400" dirty="0">
                <a:latin typeface="+mj-lt"/>
              </a:rPr>
              <a:t> method of the superclass registers it where the servlet can find it later.</a:t>
            </a:r>
          </a:p>
          <a:p>
            <a:pPr marL="0" indent="0">
              <a:buNone/>
            </a:pPr>
            <a:endParaRPr lang="en-US" sz="2400" dirty="0">
              <a:latin typeface="+mj-lt"/>
            </a:endParaRP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143337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6FAE8-2228-4159-8277-E6537F7AA8BE}"/>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00AAD73C-A768-45CA-B96C-E09FB6E29ED9}"/>
              </a:ext>
            </a:extLst>
          </p:cNvPr>
          <p:cNvSpPr>
            <a:spLocks noGrp="1"/>
          </p:cNvSpPr>
          <p:nvPr>
            <p:ph idx="1"/>
          </p:nvPr>
        </p:nvSpPr>
        <p:spPr>
          <a:xfrm>
            <a:off x="158923" y="1463041"/>
            <a:ext cx="11874155" cy="3291840"/>
          </a:xfrm>
        </p:spPr>
        <p:txBody>
          <a:bodyPr>
            <a:normAutofit/>
          </a:bodyPr>
          <a:lstStyle/>
          <a:p>
            <a:r>
              <a:rPr lang="en-US" dirty="0"/>
              <a:t>Service method</a:t>
            </a:r>
          </a:p>
          <a:p>
            <a:pPr lvl="1"/>
            <a:r>
              <a:rPr lang="en-US" dirty="0">
                <a:latin typeface="+mj-lt"/>
              </a:rPr>
              <a:t>The </a:t>
            </a:r>
            <a:r>
              <a:rPr lang="en-US" i="1" dirty="0">
                <a:solidFill>
                  <a:srgbClr val="FF0000"/>
                </a:solidFill>
                <a:latin typeface="+mj-lt"/>
              </a:rPr>
              <a:t>service</a:t>
            </a:r>
            <a:r>
              <a:rPr lang="en-US" i="1" dirty="0">
                <a:latin typeface="+mj-lt"/>
              </a:rPr>
              <a:t>( ) </a:t>
            </a:r>
            <a:r>
              <a:rPr lang="en-US" dirty="0">
                <a:latin typeface="+mj-lt"/>
              </a:rPr>
              <a:t>method is the main method to perform the actual task.</a:t>
            </a:r>
          </a:p>
          <a:p>
            <a:pPr lvl="1"/>
            <a:r>
              <a:rPr lang="en-US" dirty="0">
                <a:latin typeface="+mj-lt"/>
              </a:rPr>
              <a:t>Each time the server receives a request for a servlet, the server spawns a new thread and calls service.</a:t>
            </a:r>
          </a:p>
          <a:p>
            <a:pPr marL="457189" lvl="1" indent="0">
              <a:buNone/>
            </a:pPr>
            <a:endParaRPr lang="en-US" dirty="0">
              <a:latin typeface="+mj-lt"/>
            </a:endParaRPr>
          </a:p>
          <a:p>
            <a:pPr lvl="1"/>
            <a:endParaRPr lang="en-US" dirty="0">
              <a:latin typeface="+mj-lt"/>
            </a:endParaRPr>
          </a:p>
        </p:txBody>
      </p:sp>
      <p:sp>
        <p:nvSpPr>
          <p:cNvPr id="4" name="Rectangle 3">
            <a:extLst>
              <a:ext uri="{FF2B5EF4-FFF2-40B4-BE49-F238E27FC236}">
                <a16:creationId xmlns:a16="http://schemas.microsoft.com/office/drawing/2014/main" id="{C5DC4F0E-B252-4429-B686-9DF1935E56E7}"/>
              </a:ext>
            </a:extLst>
          </p:cNvPr>
          <p:cNvSpPr/>
          <p:nvPr/>
        </p:nvSpPr>
        <p:spPr>
          <a:xfrm>
            <a:off x="858129" y="3249619"/>
            <a:ext cx="11043139"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Courier New" panose="02070309020205020404" pitchFamily="49" charset="0"/>
              </a:rPr>
              <a:t>public void service(</a:t>
            </a:r>
            <a:r>
              <a:rPr lang="en-US" dirty="0" err="1">
                <a:solidFill>
                  <a:srgbClr val="000000"/>
                </a:solidFill>
                <a:latin typeface="Courier New" panose="02070309020205020404" pitchFamily="49" charset="0"/>
              </a:rPr>
              <a:t>HttpServletRequest</a:t>
            </a:r>
            <a:r>
              <a:rPr lang="en-US" dirty="0">
                <a:solidFill>
                  <a:srgbClr val="000000"/>
                </a:solidFill>
                <a:latin typeface="Courier New" panose="02070309020205020404" pitchFamily="49" charset="0"/>
              </a:rPr>
              <a:t> request, </a:t>
            </a:r>
            <a:r>
              <a:rPr lang="en-US" dirty="0" err="1">
                <a:solidFill>
                  <a:srgbClr val="000000"/>
                </a:solidFill>
                <a:latin typeface="Courier New" panose="02070309020205020404" pitchFamily="49" charset="0"/>
              </a:rPr>
              <a:t>HttpServletResponse</a:t>
            </a:r>
            <a:r>
              <a:rPr lang="en-US" dirty="0">
                <a:solidFill>
                  <a:srgbClr val="000000"/>
                </a:solidFill>
                <a:latin typeface="Courier New" panose="02070309020205020404" pitchFamily="49" charset="0"/>
              </a:rPr>
              <a:t> response)</a:t>
            </a:r>
          </a:p>
          <a:p>
            <a:r>
              <a:rPr lang="en-US" dirty="0">
                <a:solidFill>
                  <a:srgbClr val="000000"/>
                </a:solidFill>
                <a:latin typeface="Courier New" panose="02070309020205020404" pitchFamily="49" charset="0"/>
              </a:rPr>
              <a:t>throws </a:t>
            </a:r>
            <a:r>
              <a:rPr lang="en-US" dirty="0" err="1">
                <a:solidFill>
                  <a:srgbClr val="000000"/>
                </a:solidFill>
                <a:latin typeface="Courier New" panose="02070309020205020404" pitchFamily="49" charset="0"/>
              </a:rPr>
              <a:t>ServletException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IOException</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 Servlet Code</a:t>
            </a:r>
          </a:p>
          <a:p>
            <a:r>
              <a:rPr lang="en-US" dirty="0">
                <a:solidFill>
                  <a:srgbClr val="000000"/>
                </a:solidFill>
                <a:latin typeface="Courier New" panose="02070309020205020404" pitchFamily="49" charset="0"/>
              </a:rPr>
              <a:t>}</a:t>
            </a:r>
            <a:endParaRPr lang="en-US" dirty="0"/>
          </a:p>
        </p:txBody>
      </p:sp>
      <p:sp>
        <p:nvSpPr>
          <p:cNvPr id="5" name="Rectangle 4">
            <a:extLst>
              <a:ext uri="{FF2B5EF4-FFF2-40B4-BE49-F238E27FC236}">
                <a16:creationId xmlns:a16="http://schemas.microsoft.com/office/drawing/2014/main" id="{522B3593-E347-47D0-9442-552624E949CD}"/>
              </a:ext>
            </a:extLst>
          </p:cNvPr>
          <p:cNvSpPr/>
          <p:nvPr/>
        </p:nvSpPr>
        <p:spPr>
          <a:xfrm>
            <a:off x="670561" y="4950825"/>
            <a:ext cx="11230708" cy="646331"/>
          </a:xfrm>
          <a:prstGeom prst="rect">
            <a:avLst/>
          </a:prstGeom>
        </p:spPr>
        <p:txBody>
          <a:bodyPr wrap="square">
            <a:spAutoFit/>
          </a:bodyPr>
          <a:lstStyle/>
          <a:p>
            <a:r>
              <a:rPr lang="en-US" b="1" i="1" dirty="0"/>
              <a:t>Note</a:t>
            </a:r>
            <a:r>
              <a:rPr lang="en-US" i="1" dirty="0"/>
              <a:t>:  if you have a servlet that needs to handle both POST and GET requests identically, you may be tempted to override  service directly as below, rather than implementing both </a:t>
            </a:r>
            <a:r>
              <a:rPr lang="en-US" i="1" dirty="0" err="1"/>
              <a:t>doGet</a:t>
            </a:r>
            <a:r>
              <a:rPr lang="en-US" i="1" dirty="0"/>
              <a:t> and </a:t>
            </a:r>
            <a:r>
              <a:rPr lang="en-US" i="1" dirty="0" err="1"/>
              <a:t>doPost</a:t>
            </a:r>
            <a:endParaRPr lang="en-US" i="1" dirty="0"/>
          </a:p>
        </p:txBody>
      </p:sp>
    </p:spTree>
    <p:extLst>
      <p:ext uri="{BB962C8B-B14F-4D97-AF65-F5344CB8AC3E}">
        <p14:creationId xmlns:p14="http://schemas.microsoft.com/office/powerpoint/2010/main" val="858448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61A9B-947A-4B16-B52F-3AA6B4393492}"/>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09D00777-8F35-4569-887A-205DA84F9D47}"/>
              </a:ext>
            </a:extLst>
          </p:cNvPr>
          <p:cNvSpPr>
            <a:spLocks noGrp="1"/>
          </p:cNvSpPr>
          <p:nvPr>
            <p:ph idx="1"/>
          </p:nvPr>
        </p:nvSpPr>
        <p:spPr/>
        <p:txBody>
          <a:bodyPr/>
          <a:lstStyle/>
          <a:p>
            <a:r>
              <a:rPr lang="en-US" sz="2400" dirty="0">
                <a:latin typeface="+mj-lt"/>
              </a:rPr>
              <a:t>The service method checks the HTTP request type (GET, POST, PUT, DELETE, etc.) and calls </a:t>
            </a:r>
            <a:r>
              <a:rPr lang="en-US" sz="2400" dirty="0" err="1">
                <a:latin typeface="+mj-lt"/>
              </a:rPr>
              <a:t>doGet</a:t>
            </a:r>
            <a:r>
              <a:rPr lang="en-US" sz="2400" dirty="0">
                <a:latin typeface="+mj-lt"/>
              </a:rPr>
              <a:t>, </a:t>
            </a:r>
            <a:r>
              <a:rPr lang="en-US" sz="2400" dirty="0" err="1">
                <a:latin typeface="+mj-lt"/>
              </a:rPr>
              <a:t>doPost</a:t>
            </a:r>
            <a:r>
              <a:rPr lang="en-US" sz="2400" dirty="0">
                <a:latin typeface="+mj-lt"/>
              </a:rPr>
              <a:t>, </a:t>
            </a:r>
            <a:r>
              <a:rPr lang="en-US" sz="2400" dirty="0" err="1">
                <a:latin typeface="+mj-lt"/>
              </a:rPr>
              <a:t>doPut</a:t>
            </a:r>
            <a:r>
              <a:rPr lang="en-US" sz="2400" dirty="0">
                <a:latin typeface="+mj-lt"/>
              </a:rPr>
              <a:t>, </a:t>
            </a:r>
            <a:r>
              <a:rPr lang="en-US" sz="2400" dirty="0" err="1">
                <a:latin typeface="+mj-lt"/>
              </a:rPr>
              <a:t>doDelete</a:t>
            </a:r>
            <a:endParaRPr lang="en-US" sz="2400" dirty="0">
              <a:latin typeface="+mj-lt"/>
            </a:endParaRPr>
          </a:p>
          <a:p>
            <a:r>
              <a:rPr lang="en-US" dirty="0" err="1"/>
              <a:t>doGet</a:t>
            </a:r>
            <a:r>
              <a:rPr lang="en-US" dirty="0"/>
              <a:t>( )</a:t>
            </a:r>
          </a:p>
          <a:p>
            <a:endParaRPr lang="en-US" dirty="0"/>
          </a:p>
          <a:p>
            <a:endParaRPr lang="en-US" dirty="0"/>
          </a:p>
          <a:p>
            <a:endParaRPr lang="en-US" dirty="0"/>
          </a:p>
          <a:p>
            <a:r>
              <a:rPr lang="en-US" dirty="0" err="1"/>
              <a:t>doPost</a:t>
            </a:r>
            <a:r>
              <a:rPr lang="en-US" dirty="0"/>
              <a:t>( )</a:t>
            </a:r>
          </a:p>
        </p:txBody>
      </p:sp>
      <p:sp>
        <p:nvSpPr>
          <p:cNvPr id="4" name="Rectangle 3">
            <a:extLst>
              <a:ext uri="{FF2B5EF4-FFF2-40B4-BE49-F238E27FC236}">
                <a16:creationId xmlns:a16="http://schemas.microsoft.com/office/drawing/2014/main" id="{7E478EFF-BCE1-424F-8D65-96D083D6DB6E}"/>
              </a:ext>
            </a:extLst>
          </p:cNvPr>
          <p:cNvSpPr/>
          <p:nvPr/>
        </p:nvSpPr>
        <p:spPr>
          <a:xfrm>
            <a:off x="630701" y="2828835"/>
            <a:ext cx="10733648"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Courier New" panose="02070309020205020404" pitchFamily="49" charset="0"/>
              </a:rPr>
              <a:t>public void </a:t>
            </a:r>
            <a:r>
              <a:rPr lang="en-US" dirty="0" err="1">
                <a:solidFill>
                  <a:srgbClr val="000000"/>
                </a:solidFill>
                <a:latin typeface="Courier New" panose="02070309020205020404" pitchFamily="49" charset="0"/>
              </a:rPr>
              <a:t>doGet</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HttpServletRequest</a:t>
            </a:r>
            <a:r>
              <a:rPr lang="en-US" dirty="0">
                <a:solidFill>
                  <a:srgbClr val="000000"/>
                </a:solidFill>
                <a:latin typeface="Courier New" panose="02070309020205020404" pitchFamily="49" charset="0"/>
              </a:rPr>
              <a:t> request, </a:t>
            </a:r>
            <a:r>
              <a:rPr lang="en-US" dirty="0" err="1">
                <a:solidFill>
                  <a:srgbClr val="000000"/>
                </a:solidFill>
                <a:latin typeface="Courier New" panose="02070309020205020404" pitchFamily="49" charset="0"/>
              </a:rPr>
              <a:t>HttpServletResponse</a:t>
            </a:r>
            <a:r>
              <a:rPr lang="en-US" dirty="0">
                <a:solidFill>
                  <a:srgbClr val="000000"/>
                </a:solidFill>
                <a:latin typeface="Courier New" panose="02070309020205020404" pitchFamily="49" charset="0"/>
              </a:rPr>
              <a:t> response)</a:t>
            </a:r>
          </a:p>
          <a:p>
            <a:r>
              <a:rPr lang="en-US" dirty="0">
                <a:solidFill>
                  <a:srgbClr val="000000"/>
                </a:solidFill>
                <a:latin typeface="Courier New" panose="02070309020205020404" pitchFamily="49" charset="0"/>
              </a:rPr>
              <a:t>throws </a:t>
            </a:r>
            <a:r>
              <a:rPr lang="en-US" dirty="0" err="1">
                <a:solidFill>
                  <a:srgbClr val="000000"/>
                </a:solidFill>
                <a:latin typeface="Courier New" panose="02070309020205020404" pitchFamily="49" charset="0"/>
              </a:rPr>
              <a:t>ServletException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IOException</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 Servlet Code</a:t>
            </a:r>
          </a:p>
          <a:p>
            <a:r>
              <a:rPr lang="en-US" dirty="0">
                <a:solidFill>
                  <a:srgbClr val="000000"/>
                </a:solidFill>
                <a:latin typeface="Courier New" panose="02070309020205020404" pitchFamily="49" charset="0"/>
              </a:rPr>
              <a:t>}</a:t>
            </a:r>
            <a:endParaRPr lang="en-US" dirty="0"/>
          </a:p>
        </p:txBody>
      </p:sp>
      <p:sp>
        <p:nvSpPr>
          <p:cNvPr id="5" name="Rectangle 4">
            <a:extLst>
              <a:ext uri="{FF2B5EF4-FFF2-40B4-BE49-F238E27FC236}">
                <a16:creationId xmlns:a16="http://schemas.microsoft.com/office/drawing/2014/main" id="{EAF219CD-9AED-4A8E-B284-1883096ED6C7}"/>
              </a:ext>
            </a:extLst>
          </p:cNvPr>
          <p:cNvSpPr/>
          <p:nvPr/>
        </p:nvSpPr>
        <p:spPr>
          <a:xfrm>
            <a:off x="433755" y="5166405"/>
            <a:ext cx="10930595"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Courier New" panose="02070309020205020404" pitchFamily="49" charset="0"/>
              </a:rPr>
              <a:t>public void </a:t>
            </a:r>
            <a:r>
              <a:rPr lang="en-US" dirty="0" err="1">
                <a:solidFill>
                  <a:srgbClr val="000000"/>
                </a:solidFill>
                <a:latin typeface="Courier New" panose="02070309020205020404" pitchFamily="49" charset="0"/>
              </a:rPr>
              <a:t>doPost</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HttpServletRequest</a:t>
            </a:r>
            <a:r>
              <a:rPr lang="en-US" dirty="0">
                <a:solidFill>
                  <a:srgbClr val="000000"/>
                </a:solidFill>
                <a:latin typeface="Courier New" panose="02070309020205020404" pitchFamily="49" charset="0"/>
              </a:rPr>
              <a:t> request, </a:t>
            </a:r>
            <a:r>
              <a:rPr lang="en-US" dirty="0" err="1">
                <a:solidFill>
                  <a:srgbClr val="000000"/>
                </a:solidFill>
                <a:latin typeface="Courier New" panose="02070309020205020404" pitchFamily="49" charset="0"/>
              </a:rPr>
              <a:t>HttpServletResponse</a:t>
            </a:r>
            <a:r>
              <a:rPr lang="en-US" dirty="0">
                <a:solidFill>
                  <a:srgbClr val="000000"/>
                </a:solidFill>
                <a:latin typeface="Courier New" panose="02070309020205020404" pitchFamily="49" charset="0"/>
              </a:rPr>
              <a:t> response)</a:t>
            </a:r>
          </a:p>
          <a:p>
            <a:r>
              <a:rPr lang="en-US" dirty="0">
                <a:solidFill>
                  <a:srgbClr val="000000"/>
                </a:solidFill>
                <a:latin typeface="Courier New" panose="02070309020205020404" pitchFamily="49" charset="0"/>
              </a:rPr>
              <a:t>throws </a:t>
            </a:r>
            <a:r>
              <a:rPr lang="en-US" dirty="0" err="1">
                <a:solidFill>
                  <a:srgbClr val="000000"/>
                </a:solidFill>
                <a:latin typeface="Courier New" panose="02070309020205020404" pitchFamily="49" charset="0"/>
              </a:rPr>
              <a:t>ServletException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IOException</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//code</a:t>
            </a:r>
          </a:p>
          <a:p>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3627522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BBB9-098B-4DA8-B803-CF64C074F2B5}"/>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5E4662D8-1104-4647-BE97-D499D5B596B3}"/>
              </a:ext>
            </a:extLst>
          </p:cNvPr>
          <p:cNvSpPr>
            <a:spLocks noGrp="1"/>
          </p:cNvSpPr>
          <p:nvPr>
            <p:ph idx="1"/>
          </p:nvPr>
        </p:nvSpPr>
        <p:spPr>
          <a:xfrm>
            <a:off x="158923" y="1463041"/>
            <a:ext cx="11874155" cy="4600135"/>
          </a:xfrm>
        </p:spPr>
        <p:txBody>
          <a:bodyPr>
            <a:normAutofit/>
          </a:bodyPr>
          <a:lstStyle/>
          <a:p>
            <a:pPr algn="just"/>
            <a:r>
              <a:rPr lang="en-US" sz="2400" dirty="0">
                <a:latin typeface="+mj-lt"/>
              </a:rPr>
              <a:t>The </a:t>
            </a:r>
            <a:r>
              <a:rPr lang="en-US" sz="2400" i="1" dirty="0">
                <a:latin typeface="+mj-lt"/>
              </a:rPr>
              <a:t>destroy</a:t>
            </a:r>
            <a:r>
              <a:rPr lang="en-US" sz="2400" dirty="0">
                <a:latin typeface="+mj-lt"/>
              </a:rPr>
              <a:t> method</a:t>
            </a:r>
          </a:p>
          <a:p>
            <a:pPr lvl="1" algn="just">
              <a:lnSpc>
                <a:spcPct val="150000"/>
              </a:lnSpc>
            </a:pPr>
            <a:r>
              <a:rPr lang="en-US" dirty="0">
                <a:latin typeface="+mj-lt"/>
              </a:rPr>
              <a:t>The destroy() method is called only once at the end of the life cycle of a servlet.</a:t>
            </a:r>
          </a:p>
          <a:p>
            <a:pPr lvl="1" algn="just">
              <a:lnSpc>
                <a:spcPct val="150000"/>
              </a:lnSpc>
            </a:pPr>
            <a:r>
              <a:rPr lang="en-US" dirty="0">
                <a:latin typeface="+mj-lt"/>
              </a:rPr>
              <a:t>This method gives your servlet a chance to close database connections, halt background threads, write cookie lists or hit counts to disk, and perform other such cleanup activities.</a:t>
            </a:r>
          </a:p>
          <a:p>
            <a:pPr lvl="1" algn="just">
              <a:lnSpc>
                <a:spcPct val="150000"/>
              </a:lnSpc>
            </a:pPr>
            <a:r>
              <a:rPr lang="en-US" dirty="0">
                <a:latin typeface="+mj-lt"/>
              </a:rPr>
              <a:t>After the destroy() method is called, the servlet object is marked for garbage collection. The destroy method definition looks like this-</a:t>
            </a:r>
          </a:p>
        </p:txBody>
      </p:sp>
      <p:sp>
        <p:nvSpPr>
          <p:cNvPr id="4" name="Rectangle 1">
            <a:extLst>
              <a:ext uri="{FF2B5EF4-FFF2-40B4-BE49-F238E27FC236}">
                <a16:creationId xmlns:a16="http://schemas.microsoft.com/office/drawing/2014/main" id="{BEDE0C43-291C-4037-A4A0-DF65D58AE4B1}"/>
              </a:ext>
            </a:extLst>
          </p:cNvPr>
          <p:cNvSpPr>
            <a:spLocks noChangeArrowheads="1"/>
          </p:cNvSpPr>
          <p:nvPr/>
        </p:nvSpPr>
        <p:spPr bwMode="auto">
          <a:xfrm>
            <a:off x="3812344" y="5151855"/>
            <a:ext cx="3319977" cy="1332345"/>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0" tIns="133308" rIns="0" bIns="88872" numCol="1" anchor="ctr" anchorCtr="0" compatLnSpc="1">
            <a:prstTxWarp prst="textNoShape">
              <a:avLst/>
            </a:prstTxWarp>
            <a:spAutoFit/>
          </a:bodyPr>
          <a:lstStyle/>
          <a:p>
            <a:pPr defTabSz="914377" eaLnBrk="0" fontAlgn="base" hangingPunct="0">
              <a:spcBef>
                <a:spcPct val="0"/>
              </a:spcBef>
              <a:spcAft>
                <a:spcPct val="0"/>
              </a:spcAft>
            </a:pPr>
            <a:r>
              <a:rPr lang="en-US" altLang="en-US" sz="2400" dirty="0">
                <a:solidFill>
                  <a:schemeClr val="tx1"/>
                </a:solidFill>
                <a:latin typeface="+mj-lt"/>
              </a:rPr>
              <a:t>  public void destroy( ) { </a:t>
            </a:r>
          </a:p>
          <a:p>
            <a:pPr defTabSz="914377" eaLnBrk="0" fontAlgn="base" hangingPunct="0">
              <a:spcBef>
                <a:spcPct val="0"/>
              </a:spcBef>
              <a:spcAft>
                <a:spcPct val="0"/>
              </a:spcAft>
            </a:pPr>
            <a:r>
              <a:rPr lang="en-US" altLang="en-US" sz="2400" dirty="0">
                <a:solidFill>
                  <a:schemeClr val="tx1"/>
                </a:solidFill>
                <a:latin typeface="+mj-lt"/>
              </a:rPr>
              <a:t>	// code... </a:t>
            </a:r>
          </a:p>
          <a:p>
            <a:pPr defTabSz="914377" eaLnBrk="0" fontAlgn="base" hangingPunct="0">
              <a:spcBef>
                <a:spcPct val="0"/>
              </a:spcBef>
              <a:spcAft>
                <a:spcPct val="0"/>
              </a:spcAft>
            </a:pPr>
            <a:r>
              <a:rPr lang="en-US" altLang="en-US" sz="2400" dirty="0">
                <a:solidFill>
                  <a:schemeClr val="tx1"/>
                </a:solidFill>
                <a:latin typeface="+mj-lt"/>
              </a:rPr>
              <a:t>   } </a:t>
            </a:r>
          </a:p>
        </p:txBody>
      </p:sp>
    </p:spTree>
    <p:extLst>
      <p:ext uri="{BB962C8B-B14F-4D97-AF65-F5344CB8AC3E}">
        <p14:creationId xmlns:p14="http://schemas.microsoft.com/office/powerpoint/2010/main" val="3463073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7D431-94BC-4A88-B812-FC369DE9832D}"/>
              </a:ext>
            </a:extLst>
          </p:cNvPr>
          <p:cNvSpPr>
            <a:spLocks noGrp="1"/>
          </p:cNvSpPr>
          <p:nvPr>
            <p:ph type="title"/>
          </p:nvPr>
        </p:nvSpPr>
        <p:spPr/>
        <p:txBody>
          <a:bodyPr/>
          <a:lstStyle/>
          <a:p>
            <a:r>
              <a:rPr lang="en-US" b="1" dirty="0"/>
              <a:t>The </a:t>
            </a:r>
            <a:r>
              <a:rPr lang="en-US" b="1" dirty="0" err="1"/>
              <a:t>SingleThreadModel</a:t>
            </a:r>
            <a:r>
              <a:rPr lang="en-US" b="1" dirty="0"/>
              <a:t> Interface</a:t>
            </a:r>
            <a:endParaRPr lang="en-US" dirty="0"/>
          </a:p>
        </p:txBody>
      </p:sp>
      <p:sp>
        <p:nvSpPr>
          <p:cNvPr id="3" name="Content Placeholder 2">
            <a:extLst>
              <a:ext uri="{FF2B5EF4-FFF2-40B4-BE49-F238E27FC236}">
                <a16:creationId xmlns:a16="http://schemas.microsoft.com/office/drawing/2014/main" id="{8007A37E-FE93-4A97-A908-51C8DAE27A5C}"/>
              </a:ext>
            </a:extLst>
          </p:cNvPr>
          <p:cNvSpPr>
            <a:spLocks noGrp="1"/>
          </p:cNvSpPr>
          <p:nvPr>
            <p:ph idx="1"/>
          </p:nvPr>
        </p:nvSpPr>
        <p:spPr>
          <a:xfrm>
            <a:off x="450167" y="1463042"/>
            <a:ext cx="11169748" cy="4984751"/>
          </a:xfrm>
        </p:spPr>
        <p:txBody>
          <a:bodyPr>
            <a:normAutofit/>
          </a:bodyPr>
          <a:lstStyle/>
          <a:p>
            <a:pPr>
              <a:lnSpc>
                <a:spcPct val="150000"/>
              </a:lnSpc>
            </a:pPr>
            <a:r>
              <a:rPr lang="en-US" sz="2400" dirty="0">
                <a:latin typeface="+mj-lt"/>
              </a:rPr>
              <a:t>The servlet programmer should implement </a:t>
            </a:r>
            <a:r>
              <a:rPr lang="en-US" sz="2400" b="1" i="1" dirty="0" err="1">
                <a:latin typeface="+mj-lt"/>
              </a:rPr>
              <a:t>SingleThreadModel</a:t>
            </a:r>
            <a:r>
              <a:rPr lang="en-US" sz="2400" dirty="0">
                <a:latin typeface="+mj-lt"/>
              </a:rPr>
              <a:t> interface to ensure that servlet can handle only one request at a time.</a:t>
            </a:r>
          </a:p>
          <a:p>
            <a:pPr>
              <a:lnSpc>
                <a:spcPct val="150000"/>
              </a:lnSpc>
            </a:pPr>
            <a:r>
              <a:rPr lang="en-US" sz="2400" dirty="0">
                <a:latin typeface="+mj-lt"/>
              </a:rPr>
              <a:t>It does so either by queuing up all the requests and passing them one at a time to a single servlet instance, or by creating a pool of multiple instances, each of which handles one request at a time.</a:t>
            </a:r>
          </a:p>
          <a:p>
            <a:pPr>
              <a:lnSpc>
                <a:spcPct val="150000"/>
              </a:lnSpc>
            </a:pPr>
            <a:r>
              <a:rPr lang="en-US" sz="2400" dirty="0">
                <a:latin typeface="+mj-lt"/>
              </a:rPr>
              <a:t>This means that you don’t have to worry about simultaneous access to regular fields (instance variables) of the servlet. </a:t>
            </a:r>
            <a:endParaRPr lang="en-US" dirty="0"/>
          </a:p>
        </p:txBody>
      </p:sp>
    </p:spTree>
    <p:extLst>
      <p:ext uri="{BB962C8B-B14F-4D97-AF65-F5344CB8AC3E}">
        <p14:creationId xmlns:p14="http://schemas.microsoft.com/office/powerpoint/2010/main" val="4111579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87EA0-93D9-48BE-AF57-D99C59ABEACF}"/>
              </a:ext>
            </a:extLst>
          </p:cNvPr>
          <p:cNvSpPr>
            <a:spLocks noGrp="1"/>
          </p:cNvSpPr>
          <p:nvPr>
            <p:ph type="title"/>
          </p:nvPr>
        </p:nvSpPr>
        <p:spPr/>
        <p:txBody>
          <a:bodyPr/>
          <a:lstStyle/>
          <a:p>
            <a:r>
              <a:rPr lang="en-US" dirty="0"/>
              <a:t>Module 1</a:t>
            </a:r>
          </a:p>
        </p:txBody>
      </p:sp>
      <p:sp>
        <p:nvSpPr>
          <p:cNvPr id="4" name="Rectangle 3">
            <a:extLst>
              <a:ext uri="{FF2B5EF4-FFF2-40B4-BE49-F238E27FC236}">
                <a16:creationId xmlns:a16="http://schemas.microsoft.com/office/drawing/2014/main" id="{E27866D0-686D-4B60-AAF9-A28430C10F9D}"/>
              </a:ext>
            </a:extLst>
          </p:cNvPr>
          <p:cNvSpPr/>
          <p:nvPr/>
        </p:nvSpPr>
        <p:spPr>
          <a:xfrm>
            <a:off x="239153" y="1383211"/>
            <a:ext cx="12061212" cy="5016758"/>
          </a:xfrm>
          <a:prstGeom prst="rect">
            <a:avLst/>
          </a:prstGeom>
        </p:spPr>
        <p:txBody>
          <a:bodyPr wrap="square">
            <a:spAutoFit/>
          </a:bodyPr>
          <a:lstStyle/>
          <a:p>
            <a:pPr algn="just"/>
            <a:r>
              <a:rPr lang="en-US" sz="2000" b="1" dirty="0">
                <a:latin typeface="+mj-lt"/>
              </a:rPr>
              <a:t>Servlet</a:t>
            </a:r>
          </a:p>
          <a:p>
            <a:pPr marL="342891" indent="-342891" algn="just">
              <a:buFont typeface="Arial" panose="020B0604020202020204" pitchFamily="34" charset="0"/>
              <a:buChar char="•"/>
            </a:pPr>
            <a:r>
              <a:rPr lang="en-US" sz="2000" dirty="0">
                <a:solidFill>
                  <a:srgbClr val="FF0000"/>
                </a:solidFill>
                <a:latin typeface="+mj-lt"/>
              </a:rPr>
              <a:t>Servlet Structure,</a:t>
            </a:r>
          </a:p>
          <a:p>
            <a:pPr marL="342891" indent="-342891" algn="just">
              <a:buFont typeface="Arial" panose="020B0604020202020204" pitchFamily="34" charset="0"/>
              <a:buChar char="•"/>
            </a:pPr>
            <a:r>
              <a:rPr lang="en-US" sz="2000" dirty="0">
                <a:solidFill>
                  <a:srgbClr val="FF0000"/>
                </a:solidFill>
                <a:latin typeface="+mj-lt"/>
              </a:rPr>
              <a:t>Servlet packaging, </a:t>
            </a:r>
          </a:p>
          <a:p>
            <a:pPr marL="342891" indent="-342891" algn="just">
              <a:buFont typeface="Arial" panose="020B0604020202020204" pitchFamily="34" charset="0"/>
              <a:buChar char="•"/>
            </a:pPr>
            <a:r>
              <a:rPr lang="en-US" sz="2000" dirty="0">
                <a:solidFill>
                  <a:srgbClr val="FF0000"/>
                </a:solidFill>
                <a:latin typeface="+mj-lt"/>
              </a:rPr>
              <a:t>HTML building utilities</a:t>
            </a:r>
            <a:r>
              <a:rPr lang="en-US" sz="2000" dirty="0">
                <a:solidFill>
                  <a:srgbClr val="000000"/>
                </a:solidFill>
                <a:latin typeface="+mj-lt"/>
              </a:rPr>
              <a:t>, </a:t>
            </a:r>
          </a:p>
          <a:p>
            <a:pPr marL="342891" indent="-342891" algn="just">
              <a:buFont typeface="Arial" panose="020B0604020202020204" pitchFamily="34" charset="0"/>
              <a:buChar char="•"/>
            </a:pPr>
            <a:r>
              <a:rPr lang="en-US" sz="2000" dirty="0">
                <a:solidFill>
                  <a:srgbClr val="FF0000"/>
                </a:solidFill>
                <a:latin typeface="+mj-lt"/>
              </a:rPr>
              <a:t>Lifecycle, </a:t>
            </a:r>
          </a:p>
          <a:p>
            <a:pPr marL="342891" indent="-342891" algn="just">
              <a:buFont typeface="Arial" panose="020B0604020202020204" pitchFamily="34" charset="0"/>
              <a:buChar char="•"/>
            </a:pPr>
            <a:r>
              <a:rPr lang="en-US" sz="2000" dirty="0" err="1">
                <a:solidFill>
                  <a:srgbClr val="FF0000"/>
                </a:solidFill>
                <a:latin typeface="+mj-lt"/>
              </a:rPr>
              <a:t>SingleThreadModel</a:t>
            </a:r>
            <a:r>
              <a:rPr lang="en-US" sz="2000" dirty="0">
                <a:solidFill>
                  <a:srgbClr val="FF0000"/>
                </a:solidFill>
                <a:latin typeface="+mj-lt"/>
              </a:rPr>
              <a:t> interface</a:t>
            </a:r>
            <a:r>
              <a:rPr lang="en-US" sz="2000" dirty="0">
                <a:solidFill>
                  <a:srgbClr val="000000"/>
                </a:solidFill>
                <a:latin typeface="+mj-lt"/>
              </a:rPr>
              <a:t>, </a:t>
            </a:r>
          </a:p>
          <a:p>
            <a:pPr marL="342891" indent="-342891" algn="just">
              <a:buFont typeface="Arial" panose="020B0604020202020204" pitchFamily="34" charset="0"/>
              <a:buChar char="•"/>
            </a:pPr>
            <a:r>
              <a:rPr lang="en-US" sz="2000" dirty="0">
                <a:solidFill>
                  <a:srgbClr val="FF0000"/>
                </a:solidFill>
                <a:latin typeface="+mj-lt"/>
              </a:rPr>
              <a:t>Handling Client Request: Form Data, </a:t>
            </a:r>
          </a:p>
          <a:p>
            <a:pPr marL="342891" indent="-342891" algn="just">
              <a:buFont typeface="Arial" panose="020B0604020202020204" pitchFamily="34" charset="0"/>
              <a:buChar char="•"/>
            </a:pPr>
            <a:r>
              <a:rPr lang="en-US" sz="2000" dirty="0">
                <a:solidFill>
                  <a:srgbClr val="000000"/>
                </a:solidFill>
                <a:latin typeface="+mj-lt"/>
                <a:hlinkClick r:id="rId2" action="ppaction://hlinksldjump"/>
              </a:rPr>
              <a:t>Handling Client  Request: HTTP Request Headers. </a:t>
            </a:r>
            <a:endParaRPr lang="en-US" sz="2000" dirty="0">
              <a:solidFill>
                <a:srgbClr val="000000"/>
              </a:solidFill>
              <a:latin typeface="+mj-lt"/>
            </a:endParaRPr>
          </a:p>
          <a:p>
            <a:pPr marL="342891" indent="-342891" algn="just">
              <a:buFont typeface="Arial" panose="020B0604020202020204" pitchFamily="34" charset="0"/>
              <a:buChar char="•"/>
            </a:pPr>
            <a:r>
              <a:rPr lang="en-US" sz="2000" dirty="0">
                <a:solidFill>
                  <a:srgbClr val="000000"/>
                </a:solidFill>
                <a:latin typeface="+mj-lt"/>
                <a:hlinkClick r:id="rId3" action="ppaction://hlinksldjump"/>
              </a:rPr>
              <a:t>Generating server Response: HTTP Status codes, </a:t>
            </a:r>
            <a:endParaRPr lang="en-US" sz="2000" dirty="0">
              <a:solidFill>
                <a:srgbClr val="000000"/>
              </a:solidFill>
              <a:latin typeface="+mj-lt"/>
            </a:endParaRPr>
          </a:p>
          <a:p>
            <a:pPr marL="342891" indent="-342891" algn="just">
              <a:buFont typeface="Arial" panose="020B0604020202020204" pitchFamily="34" charset="0"/>
              <a:buChar char="•"/>
            </a:pPr>
            <a:r>
              <a:rPr lang="en-US" sz="2000" dirty="0">
                <a:solidFill>
                  <a:srgbClr val="000000"/>
                </a:solidFill>
                <a:latin typeface="+mj-lt"/>
                <a:hlinkClick r:id="rId4" action="ppaction://hlinksldjump"/>
              </a:rPr>
              <a:t>Generating server Response: HTTP Response Headers, </a:t>
            </a:r>
            <a:endParaRPr lang="en-US" sz="2000" dirty="0">
              <a:solidFill>
                <a:srgbClr val="000000"/>
              </a:solidFill>
              <a:latin typeface="+mj-lt"/>
            </a:endParaRPr>
          </a:p>
          <a:p>
            <a:pPr marL="342891" indent="-342891" algn="just">
              <a:buFont typeface="Arial" panose="020B0604020202020204" pitchFamily="34" charset="0"/>
              <a:buChar char="•"/>
            </a:pPr>
            <a:r>
              <a:rPr lang="en-US" sz="2000" dirty="0">
                <a:solidFill>
                  <a:srgbClr val="000000"/>
                </a:solidFill>
                <a:latin typeface="+mj-lt"/>
              </a:rPr>
              <a:t>Handling Cookies,</a:t>
            </a:r>
          </a:p>
          <a:p>
            <a:pPr marL="342891" indent="-342891" algn="just">
              <a:buFont typeface="Arial" panose="020B0604020202020204" pitchFamily="34" charset="0"/>
              <a:buChar char="•"/>
            </a:pPr>
            <a:r>
              <a:rPr lang="en-US" sz="2000" dirty="0">
                <a:solidFill>
                  <a:srgbClr val="000000"/>
                </a:solidFill>
                <a:latin typeface="+mj-lt"/>
              </a:rPr>
              <a:t>Session Tracking.</a:t>
            </a:r>
          </a:p>
          <a:p>
            <a:pPr algn="just"/>
            <a:endParaRPr lang="en-US" sz="2000" dirty="0">
              <a:solidFill>
                <a:srgbClr val="000000"/>
              </a:solidFill>
              <a:latin typeface="+mj-lt"/>
            </a:endParaRPr>
          </a:p>
          <a:p>
            <a:pPr algn="just"/>
            <a:r>
              <a:rPr lang="en-US" sz="2000" b="1" dirty="0">
                <a:solidFill>
                  <a:srgbClr val="000000"/>
                </a:solidFill>
                <a:latin typeface="+mj-lt"/>
              </a:rPr>
              <a:t>JSP</a:t>
            </a:r>
          </a:p>
          <a:p>
            <a:pPr algn="just"/>
            <a:endParaRPr lang="en-US" sz="2000" dirty="0">
              <a:solidFill>
                <a:srgbClr val="000000"/>
              </a:solidFill>
              <a:latin typeface="+mj-lt"/>
            </a:endParaRPr>
          </a:p>
          <a:p>
            <a:pPr algn="just"/>
            <a:r>
              <a:rPr lang="en-US" sz="2000" dirty="0">
                <a:solidFill>
                  <a:srgbClr val="000000"/>
                </a:solidFill>
                <a:latin typeface="+mj-lt"/>
              </a:rPr>
              <a:t>Overview of JSP: JSP Technology, Need of JSP, Benefits of JSP, Advantages of JSP, Basic syntax, </a:t>
            </a:r>
            <a:endParaRPr lang="en-US" sz="2000" dirty="0">
              <a:latin typeface="+mj-lt"/>
            </a:endParaRPr>
          </a:p>
        </p:txBody>
      </p:sp>
    </p:spTree>
    <p:extLst>
      <p:ext uri="{BB962C8B-B14F-4D97-AF65-F5344CB8AC3E}">
        <p14:creationId xmlns:p14="http://schemas.microsoft.com/office/powerpoint/2010/main" val="3228070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262E-A83A-42FA-A66A-53B0E93076EE}"/>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A60D5284-EC36-4077-82F3-7E5ECDE299D1}"/>
              </a:ext>
            </a:extLst>
          </p:cNvPr>
          <p:cNvSpPr>
            <a:spLocks noGrp="1"/>
          </p:cNvSpPr>
          <p:nvPr>
            <p:ph idx="1"/>
          </p:nvPr>
        </p:nvSpPr>
        <p:spPr/>
        <p:txBody>
          <a:bodyPr>
            <a:normAutofit/>
          </a:bodyPr>
          <a:lstStyle/>
          <a:p>
            <a:r>
              <a:rPr lang="en-US" dirty="0"/>
              <a:t>Syntax:</a:t>
            </a:r>
          </a:p>
          <a:p>
            <a:endParaRPr lang="en-US" dirty="0"/>
          </a:p>
          <a:p>
            <a:endParaRPr lang="en-US" dirty="0"/>
          </a:p>
          <a:p>
            <a:pPr marL="0" indent="0">
              <a:buNone/>
            </a:pPr>
            <a:endParaRPr lang="en-US" dirty="0"/>
          </a:p>
          <a:p>
            <a:pPr marL="0" indent="0">
              <a:buNone/>
            </a:pPr>
            <a:endParaRPr lang="en-US" dirty="0"/>
          </a:p>
          <a:p>
            <a:r>
              <a:rPr lang="en-US" dirty="0"/>
              <a:t>Note: </a:t>
            </a:r>
            <a:r>
              <a:rPr lang="en-US" sz="2400" dirty="0">
                <a:latin typeface="+mj-lt"/>
              </a:rPr>
              <a:t>This interface is currently deprecated since Servlet API 2.4 because it doesn't solves all the thread-safety </a:t>
            </a:r>
          </a:p>
          <a:p>
            <a:r>
              <a:rPr lang="en-US" sz="2400" dirty="0">
                <a:latin typeface="+mj-lt"/>
              </a:rPr>
              <a:t>So it is recommended to use other means to resolve these thread safety issues such as synchronized block etc.</a:t>
            </a:r>
          </a:p>
          <a:p>
            <a:endParaRPr lang="en-US" dirty="0"/>
          </a:p>
        </p:txBody>
      </p:sp>
      <p:sp>
        <p:nvSpPr>
          <p:cNvPr id="4" name="Rectangle 3">
            <a:extLst>
              <a:ext uri="{FF2B5EF4-FFF2-40B4-BE49-F238E27FC236}">
                <a16:creationId xmlns:a16="http://schemas.microsoft.com/office/drawing/2014/main" id="{00444956-599C-4F6E-9EB5-628616CF7C47}"/>
              </a:ext>
            </a:extLst>
          </p:cNvPr>
          <p:cNvSpPr/>
          <p:nvPr/>
        </p:nvSpPr>
        <p:spPr>
          <a:xfrm>
            <a:off x="961293" y="2228673"/>
            <a:ext cx="10269415"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Courier New" panose="02070309020205020404" pitchFamily="49" charset="0"/>
              </a:rPr>
              <a:t>public class </a:t>
            </a:r>
            <a:r>
              <a:rPr lang="en-US" dirty="0" err="1">
                <a:solidFill>
                  <a:srgbClr val="000000"/>
                </a:solidFill>
                <a:latin typeface="Courier New" panose="02070309020205020404" pitchFamily="49" charset="0"/>
              </a:rPr>
              <a:t>YourServlet</a:t>
            </a:r>
            <a:r>
              <a:rPr lang="en-US" dirty="0">
                <a:solidFill>
                  <a:srgbClr val="000000"/>
                </a:solidFill>
                <a:latin typeface="Courier New" panose="02070309020205020404" pitchFamily="49" charset="0"/>
              </a:rPr>
              <a:t> extends </a:t>
            </a:r>
            <a:r>
              <a:rPr lang="en-US" dirty="0" err="1">
                <a:solidFill>
                  <a:srgbClr val="000000"/>
                </a:solidFill>
                <a:latin typeface="Courier New" panose="02070309020205020404" pitchFamily="49" charset="0"/>
              </a:rPr>
              <a:t>HttpServlet</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implements </a:t>
            </a:r>
            <a:r>
              <a:rPr lang="en-US" b="1" dirty="0" err="1">
                <a:solidFill>
                  <a:srgbClr val="000000"/>
                </a:solidFill>
                <a:latin typeface="Courier New" panose="02070309020205020404" pitchFamily="49" charset="0"/>
              </a:rPr>
              <a:t>SingleThreadModel</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1476392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F6C76-4417-4AC1-8EFF-C14FF457DA40}"/>
              </a:ext>
            </a:extLst>
          </p:cNvPr>
          <p:cNvSpPr>
            <a:spLocks noGrp="1"/>
          </p:cNvSpPr>
          <p:nvPr>
            <p:ph type="title"/>
          </p:nvPr>
        </p:nvSpPr>
        <p:spPr/>
        <p:txBody>
          <a:bodyPr/>
          <a:lstStyle/>
          <a:p>
            <a:r>
              <a:rPr lang="en-US" dirty="0"/>
              <a:t>Handling the client request: form data</a:t>
            </a:r>
          </a:p>
        </p:txBody>
      </p:sp>
      <p:sp>
        <p:nvSpPr>
          <p:cNvPr id="3" name="Content Placeholder 2">
            <a:extLst>
              <a:ext uri="{FF2B5EF4-FFF2-40B4-BE49-F238E27FC236}">
                <a16:creationId xmlns:a16="http://schemas.microsoft.com/office/drawing/2014/main" id="{9F9A64DA-0F02-4625-880A-81DA479D8203}"/>
              </a:ext>
            </a:extLst>
          </p:cNvPr>
          <p:cNvSpPr>
            <a:spLocks noGrp="1"/>
          </p:cNvSpPr>
          <p:nvPr>
            <p:ph idx="1"/>
          </p:nvPr>
        </p:nvSpPr>
        <p:spPr>
          <a:xfrm>
            <a:off x="323558" y="1716260"/>
            <a:ext cx="11169749" cy="4881489"/>
          </a:xfrm>
        </p:spPr>
        <p:txBody>
          <a:bodyPr>
            <a:normAutofit/>
          </a:bodyPr>
          <a:lstStyle/>
          <a:p>
            <a:r>
              <a:rPr lang="en-US" dirty="0">
                <a:solidFill>
                  <a:srgbClr val="C00000"/>
                </a:solidFill>
                <a:latin typeface="+mj-lt"/>
              </a:rPr>
              <a:t>Handling client request</a:t>
            </a:r>
            <a:endParaRPr lang="en-US" sz="2400" dirty="0">
              <a:latin typeface="+mj-lt"/>
            </a:endParaRPr>
          </a:p>
          <a:p>
            <a:pPr lvl="1">
              <a:lnSpc>
                <a:spcPct val="150000"/>
              </a:lnSpc>
            </a:pPr>
            <a:r>
              <a:rPr lang="en-US" dirty="0">
                <a:latin typeface="+mj-lt"/>
              </a:rPr>
              <a:t>Whenever we want to send an input to a servlet that input must be passed through html form.</a:t>
            </a:r>
          </a:p>
          <a:p>
            <a:pPr lvl="1">
              <a:lnSpc>
                <a:spcPct val="150000"/>
              </a:lnSpc>
            </a:pPr>
            <a:r>
              <a:rPr lang="en-US" dirty="0">
                <a:latin typeface="+mj-lt"/>
              </a:rPr>
              <a:t>Every form will accept client data and it must send to a servlet which resides in server side</a:t>
            </a:r>
          </a:p>
          <a:p>
            <a:pPr lvl="1">
              <a:lnSpc>
                <a:spcPct val="150000"/>
              </a:lnSpc>
            </a:pPr>
            <a:r>
              <a:rPr lang="en-US" dirty="0">
                <a:latin typeface="+mj-lt"/>
              </a:rPr>
              <a:t>Since html is a static language which cannot validate the client data. Hence, in real time applications client data will be accepted with the help of html tags by developing form and every form must call a servlet</a:t>
            </a:r>
            <a:r>
              <a:rPr lang="en-US" sz="2800" dirty="0"/>
              <a:t>.</a:t>
            </a:r>
          </a:p>
          <a:p>
            <a:endParaRPr lang="en-US" dirty="0"/>
          </a:p>
        </p:txBody>
      </p:sp>
    </p:spTree>
    <p:extLst>
      <p:ext uri="{BB962C8B-B14F-4D97-AF65-F5344CB8AC3E}">
        <p14:creationId xmlns:p14="http://schemas.microsoft.com/office/powerpoint/2010/main" val="2418564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9573-963E-4DD9-AFB3-529E426EBD68}"/>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95E9767C-B564-4890-A09E-C26C4802C7C0}"/>
              </a:ext>
            </a:extLst>
          </p:cNvPr>
          <p:cNvSpPr>
            <a:spLocks noGrp="1"/>
          </p:cNvSpPr>
          <p:nvPr>
            <p:ph idx="1"/>
          </p:nvPr>
        </p:nvSpPr>
        <p:spPr>
          <a:xfrm>
            <a:off x="767351" y="1267098"/>
            <a:ext cx="11874155" cy="4984751"/>
          </a:xfrm>
        </p:spPr>
        <p:txBody>
          <a:bodyPr/>
          <a:lstStyle/>
          <a:p>
            <a:pPr marL="0" indent="0">
              <a:buNone/>
            </a:pPr>
            <a:r>
              <a:rPr lang="en-US" dirty="0"/>
              <a:t>What is form data</a:t>
            </a:r>
          </a:p>
          <a:p>
            <a:pPr marL="0" indent="0">
              <a:buNone/>
            </a:pPr>
            <a:endParaRPr lang="en-US" dirty="0"/>
          </a:p>
        </p:txBody>
      </p:sp>
      <p:sp>
        <p:nvSpPr>
          <p:cNvPr id="4" name="TextBox 6">
            <a:extLst>
              <a:ext uri="{FF2B5EF4-FFF2-40B4-BE49-F238E27FC236}">
                <a16:creationId xmlns:a16="http://schemas.microsoft.com/office/drawing/2014/main" id="{63D36043-2CEC-477E-969A-378E710F729C}"/>
              </a:ext>
            </a:extLst>
          </p:cNvPr>
          <p:cNvSpPr txBox="1">
            <a:spLocks noChangeArrowheads="1"/>
          </p:cNvSpPr>
          <p:nvPr/>
        </p:nvSpPr>
        <p:spPr bwMode="auto">
          <a:xfrm>
            <a:off x="819444" y="2319624"/>
            <a:ext cx="5276557" cy="507831"/>
          </a:xfrm>
          <a:prstGeom prst="rect">
            <a:avLst/>
          </a:prstGeom>
          <a:ln w="9525">
            <a:solidFill>
              <a:schemeClr val="bg1"/>
            </a:solidFill>
            <a:miter lim="800000"/>
            <a:headEnd/>
            <a:tailEnd/>
          </a:ln>
        </p:spPr>
        <p:style>
          <a:lnRef idx="2">
            <a:schemeClr val="dk1"/>
          </a:lnRef>
          <a:fillRef idx="1001">
            <a:schemeClr val="lt2"/>
          </a:fillRef>
          <a:effectRef idx="0">
            <a:schemeClr val="dk1"/>
          </a:effectRef>
          <a:fontRef idx="minor">
            <a:schemeClr val="dk1"/>
          </a:fontRef>
        </p:style>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700" dirty="0">
                <a:cs typeface="Arial" panose="020B0604020202020204" pitchFamily="34" charset="0"/>
              </a:rPr>
              <a:t>http://host/path?user=Marty+Hall</a:t>
            </a:r>
          </a:p>
        </p:txBody>
      </p:sp>
      <p:sp>
        <p:nvSpPr>
          <p:cNvPr id="6" name="Right Brace 5">
            <a:extLst>
              <a:ext uri="{FF2B5EF4-FFF2-40B4-BE49-F238E27FC236}">
                <a16:creationId xmlns:a16="http://schemas.microsoft.com/office/drawing/2014/main" id="{411F0B68-965A-4F1B-88AC-598B8893C9BA}"/>
              </a:ext>
            </a:extLst>
          </p:cNvPr>
          <p:cNvSpPr/>
          <p:nvPr/>
        </p:nvSpPr>
        <p:spPr>
          <a:xfrm rot="5400000">
            <a:off x="4637543" y="1625872"/>
            <a:ext cx="542183" cy="3064075"/>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0BC88FD3-85A4-4C94-9D6B-C8E91BB4C933}"/>
              </a:ext>
            </a:extLst>
          </p:cNvPr>
          <p:cNvSpPr txBox="1"/>
          <p:nvPr/>
        </p:nvSpPr>
        <p:spPr>
          <a:xfrm>
            <a:off x="3457721" y="3542977"/>
            <a:ext cx="308082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Form data or query data</a:t>
            </a:r>
          </a:p>
        </p:txBody>
      </p:sp>
      <p:sp>
        <p:nvSpPr>
          <p:cNvPr id="8" name="TextBox 6">
            <a:extLst>
              <a:ext uri="{FF2B5EF4-FFF2-40B4-BE49-F238E27FC236}">
                <a16:creationId xmlns:a16="http://schemas.microsoft.com/office/drawing/2014/main" id="{3A2F0AB3-E817-4809-94AF-CBD789F6D7DE}"/>
              </a:ext>
            </a:extLst>
          </p:cNvPr>
          <p:cNvSpPr txBox="1">
            <a:spLocks noChangeArrowheads="1"/>
          </p:cNvSpPr>
          <p:nvPr/>
        </p:nvSpPr>
        <p:spPr bwMode="auto">
          <a:xfrm>
            <a:off x="3376597" y="2359569"/>
            <a:ext cx="3064076" cy="507831"/>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700" dirty="0">
                <a:solidFill>
                  <a:srgbClr val="C00000"/>
                </a:solidFill>
                <a:cs typeface="Arial" panose="020B0604020202020204" pitchFamily="34" charset="0"/>
              </a:rPr>
              <a:t>user=</a:t>
            </a:r>
            <a:r>
              <a:rPr lang="en-US" altLang="en-US" sz="2700" dirty="0" err="1">
                <a:solidFill>
                  <a:srgbClr val="C00000"/>
                </a:solidFill>
                <a:cs typeface="Arial" panose="020B0604020202020204" pitchFamily="34" charset="0"/>
              </a:rPr>
              <a:t>Marty+Hall</a:t>
            </a:r>
            <a:r>
              <a:rPr lang="en-US" altLang="en-US" sz="2700" dirty="0">
                <a:solidFill>
                  <a:srgbClr val="C00000"/>
                </a:solidFill>
                <a:cs typeface="Arial" panose="020B0604020202020204" pitchFamily="34" charset="0"/>
              </a:rPr>
              <a:t>.</a:t>
            </a:r>
          </a:p>
        </p:txBody>
      </p:sp>
      <p:sp>
        <p:nvSpPr>
          <p:cNvPr id="11" name="TextBox 10">
            <a:extLst>
              <a:ext uri="{FF2B5EF4-FFF2-40B4-BE49-F238E27FC236}">
                <a16:creationId xmlns:a16="http://schemas.microsoft.com/office/drawing/2014/main" id="{B47A08CD-C1D0-4CBD-8F1D-549D608632FA}"/>
              </a:ext>
            </a:extLst>
          </p:cNvPr>
          <p:cNvSpPr txBox="1"/>
          <p:nvPr/>
        </p:nvSpPr>
        <p:spPr>
          <a:xfrm>
            <a:off x="3981157" y="1406769"/>
            <a:ext cx="211484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Parameter name</a:t>
            </a:r>
          </a:p>
        </p:txBody>
      </p:sp>
      <p:cxnSp>
        <p:nvCxnSpPr>
          <p:cNvPr id="14" name="Straight Arrow Connector 13">
            <a:extLst>
              <a:ext uri="{FF2B5EF4-FFF2-40B4-BE49-F238E27FC236}">
                <a16:creationId xmlns:a16="http://schemas.microsoft.com/office/drawing/2014/main" id="{E5AE3383-FAEF-4268-998D-FC8B9C12FD8D}"/>
              </a:ext>
            </a:extLst>
          </p:cNvPr>
          <p:cNvCxnSpPr/>
          <p:nvPr/>
        </p:nvCxnSpPr>
        <p:spPr>
          <a:xfrm flipV="1">
            <a:off x="5036234" y="2053883"/>
            <a:ext cx="1404439" cy="305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33B7C9BD-0440-42EF-A27E-78C125E60F55}"/>
              </a:ext>
            </a:extLst>
          </p:cNvPr>
          <p:cNvSpPr txBox="1"/>
          <p:nvPr/>
        </p:nvSpPr>
        <p:spPr>
          <a:xfrm>
            <a:off x="6440672" y="1876142"/>
            <a:ext cx="220678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Parameter values</a:t>
            </a:r>
          </a:p>
        </p:txBody>
      </p:sp>
      <p:cxnSp>
        <p:nvCxnSpPr>
          <p:cNvPr id="17" name="Straight Arrow Connector 16">
            <a:extLst>
              <a:ext uri="{FF2B5EF4-FFF2-40B4-BE49-F238E27FC236}">
                <a16:creationId xmlns:a16="http://schemas.microsoft.com/office/drawing/2014/main" id="{1D932833-B2CC-48F2-A749-B59928399E42}"/>
              </a:ext>
            </a:extLst>
          </p:cNvPr>
          <p:cNvCxnSpPr/>
          <p:nvPr/>
        </p:nvCxnSpPr>
        <p:spPr>
          <a:xfrm flipV="1">
            <a:off x="3643532" y="1776101"/>
            <a:ext cx="548640" cy="5435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126BAAC2-4E22-4DCF-B2BB-EAFDB525F315}"/>
              </a:ext>
            </a:extLst>
          </p:cNvPr>
          <p:cNvSpPr txBox="1"/>
          <p:nvPr/>
        </p:nvSpPr>
        <p:spPr>
          <a:xfrm>
            <a:off x="749104" y="4856240"/>
            <a:ext cx="10572190" cy="923330"/>
          </a:xfrm>
          <a:prstGeom prst="rect">
            <a:avLst/>
          </a:prstGeom>
          <a:noFill/>
        </p:spPr>
        <p:txBody>
          <a:bodyPr wrap="none" rtlCol="0">
            <a:spAutoFit/>
          </a:bodyPr>
          <a:lstStyle/>
          <a:p>
            <a:r>
              <a:rPr lang="en-US" b="1" dirty="0"/>
              <a:t>GET Request : </a:t>
            </a:r>
            <a:r>
              <a:rPr lang="en-US" dirty="0"/>
              <a:t>form data can be attached to the end of the URL after question mark for GET request </a:t>
            </a:r>
          </a:p>
          <a:p>
            <a:r>
              <a:rPr lang="en-US" dirty="0"/>
              <a:t> </a:t>
            </a:r>
          </a:p>
          <a:p>
            <a:r>
              <a:rPr lang="en-US" b="1" dirty="0"/>
              <a:t>POST Request :</a:t>
            </a:r>
            <a:r>
              <a:rPr lang="en-US" dirty="0"/>
              <a:t>  sent to server on a separate line</a:t>
            </a:r>
          </a:p>
        </p:txBody>
      </p:sp>
    </p:spTree>
    <p:extLst>
      <p:ext uri="{BB962C8B-B14F-4D97-AF65-F5344CB8AC3E}">
        <p14:creationId xmlns:p14="http://schemas.microsoft.com/office/powerpoint/2010/main" val="279844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FA854-122F-4AFD-858B-89D6E6615D52}"/>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30511738-6AEA-49F6-B941-F570E42BA524}"/>
              </a:ext>
            </a:extLst>
          </p:cNvPr>
          <p:cNvSpPr>
            <a:spLocks noGrp="1"/>
          </p:cNvSpPr>
          <p:nvPr>
            <p:ph idx="1"/>
          </p:nvPr>
        </p:nvSpPr>
        <p:spPr>
          <a:xfrm>
            <a:off x="317845" y="2644725"/>
            <a:ext cx="11874155" cy="3563915"/>
          </a:xfrm>
        </p:spPr>
        <p:txBody>
          <a:bodyPr/>
          <a:lstStyle/>
          <a:p>
            <a:r>
              <a:rPr lang="en-US" dirty="0"/>
              <a:t>&amp; is used to attach more number of parameters</a:t>
            </a:r>
          </a:p>
        </p:txBody>
      </p:sp>
      <p:sp>
        <p:nvSpPr>
          <p:cNvPr id="5" name="TextBox 6">
            <a:extLst>
              <a:ext uri="{FF2B5EF4-FFF2-40B4-BE49-F238E27FC236}">
                <a16:creationId xmlns:a16="http://schemas.microsoft.com/office/drawing/2014/main" id="{C8139C0E-06F8-4F2F-B9C6-FDE15E44D378}"/>
              </a:ext>
            </a:extLst>
          </p:cNvPr>
          <p:cNvSpPr txBox="1">
            <a:spLocks noChangeArrowheads="1"/>
          </p:cNvSpPr>
          <p:nvPr/>
        </p:nvSpPr>
        <p:spPr bwMode="auto">
          <a:xfrm>
            <a:off x="819443" y="1810435"/>
            <a:ext cx="8686800" cy="507831"/>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700" dirty="0">
                <a:cs typeface="Arial" panose="020B0604020202020204" pitchFamily="34" charset="0"/>
              </a:rPr>
              <a:t>http://host/path?user=Marty+Hall</a:t>
            </a:r>
            <a:r>
              <a:rPr lang="en-US" altLang="en-US" sz="2700" dirty="0">
                <a:solidFill>
                  <a:srgbClr val="C00000"/>
                </a:solidFill>
                <a:cs typeface="Arial" panose="020B0604020202020204" pitchFamily="34" charset="0"/>
              </a:rPr>
              <a:t>&amp;</a:t>
            </a:r>
            <a:r>
              <a:rPr lang="en-US" altLang="en-US" sz="2700" dirty="0">
                <a:cs typeface="Arial" panose="020B0604020202020204" pitchFamily="34" charset="0"/>
              </a:rPr>
              <a:t>origin=bwi</a:t>
            </a:r>
            <a:r>
              <a:rPr lang="en-US" altLang="en-US" sz="2700" dirty="0">
                <a:solidFill>
                  <a:srgbClr val="FF0000"/>
                </a:solidFill>
                <a:cs typeface="Arial" panose="020B0604020202020204" pitchFamily="34" charset="0"/>
              </a:rPr>
              <a:t>&amp;</a:t>
            </a:r>
            <a:r>
              <a:rPr lang="en-US" altLang="en-US" sz="2700" dirty="0">
                <a:cs typeface="Arial" panose="020B0604020202020204" pitchFamily="34" charset="0"/>
              </a:rPr>
              <a:t>dest=lax.</a:t>
            </a:r>
          </a:p>
        </p:txBody>
      </p:sp>
    </p:spTree>
    <p:extLst>
      <p:ext uri="{BB962C8B-B14F-4D97-AF65-F5344CB8AC3E}">
        <p14:creationId xmlns:p14="http://schemas.microsoft.com/office/powerpoint/2010/main" val="1428684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A5F9-C11D-4154-807C-C0761FEE6528}"/>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CBE6EDF4-DF8F-4E56-9C95-F3A2732C0258}"/>
              </a:ext>
            </a:extLst>
          </p:cNvPr>
          <p:cNvSpPr>
            <a:spLocks noGrp="1"/>
          </p:cNvSpPr>
          <p:nvPr>
            <p:ph idx="1"/>
          </p:nvPr>
        </p:nvSpPr>
        <p:spPr>
          <a:xfrm>
            <a:off x="158923" y="1463041"/>
            <a:ext cx="11874155" cy="5233183"/>
          </a:xfrm>
        </p:spPr>
        <p:txBody>
          <a:bodyPr>
            <a:normAutofit fontScale="92500" lnSpcReduction="10000"/>
          </a:bodyPr>
          <a:lstStyle/>
          <a:p>
            <a:r>
              <a:rPr lang="en-US" sz="2400" dirty="0">
                <a:latin typeface="+mj-lt"/>
              </a:rPr>
              <a:t>Extracting the needed information from this form data using CGI programming</a:t>
            </a:r>
            <a:r>
              <a:rPr lang="en-US" dirty="0"/>
              <a:t>.</a:t>
            </a:r>
          </a:p>
          <a:p>
            <a:endParaRPr lang="en-US" sz="2400" dirty="0"/>
          </a:p>
          <a:p>
            <a:pPr lvl="1"/>
            <a:r>
              <a:rPr lang="en-US" sz="2200" dirty="0">
                <a:solidFill>
                  <a:srgbClr val="C00000"/>
                </a:solidFill>
                <a:latin typeface="+mj-lt"/>
              </a:rPr>
              <a:t>First</a:t>
            </a:r>
            <a:r>
              <a:rPr lang="en-US" sz="2200" dirty="0">
                <a:latin typeface="+mj-lt"/>
              </a:rPr>
              <a:t>, Read the data according to this request method (get or post)</a:t>
            </a:r>
          </a:p>
          <a:p>
            <a:pPr marL="457189" lvl="1" indent="0">
              <a:buNone/>
            </a:pPr>
            <a:endParaRPr lang="en-US" sz="2200" dirty="0">
              <a:latin typeface="+mj-lt"/>
            </a:endParaRPr>
          </a:p>
          <a:p>
            <a:pPr lvl="1"/>
            <a:r>
              <a:rPr lang="en-US" sz="2200" dirty="0">
                <a:solidFill>
                  <a:srgbClr val="C00000"/>
                </a:solidFill>
                <a:latin typeface="+mj-lt"/>
              </a:rPr>
              <a:t>Second</a:t>
            </a:r>
            <a:r>
              <a:rPr lang="en-US" sz="2200" dirty="0">
                <a:latin typeface="+mj-lt"/>
              </a:rPr>
              <a:t>, To </a:t>
            </a:r>
            <a:r>
              <a:rPr lang="en-US" sz="2200" b="1" dirty="0">
                <a:latin typeface="+mj-lt"/>
              </a:rPr>
              <a:t>chop</a:t>
            </a:r>
            <a:r>
              <a:rPr lang="en-US" sz="2200" dirty="0">
                <a:latin typeface="+mj-lt"/>
              </a:rPr>
              <a:t> the pairs at the ampersands, then separate the parameter names (left of the equal signs) and the parameter values (right of the equal signs)</a:t>
            </a:r>
          </a:p>
          <a:p>
            <a:pPr marL="457189" lvl="1" indent="0">
              <a:buNone/>
            </a:pPr>
            <a:endParaRPr lang="en-US" sz="2200" dirty="0">
              <a:latin typeface="+mj-lt"/>
            </a:endParaRPr>
          </a:p>
          <a:p>
            <a:pPr lvl="1"/>
            <a:r>
              <a:rPr lang="en-US" sz="2200" dirty="0">
                <a:solidFill>
                  <a:srgbClr val="C00000"/>
                </a:solidFill>
                <a:latin typeface="+mj-lt"/>
              </a:rPr>
              <a:t>Third</a:t>
            </a:r>
            <a:r>
              <a:rPr lang="en-US" sz="2200" dirty="0">
                <a:latin typeface="+mj-lt"/>
              </a:rPr>
              <a:t>, To </a:t>
            </a:r>
            <a:r>
              <a:rPr lang="en-US" sz="2200" b="1" dirty="0">
                <a:latin typeface="+mj-lt"/>
              </a:rPr>
              <a:t>URL-decode </a:t>
            </a:r>
            <a:r>
              <a:rPr lang="en-US" sz="2200" dirty="0">
                <a:latin typeface="+mj-lt"/>
              </a:rPr>
              <a:t>the values. Alphanumeric characters are sent unchanged, but spaces are converted to plus signs and other characters are converted to %XX</a:t>
            </a:r>
          </a:p>
          <a:p>
            <a:pPr marL="457189" lvl="1" indent="0">
              <a:buNone/>
            </a:pPr>
            <a:endParaRPr lang="en-US" sz="2200" dirty="0">
              <a:latin typeface="+mj-lt"/>
            </a:endParaRPr>
          </a:p>
          <a:p>
            <a:pPr lvl="1"/>
            <a:r>
              <a:rPr lang="en-US" sz="2200" dirty="0">
                <a:solidFill>
                  <a:srgbClr val="C00000"/>
                </a:solidFill>
                <a:latin typeface="+mj-lt"/>
              </a:rPr>
              <a:t>Fourth</a:t>
            </a:r>
            <a:r>
              <a:rPr lang="en-US" sz="2200" dirty="0">
                <a:latin typeface="+mj-lt"/>
              </a:rPr>
              <a:t>, </a:t>
            </a:r>
            <a:r>
              <a:rPr lang="en-US" sz="2200" b="1" dirty="0">
                <a:latin typeface="+mj-lt"/>
              </a:rPr>
              <a:t>parsing</a:t>
            </a:r>
            <a:r>
              <a:rPr lang="en-US" sz="2200" dirty="0">
                <a:latin typeface="+mj-lt"/>
              </a:rPr>
              <a:t> form data is tedious is that values can be omitted or a parameter can have more than one value</a:t>
            </a:r>
          </a:p>
          <a:p>
            <a:pPr marL="0" indent="0">
              <a:buNone/>
            </a:pPr>
            <a:r>
              <a:rPr lang="en-US" sz="2400" dirty="0">
                <a:latin typeface="+mj-lt"/>
              </a:rPr>
              <a:t>	(“parm1=val1</a:t>
            </a:r>
            <a:r>
              <a:rPr lang="en-US" sz="2400" dirty="0">
                <a:solidFill>
                  <a:srgbClr val="FF0000"/>
                </a:solidFill>
                <a:latin typeface="+mj-lt"/>
              </a:rPr>
              <a:t>&amp;</a:t>
            </a:r>
            <a:r>
              <a:rPr lang="en-US" sz="2400" dirty="0">
                <a:latin typeface="+mj-lt"/>
              </a:rPr>
              <a:t>param2=val2</a:t>
            </a:r>
            <a:r>
              <a:rPr lang="en-US" sz="2400" dirty="0">
                <a:solidFill>
                  <a:srgbClr val="FF0000"/>
                </a:solidFill>
                <a:latin typeface="+mj-lt"/>
              </a:rPr>
              <a:t>&amp;</a:t>
            </a:r>
            <a:r>
              <a:rPr lang="en-US" sz="2400" dirty="0">
                <a:latin typeface="+mj-lt"/>
              </a:rPr>
              <a:t>param3=val3”)</a:t>
            </a:r>
          </a:p>
          <a:p>
            <a:pPr marL="0" indent="0">
              <a:buNone/>
            </a:pPr>
            <a:endParaRPr lang="en-US" sz="2400" dirty="0">
              <a:latin typeface="+mj-lt"/>
            </a:endParaRPr>
          </a:p>
          <a:p>
            <a:pPr lvl="1"/>
            <a:r>
              <a:rPr lang="en-US" sz="2200" dirty="0">
                <a:latin typeface="+mj-lt"/>
              </a:rPr>
              <a:t>Parsing code needs special cases for these situation.</a:t>
            </a:r>
          </a:p>
        </p:txBody>
      </p:sp>
    </p:spTree>
    <p:extLst>
      <p:ext uri="{BB962C8B-B14F-4D97-AF65-F5344CB8AC3E}">
        <p14:creationId xmlns:p14="http://schemas.microsoft.com/office/powerpoint/2010/main" val="221193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704B-CC59-4120-8A4B-95F3E86EFD76}"/>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E3872804-89F6-4987-A8C8-1E52809291A9}"/>
              </a:ext>
            </a:extLst>
          </p:cNvPr>
          <p:cNvSpPr>
            <a:spLocks noGrp="1"/>
          </p:cNvSpPr>
          <p:nvPr>
            <p:ph idx="1"/>
          </p:nvPr>
        </p:nvSpPr>
        <p:spPr>
          <a:xfrm>
            <a:off x="158923" y="1463040"/>
            <a:ext cx="11874155" cy="2152357"/>
          </a:xfrm>
        </p:spPr>
        <p:txBody>
          <a:bodyPr>
            <a:normAutofit/>
          </a:bodyPr>
          <a:lstStyle/>
          <a:p>
            <a:r>
              <a:rPr lang="en-US" dirty="0">
                <a:solidFill>
                  <a:srgbClr val="C00000"/>
                </a:solidFill>
                <a:latin typeface="+mj-lt"/>
              </a:rPr>
              <a:t>Reading form data from Servlets</a:t>
            </a:r>
          </a:p>
          <a:p>
            <a:pPr lvl="1"/>
            <a:r>
              <a:rPr lang="en-US" dirty="0">
                <a:latin typeface="+mj-lt"/>
              </a:rPr>
              <a:t>One of the nice features of servlets is that all of this form parsing is handled automatically.</a:t>
            </a:r>
          </a:p>
          <a:p>
            <a:pPr lvl="1"/>
            <a:r>
              <a:rPr lang="en-US" dirty="0">
                <a:latin typeface="+mj-lt"/>
              </a:rPr>
              <a:t>Single Servlet  h</a:t>
            </a:r>
            <a:r>
              <a:rPr lang="en-US" altLang="en-US" dirty="0">
                <a:latin typeface="+mj-lt"/>
              </a:rPr>
              <a:t>andles both GET and POST requests</a:t>
            </a:r>
            <a:endParaRPr lang="en-US" dirty="0">
              <a:latin typeface="+mj-lt"/>
            </a:endParaRPr>
          </a:p>
          <a:p>
            <a:pPr lvl="1"/>
            <a:r>
              <a:rPr lang="en-US" dirty="0">
                <a:latin typeface="+mj-lt"/>
              </a:rPr>
              <a:t>Servlet methods to read data are:</a:t>
            </a:r>
          </a:p>
          <a:p>
            <a:pPr lvl="1"/>
            <a:endParaRPr lang="en-US" dirty="0"/>
          </a:p>
          <a:p>
            <a:endParaRPr lang="en-US" dirty="0"/>
          </a:p>
        </p:txBody>
      </p:sp>
      <p:graphicFrame>
        <p:nvGraphicFramePr>
          <p:cNvPr id="4" name="Table 3">
            <a:extLst>
              <a:ext uri="{FF2B5EF4-FFF2-40B4-BE49-F238E27FC236}">
                <a16:creationId xmlns:a16="http://schemas.microsoft.com/office/drawing/2014/main" id="{B7113D1A-0B98-4724-BBB9-3749361EDEAC}"/>
              </a:ext>
            </a:extLst>
          </p:cNvPr>
          <p:cNvGraphicFramePr>
            <a:graphicFrameLocks noGrp="1"/>
          </p:cNvGraphicFramePr>
          <p:nvPr>
            <p:extLst>
              <p:ext uri="{D42A27DB-BD31-4B8C-83A1-F6EECF244321}">
                <p14:modId xmlns:p14="http://schemas.microsoft.com/office/powerpoint/2010/main" val="4051586862"/>
              </p:ext>
            </p:extLst>
          </p:nvPr>
        </p:nvGraphicFramePr>
        <p:xfrm>
          <a:off x="1384887" y="3615397"/>
          <a:ext cx="8926732" cy="2169160"/>
        </p:xfrm>
        <a:graphic>
          <a:graphicData uri="http://schemas.openxmlformats.org/drawingml/2006/table">
            <a:tbl>
              <a:tblPr firstRow="1" bandRow="1">
                <a:tableStyleId>{6E25E649-3F16-4E02-A733-19D2CDBF48F0}</a:tableStyleId>
              </a:tblPr>
              <a:tblGrid>
                <a:gridCol w="3438508">
                  <a:extLst>
                    <a:ext uri="{9D8B030D-6E8A-4147-A177-3AD203B41FA5}">
                      <a16:colId xmlns:a16="http://schemas.microsoft.com/office/drawing/2014/main" val="1060279200"/>
                    </a:ext>
                  </a:extLst>
                </a:gridCol>
                <a:gridCol w="5488224">
                  <a:extLst>
                    <a:ext uri="{9D8B030D-6E8A-4147-A177-3AD203B41FA5}">
                      <a16:colId xmlns:a16="http://schemas.microsoft.com/office/drawing/2014/main" val="859481658"/>
                    </a:ext>
                  </a:extLst>
                </a:gridCol>
              </a:tblGrid>
              <a:tr h="370840">
                <a:tc>
                  <a:txBody>
                    <a:bodyPr/>
                    <a:lstStyle/>
                    <a:p>
                      <a:r>
                        <a:rPr lang="en-US" sz="1300" dirty="0"/>
                        <a:t>Method Name</a:t>
                      </a:r>
                    </a:p>
                  </a:txBody>
                  <a:tcPr/>
                </a:tc>
                <a:tc>
                  <a:txBody>
                    <a:bodyPr/>
                    <a:lstStyle/>
                    <a:p>
                      <a:r>
                        <a:rPr lang="en-US" sz="1300" dirty="0"/>
                        <a:t>Description</a:t>
                      </a:r>
                    </a:p>
                  </a:txBody>
                  <a:tcPr/>
                </a:tc>
                <a:extLst>
                  <a:ext uri="{0D108BD9-81ED-4DB2-BD59-A6C34878D82A}">
                    <a16:rowId xmlns:a16="http://schemas.microsoft.com/office/drawing/2014/main" val="4280951105"/>
                  </a:ext>
                </a:extLst>
              </a:tr>
              <a:tr h="701040">
                <a:tc>
                  <a:txBody>
                    <a:bodyPr/>
                    <a:lstStyle/>
                    <a:p>
                      <a:r>
                        <a:rPr lang="en-US" sz="2000" b="1" dirty="0" err="1">
                          <a:latin typeface="+mj-lt"/>
                        </a:rPr>
                        <a:t>getParamater</a:t>
                      </a:r>
                      <a:r>
                        <a:rPr lang="en-US" sz="2000" b="1" dirty="0">
                          <a:latin typeface="+mj-lt"/>
                        </a:rPr>
                        <a:t>( )</a:t>
                      </a:r>
                    </a:p>
                  </a:txBody>
                  <a:tcPr/>
                </a:tc>
                <a:tc>
                  <a:txBody>
                    <a:bodyPr/>
                    <a:lstStyle/>
                    <a:p>
                      <a:r>
                        <a:rPr lang="en-US" altLang="en-US" sz="2000" dirty="0">
                          <a:latin typeface="+mj-lt"/>
                        </a:rPr>
                        <a:t> to read single values from prespecified parameters in the form data</a:t>
                      </a:r>
                      <a:endParaRPr lang="en-US" sz="2000" dirty="0">
                        <a:latin typeface="+mj-lt"/>
                      </a:endParaRPr>
                    </a:p>
                  </a:txBody>
                  <a:tcPr/>
                </a:tc>
                <a:extLst>
                  <a:ext uri="{0D108BD9-81ED-4DB2-BD59-A6C34878D82A}">
                    <a16:rowId xmlns:a16="http://schemas.microsoft.com/office/drawing/2014/main" val="2727308286"/>
                  </a:ext>
                </a:extLst>
              </a:tr>
              <a:tr h="3962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b="1" dirty="0" err="1">
                          <a:latin typeface="+mj-lt"/>
                        </a:rPr>
                        <a:t>getParameterValues</a:t>
                      </a:r>
                      <a:r>
                        <a:rPr lang="en-US" altLang="en-US" sz="2000" b="1" dirty="0">
                          <a:latin typeface="+mj-lt"/>
                        </a:rPr>
                        <a:t>()</a:t>
                      </a:r>
                    </a:p>
                  </a:txBody>
                  <a:tcPr/>
                </a:tc>
                <a:tc>
                  <a:txBody>
                    <a:bodyPr/>
                    <a:lstStyle/>
                    <a:p>
                      <a:r>
                        <a:rPr lang="en-US" sz="2000" dirty="0">
                          <a:latin typeface="+mj-lt"/>
                        </a:rPr>
                        <a:t>To read multiple values</a:t>
                      </a:r>
                    </a:p>
                  </a:txBody>
                  <a:tcPr/>
                </a:tc>
                <a:extLst>
                  <a:ext uri="{0D108BD9-81ED-4DB2-BD59-A6C34878D82A}">
                    <a16:rowId xmlns:a16="http://schemas.microsoft.com/office/drawing/2014/main" val="4213420761"/>
                  </a:ext>
                </a:extLst>
              </a:tr>
              <a:tr h="701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b="1" dirty="0" err="1">
                          <a:latin typeface="+mj-lt"/>
                        </a:rPr>
                        <a:t>getParameterNames</a:t>
                      </a:r>
                      <a:r>
                        <a:rPr lang="en-US" altLang="en-US" sz="2000" b="1" dirty="0">
                          <a:latin typeface="+mj-lt"/>
                        </a:rPr>
                        <a:t>()</a:t>
                      </a:r>
                    </a:p>
                    <a:p>
                      <a:endParaRPr lang="en-US" sz="2000" dirty="0">
                        <a:latin typeface="+mj-lt"/>
                      </a:endParaRPr>
                    </a:p>
                  </a:txBody>
                  <a:tcPr/>
                </a:tc>
                <a:tc>
                  <a:txBody>
                    <a:bodyPr/>
                    <a:lstStyle/>
                    <a:p>
                      <a:r>
                        <a:rPr lang="en-US" altLang="en-US" sz="2000" dirty="0">
                          <a:latin typeface="+mj-lt"/>
                        </a:rPr>
                        <a:t>to get this list in the form of Enumeration </a:t>
                      </a:r>
                      <a:endParaRPr lang="en-US" sz="2000" dirty="0">
                        <a:latin typeface="+mj-lt"/>
                      </a:endParaRPr>
                    </a:p>
                  </a:txBody>
                  <a:tcPr/>
                </a:tc>
                <a:extLst>
                  <a:ext uri="{0D108BD9-81ED-4DB2-BD59-A6C34878D82A}">
                    <a16:rowId xmlns:a16="http://schemas.microsoft.com/office/drawing/2014/main" val="2465456589"/>
                  </a:ext>
                </a:extLst>
              </a:tr>
            </a:tbl>
          </a:graphicData>
        </a:graphic>
      </p:graphicFrame>
    </p:spTree>
    <p:extLst>
      <p:ext uri="{BB962C8B-B14F-4D97-AF65-F5344CB8AC3E}">
        <p14:creationId xmlns:p14="http://schemas.microsoft.com/office/powerpoint/2010/main" val="3669420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568FF-7AD8-47CA-8EFB-A7003F1E4E82}"/>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E8935B39-0FD4-483A-AF8C-718BB481F856}"/>
              </a:ext>
            </a:extLst>
          </p:cNvPr>
          <p:cNvSpPr>
            <a:spLocks noGrp="1"/>
          </p:cNvSpPr>
          <p:nvPr>
            <p:ph idx="1"/>
          </p:nvPr>
        </p:nvSpPr>
        <p:spPr>
          <a:xfrm>
            <a:off x="1" y="1506249"/>
            <a:ext cx="11874155" cy="1267097"/>
          </a:xfrm>
        </p:spPr>
        <p:txBody>
          <a:bodyPr/>
          <a:lstStyle/>
          <a:p>
            <a:r>
              <a:rPr lang="en-US" dirty="0" err="1">
                <a:solidFill>
                  <a:srgbClr val="C00000"/>
                </a:solidFill>
              </a:rPr>
              <a:t>getParameter</a:t>
            </a:r>
            <a:r>
              <a:rPr lang="en-US" dirty="0">
                <a:solidFill>
                  <a:srgbClr val="C00000"/>
                </a:solidFill>
              </a:rPr>
              <a:t>()</a:t>
            </a:r>
          </a:p>
          <a:p>
            <a:pPr lvl="1"/>
            <a:r>
              <a:rPr lang="en-US" dirty="0">
                <a:latin typeface="+mj-lt"/>
              </a:rPr>
              <a:t>You call </a:t>
            </a:r>
            <a:r>
              <a:rPr lang="en-US" dirty="0" err="1">
                <a:latin typeface="+mj-lt"/>
              </a:rPr>
              <a:t>request.getParameter</a:t>
            </a:r>
            <a:r>
              <a:rPr lang="en-US" dirty="0">
                <a:latin typeface="+mj-lt"/>
              </a:rPr>
              <a:t>( ) method to get the value from HTML Page. </a:t>
            </a:r>
          </a:p>
          <a:p>
            <a:pPr lvl="1"/>
            <a:r>
              <a:rPr lang="en-US" b="1" i="1" dirty="0">
                <a:latin typeface="+mj-lt"/>
              </a:rPr>
              <a:t>Null </a:t>
            </a:r>
            <a:r>
              <a:rPr lang="en-US" dirty="0">
                <a:latin typeface="+mj-lt"/>
              </a:rPr>
              <a:t>is  returned if data is not sent.</a:t>
            </a:r>
          </a:p>
          <a:p>
            <a:pPr lvl="1"/>
            <a:endParaRPr lang="en-US" dirty="0"/>
          </a:p>
          <a:p>
            <a:pPr marL="457189" lvl="1" indent="0">
              <a:buNone/>
            </a:pPr>
            <a:endParaRPr lang="en-US" dirty="0"/>
          </a:p>
        </p:txBody>
      </p:sp>
      <p:sp>
        <p:nvSpPr>
          <p:cNvPr id="4" name="Rectangle 3">
            <a:extLst>
              <a:ext uri="{FF2B5EF4-FFF2-40B4-BE49-F238E27FC236}">
                <a16:creationId xmlns:a16="http://schemas.microsoft.com/office/drawing/2014/main" id="{A7D1A6A9-E2F0-485B-8347-849A153B19AF}"/>
              </a:ext>
            </a:extLst>
          </p:cNvPr>
          <p:cNvSpPr/>
          <p:nvPr/>
        </p:nvSpPr>
        <p:spPr>
          <a:xfrm>
            <a:off x="466247" y="3012497"/>
            <a:ext cx="1168910" cy="461665"/>
          </a:xfrm>
          <a:prstGeom prst="rect">
            <a:avLst/>
          </a:prstGeom>
        </p:spPr>
        <p:txBody>
          <a:bodyPr wrap="none">
            <a:spAutoFit/>
          </a:bodyPr>
          <a:lstStyle/>
          <a:p>
            <a:pPr>
              <a:buFont typeface="Wingdings 2" panose="05020102010507070707" pitchFamily="18" charset="2"/>
              <a:buNone/>
              <a:defRPr/>
            </a:pPr>
            <a:r>
              <a:rPr lang="en-US" sz="2400" b="1" dirty="0">
                <a:latin typeface="+mj-lt"/>
              </a:rPr>
              <a:t>Syntax</a:t>
            </a:r>
            <a:r>
              <a:rPr lang="en-US" b="1" dirty="0"/>
              <a:t>:</a:t>
            </a:r>
          </a:p>
        </p:txBody>
      </p:sp>
      <p:sp>
        <p:nvSpPr>
          <p:cNvPr id="5" name="TextBox 4">
            <a:extLst>
              <a:ext uri="{FF2B5EF4-FFF2-40B4-BE49-F238E27FC236}">
                <a16:creationId xmlns:a16="http://schemas.microsoft.com/office/drawing/2014/main" id="{EEEB71BD-9D95-4FCE-AA8D-1A0B6DB43957}"/>
              </a:ext>
            </a:extLst>
          </p:cNvPr>
          <p:cNvSpPr txBox="1"/>
          <p:nvPr/>
        </p:nvSpPr>
        <p:spPr>
          <a:xfrm>
            <a:off x="1704086" y="2967039"/>
            <a:ext cx="6276975" cy="46166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a:spAutoFit/>
          </a:bodyPr>
          <a:lstStyle/>
          <a:p>
            <a:pPr eaLnBrk="1" hangingPunct="1">
              <a:defRPr/>
            </a:pPr>
            <a:r>
              <a:rPr lang="en-US" sz="2400" b="1" dirty="0">
                <a:latin typeface="+mj-lt"/>
              </a:rPr>
              <a:t>public String </a:t>
            </a:r>
            <a:r>
              <a:rPr lang="en-US" sz="2400" dirty="0" err="1">
                <a:latin typeface="+mj-lt"/>
              </a:rPr>
              <a:t>getParameter</a:t>
            </a:r>
            <a:r>
              <a:rPr lang="en-US" sz="2400" b="1" dirty="0">
                <a:latin typeface="+mj-lt"/>
              </a:rPr>
              <a:t>(String name)</a:t>
            </a:r>
            <a:endParaRPr lang="en-US" sz="2400" dirty="0">
              <a:latin typeface="+mj-lt"/>
            </a:endParaRPr>
          </a:p>
        </p:txBody>
      </p:sp>
      <p:sp>
        <p:nvSpPr>
          <p:cNvPr id="6" name="Rectangle 5">
            <a:extLst>
              <a:ext uri="{FF2B5EF4-FFF2-40B4-BE49-F238E27FC236}">
                <a16:creationId xmlns:a16="http://schemas.microsoft.com/office/drawing/2014/main" id="{A6EAD467-2F0C-4D45-930F-D49B054EF796}"/>
              </a:ext>
            </a:extLst>
          </p:cNvPr>
          <p:cNvSpPr/>
          <p:nvPr/>
        </p:nvSpPr>
        <p:spPr>
          <a:xfrm>
            <a:off x="466247" y="4142575"/>
            <a:ext cx="1237839" cy="400110"/>
          </a:xfrm>
          <a:prstGeom prst="rect">
            <a:avLst/>
          </a:prstGeom>
        </p:spPr>
        <p:txBody>
          <a:bodyPr wrap="none">
            <a:spAutoFit/>
          </a:bodyPr>
          <a:lstStyle/>
          <a:p>
            <a:pPr>
              <a:buFont typeface="Wingdings 2" panose="05020102010507070707" pitchFamily="18" charset="2"/>
              <a:buNone/>
              <a:defRPr/>
            </a:pPr>
            <a:r>
              <a:rPr lang="en-US" sz="2000" b="1" dirty="0">
                <a:latin typeface="+mj-lt"/>
              </a:rPr>
              <a:t>Example:</a:t>
            </a:r>
          </a:p>
        </p:txBody>
      </p:sp>
      <p:sp>
        <p:nvSpPr>
          <p:cNvPr id="7" name="TextBox 6">
            <a:extLst>
              <a:ext uri="{FF2B5EF4-FFF2-40B4-BE49-F238E27FC236}">
                <a16:creationId xmlns:a16="http://schemas.microsoft.com/office/drawing/2014/main" id="{3B88ECB4-9922-4D2D-9A57-E945D41EF862}"/>
              </a:ext>
            </a:extLst>
          </p:cNvPr>
          <p:cNvSpPr txBox="1">
            <a:spLocks noChangeArrowheads="1"/>
          </p:cNvSpPr>
          <p:nvPr/>
        </p:nvSpPr>
        <p:spPr bwMode="auto">
          <a:xfrm>
            <a:off x="1457152" y="4659563"/>
            <a:ext cx="8959851" cy="461665"/>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dirty="0">
                <a:latin typeface="+mj-lt"/>
              </a:rPr>
              <a:t>String</a:t>
            </a:r>
            <a:r>
              <a:rPr lang="en-US" altLang="en-US" sz="2400" dirty="0">
                <a:latin typeface="+mj-lt"/>
              </a:rPr>
              <a:t> </a:t>
            </a:r>
            <a:r>
              <a:rPr lang="en-US" altLang="en-US" sz="2400" dirty="0" err="1">
                <a:latin typeface="+mj-lt"/>
              </a:rPr>
              <a:t>variableName</a:t>
            </a:r>
            <a:r>
              <a:rPr lang="en-US" altLang="en-US" sz="2400" dirty="0">
                <a:latin typeface="+mj-lt"/>
              </a:rPr>
              <a:t> = </a:t>
            </a:r>
            <a:r>
              <a:rPr lang="en-US" altLang="en-US" sz="2400" b="1" dirty="0" err="1">
                <a:latin typeface="+mj-lt"/>
              </a:rPr>
              <a:t>requset</a:t>
            </a:r>
            <a:r>
              <a:rPr lang="en-US" altLang="en-US" sz="2400" dirty="0" err="1">
                <a:latin typeface="+mj-lt"/>
              </a:rPr>
              <a:t>.getParameter</a:t>
            </a:r>
            <a:r>
              <a:rPr lang="en-US" altLang="en-US" sz="2400" dirty="0">
                <a:latin typeface="+mj-lt"/>
              </a:rPr>
              <a:t>(</a:t>
            </a:r>
            <a:r>
              <a:rPr lang="en-US" altLang="en-US" sz="2400" b="1" dirty="0">
                <a:latin typeface="+mj-lt"/>
              </a:rPr>
              <a:t>“</a:t>
            </a:r>
            <a:r>
              <a:rPr lang="en-US" altLang="en-US" sz="2400" b="1" dirty="0" err="1">
                <a:latin typeface="+mj-lt"/>
              </a:rPr>
              <a:t>UserName</a:t>
            </a:r>
            <a:r>
              <a:rPr lang="en-US" altLang="en-US" sz="2400" b="1" dirty="0">
                <a:latin typeface="+mj-lt"/>
              </a:rPr>
              <a:t>"</a:t>
            </a:r>
            <a:r>
              <a:rPr lang="en-US" altLang="en-US" sz="2400" dirty="0">
                <a:latin typeface="+mj-lt"/>
              </a:rPr>
              <a:t>);</a:t>
            </a:r>
          </a:p>
        </p:txBody>
      </p:sp>
      <p:sp>
        <p:nvSpPr>
          <p:cNvPr id="8" name="TextBox 7">
            <a:extLst>
              <a:ext uri="{FF2B5EF4-FFF2-40B4-BE49-F238E27FC236}">
                <a16:creationId xmlns:a16="http://schemas.microsoft.com/office/drawing/2014/main" id="{8717C5DE-D360-4AC2-8DE6-9489F426FF8D}"/>
              </a:ext>
            </a:extLst>
          </p:cNvPr>
          <p:cNvSpPr txBox="1"/>
          <p:nvPr/>
        </p:nvSpPr>
        <p:spPr>
          <a:xfrm>
            <a:off x="422035" y="5325571"/>
            <a:ext cx="7920108" cy="830997"/>
          </a:xfrm>
          <a:prstGeom prst="rect">
            <a:avLst/>
          </a:prstGeom>
          <a:noFill/>
        </p:spPr>
        <p:txBody>
          <a:bodyPr wrap="square" rtlCol="0">
            <a:spAutoFit/>
          </a:bodyPr>
          <a:lstStyle/>
          <a:p>
            <a:pPr marL="285744" indent="-285744">
              <a:buFont typeface="Arial" panose="020B0604020202020204" pitchFamily="34" charset="0"/>
              <a:buChar char="•"/>
            </a:pPr>
            <a:r>
              <a:rPr lang="en-US" sz="2400" dirty="0" err="1">
                <a:latin typeface="+mj-lt"/>
              </a:rPr>
              <a:t>getParameter</a:t>
            </a:r>
            <a:r>
              <a:rPr lang="en-US" sz="2400" dirty="0">
                <a:latin typeface="+mj-lt"/>
              </a:rPr>
              <a:t>( ) returns single string</a:t>
            </a:r>
          </a:p>
          <a:p>
            <a:pPr marL="285744" indent="-285744">
              <a:buFont typeface="Arial" panose="020B0604020202020204" pitchFamily="34" charset="0"/>
              <a:buChar char="•"/>
            </a:pPr>
            <a:r>
              <a:rPr lang="en-US" sz="2400" dirty="0">
                <a:latin typeface="+mj-lt"/>
              </a:rPr>
              <a:t>Parameter names are case sensitive</a:t>
            </a:r>
            <a:r>
              <a:rPr lang="en-US" dirty="0"/>
              <a:t> </a:t>
            </a:r>
          </a:p>
        </p:txBody>
      </p:sp>
    </p:spTree>
    <p:extLst>
      <p:ext uri="{BB962C8B-B14F-4D97-AF65-F5344CB8AC3E}">
        <p14:creationId xmlns:p14="http://schemas.microsoft.com/office/powerpoint/2010/main" val="3389278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01675-2C4E-4B44-AEDD-77628E3FA6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A31261-2D22-40A4-AB81-C03DB379CA20}"/>
              </a:ext>
            </a:extLst>
          </p:cNvPr>
          <p:cNvSpPr>
            <a:spLocks noGrp="1"/>
          </p:cNvSpPr>
          <p:nvPr>
            <p:ph idx="1"/>
          </p:nvPr>
        </p:nvSpPr>
        <p:spPr/>
        <p:txBody>
          <a:bodyPr/>
          <a:lstStyle/>
          <a:p>
            <a:r>
              <a:rPr lang="en-US" i="1" dirty="0"/>
              <a:t>In html:</a:t>
            </a:r>
            <a:br>
              <a:rPr lang="en-US" dirty="0"/>
            </a:br>
            <a:r>
              <a:rPr lang="en-US" dirty="0"/>
              <a:t>	&lt;input type=“text” name=“n1”&gt;</a:t>
            </a:r>
          </a:p>
          <a:p>
            <a:r>
              <a:rPr lang="en-US" i="1" dirty="0"/>
              <a:t>In Java:</a:t>
            </a:r>
            <a:br>
              <a:rPr lang="en-US" dirty="0"/>
            </a:br>
            <a:r>
              <a:rPr lang="en-US" dirty="0"/>
              <a:t>	String </a:t>
            </a:r>
            <a:r>
              <a:rPr lang="en-US" dirty="0" err="1"/>
              <a:t>val</a:t>
            </a:r>
            <a:r>
              <a:rPr lang="en-US" dirty="0"/>
              <a:t>=</a:t>
            </a:r>
            <a:r>
              <a:rPr lang="en-US"/>
              <a:t>request.</a:t>
            </a:r>
            <a:r>
              <a:rPr lang="en-US" dirty="0" err="1"/>
              <a:t>getParameter</a:t>
            </a:r>
            <a:r>
              <a:rPr lang="en-US" dirty="0"/>
              <a:t>(“n1”);</a:t>
            </a:r>
          </a:p>
          <a:p>
            <a:endParaRPr lang="en-US" dirty="0"/>
          </a:p>
          <a:p>
            <a:pPr lvl="1"/>
            <a:r>
              <a:rPr lang="en-US" sz="2000" dirty="0">
                <a:latin typeface="+mj-lt"/>
              </a:rPr>
              <a:t>If a client send the data to the servlet, that data will be available in the object of </a:t>
            </a:r>
            <a:r>
              <a:rPr lang="en-US" sz="2000" dirty="0" err="1">
                <a:latin typeface="+mj-lt"/>
              </a:rPr>
              <a:t>HttpServletRequestinterface</a:t>
            </a:r>
            <a:r>
              <a:rPr lang="en-US" sz="2000" dirty="0">
                <a:latin typeface="+mj-lt"/>
              </a:rPr>
              <a:t>.</a:t>
            </a:r>
          </a:p>
          <a:p>
            <a:pPr lvl="1"/>
            <a:r>
              <a:rPr lang="en-US" sz="2000" dirty="0">
                <a:latin typeface="+mj-lt"/>
              </a:rPr>
              <a:t>In case of </a:t>
            </a:r>
            <a:r>
              <a:rPr lang="en-US" sz="2000" dirty="0" err="1">
                <a:latin typeface="+mj-lt"/>
              </a:rPr>
              <a:t>getParameter</a:t>
            </a:r>
            <a:r>
              <a:rPr lang="en-US" sz="2000" dirty="0">
                <a:latin typeface="+mj-lt"/>
              </a:rPr>
              <a:t>() method we have to pass input parameter name and it will give the value. </a:t>
            </a:r>
          </a:p>
          <a:p>
            <a:pPr lvl="1"/>
            <a:r>
              <a:rPr lang="en-US" sz="2000" dirty="0">
                <a:latin typeface="+mj-lt"/>
              </a:rPr>
              <a:t>If you are not aware of input parameter name ? or if you have 50+ input values its really tedious to use </a:t>
            </a:r>
            <a:r>
              <a:rPr lang="en-US" sz="2000" dirty="0" err="1">
                <a:latin typeface="+mj-lt"/>
              </a:rPr>
              <a:t>getParameter</a:t>
            </a:r>
            <a:r>
              <a:rPr lang="en-US" sz="2000" dirty="0">
                <a:latin typeface="+mj-lt"/>
              </a:rPr>
              <a:t>() method.</a:t>
            </a:r>
          </a:p>
          <a:p>
            <a:pPr lvl="1"/>
            <a:r>
              <a:rPr lang="en-US" sz="2000" dirty="0">
                <a:latin typeface="+mj-lt"/>
              </a:rPr>
              <a:t>That’s why this </a:t>
            </a:r>
            <a:r>
              <a:rPr lang="en-US" sz="2000" dirty="0" err="1">
                <a:latin typeface="+mj-lt"/>
              </a:rPr>
              <a:t>getParameterNames</a:t>
            </a:r>
            <a:r>
              <a:rPr lang="en-US" sz="2000" dirty="0">
                <a:latin typeface="+mj-lt"/>
              </a:rPr>
              <a:t>() came into picture</a:t>
            </a:r>
          </a:p>
          <a:p>
            <a:endParaRPr lang="en-US" dirty="0"/>
          </a:p>
        </p:txBody>
      </p:sp>
    </p:spTree>
    <p:extLst>
      <p:ext uri="{BB962C8B-B14F-4D97-AF65-F5344CB8AC3E}">
        <p14:creationId xmlns:p14="http://schemas.microsoft.com/office/powerpoint/2010/main" val="3918868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B0793-BDAB-4084-BE37-2ECBB7E0BC19}"/>
              </a:ext>
            </a:extLst>
          </p:cNvPr>
          <p:cNvSpPr>
            <a:spLocks noGrp="1"/>
          </p:cNvSpPr>
          <p:nvPr>
            <p:ph type="title"/>
          </p:nvPr>
        </p:nvSpPr>
        <p:spPr>
          <a:xfrm>
            <a:off x="0" y="2"/>
            <a:ext cx="10689768" cy="1267097"/>
          </a:xfrm>
        </p:spPr>
        <p:txBody>
          <a:bodyPr/>
          <a:lstStyle/>
          <a:p>
            <a:r>
              <a:rPr lang="en-US" dirty="0"/>
              <a:t>Contd..,</a:t>
            </a:r>
          </a:p>
        </p:txBody>
      </p:sp>
      <p:sp>
        <p:nvSpPr>
          <p:cNvPr id="6" name="Content Placeholder 5">
            <a:extLst>
              <a:ext uri="{FF2B5EF4-FFF2-40B4-BE49-F238E27FC236}">
                <a16:creationId xmlns:a16="http://schemas.microsoft.com/office/drawing/2014/main" id="{BF5DA250-2024-4CDE-941B-927F86D0E0EC}"/>
              </a:ext>
            </a:extLst>
          </p:cNvPr>
          <p:cNvSpPr>
            <a:spLocks noGrp="1"/>
          </p:cNvSpPr>
          <p:nvPr>
            <p:ph idx="1"/>
          </p:nvPr>
        </p:nvSpPr>
        <p:spPr>
          <a:xfrm>
            <a:off x="158924" y="1463041"/>
            <a:ext cx="3484609" cy="436099"/>
          </a:xfrm>
        </p:spPr>
        <p:txBody>
          <a:bodyPr>
            <a:normAutofit fontScale="85000" lnSpcReduction="10000"/>
          </a:bodyPr>
          <a:lstStyle/>
          <a:p>
            <a:pPr marL="0" indent="0">
              <a:buNone/>
            </a:pPr>
            <a:r>
              <a:rPr lang="en-US" altLang="en-US" b="1" dirty="0" err="1"/>
              <a:t>getParameterValues</a:t>
            </a:r>
            <a:r>
              <a:rPr lang="en-US" altLang="en-US" b="1" dirty="0"/>
              <a:t>()</a:t>
            </a:r>
          </a:p>
          <a:p>
            <a:pPr marL="0" indent="0">
              <a:buNone/>
            </a:pPr>
            <a:endParaRPr lang="en-US" dirty="0"/>
          </a:p>
        </p:txBody>
      </p:sp>
      <p:sp>
        <p:nvSpPr>
          <p:cNvPr id="4" name="TextBox 3">
            <a:extLst>
              <a:ext uri="{FF2B5EF4-FFF2-40B4-BE49-F238E27FC236}">
                <a16:creationId xmlns:a16="http://schemas.microsoft.com/office/drawing/2014/main" id="{AA576206-B740-4F94-8ECF-4F456E05A82F}"/>
              </a:ext>
            </a:extLst>
          </p:cNvPr>
          <p:cNvSpPr txBox="1"/>
          <p:nvPr/>
        </p:nvSpPr>
        <p:spPr>
          <a:xfrm>
            <a:off x="548641" y="1841861"/>
            <a:ext cx="11169748" cy="1569660"/>
          </a:xfrm>
          <a:prstGeom prst="rect">
            <a:avLst/>
          </a:prstGeom>
          <a:noFill/>
        </p:spPr>
        <p:txBody>
          <a:bodyPr wrap="square" rtlCol="0">
            <a:spAutoFit/>
          </a:bodyPr>
          <a:lstStyle/>
          <a:p>
            <a:pPr marL="285744" indent="-285744">
              <a:buFont typeface="Arial" panose="020B0604020202020204" pitchFamily="34" charset="0"/>
              <a:buChar char="•"/>
            </a:pPr>
            <a:r>
              <a:rPr lang="en-US" sz="2000" dirty="0"/>
              <a:t>If the parameter could potentially have more than one value, </a:t>
            </a:r>
            <a:r>
              <a:rPr lang="en-US" sz="2000" dirty="0" err="1"/>
              <a:t>eg</a:t>
            </a:r>
            <a:r>
              <a:rPr lang="en-US" sz="2000" dirty="0"/>
              <a:t>: checkbox</a:t>
            </a:r>
          </a:p>
          <a:p>
            <a:pPr marL="285744" indent="-285744">
              <a:buFont typeface="Arial" panose="020B0604020202020204" pitchFamily="34" charset="0"/>
              <a:buChar char="•"/>
            </a:pPr>
            <a:r>
              <a:rPr lang="en-US" sz="2000" dirty="0"/>
              <a:t>which returns an array of strings</a:t>
            </a:r>
          </a:p>
          <a:p>
            <a:pPr marL="285744" indent="-285744">
              <a:buFont typeface="Arial" panose="020B0604020202020204" pitchFamily="34" charset="0"/>
              <a:buChar char="•"/>
            </a:pPr>
            <a:r>
              <a:rPr lang="en-US" sz="2000" dirty="0"/>
              <a:t>General form</a:t>
            </a:r>
            <a:r>
              <a:rPr lang="en-US" dirty="0"/>
              <a:t>:</a:t>
            </a:r>
          </a:p>
          <a:p>
            <a:pPr marL="285744" indent="-285744">
              <a:buFont typeface="Arial" panose="020B0604020202020204" pitchFamily="34" charset="0"/>
              <a:buChar char="•"/>
            </a:pPr>
            <a:endParaRPr lang="en-US" dirty="0"/>
          </a:p>
          <a:p>
            <a:pPr lvl="0"/>
            <a:endParaRPr lang="en-US" dirty="0"/>
          </a:p>
        </p:txBody>
      </p:sp>
      <p:sp>
        <p:nvSpPr>
          <p:cNvPr id="3" name="Rectangle 2">
            <a:extLst>
              <a:ext uri="{FF2B5EF4-FFF2-40B4-BE49-F238E27FC236}">
                <a16:creationId xmlns:a16="http://schemas.microsoft.com/office/drawing/2014/main" id="{20790281-A36F-47A2-8FA8-639734C4BC8A}"/>
              </a:ext>
            </a:extLst>
          </p:cNvPr>
          <p:cNvSpPr/>
          <p:nvPr/>
        </p:nvSpPr>
        <p:spPr>
          <a:xfrm>
            <a:off x="267287" y="3196284"/>
            <a:ext cx="11451102" cy="487506"/>
          </a:xfrm>
          <a:prstGeom prst="rect">
            <a:avLst/>
          </a:prstGeom>
        </p:spPr>
        <p:txBody>
          <a:bodyPr wrap="square">
            <a:spAutoFit/>
          </a:bodyPr>
          <a:lstStyle/>
          <a:p>
            <a:pPr>
              <a:lnSpc>
                <a:spcPct val="107000"/>
              </a:lnSpc>
              <a:spcAft>
                <a:spcPts val="800"/>
              </a:spcAft>
            </a:pPr>
            <a:r>
              <a:rPr lang="en-US" sz="2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String[] values = </a:t>
            </a:r>
            <a:r>
              <a:rPr lang="en-US" sz="2400" i="1"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getParameterValues</a:t>
            </a:r>
            <a:r>
              <a:rPr lang="en-US" sz="2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(“Input Parameter”);</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4850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8556-999C-4DAD-BFD9-6BFFB825DD33}"/>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2D2EA53C-0DA0-4C21-BF94-A38AF272A1B2}"/>
              </a:ext>
            </a:extLst>
          </p:cNvPr>
          <p:cNvSpPr>
            <a:spLocks noGrp="1"/>
          </p:cNvSpPr>
          <p:nvPr>
            <p:ph idx="1"/>
          </p:nvPr>
        </p:nvSpPr>
        <p:spPr>
          <a:xfrm>
            <a:off x="158923" y="1463042"/>
            <a:ext cx="11874155" cy="2657831"/>
          </a:xfrm>
        </p:spPr>
        <p:txBody>
          <a:bodyPr>
            <a:normAutofit lnSpcReduction="10000"/>
          </a:bodyPr>
          <a:lstStyle/>
          <a:p>
            <a:r>
              <a:rPr lang="en-US" dirty="0" err="1"/>
              <a:t>getParameterNames</a:t>
            </a:r>
            <a:r>
              <a:rPr lang="en-US" dirty="0"/>
              <a:t>()</a:t>
            </a:r>
          </a:p>
          <a:p>
            <a:pPr lvl="1">
              <a:lnSpc>
                <a:spcPct val="150000"/>
              </a:lnSpc>
            </a:pPr>
            <a:r>
              <a:rPr lang="en-US" dirty="0"/>
              <a:t>to get a full list</a:t>
            </a:r>
            <a:endParaRPr lang="en-US" sz="2000" dirty="0"/>
          </a:p>
          <a:p>
            <a:pPr lvl="1">
              <a:lnSpc>
                <a:spcPct val="150000"/>
              </a:lnSpc>
            </a:pPr>
            <a:r>
              <a:rPr lang="en-US" dirty="0"/>
              <a:t>to get this list in the form of an Enumeration, each entry of which can be cast to a String and used in a </a:t>
            </a:r>
            <a:r>
              <a:rPr lang="en-US" dirty="0" err="1"/>
              <a:t>getParameter</a:t>
            </a:r>
            <a:r>
              <a:rPr lang="en-US" dirty="0"/>
              <a:t> or </a:t>
            </a:r>
            <a:r>
              <a:rPr lang="en-US" dirty="0" err="1"/>
              <a:t>getParameterValues</a:t>
            </a:r>
            <a:r>
              <a:rPr lang="en-US" dirty="0"/>
              <a:t> call.</a:t>
            </a:r>
          </a:p>
          <a:p>
            <a:pPr lvl="1">
              <a:lnSpc>
                <a:spcPct val="150000"/>
              </a:lnSpc>
            </a:pPr>
            <a:r>
              <a:rPr lang="en-US" sz="2000" dirty="0"/>
              <a:t>General form</a:t>
            </a:r>
          </a:p>
          <a:p>
            <a:pPr lvl="1"/>
            <a:endParaRPr lang="en-US" dirty="0"/>
          </a:p>
        </p:txBody>
      </p:sp>
      <p:sp>
        <p:nvSpPr>
          <p:cNvPr id="4" name="Rectangle 3">
            <a:extLst>
              <a:ext uri="{FF2B5EF4-FFF2-40B4-BE49-F238E27FC236}">
                <a16:creationId xmlns:a16="http://schemas.microsoft.com/office/drawing/2014/main" id="{5280D69F-7849-4D33-8425-90C5CD94B43B}"/>
              </a:ext>
            </a:extLst>
          </p:cNvPr>
          <p:cNvSpPr/>
          <p:nvPr/>
        </p:nvSpPr>
        <p:spPr>
          <a:xfrm>
            <a:off x="1434905" y="4120873"/>
            <a:ext cx="8074855" cy="369332"/>
          </a:xfrm>
          <a:prstGeom prst="rect">
            <a:avLst/>
          </a:prstGeom>
        </p:spPr>
        <p:txBody>
          <a:bodyPr wrap="square">
            <a:spAutoFit/>
          </a:bodyPr>
          <a:lstStyle/>
          <a:p>
            <a:r>
              <a:rPr lang="en-US" b="1" dirty="0">
                <a:solidFill>
                  <a:srgbClr val="000000"/>
                </a:solidFill>
                <a:latin typeface="Courier New" panose="02070309020205020404" pitchFamily="49" charset="0"/>
                <a:ea typeface="Times New Roman" panose="02020603050405020304" pitchFamily="18" charset="0"/>
              </a:rPr>
              <a:t>Enumeration </a:t>
            </a:r>
            <a:r>
              <a:rPr lang="en-US" b="1" dirty="0" err="1">
                <a:solidFill>
                  <a:srgbClr val="000000"/>
                </a:solidFill>
                <a:latin typeface="Courier New" panose="02070309020205020404" pitchFamily="49" charset="0"/>
                <a:ea typeface="Times New Roman" panose="02020603050405020304" pitchFamily="18" charset="0"/>
              </a:rPr>
              <a:t>en</a:t>
            </a:r>
            <a:r>
              <a:rPr lang="en-US" b="1" dirty="0">
                <a:solidFill>
                  <a:srgbClr val="000000"/>
                </a:solidFill>
                <a:latin typeface="Courier New" panose="02070309020205020404" pitchFamily="49" charset="0"/>
                <a:ea typeface="Times New Roman" panose="02020603050405020304" pitchFamily="18" charset="0"/>
              </a:rPr>
              <a:t>=</a:t>
            </a:r>
            <a:r>
              <a:rPr lang="en-US" b="1" dirty="0" err="1">
                <a:solidFill>
                  <a:srgbClr val="000000"/>
                </a:solidFill>
                <a:latin typeface="Courier New" panose="02070309020205020404" pitchFamily="49" charset="0"/>
                <a:ea typeface="Times New Roman" panose="02020603050405020304" pitchFamily="18" charset="0"/>
              </a:rPr>
              <a:t>request.getParameterNames</a:t>
            </a:r>
            <a:r>
              <a:rPr lang="en-US" b="1" dirty="0">
                <a:solidFill>
                  <a:srgbClr val="000000"/>
                </a:solidFill>
                <a:latin typeface="Courier New" panose="02070309020205020404" pitchFamily="49" charset="0"/>
                <a:ea typeface="Times New Roman" panose="02020603050405020304" pitchFamily="18" charset="0"/>
              </a:rPr>
              <a:t>( );</a:t>
            </a:r>
            <a:endParaRPr lang="en-US" dirty="0"/>
          </a:p>
        </p:txBody>
      </p:sp>
      <p:sp>
        <p:nvSpPr>
          <p:cNvPr id="5" name="Rectangle 4">
            <a:extLst>
              <a:ext uri="{FF2B5EF4-FFF2-40B4-BE49-F238E27FC236}">
                <a16:creationId xmlns:a16="http://schemas.microsoft.com/office/drawing/2014/main" id="{1518C889-9FF8-4A59-94E7-D15F7F0E052E}"/>
              </a:ext>
            </a:extLst>
          </p:cNvPr>
          <p:cNvSpPr/>
          <p:nvPr/>
        </p:nvSpPr>
        <p:spPr>
          <a:xfrm>
            <a:off x="158921" y="5614655"/>
            <a:ext cx="11874155" cy="718017"/>
          </a:xfrm>
          <a:prstGeom prst="rect">
            <a:avLst/>
          </a:prstGeom>
        </p:spPr>
        <p:txBody>
          <a:bodyPr wrap="square">
            <a:spAutoFit/>
          </a:bodyPr>
          <a:lstStyle/>
          <a:p>
            <a:pPr>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Note: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Parameter names are case sensitive so, for example, </a:t>
            </a:r>
            <a:r>
              <a:rPr lang="en-US" sz="14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request.getParameter</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("Param1")</a:t>
            </a: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and </a:t>
            </a:r>
            <a:r>
              <a:rPr lang="en-US" sz="14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request.getParameter</a:t>
            </a:r>
            <a:r>
              <a:rPr lang="en-US" sz="1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("param1")</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are </a:t>
            </a:r>
            <a:r>
              <a:rPr lang="en-US"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not</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interchangeable.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0309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FAE68-BA08-4FA0-A30A-1D8397DF5051}"/>
              </a:ext>
            </a:extLst>
          </p:cNvPr>
          <p:cNvSpPr>
            <a:spLocks noGrp="1"/>
          </p:cNvSpPr>
          <p:nvPr>
            <p:ph type="title"/>
          </p:nvPr>
        </p:nvSpPr>
        <p:spPr/>
        <p:txBody>
          <a:bodyPr/>
          <a:lstStyle/>
          <a:p>
            <a:pPr algn="ctr"/>
            <a:r>
              <a:rPr lang="en-US" dirty="0"/>
              <a:t>Basic Servlet Structure </a:t>
            </a:r>
          </a:p>
        </p:txBody>
      </p:sp>
      <p:sp>
        <p:nvSpPr>
          <p:cNvPr id="3" name="Content Placeholder 2">
            <a:extLst>
              <a:ext uri="{FF2B5EF4-FFF2-40B4-BE49-F238E27FC236}">
                <a16:creationId xmlns:a16="http://schemas.microsoft.com/office/drawing/2014/main" id="{D53F5279-A28F-4DC9-8B3C-E7F6A739965D}"/>
              </a:ext>
            </a:extLst>
          </p:cNvPr>
          <p:cNvSpPr>
            <a:spLocks noGrp="1"/>
          </p:cNvSpPr>
          <p:nvPr>
            <p:ph idx="1"/>
          </p:nvPr>
        </p:nvSpPr>
        <p:spPr>
          <a:xfrm>
            <a:off x="198783" y="1267098"/>
            <a:ext cx="11781183" cy="5180695"/>
          </a:xfrm>
        </p:spPr>
        <p:txBody>
          <a:bodyPr/>
          <a:lstStyle/>
          <a:p>
            <a:pPr marL="0" indent="0">
              <a:buNone/>
            </a:pPr>
            <a:endParaRPr lang="en-US" dirty="0"/>
          </a:p>
          <a:p>
            <a:endParaRPr lang="en-US" dirty="0"/>
          </a:p>
        </p:txBody>
      </p:sp>
      <p:sp>
        <p:nvSpPr>
          <p:cNvPr id="5" name="TextBox 4">
            <a:extLst>
              <a:ext uri="{FF2B5EF4-FFF2-40B4-BE49-F238E27FC236}">
                <a16:creationId xmlns:a16="http://schemas.microsoft.com/office/drawing/2014/main" id="{6AD54D5A-67F6-40FA-B003-E171C4122167}"/>
              </a:ext>
            </a:extLst>
          </p:cNvPr>
          <p:cNvSpPr txBox="1"/>
          <p:nvPr/>
        </p:nvSpPr>
        <p:spPr>
          <a:xfrm>
            <a:off x="521928" y="1376893"/>
            <a:ext cx="11330611" cy="5632311"/>
          </a:xfrm>
          <a:prstGeom prst="rect">
            <a:avLst/>
          </a:prstGeom>
          <a:noFill/>
        </p:spPr>
        <p:txBody>
          <a:bodyPr wrap="square" rtlCol="0">
            <a:spAutoFit/>
          </a:bodyPr>
          <a:lstStyle/>
          <a:p>
            <a:r>
              <a:rPr lang="en-US" sz="2000" dirty="0">
                <a:latin typeface="Courier New" panose="02070309020205020404" pitchFamily="49" charset="0"/>
                <a:cs typeface="Courier New" panose="02070309020205020404" pitchFamily="49" charset="0"/>
              </a:rPr>
              <a:t>import java.io.*;</a:t>
            </a:r>
          </a:p>
          <a:p>
            <a:r>
              <a:rPr lang="en-US" sz="2000" dirty="0">
                <a:latin typeface="Courier New" panose="02070309020205020404" pitchFamily="49" charset="0"/>
                <a:cs typeface="Courier New" panose="02070309020205020404" pitchFamily="49" charset="0"/>
              </a:rPr>
              <a:t>import </a:t>
            </a:r>
            <a:r>
              <a:rPr lang="en-US" sz="2000" dirty="0" err="1">
                <a:latin typeface="Courier New" panose="02070309020205020404" pitchFamily="49" charset="0"/>
                <a:cs typeface="Courier New" panose="02070309020205020404" pitchFamily="49" charset="0"/>
              </a:rPr>
              <a:t>javax.servlet</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import </a:t>
            </a:r>
            <a:r>
              <a:rPr lang="en-US" sz="2000" dirty="0" err="1">
                <a:latin typeface="Courier New" panose="02070309020205020404" pitchFamily="49" charset="0"/>
                <a:cs typeface="Courier New" panose="02070309020205020404" pitchFamily="49" charset="0"/>
              </a:rPr>
              <a:t>javax.servlet.http</a:t>
            </a:r>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public class </a:t>
            </a:r>
            <a:r>
              <a:rPr lang="en-US" sz="2000" b="1" i="1" dirty="0" err="1">
                <a:latin typeface="Courier New" panose="02070309020205020404" pitchFamily="49" charset="0"/>
                <a:cs typeface="Courier New" panose="02070309020205020404" pitchFamily="49" charset="0"/>
              </a:rPr>
              <a:t>ServletTemplate</a:t>
            </a:r>
            <a:r>
              <a:rPr lang="en-US" sz="2000" dirty="0">
                <a:latin typeface="Courier New" panose="02070309020205020404" pitchFamily="49" charset="0"/>
                <a:cs typeface="Courier New" panose="02070309020205020404" pitchFamily="49" charset="0"/>
              </a:rPr>
              <a:t> extends </a:t>
            </a:r>
            <a:r>
              <a:rPr lang="en-US" sz="2000" b="1" i="1" dirty="0" err="1">
                <a:latin typeface="Courier New" panose="02070309020205020404" pitchFamily="49" charset="0"/>
                <a:cs typeface="Courier New" panose="02070309020205020404" pitchFamily="49" charset="0"/>
              </a:rPr>
              <a:t>HttpServlet</a:t>
            </a:r>
            <a:r>
              <a:rPr lang="en-US" sz="2000" dirty="0">
                <a:latin typeface="Courier New" panose="02070309020205020404" pitchFamily="49" charset="0"/>
                <a:cs typeface="Courier New" panose="02070309020205020404" pitchFamily="49" charset="0"/>
              </a:rPr>
              <a:t> {</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public void </a:t>
            </a:r>
            <a:r>
              <a:rPr lang="en-US" sz="2000" b="1" dirty="0" err="1">
                <a:latin typeface="Courier New" panose="02070309020205020404" pitchFamily="49" charset="0"/>
                <a:cs typeface="Courier New" panose="02070309020205020404" pitchFamily="49" charset="0"/>
              </a:rPr>
              <a:t>doGet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HttpServletRequest</a:t>
            </a:r>
            <a:r>
              <a:rPr lang="en-US" sz="2000" dirty="0">
                <a:latin typeface="Courier New" panose="02070309020205020404" pitchFamily="49" charset="0"/>
                <a:cs typeface="Courier New" panose="02070309020205020404" pitchFamily="49" charset="0"/>
              </a:rPr>
              <a:t> request, </a:t>
            </a:r>
            <a:r>
              <a:rPr lang="en-US" sz="2000" dirty="0" err="1">
                <a:latin typeface="Courier New" panose="02070309020205020404" pitchFamily="49" charset="0"/>
                <a:cs typeface="Courier New" panose="02070309020205020404" pitchFamily="49" charset="0"/>
              </a:rPr>
              <a:t>HttpServletResponse</a:t>
            </a:r>
            <a:r>
              <a:rPr lang="en-US" sz="2000" dirty="0">
                <a:latin typeface="Courier New" panose="02070309020205020404" pitchFamily="49" charset="0"/>
                <a:cs typeface="Courier New" panose="02070309020205020404" pitchFamily="49" charset="0"/>
              </a:rPr>
              <a:t> response)</a:t>
            </a:r>
          </a:p>
          <a:p>
            <a:r>
              <a:rPr lang="en-US" sz="2000" dirty="0">
                <a:latin typeface="Courier New" panose="02070309020205020404" pitchFamily="49" charset="0"/>
                <a:cs typeface="Courier New" panose="02070309020205020404" pitchFamily="49" charset="0"/>
              </a:rPr>
              <a:t>      throws </a:t>
            </a:r>
            <a:r>
              <a:rPr lang="en-US" sz="2000" dirty="0" err="1">
                <a:latin typeface="Courier New" panose="02070309020205020404" pitchFamily="49" charset="0"/>
                <a:cs typeface="Courier New" panose="02070309020205020404" pitchFamily="49" charset="0"/>
              </a:rPr>
              <a:t>ServletException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IOException</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 Use "request" to read incoming HTTP headers</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 Use "response" to specify the HTTP response status</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PrintWriter</a:t>
            </a:r>
            <a:r>
              <a:rPr lang="en-US" sz="2000" dirty="0">
                <a:latin typeface="Courier New" panose="02070309020205020404" pitchFamily="49" charset="0"/>
                <a:cs typeface="Courier New" panose="02070309020205020404" pitchFamily="49" charset="0"/>
              </a:rPr>
              <a:t> out = </a:t>
            </a:r>
            <a:r>
              <a:rPr lang="en-US" sz="2000" dirty="0" err="1">
                <a:latin typeface="Courier New" panose="02070309020205020404" pitchFamily="49" charset="0"/>
                <a:cs typeface="Courier New" panose="02070309020205020404" pitchFamily="49" charset="0"/>
              </a:rPr>
              <a:t>response.getWriter</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 Use "out" to send content to browser</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27072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89FC-5A78-408B-813A-369B15670002}"/>
              </a:ext>
            </a:extLst>
          </p:cNvPr>
          <p:cNvSpPr>
            <a:spLocks noGrp="1"/>
          </p:cNvSpPr>
          <p:nvPr>
            <p:ph type="title"/>
          </p:nvPr>
        </p:nvSpPr>
        <p:spPr/>
        <p:txBody>
          <a:bodyPr>
            <a:normAutofit fontScale="90000"/>
          </a:bodyPr>
          <a:lstStyle/>
          <a:p>
            <a:r>
              <a:rPr lang="en-US" sz="4000" dirty="0"/>
              <a:t>Handling the Client Request</a:t>
            </a:r>
            <a:r>
              <a:rPr lang="en-US" dirty="0"/>
              <a:t>: HTTP Request Headers</a:t>
            </a:r>
          </a:p>
        </p:txBody>
      </p:sp>
      <p:sp>
        <p:nvSpPr>
          <p:cNvPr id="3" name="Content Placeholder 2">
            <a:extLst>
              <a:ext uri="{FF2B5EF4-FFF2-40B4-BE49-F238E27FC236}">
                <a16:creationId xmlns:a16="http://schemas.microsoft.com/office/drawing/2014/main" id="{5BEEEC7D-6664-4A5A-B932-271AE1BB77C4}"/>
              </a:ext>
            </a:extLst>
          </p:cNvPr>
          <p:cNvSpPr>
            <a:spLocks noGrp="1"/>
          </p:cNvSpPr>
          <p:nvPr>
            <p:ph idx="1"/>
          </p:nvPr>
        </p:nvSpPr>
        <p:spPr>
          <a:xfrm>
            <a:off x="158923" y="1463042"/>
            <a:ext cx="11874155" cy="2489983"/>
          </a:xfrm>
        </p:spPr>
        <p:txBody>
          <a:bodyPr>
            <a:normAutofit lnSpcReduction="10000"/>
          </a:bodyPr>
          <a:lstStyle/>
          <a:p>
            <a:pPr>
              <a:lnSpc>
                <a:spcPct val="120000"/>
              </a:lnSpc>
            </a:pPr>
            <a:r>
              <a:rPr lang="en-US" sz="2400" dirty="0">
                <a:latin typeface="+mj-lt"/>
              </a:rPr>
              <a:t>HTTP request headers are distinct from the </a:t>
            </a:r>
            <a:r>
              <a:rPr lang="en-US" sz="2400" i="1" dirty="0">
                <a:solidFill>
                  <a:srgbClr val="FF0000"/>
                </a:solidFill>
                <a:latin typeface="+mj-lt"/>
              </a:rPr>
              <a:t>form data.</a:t>
            </a:r>
          </a:p>
          <a:p>
            <a:pPr>
              <a:lnSpc>
                <a:spcPct val="120000"/>
              </a:lnSpc>
            </a:pPr>
            <a:r>
              <a:rPr lang="en-US" sz="2400" dirty="0">
                <a:latin typeface="+mj-lt"/>
              </a:rPr>
              <a:t>Form data results directly from user input and is sent as part of URL for </a:t>
            </a:r>
            <a:r>
              <a:rPr lang="en-US" sz="2400" dirty="0">
                <a:solidFill>
                  <a:srgbClr val="FF0000"/>
                </a:solidFill>
                <a:latin typeface="+mj-lt"/>
              </a:rPr>
              <a:t>GET</a:t>
            </a:r>
            <a:r>
              <a:rPr lang="en-US" sz="2400" dirty="0">
                <a:latin typeface="+mj-lt"/>
              </a:rPr>
              <a:t> requests and on a separate line for </a:t>
            </a:r>
            <a:r>
              <a:rPr lang="en-US" sz="2400" dirty="0">
                <a:solidFill>
                  <a:srgbClr val="FF0000"/>
                </a:solidFill>
                <a:latin typeface="+mj-lt"/>
              </a:rPr>
              <a:t>POST</a:t>
            </a:r>
            <a:r>
              <a:rPr lang="en-US" sz="2400" dirty="0">
                <a:latin typeface="+mj-lt"/>
              </a:rPr>
              <a:t> request.</a:t>
            </a:r>
          </a:p>
          <a:p>
            <a:pPr>
              <a:lnSpc>
                <a:spcPct val="120000"/>
              </a:lnSpc>
            </a:pPr>
            <a:r>
              <a:rPr lang="en-US" sz="2400" dirty="0">
                <a:latin typeface="+mj-lt"/>
              </a:rPr>
              <a:t>Request headers are indirectly set by the browser and are sent immediately following the initial GET or POST request line.</a:t>
            </a:r>
          </a:p>
          <a:p>
            <a:endParaRPr lang="en-US" dirty="0"/>
          </a:p>
        </p:txBody>
      </p:sp>
      <p:sp>
        <p:nvSpPr>
          <p:cNvPr id="4" name="Rectangle 3">
            <a:extLst>
              <a:ext uri="{FF2B5EF4-FFF2-40B4-BE49-F238E27FC236}">
                <a16:creationId xmlns:a16="http://schemas.microsoft.com/office/drawing/2014/main" id="{B24AA088-6073-4271-BCE5-3A459B2778CC}"/>
              </a:ext>
            </a:extLst>
          </p:cNvPr>
          <p:cNvSpPr/>
          <p:nvPr/>
        </p:nvSpPr>
        <p:spPr>
          <a:xfrm>
            <a:off x="2785403" y="4159917"/>
            <a:ext cx="6850967"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GET /</a:t>
            </a:r>
            <a:r>
              <a:rPr lang="en-US" dirty="0" err="1"/>
              <a:t>Search?keywords</a:t>
            </a:r>
            <a:r>
              <a:rPr lang="en-US" dirty="0"/>
              <a:t>=</a:t>
            </a:r>
            <a:r>
              <a:rPr lang="en-US" dirty="0" err="1"/>
              <a:t>servlets+jsp</a:t>
            </a:r>
            <a:r>
              <a:rPr lang="en-US" dirty="0"/>
              <a:t> HTTP/1.1</a:t>
            </a:r>
          </a:p>
          <a:p>
            <a:r>
              <a:rPr lang="en-US" b="1" dirty="0"/>
              <a:t>Accept:</a:t>
            </a:r>
            <a:r>
              <a:rPr lang="en-US" dirty="0"/>
              <a:t> image/gif, image/jpg, */*</a:t>
            </a:r>
          </a:p>
          <a:p>
            <a:r>
              <a:rPr lang="en-US" b="1" dirty="0"/>
              <a:t>Accept-Encoding</a:t>
            </a:r>
            <a:r>
              <a:rPr lang="en-US" dirty="0"/>
              <a:t>: </a:t>
            </a:r>
            <a:r>
              <a:rPr lang="en-US" dirty="0" err="1"/>
              <a:t>gzip</a:t>
            </a:r>
            <a:endParaRPr lang="en-US" dirty="0"/>
          </a:p>
          <a:p>
            <a:r>
              <a:rPr lang="en-US" b="1" dirty="0"/>
              <a:t>Connection:</a:t>
            </a:r>
            <a:r>
              <a:rPr lang="en-US" dirty="0"/>
              <a:t> Keep-Alive</a:t>
            </a:r>
          </a:p>
          <a:p>
            <a:r>
              <a:rPr lang="en-US" b="1" dirty="0"/>
              <a:t>Cookie:</a:t>
            </a:r>
            <a:r>
              <a:rPr lang="en-US" dirty="0"/>
              <a:t> </a:t>
            </a:r>
            <a:r>
              <a:rPr lang="en-US" dirty="0" err="1"/>
              <a:t>userID</a:t>
            </a:r>
            <a:r>
              <a:rPr lang="en-US" dirty="0"/>
              <a:t>=id456578</a:t>
            </a:r>
          </a:p>
          <a:p>
            <a:r>
              <a:rPr lang="en-US" b="1" dirty="0"/>
              <a:t>Host: </a:t>
            </a:r>
            <a:r>
              <a:rPr lang="en-US" dirty="0"/>
              <a:t>www.somebookstore.com</a:t>
            </a:r>
          </a:p>
          <a:p>
            <a:r>
              <a:rPr lang="en-US" b="1" dirty="0" err="1"/>
              <a:t>Referer</a:t>
            </a:r>
            <a:r>
              <a:rPr lang="en-US" b="1" dirty="0"/>
              <a:t>:</a:t>
            </a:r>
            <a:r>
              <a:rPr lang="en-US" dirty="0"/>
              <a:t> http: //www.somebookstore.com/findbooks.html</a:t>
            </a:r>
          </a:p>
          <a:p>
            <a:r>
              <a:rPr lang="en-US" b="1" dirty="0"/>
              <a:t>User-Agent:</a:t>
            </a:r>
            <a:r>
              <a:rPr lang="en-US" dirty="0"/>
              <a:t> Mozilla/4.7 [</a:t>
            </a:r>
            <a:r>
              <a:rPr lang="en-US" dirty="0" err="1"/>
              <a:t>en</a:t>
            </a:r>
            <a:r>
              <a:rPr lang="en-US" dirty="0"/>
              <a:t>] (Win98; U)</a:t>
            </a:r>
          </a:p>
        </p:txBody>
      </p:sp>
    </p:spTree>
    <p:extLst>
      <p:ext uri="{BB962C8B-B14F-4D97-AF65-F5344CB8AC3E}">
        <p14:creationId xmlns:p14="http://schemas.microsoft.com/office/powerpoint/2010/main" val="3676758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0B05D-776D-4163-9E3E-CBBC018D1661}"/>
              </a:ext>
            </a:extLst>
          </p:cNvPr>
          <p:cNvSpPr>
            <a:spLocks noGrp="1"/>
          </p:cNvSpPr>
          <p:nvPr>
            <p:ph type="title"/>
          </p:nvPr>
        </p:nvSpPr>
        <p:spPr/>
        <p:txBody>
          <a:bodyPr/>
          <a:lstStyle/>
          <a:p>
            <a:r>
              <a:rPr lang="en-US" dirty="0"/>
              <a:t>HTTP Request and HTTP Response</a:t>
            </a:r>
          </a:p>
        </p:txBody>
      </p:sp>
      <p:pic>
        <p:nvPicPr>
          <p:cNvPr id="5" name="Content Placeholder 4">
            <a:extLst>
              <a:ext uri="{FF2B5EF4-FFF2-40B4-BE49-F238E27FC236}">
                <a16:creationId xmlns:a16="http://schemas.microsoft.com/office/drawing/2014/main" id="{822D6C3E-A6D9-41F7-B157-22E1287CDA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8125" y="1323368"/>
            <a:ext cx="8356209" cy="5400989"/>
          </a:xfrm>
        </p:spPr>
      </p:pic>
    </p:spTree>
    <p:extLst>
      <p:ext uri="{BB962C8B-B14F-4D97-AF65-F5344CB8AC3E}">
        <p14:creationId xmlns:p14="http://schemas.microsoft.com/office/powerpoint/2010/main" val="1327232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08890-0FAE-4D40-959A-B43FB4589C6C}"/>
              </a:ext>
            </a:extLst>
          </p:cNvPr>
          <p:cNvSpPr>
            <a:spLocks noGrp="1"/>
          </p:cNvSpPr>
          <p:nvPr>
            <p:ph type="title"/>
          </p:nvPr>
        </p:nvSpPr>
        <p:spPr/>
        <p:txBody>
          <a:bodyPr>
            <a:normAutofit/>
          </a:bodyPr>
          <a:lstStyle/>
          <a:p>
            <a:r>
              <a:rPr lang="en-US" dirty="0"/>
              <a:t>Reading Request Headers from Servlets</a:t>
            </a:r>
          </a:p>
        </p:txBody>
      </p:sp>
      <p:sp>
        <p:nvSpPr>
          <p:cNvPr id="3" name="Content Placeholder 2">
            <a:extLst>
              <a:ext uri="{FF2B5EF4-FFF2-40B4-BE49-F238E27FC236}">
                <a16:creationId xmlns:a16="http://schemas.microsoft.com/office/drawing/2014/main" id="{912C5F51-937A-4D0C-BE64-4F4AD762BDD5}"/>
              </a:ext>
            </a:extLst>
          </p:cNvPr>
          <p:cNvSpPr>
            <a:spLocks noGrp="1"/>
          </p:cNvSpPr>
          <p:nvPr>
            <p:ph idx="1"/>
          </p:nvPr>
        </p:nvSpPr>
        <p:spPr/>
        <p:txBody>
          <a:bodyPr>
            <a:normAutofit/>
          </a:bodyPr>
          <a:lstStyle/>
          <a:p>
            <a:pPr>
              <a:lnSpc>
                <a:spcPct val="150000"/>
              </a:lnSpc>
            </a:pPr>
            <a:r>
              <a:rPr lang="en-US" dirty="0">
                <a:latin typeface="+mj-lt"/>
              </a:rPr>
              <a:t>Reading headers is straightforward</a:t>
            </a:r>
          </a:p>
          <a:p>
            <a:pPr lvl="1">
              <a:lnSpc>
                <a:spcPct val="150000"/>
              </a:lnSpc>
              <a:buFont typeface="Wingdings" panose="05000000000000000000" pitchFamily="2" charset="2"/>
              <a:buChar char="Ø"/>
            </a:pPr>
            <a:r>
              <a:rPr lang="en-US" i="1" dirty="0">
                <a:solidFill>
                  <a:srgbClr val="FF0000"/>
                </a:solidFill>
                <a:latin typeface="+mj-lt"/>
              </a:rPr>
              <a:t> </a:t>
            </a:r>
            <a:r>
              <a:rPr lang="en-US" i="1" dirty="0" err="1">
                <a:solidFill>
                  <a:srgbClr val="FF0000"/>
                </a:solidFill>
                <a:latin typeface="+mj-lt"/>
              </a:rPr>
              <a:t>getHeade</a:t>
            </a:r>
            <a:r>
              <a:rPr lang="en-US" dirty="0" err="1">
                <a:solidFill>
                  <a:srgbClr val="FF0000"/>
                </a:solidFill>
                <a:latin typeface="+mj-lt"/>
              </a:rPr>
              <a:t>r</a:t>
            </a:r>
            <a:r>
              <a:rPr lang="en-US" dirty="0">
                <a:latin typeface="+mj-lt"/>
              </a:rPr>
              <a:t> method of </a:t>
            </a:r>
            <a:r>
              <a:rPr lang="en-US" dirty="0" err="1">
                <a:solidFill>
                  <a:srgbClr val="FF0000"/>
                </a:solidFill>
                <a:latin typeface="+mj-lt"/>
              </a:rPr>
              <a:t>HttpServletRequest</a:t>
            </a:r>
            <a:r>
              <a:rPr lang="en-US" dirty="0">
                <a:solidFill>
                  <a:srgbClr val="FF0000"/>
                </a:solidFill>
                <a:latin typeface="+mj-lt"/>
              </a:rPr>
              <a:t>,</a:t>
            </a:r>
            <a:r>
              <a:rPr lang="en-US" dirty="0">
                <a:latin typeface="+mj-lt"/>
              </a:rPr>
              <a:t> which returns a String if the specified header was supplied on this request, null otherwise.</a:t>
            </a:r>
          </a:p>
          <a:p>
            <a:pPr marL="398453" lvl="1" indent="-342891">
              <a:lnSpc>
                <a:spcPct val="150000"/>
              </a:lnSpc>
              <a:tabLst>
                <a:tab pos="55561" algn="l"/>
              </a:tabLst>
            </a:pPr>
            <a:r>
              <a:rPr lang="en-US" sz="2800" dirty="0">
                <a:latin typeface="+mj-lt"/>
              </a:rPr>
              <a:t>Header names are not case sensitive. </a:t>
            </a:r>
          </a:p>
          <a:p>
            <a:pPr>
              <a:lnSpc>
                <a:spcPct val="150000"/>
              </a:lnSpc>
            </a:pPr>
            <a:r>
              <a:rPr lang="en-US" dirty="0">
                <a:latin typeface="+mj-lt"/>
              </a:rPr>
              <a:t>Although </a:t>
            </a:r>
            <a:r>
              <a:rPr lang="en-US" i="1" dirty="0" err="1">
                <a:solidFill>
                  <a:srgbClr val="FF0000"/>
                </a:solidFill>
                <a:latin typeface="+mj-lt"/>
              </a:rPr>
              <a:t>getHeader</a:t>
            </a:r>
            <a:r>
              <a:rPr lang="en-US" dirty="0">
                <a:latin typeface="+mj-lt"/>
              </a:rPr>
              <a:t> is the general-purpose way to read incoming headers, there are a couple of headers that are so commonly used that they have special access methods in </a:t>
            </a:r>
            <a:r>
              <a:rPr lang="en-US" i="1" dirty="0" err="1">
                <a:solidFill>
                  <a:srgbClr val="FF0000"/>
                </a:solidFill>
                <a:latin typeface="+mj-lt"/>
              </a:rPr>
              <a:t>HttpServletRequest</a:t>
            </a:r>
            <a:r>
              <a:rPr lang="en-US" dirty="0">
                <a:latin typeface="+mj-lt"/>
              </a:rPr>
              <a:t>.</a:t>
            </a:r>
          </a:p>
          <a:p>
            <a:pPr marL="398453" lvl="1" indent="-342891">
              <a:tabLst>
                <a:tab pos="55561" algn="l"/>
              </a:tabLst>
            </a:pPr>
            <a:endParaRPr lang="en-US" sz="2000" dirty="0">
              <a:latin typeface="+mj-lt"/>
            </a:endParaRPr>
          </a:p>
          <a:p>
            <a:pPr lvl="1"/>
            <a:endParaRPr lang="en-US" sz="2000" dirty="0">
              <a:latin typeface="+mj-lt"/>
            </a:endParaRPr>
          </a:p>
        </p:txBody>
      </p:sp>
    </p:spTree>
    <p:extLst>
      <p:ext uri="{BB962C8B-B14F-4D97-AF65-F5344CB8AC3E}">
        <p14:creationId xmlns:p14="http://schemas.microsoft.com/office/powerpoint/2010/main" val="2450906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FEA0E-0C9E-46A7-A23E-55B775737E7A}"/>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828F6F7D-8F9D-4BEE-97DE-DD70BCBDDE52}"/>
              </a:ext>
            </a:extLst>
          </p:cNvPr>
          <p:cNvSpPr>
            <a:spLocks noGrp="1"/>
          </p:cNvSpPr>
          <p:nvPr>
            <p:ph idx="1"/>
          </p:nvPr>
        </p:nvSpPr>
        <p:spPr/>
        <p:txBody>
          <a:bodyPr>
            <a:normAutofit/>
          </a:bodyPr>
          <a:lstStyle/>
          <a:p>
            <a:r>
              <a:rPr lang="en-US" sz="2400" b="1" i="1" dirty="0" err="1">
                <a:solidFill>
                  <a:srgbClr val="FF0000"/>
                </a:solidFill>
                <a:latin typeface="+mj-lt"/>
              </a:rPr>
              <a:t>getCookies</a:t>
            </a:r>
            <a:endParaRPr lang="en-US" sz="2400" b="1" i="1" dirty="0">
              <a:solidFill>
                <a:srgbClr val="FF0000"/>
              </a:solidFill>
              <a:latin typeface="+mj-lt"/>
            </a:endParaRPr>
          </a:p>
          <a:p>
            <a:pPr lvl="1"/>
            <a:r>
              <a:rPr lang="en-US" dirty="0">
                <a:latin typeface="+mj-lt"/>
              </a:rPr>
              <a:t>returns the contents of the </a:t>
            </a:r>
            <a:r>
              <a:rPr lang="en-US" dirty="0" err="1">
                <a:latin typeface="+mj-lt"/>
              </a:rPr>
              <a:t>Cookieheader</a:t>
            </a:r>
            <a:r>
              <a:rPr lang="en-US" dirty="0">
                <a:latin typeface="+mj-lt"/>
              </a:rPr>
              <a:t>, parsed and stored in an array of Cookie objects.</a:t>
            </a:r>
          </a:p>
          <a:p>
            <a:r>
              <a:rPr lang="en-US" sz="2400" dirty="0">
                <a:latin typeface="+mj-lt"/>
              </a:rPr>
              <a:t> </a:t>
            </a:r>
            <a:r>
              <a:rPr lang="en-US" sz="2400" b="1" i="1" dirty="0" err="1">
                <a:solidFill>
                  <a:srgbClr val="FF0000"/>
                </a:solidFill>
                <a:latin typeface="+mj-lt"/>
              </a:rPr>
              <a:t>getAuthType</a:t>
            </a:r>
            <a:r>
              <a:rPr lang="en-US" sz="2400" b="1" i="1" dirty="0">
                <a:solidFill>
                  <a:srgbClr val="FF0000"/>
                </a:solidFill>
                <a:latin typeface="+mj-lt"/>
              </a:rPr>
              <a:t> and </a:t>
            </a:r>
            <a:r>
              <a:rPr lang="en-US" sz="2400" b="1" i="1" dirty="0" err="1">
                <a:solidFill>
                  <a:srgbClr val="FF0000"/>
                </a:solidFill>
                <a:latin typeface="+mj-lt"/>
              </a:rPr>
              <a:t>getRemoteUser</a:t>
            </a:r>
            <a:endParaRPr lang="en-US" sz="2400" b="1" i="1" dirty="0">
              <a:solidFill>
                <a:srgbClr val="FF0000"/>
              </a:solidFill>
              <a:latin typeface="+mj-lt"/>
            </a:endParaRPr>
          </a:p>
          <a:p>
            <a:pPr lvl="1">
              <a:lnSpc>
                <a:spcPct val="150000"/>
              </a:lnSpc>
            </a:pPr>
            <a:r>
              <a:rPr lang="en-US" dirty="0">
                <a:latin typeface="+mj-lt"/>
              </a:rPr>
              <a:t>The </a:t>
            </a:r>
            <a:r>
              <a:rPr lang="en-US" dirty="0" err="1">
                <a:latin typeface="+mj-lt"/>
              </a:rPr>
              <a:t>getAuthType</a:t>
            </a:r>
            <a:r>
              <a:rPr lang="en-US" dirty="0">
                <a:latin typeface="+mj-lt"/>
              </a:rPr>
              <a:t> and </a:t>
            </a:r>
            <a:r>
              <a:rPr lang="en-US" dirty="0" err="1">
                <a:latin typeface="+mj-lt"/>
              </a:rPr>
              <a:t>getRemoteUser</a:t>
            </a:r>
            <a:r>
              <a:rPr lang="en-US" dirty="0">
                <a:latin typeface="+mj-lt"/>
              </a:rPr>
              <a:t> methods break the  Authorization header into its component pieces.</a:t>
            </a:r>
          </a:p>
          <a:p>
            <a:r>
              <a:rPr lang="en-US" sz="2400" b="1" i="1" dirty="0" err="1">
                <a:solidFill>
                  <a:srgbClr val="FF0000"/>
                </a:solidFill>
                <a:latin typeface="+mj-lt"/>
              </a:rPr>
              <a:t>getContentLength</a:t>
            </a:r>
            <a:endParaRPr lang="en-US" sz="2400" b="1" i="1" dirty="0">
              <a:solidFill>
                <a:srgbClr val="FF0000"/>
              </a:solidFill>
              <a:latin typeface="+mj-lt"/>
            </a:endParaRPr>
          </a:p>
          <a:p>
            <a:pPr lvl="1"/>
            <a:r>
              <a:rPr lang="en-US" dirty="0">
                <a:latin typeface="+mj-lt"/>
              </a:rPr>
              <a:t>returns the value of the  Content-Length header (as an </a:t>
            </a:r>
            <a:r>
              <a:rPr lang="en-US" dirty="0" err="1">
                <a:latin typeface="+mj-lt"/>
              </a:rPr>
              <a:t>int</a:t>
            </a:r>
            <a:r>
              <a:rPr lang="en-US" dirty="0">
                <a:latin typeface="+mj-lt"/>
              </a:rPr>
              <a:t>). </a:t>
            </a:r>
          </a:p>
          <a:p>
            <a:r>
              <a:rPr lang="en-US" sz="2400" b="1" i="1" dirty="0" err="1">
                <a:solidFill>
                  <a:srgbClr val="FF0000"/>
                </a:solidFill>
                <a:latin typeface="+mj-lt"/>
              </a:rPr>
              <a:t>getContentType</a:t>
            </a:r>
            <a:endParaRPr lang="en-US" sz="2400" b="1" i="1" dirty="0">
              <a:solidFill>
                <a:srgbClr val="FF0000"/>
              </a:solidFill>
              <a:latin typeface="+mj-lt"/>
            </a:endParaRPr>
          </a:p>
          <a:p>
            <a:pPr lvl="1"/>
            <a:r>
              <a:rPr lang="en-US" dirty="0">
                <a:latin typeface="+mj-lt"/>
              </a:rPr>
              <a:t>returns the value of the Content-Type header (as a String</a:t>
            </a:r>
            <a:r>
              <a:rPr lang="en-US" sz="2000" dirty="0">
                <a:latin typeface="+mj-lt"/>
              </a:rPr>
              <a:t>).</a:t>
            </a:r>
          </a:p>
          <a:p>
            <a:pPr marL="228594" lvl="1"/>
            <a:endParaRPr lang="en-US" dirty="0"/>
          </a:p>
        </p:txBody>
      </p:sp>
    </p:spTree>
    <p:extLst>
      <p:ext uri="{BB962C8B-B14F-4D97-AF65-F5344CB8AC3E}">
        <p14:creationId xmlns:p14="http://schemas.microsoft.com/office/powerpoint/2010/main" val="2197221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19D93-4529-4FC7-8F03-AA0D84BD0D43}"/>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133BCAC8-AE47-47A2-B9A3-0BD77924F4DD}"/>
              </a:ext>
            </a:extLst>
          </p:cNvPr>
          <p:cNvSpPr>
            <a:spLocks noGrp="1"/>
          </p:cNvSpPr>
          <p:nvPr>
            <p:ph idx="1"/>
          </p:nvPr>
        </p:nvSpPr>
        <p:spPr>
          <a:xfrm>
            <a:off x="211015" y="1267099"/>
            <a:ext cx="11822063" cy="5415056"/>
          </a:xfrm>
        </p:spPr>
        <p:txBody>
          <a:bodyPr>
            <a:normAutofit/>
          </a:bodyPr>
          <a:lstStyle/>
          <a:p>
            <a:r>
              <a:rPr lang="en-US" b="1" i="1" dirty="0" err="1">
                <a:solidFill>
                  <a:srgbClr val="FF0000"/>
                </a:solidFill>
                <a:latin typeface="+mj-lt"/>
              </a:rPr>
              <a:t>getDateHeader</a:t>
            </a:r>
            <a:r>
              <a:rPr lang="en-US" b="1" i="1" dirty="0">
                <a:solidFill>
                  <a:srgbClr val="FF0000"/>
                </a:solidFill>
                <a:latin typeface="+mj-lt"/>
              </a:rPr>
              <a:t> and </a:t>
            </a:r>
            <a:r>
              <a:rPr lang="en-US" b="1" i="1" dirty="0" err="1">
                <a:solidFill>
                  <a:srgbClr val="FF0000"/>
                </a:solidFill>
                <a:latin typeface="+mj-lt"/>
              </a:rPr>
              <a:t>getIntHeader</a:t>
            </a:r>
            <a:endParaRPr lang="en-US" b="1" i="1" dirty="0">
              <a:solidFill>
                <a:srgbClr val="FF0000"/>
              </a:solidFill>
              <a:latin typeface="+mj-lt"/>
            </a:endParaRPr>
          </a:p>
          <a:p>
            <a:pPr lvl="1"/>
            <a:r>
              <a:rPr lang="en-US" sz="2000" dirty="0">
                <a:latin typeface="+mj-lt"/>
              </a:rPr>
              <a:t>Reads the specified header and then convert them to Date and </a:t>
            </a:r>
            <a:r>
              <a:rPr lang="en-US" sz="2000" dirty="0" err="1">
                <a:latin typeface="+mj-lt"/>
              </a:rPr>
              <a:t>int</a:t>
            </a:r>
            <a:r>
              <a:rPr lang="en-US" sz="2000" dirty="0">
                <a:latin typeface="+mj-lt"/>
              </a:rPr>
              <a:t> values, respectively. </a:t>
            </a:r>
          </a:p>
          <a:p>
            <a:pPr lvl="1"/>
            <a:endParaRPr lang="en-US" dirty="0">
              <a:latin typeface="+mj-lt"/>
            </a:endParaRPr>
          </a:p>
          <a:p>
            <a:r>
              <a:rPr lang="en-US" b="1" i="1" dirty="0" err="1">
                <a:solidFill>
                  <a:srgbClr val="FF0000"/>
                </a:solidFill>
                <a:latin typeface="+mj-lt"/>
              </a:rPr>
              <a:t>getHeaderNames</a:t>
            </a:r>
            <a:endParaRPr lang="en-US" b="1" i="1" dirty="0">
              <a:solidFill>
                <a:srgbClr val="FF0000"/>
              </a:solidFill>
              <a:latin typeface="+mj-lt"/>
            </a:endParaRPr>
          </a:p>
          <a:p>
            <a:pPr lvl="1"/>
            <a:r>
              <a:rPr lang="en-US" sz="2000" dirty="0">
                <a:latin typeface="+mj-lt"/>
              </a:rPr>
              <a:t>Rather than looking up one particular header, you can use the </a:t>
            </a:r>
            <a:r>
              <a:rPr lang="en-US" sz="2000" dirty="0" err="1">
                <a:latin typeface="+mj-lt"/>
              </a:rPr>
              <a:t>getHeaderNames</a:t>
            </a:r>
            <a:r>
              <a:rPr lang="en-US" sz="2000" dirty="0">
                <a:latin typeface="+mj-lt"/>
              </a:rPr>
              <a:t> method to get an Enumeration of all header names received on this particular request. </a:t>
            </a:r>
          </a:p>
          <a:p>
            <a:pPr marL="457189" lvl="1" indent="0">
              <a:buNone/>
            </a:pPr>
            <a:endParaRPr lang="en-US" sz="2000" dirty="0">
              <a:latin typeface="+mj-lt"/>
            </a:endParaRPr>
          </a:p>
          <a:p>
            <a:r>
              <a:rPr lang="en-US" b="1" i="1" dirty="0" err="1">
                <a:solidFill>
                  <a:srgbClr val="FF0000"/>
                </a:solidFill>
                <a:latin typeface="+mj-lt"/>
              </a:rPr>
              <a:t>getHeaders</a:t>
            </a:r>
            <a:endParaRPr lang="en-US" b="1" i="1" dirty="0">
              <a:solidFill>
                <a:srgbClr val="FF0000"/>
              </a:solidFill>
              <a:latin typeface="+mj-lt"/>
            </a:endParaRPr>
          </a:p>
          <a:p>
            <a:pPr lvl="1" algn="just"/>
            <a:r>
              <a:rPr lang="en-US" sz="2000" dirty="0">
                <a:latin typeface="+mj-lt"/>
              </a:rPr>
              <a:t>In most cases, each header name appears only once in the request. Occasionally, however, a header can appear multiple times. </a:t>
            </a:r>
          </a:p>
          <a:p>
            <a:pPr lvl="1" algn="just"/>
            <a:r>
              <a:rPr lang="en-US" sz="2000" dirty="0">
                <a:latin typeface="+mj-lt"/>
              </a:rPr>
              <a:t>If a header name is repeated in the request, </a:t>
            </a:r>
            <a:r>
              <a:rPr lang="en-US" sz="2000" i="1" dirty="0">
                <a:latin typeface="+mj-lt"/>
              </a:rPr>
              <a:t>version 2.1 </a:t>
            </a:r>
            <a:r>
              <a:rPr lang="en-US" sz="2000" dirty="0">
                <a:latin typeface="+mj-lt"/>
              </a:rPr>
              <a:t>servlets cannot access the later values without reading the raw input stream, since </a:t>
            </a:r>
            <a:r>
              <a:rPr lang="en-US" sz="2000" dirty="0" err="1">
                <a:latin typeface="+mj-lt"/>
              </a:rPr>
              <a:t>getHeader</a:t>
            </a:r>
            <a:r>
              <a:rPr lang="en-US" sz="2000" dirty="0">
                <a:latin typeface="+mj-lt"/>
              </a:rPr>
              <a:t> returns the value of the first occurrence of the header only. </a:t>
            </a:r>
          </a:p>
          <a:p>
            <a:pPr lvl="1" algn="just"/>
            <a:r>
              <a:rPr lang="en-US" sz="2000" dirty="0">
                <a:latin typeface="+mj-lt"/>
              </a:rPr>
              <a:t>In </a:t>
            </a:r>
            <a:r>
              <a:rPr lang="en-US" sz="2000" i="1" dirty="0">
                <a:latin typeface="+mj-lt"/>
              </a:rPr>
              <a:t>version 2.2</a:t>
            </a:r>
            <a:r>
              <a:rPr lang="en-US" sz="2000" dirty="0">
                <a:latin typeface="+mj-lt"/>
              </a:rPr>
              <a:t>, however, </a:t>
            </a:r>
            <a:r>
              <a:rPr lang="en-US" sz="2000" dirty="0" err="1">
                <a:latin typeface="+mj-lt"/>
              </a:rPr>
              <a:t>getHeaders</a:t>
            </a:r>
            <a:r>
              <a:rPr lang="en-US" sz="2000" dirty="0">
                <a:latin typeface="+mj-lt"/>
              </a:rPr>
              <a:t> returns an  Enumeration of the values of all occurrences of the header.</a:t>
            </a:r>
          </a:p>
        </p:txBody>
      </p:sp>
    </p:spTree>
    <p:extLst>
      <p:ext uri="{BB962C8B-B14F-4D97-AF65-F5344CB8AC3E}">
        <p14:creationId xmlns:p14="http://schemas.microsoft.com/office/powerpoint/2010/main" val="2785359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96AAB-C3E5-43DE-831B-7E8D06153BBE}"/>
              </a:ext>
            </a:extLst>
          </p:cNvPr>
          <p:cNvSpPr>
            <a:spLocks noGrp="1"/>
          </p:cNvSpPr>
          <p:nvPr>
            <p:ph type="title"/>
          </p:nvPr>
        </p:nvSpPr>
        <p:spPr/>
        <p:txBody>
          <a:bodyPr/>
          <a:lstStyle/>
          <a:p>
            <a:r>
              <a:rPr lang="en-US" dirty="0"/>
              <a:t>Request Headers</a:t>
            </a:r>
          </a:p>
        </p:txBody>
      </p:sp>
      <p:sp>
        <p:nvSpPr>
          <p:cNvPr id="3" name="Content Placeholder 2">
            <a:extLst>
              <a:ext uri="{FF2B5EF4-FFF2-40B4-BE49-F238E27FC236}">
                <a16:creationId xmlns:a16="http://schemas.microsoft.com/office/drawing/2014/main" id="{620C53F5-2402-48FC-98F7-43B69D3A232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4B2FF7C-FC0D-464F-A0A1-3DD8B4FFDA09}"/>
              </a:ext>
            </a:extLst>
          </p:cNvPr>
          <p:cNvPicPr>
            <a:picLocks noChangeAspect="1"/>
          </p:cNvPicPr>
          <p:nvPr/>
        </p:nvPicPr>
        <p:blipFill>
          <a:blip r:embed="rId2"/>
          <a:stretch>
            <a:fillRect/>
          </a:stretch>
        </p:blipFill>
        <p:spPr>
          <a:xfrm>
            <a:off x="1237957" y="1294224"/>
            <a:ext cx="9073663" cy="5327112"/>
          </a:xfrm>
          <a:prstGeom prst="rect">
            <a:avLst/>
          </a:prstGeom>
        </p:spPr>
      </p:pic>
    </p:spTree>
    <p:extLst>
      <p:ext uri="{BB962C8B-B14F-4D97-AF65-F5344CB8AC3E}">
        <p14:creationId xmlns:p14="http://schemas.microsoft.com/office/powerpoint/2010/main" val="1204797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1B360-1494-4509-8394-615A5C90E7D0}"/>
              </a:ext>
            </a:extLst>
          </p:cNvPr>
          <p:cNvSpPr>
            <a:spLocks noGrp="1"/>
          </p:cNvSpPr>
          <p:nvPr>
            <p:ph type="title"/>
          </p:nvPr>
        </p:nvSpPr>
        <p:spPr/>
        <p:txBody>
          <a:bodyPr>
            <a:normAutofit/>
          </a:bodyPr>
          <a:lstStyle/>
          <a:p>
            <a:r>
              <a:rPr lang="en-US" dirty="0"/>
              <a:t>HTTP 1.1 Request Headers</a:t>
            </a:r>
          </a:p>
        </p:txBody>
      </p:sp>
      <p:sp>
        <p:nvSpPr>
          <p:cNvPr id="3" name="Content Placeholder 2">
            <a:extLst>
              <a:ext uri="{FF2B5EF4-FFF2-40B4-BE49-F238E27FC236}">
                <a16:creationId xmlns:a16="http://schemas.microsoft.com/office/drawing/2014/main" id="{42B89DC9-2971-417D-942B-0CE18C95C138}"/>
              </a:ext>
            </a:extLst>
          </p:cNvPr>
          <p:cNvSpPr>
            <a:spLocks noGrp="1"/>
          </p:cNvSpPr>
          <p:nvPr>
            <p:ph idx="1"/>
          </p:nvPr>
        </p:nvSpPr>
        <p:spPr/>
        <p:txBody>
          <a:bodyPr>
            <a:normAutofit fontScale="92500" lnSpcReduction="20000"/>
          </a:bodyPr>
          <a:lstStyle/>
          <a:p>
            <a:r>
              <a:rPr lang="en-US" b="1" i="1" dirty="0">
                <a:solidFill>
                  <a:srgbClr val="FF0000"/>
                </a:solidFill>
              </a:rPr>
              <a:t>Accept </a:t>
            </a:r>
          </a:p>
          <a:p>
            <a:pPr lvl="1">
              <a:lnSpc>
                <a:spcPct val="150000"/>
              </a:lnSpc>
            </a:pPr>
            <a:r>
              <a:rPr lang="en-US" dirty="0"/>
              <a:t>This header specifies the MIME types that the browser or other client  can handle. A servlet that can return a resource in more than one format can examine the Accept header to decide which format to use. </a:t>
            </a:r>
          </a:p>
          <a:p>
            <a:pPr lvl="1">
              <a:lnSpc>
                <a:spcPct val="150000"/>
              </a:lnSpc>
            </a:pPr>
            <a:r>
              <a:rPr lang="en-US" dirty="0"/>
              <a:t>For example, images in PNG format have some compression advantages over those in GIF, but only a few browsers support PNG. </a:t>
            </a:r>
          </a:p>
          <a:p>
            <a:pPr lvl="1">
              <a:lnSpc>
                <a:spcPct val="150000"/>
              </a:lnSpc>
            </a:pPr>
            <a:r>
              <a:rPr lang="en-US" dirty="0"/>
              <a:t>If you had images in both formats, a servlet could call </a:t>
            </a:r>
            <a:r>
              <a:rPr lang="en-US" dirty="0" err="1"/>
              <a:t>request.getHeader</a:t>
            </a:r>
            <a:r>
              <a:rPr lang="en-US" dirty="0"/>
              <a:t>("Accept"), check for image/</a:t>
            </a:r>
            <a:r>
              <a:rPr lang="en-US" dirty="0" err="1"/>
              <a:t>png</a:t>
            </a:r>
            <a:endParaRPr lang="en-US" dirty="0"/>
          </a:p>
          <a:p>
            <a:pPr>
              <a:lnSpc>
                <a:spcPct val="150000"/>
              </a:lnSpc>
            </a:pPr>
            <a:r>
              <a:rPr lang="en-US" b="1" i="1" dirty="0">
                <a:solidFill>
                  <a:srgbClr val="FF0000"/>
                </a:solidFill>
              </a:rPr>
              <a:t>Accept-Charset</a:t>
            </a:r>
          </a:p>
          <a:p>
            <a:pPr lvl="1">
              <a:lnSpc>
                <a:spcPct val="150000"/>
              </a:lnSpc>
            </a:pPr>
            <a:r>
              <a:rPr lang="en-US" dirty="0"/>
              <a:t>This header indicates the character sets (e.g., ISO-8859-1) the browser can use.</a:t>
            </a:r>
          </a:p>
          <a:p>
            <a:pPr lvl="1">
              <a:lnSpc>
                <a:spcPct val="150000"/>
              </a:lnSpc>
            </a:pPr>
            <a:endParaRPr lang="en-US" dirty="0"/>
          </a:p>
        </p:txBody>
      </p:sp>
    </p:spTree>
    <p:extLst>
      <p:ext uri="{BB962C8B-B14F-4D97-AF65-F5344CB8AC3E}">
        <p14:creationId xmlns:p14="http://schemas.microsoft.com/office/powerpoint/2010/main" val="1757055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6F70B-E7AE-468D-9B88-27870F79D66F}"/>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26690746-5117-429D-8766-1C1215E310DE}"/>
              </a:ext>
            </a:extLst>
          </p:cNvPr>
          <p:cNvSpPr>
            <a:spLocks noGrp="1"/>
          </p:cNvSpPr>
          <p:nvPr>
            <p:ph idx="1"/>
          </p:nvPr>
        </p:nvSpPr>
        <p:spPr>
          <a:xfrm>
            <a:off x="211015" y="1267097"/>
            <a:ext cx="11822063" cy="5457259"/>
          </a:xfrm>
        </p:spPr>
        <p:txBody>
          <a:bodyPr>
            <a:normAutofit/>
          </a:bodyPr>
          <a:lstStyle/>
          <a:p>
            <a:pPr>
              <a:lnSpc>
                <a:spcPct val="150000"/>
              </a:lnSpc>
            </a:pPr>
            <a:r>
              <a:rPr lang="en-US" b="1" i="1" dirty="0">
                <a:solidFill>
                  <a:srgbClr val="FF0000"/>
                </a:solidFill>
              </a:rPr>
              <a:t>Accept-Encoding</a:t>
            </a:r>
          </a:p>
          <a:p>
            <a:pPr lvl="1">
              <a:lnSpc>
                <a:spcPct val="150000"/>
              </a:lnSpc>
            </a:pPr>
            <a:r>
              <a:rPr lang="en-US" dirty="0"/>
              <a:t>If it receives this header, the server is free to encode the page by using the format specified, sending the Content-Encoding response header to indicate that it has done so.</a:t>
            </a:r>
          </a:p>
          <a:p>
            <a:pPr lvl="1">
              <a:lnSpc>
                <a:spcPct val="150000"/>
              </a:lnSpc>
            </a:pPr>
            <a:r>
              <a:rPr lang="en-US" dirty="0"/>
              <a:t>Consequently, it is critical that you explicitly check the Accept-Encoding header before using any type of content encoding. Values of </a:t>
            </a:r>
            <a:r>
              <a:rPr lang="en-US" dirty="0" err="1"/>
              <a:t>gzip</a:t>
            </a:r>
            <a:r>
              <a:rPr lang="en-US" dirty="0"/>
              <a:t>  or compress are the two standard possibilities.</a:t>
            </a:r>
          </a:p>
        </p:txBody>
      </p:sp>
    </p:spTree>
    <p:extLst>
      <p:ext uri="{BB962C8B-B14F-4D97-AF65-F5344CB8AC3E}">
        <p14:creationId xmlns:p14="http://schemas.microsoft.com/office/powerpoint/2010/main" val="26269340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BAEC-17B9-4DA4-9B2D-A44735547462}"/>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50AD699B-DF0D-4C0B-BC6C-EE55062210D5}"/>
              </a:ext>
            </a:extLst>
          </p:cNvPr>
          <p:cNvSpPr>
            <a:spLocks noGrp="1"/>
          </p:cNvSpPr>
          <p:nvPr>
            <p:ph idx="1"/>
          </p:nvPr>
        </p:nvSpPr>
        <p:spPr>
          <a:xfrm>
            <a:off x="158923" y="1392702"/>
            <a:ext cx="11874155" cy="4984751"/>
          </a:xfrm>
        </p:spPr>
        <p:txBody>
          <a:bodyPr/>
          <a:lstStyle/>
          <a:p>
            <a:pPr>
              <a:lnSpc>
                <a:spcPct val="150000"/>
              </a:lnSpc>
            </a:pPr>
            <a:r>
              <a:rPr lang="en-US" b="1" i="1" dirty="0">
                <a:solidFill>
                  <a:srgbClr val="FF0000"/>
                </a:solidFill>
              </a:rPr>
              <a:t>Accept-Language</a:t>
            </a:r>
          </a:p>
          <a:p>
            <a:pPr lvl="1">
              <a:lnSpc>
                <a:spcPct val="150000"/>
              </a:lnSpc>
            </a:pPr>
            <a:r>
              <a:rPr lang="en-US" dirty="0"/>
              <a:t>This header specifies the client’s preferred languages, in case the servlet can produce results in more than one language. The value of the header should be one of the standard language codes such as </a:t>
            </a:r>
            <a:r>
              <a:rPr lang="en-US" dirty="0" err="1"/>
              <a:t>en</a:t>
            </a:r>
            <a:r>
              <a:rPr lang="en-US" dirty="0"/>
              <a:t>, </a:t>
            </a:r>
            <a:r>
              <a:rPr lang="en-US" dirty="0" err="1"/>
              <a:t>en</a:t>
            </a:r>
            <a:r>
              <a:rPr lang="en-US" dirty="0"/>
              <a:t>-us, da, </a:t>
            </a:r>
            <a:r>
              <a:rPr lang="en-US" dirty="0" err="1"/>
              <a:t>etc</a:t>
            </a:r>
            <a:endParaRPr lang="en-US" dirty="0"/>
          </a:p>
          <a:p>
            <a:pPr>
              <a:lnSpc>
                <a:spcPct val="150000"/>
              </a:lnSpc>
            </a:pPr>
            <a:r>
              <a:rPr lang="en-US" b="1" i="1" dirty="0">
                <a:solidFill>
                  <a:srgbClr val="FF0000"/>
                </a:solidFill>
              </a:rPr>
              <a:t>Authorization</a:t>
            </a:r>
          </a:p>
          <a:p>
            <a:pPr lvl="1">
              <a:lnSpc>
                <a:spcPct val="150000"/>
              </a:lnSpc>
            </a:pPr>
            <a:r>
              <a:rPr lang="en-US" dirty="0"/>
              <a:t>This header is used by clients to identify themselves when accessing  password-protected Web pages.</a:t>
            </a:r>
          </a:p>
        </p:txBody>
      </p:sp>
    </p:spTree>
    <p:extLst>
      <p:ext uri="{BB962C8B-B14F-4D97-AF65-F5344CB8AC3E}">
        <p14:creationId xmlns:p14="http://schemas.microsoft.com/office/powerpoint/2010/main" val="2484292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03D9-842D-44A0-BFA4-16D104258BA2}"/>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5EF3E675-8E41-4F0A-ACC7-F55A936B024F}"/>
              </a:ext>
            </a:extLst>
          </p:cNvPr>
          <p:cNvSpPr>
            <a:spLocks noGrp="1"/>
          </p:cNvSpPr>
          <p:nvPr>
            <p:ph idx="1"/>
          </p:nvPr>
        </p:nvSpPr>
        <p:spPr>
          <a:xfrm>
            <a:off x="0" y="1463042"/>
            <a:ext cx="12033077" cy="5176911"/>
          </a:xfrm>
        </p:spPr>
        <p:txBody>
          <a:bodyPr>
            <a:normAutofit/>
          </a:bodyPr>
          <a:lstStyle/>
          <a:p>
            <a:r>
              <a:rPr lang="en-US" b="1" i="1" dirty="0">
                <a:solidFill>
                  <a:srgbClr val="FF0000"/>
                </a:solidFill>
              </a:rPr>
              <a:t>Connection</a:t>
            </a:r>
          </a:p>
          <a:p>
            <a:pPr lvl="1"/>
            <a:r>
              <a:rPr lang="en-US" dirty="0"/>
              <a:t>This header tells whether or not the client can handle persistent HTTP connections.</a:t>
            </a:r>
          </a:p>
          <a:p>
            <a:pPr lvl="1"/>
            <a:r>
              <a:rPr lang="en-US" dirty="0"/>
              <a:t>These let the client or other browser retrieve multiple files (e.g., an HTML file and several associated images)</a:t>
            </a:r>
          </a:p>
          <a:p>
            <a:pPr lvl="1"/>
            <a:endParaRPr lang="en-US" dirty="0"/>
          </a:p>
          <a:p>
            <a:pPr marL="55561" lvl="1" indent="401629"/>
            <a:r>
              <a:rPr lang="en-US" sz="2800" b="1" i="1" dirty="0">
                <a:solidFill>
                  <a:srgbClr val="FF0000"/>
                </a:solidFill>
              </a:rPr>
              <a:t>Content-Length</a:t>
            </a:r>
          </a:p>
          <a:p>
            <a:pPr lvl="1"/>
            <a:r>
              <a:rPr lang="en-US" dirty="0"/>
              <a:t>This header is only applicable to POST requests and gives the size of the  POST data in bytes.</a:t>
            </a:r>
          </a:p>
          <a:p>
            <a:pPr lvl="1"/>
            <a:endParaRPr lang="en-US" dirty="0"/>
          </a:p>
          <a:p>
            <a:pPr marL="112711" lvl="1" indent="344479"/>
            <a:r>
              <a:rPr lang="en-US" b="1" i="1" dirty="0">
                <a:solidFill>
                  <a:srgbClr val="FF0000"/>
                </a:solidFill>
              </a:rPr>
              <a:t>Cookie</a:t>
            </a:r>
          </a:p>
          <a:p>
            <a:pPr lvl="1"/>
            <a:r>
              <a:rPr lang="en-US" dirty="0"/>
              <a:t>This header is used to return cookies to servers that previously sent them to the browser. </a:t>
            </a:r>
          </a:p>
          <a:p>
            <a:endParaRPr lang="en-US" dirty="0"/>
          </a:p>
        </p:txBody>
      </p:sp>
    </p:spTree>
    <p:extLst>
      <p:ext uri="{BB962C8B-B14F-4D97-AF65-F5344CB8AC3E}">
        <p14:creationId xmlns:p14="http://schemas.microsoft.com/office/powerpoint/2010/main" val="2454970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DBC7-67D2-4CE3-82EC-19BD2B659594}"/>
              </a:ext>
            </a:extLst>
          </p:cNvPr>
          <p:cNvSpPr>
            <a:spLocks noGrp="1"/>
          </p:cNvSpPr>
          <p:nvPr>
            <p:ph type="title"/>
          </p:nvPr>
        </p:nvSpPr>
        <p:spPr>
          <a:xfrm>
            <a:off x="1" y="1"/>
            <a:ext cx="10654748" cy="1267097"/>
          </a:xfrm>
        </p:spPr>
        <p:txBody>
          <a:bodyPr/>
          <a:lstStyle/>
          <a:p>
            <a:pPr algn="ctr"/>
            <a:r>
              <a:rPr lang="en-US" dirty="0"/>
              <a:t>Contd..</a:t>
            </a:r>
          </a:p>
        </p:txBody>
      </p:sp>
      <p:sp>
        <p:nvSpPr>
          <p:cNvPr id="3" name="Content Placeholder 2">
            <a:extLst>
              <a:ext uri="{FF2B5EF4-FFF2-40B4-BE49-F238E27FC236}">
                <a16:creationId xmlns:a16="http://schemas.microsoft.com/office/drawing/2014/main" id="{6E5B8A2E-2C1C-4B43-B89C-C9E923885373}"/>
              </a:ext>
            </a:extLst>
          </p:cNvPr>
          <p:cNvSpPr>
            <a:spLocks noGrp="1"/>
          </p:cNvSpPr>
          <p:nvPr>
            <p:ph idx="1"/>
          </p:nvPr>
        </p:nvSpPr>
        <p:spPr>
          <a:xfrm>
            <a:off x="583096" y="1393710"/>
            <a:ext cx="10760765" cy="5411999"/>
          </a:xfrm>
        </p:spPr>
        <p:txBody>
          <a:bodyPr>
            <a:normAutofit/>
          </a:bodyPr>
          <a:lstStyle/>
          <a:p>
            <a:pPr algn="just"/>
            <a:r>
              <a:rPr lang="en-US" altLang="en-US" sz="2400" dirty="0">
                <a:latin typeface="+mj-lt"/>
              </a:rPr>
              <a:t>A servlet is a class should extend </a:t>
            </a:r>
            <a:r>
              <a:rPr lang="en-US" altLang="en-US" sz="2400" b="1" dirty="0" err="1">
                <a:latin typeface="+mj-lt"/>
              </a:rPr>
              <a:t>HttpServlet</a:t>
            </a:r>
            <a:r>
              <a:rPr lang="en-US" altLang="en-US" sz="2400" dirty="0">
                <a:latin typeface="+mj-lt"/>
              </a:rPr>
              <a:t> and </a:t>
            </a:r>
            <a:r>
              <a:rPr lang="en-US" altLang="en-US" sz="2400" b="1" dirty="0">
                <a:latin typeface="+mj-lt"/>
              </a:rPr>
              <a:t>override </a:t>
            </a:r>
            <a:r>
              <a:rPr lang="en-US" altLang="en-US" sz="2400" b="1" dirty="0" err="1">
                <a:latin typeface="+mj-lt"/>
              </a:rPr>
              <a:t>doGet</a:t>
            </a:r>
            <a:r>
              <a:rPr lang="en-US" altLang="en-US" sz="2400" b="1" dirty="0">
                <a:latin typeface="+mj-lt"/>
              </a:rPr>
              <a:t> </a:t>
            </a:r>
            <a:r>
              <a:rPr lang="en-US" altLang="en-US" sz="2400" dirty="0">
                <a:latin typeface="+mj-lt"/>
              </a:rPr>
              <a:t>or </a:t>
            </a:r>
            <a:r>
              <a:rPr lang="en-US" altLang="en-US" sz="2400" b="1" dirty="0" err="1">
                <a:latin typeface="+mj-lt"/>
              </a:rPr>
              <a:t>doPost</a:t>
            </a:r>
            <a:r>
              <a:rPr lang="en-US" altLang="en-US" sz="2400" b="1" dirty="0">
                <a:latin typeface="+mj-lt"/>
              </a:rPr>
              <a:t>.</a:t>
            </a:r>
            <a:endParaRPr lang="en-US" altLang="en-US" sz="2400" dirty="0">
              <a:latin typeface="+mj-lt"/>
            </a:endParaRPr>
          </a:p>
          <a:p>
            <a:pPr algn="just"/>
            <a:r>
              <a:rPr lang="en-US" altLang="en-US" sz="2400" dirty="0">
                <a:latin typeface="+mj-lt"/>
              </a:rPr>
              <a:t>It takes two arguments:</a:t>
            </a:r>
          </a:p>
          <a:p>
            <a:pPr marL="0" indent="0" algn="just">
              <a:buNone/>
            </a:pPr>
            <a:r>
              <a:rPr lang="en-US" altLang="en-US" sz="2400" b="1" dirty="0">
                <a:latin typeface="+mj-lt"/>
              </a:rPr>
              <a:t>	</a:t>
            </a:r>
            <a:r>
              <a:rPr lang="en-US" altLang="en-US" sz="2400" b="1" dirty="0" err="1">
                <a:latin typeface="+mj-lt"/>
              </a:rPr>
              <a:t>HttpServletRequest</a:t>
            </a:r>
            <a:r>
              <a:rPr lang="en-US" altLang="en-US" sz="2400" dirty="0">
                <a:latin typeface="+mj-lt"/>
              </a:rPr>
              <a:t> and an </a:t>
            </a:r>
            <a:r>
              <a:rPr lang="en-US" altLang="en-US" sz="2400" b="1" dirty="0" err="1">
                <a:latin typeface="+mj-lt"/>
              </a:rPr>
              <a:t>HttpServletResponse</a:t>
            </a:r>
            <a:r>
              <a:rPr lang="en-US" altLang="en-US" sz="2400" dirty="0">
                <a:latin typeface="+mj-lt"/>
              </a:rPr>
              <a:t>. </a:t>
            </a:r>
          </a:p>
          <a:p>
            <a:pPr marL="0" indent="0" algn="just">
              <a:buNone/>
            </a:pPr>
            <a:endParaRPr lang="en-US" altLang="en-US" sz="2400" dirty="0">
              <a:latin typeface="+mj-lt"/>
            </a:endParaRPr>
          </a:p>
          <a:p>
            <a:pPr algn="just"/>
            <a:r>
              <a:rPr lang="en-US" altLang="en-US" sz="2400" dirty="0">
                <a:latin typeface="+mj-lt"/>
              </a:rPr>
              <a:t>The </a:t>
            </a:r>
            <a:r>
              <a:rPr lang="en-US" altLang="en-US" sz="2400" b="1" dirty="0" err="1">
                <a:latin typeface="+mj-lt"/>
              </a:rPr>
              <a:t>HttpServletRequest</a:t>
            </a:r>
            <a:r>
              <a:rPr lang="en-US" altLang="en-US" sz="2400" dirty="0">
                <a:latin typeface="+mj-lt"/>
              </a:rPr>
              <a:t> has methods to find out about incoming information such as form data, HTTP request headers, and the client’s hostname. </a:t>
            </a:r>
          </a:p>
          <a:p>
            <a:pPr algn="just"/>
            <a:endParaRPr lang="en-US" altLang="en-US" sz="2400" dirty="0">
              <a:latin typeface="+mj-lt"/>
            </a:endParaRPr>
          </a:p>
          <a:p>
            <a:pPr algn="just"/>
            <a:r>
              <a:rPr lang="en-US" altLang="en-US" sz="2400" dirty="0">
                <a:latin typeface="+mj-lt"/>
              </a:rPr>
              <a:t>The </a:t>
            </a:r>
            <a:r>
              <a:rPr lang="en-US" altLang="en-US" sz="2400" b="1" dirty="0" err="1">
                <a:latin typeface="+mj-lt"/>
              </a:rPr>
              <a:t>HttpServletResponse</a:t>
            </a:r>
            <a:r>
              <a:rPr lang="en-US" altLang="en-US" sz="2400" dirty="0">
                <a:latin typeface="+mj-lt"/>
              </a:rPr>
              <a:t> lets you specify outgoing information such as HTTP status codes (200, 404, etc.), response headers (Content-Type, Set-Cookie, etc.,)</a:t>
            </a:r>
          </a:p>
          <a:p>
            <a:pPr algn="just"/>
            <a:endParaRPr lang="en-US" altLang="en-US" sz="2400" dirty="0">
              <a:latin typeface="+mj-lt"/>
            </a:endParaRPr>
          </a:p>
          <a:p>
            <a:pPr algn="just"/>
            <a:r>
              <a:rPr lang="en-US" altLang="en-US" sz="2400" dirty="0">
                <a:latin typeface="+mj-lt"/>
              </a:rPr>
              <a:t>lets can get </a:t>
            </a:r>
            <a:r>
              <a:rPr lang="en-US" altLang="en-US" sz="2400" b="1" dirty="0" err="1">
                <a:latin typeface="+mj-lt"/>
              </a:rPr>
              <a:t>PrintWriter</a:t>
            </a:r>
            <a:r>
              <a:rPr lang="en-US" altLang="en-US" sz="2400" b="1" dirty="0">
                <a:latin typeface="+mj-lt"/>
              </a:rPr>
              <a:t> </a:t>
            </a:r>
            <a:r>
              <a:rPr lang="en-US" altLang="en-US" sz="2400" dirty="0">
                <a:latin typeface="+mj-lt"/>
              </a:rPr>
              <a:t>from the response object</a:t>
            </a:r>
            <a:r>
              <a:rPr lang="en-US" altLang="en-US" sz="2400" b="1" dirty="0">
                <a:latin typeface="+mj-lt"/>
              </a:rPr>
              <a:t>. </a:t>
            </a:r>
            <a:r>
              <a:rPr lang="en-US" sz="2400" dirty="0">
                <a:latin typeface="+mj-lt"/>
              </a:rPr>
              <a:t>Use the </a:t>
            </a:r>
            <a:r>
              <a:rPr lang="en-US" sz="2400" dirty="0" err="1">
                <a:latin typeface="+mj-lt"/>
              </a:rPr>
              <a:t>PrintWriter</a:t>
            </a:r>
            <a:r>
              <a:rPr lang="en-US" sz="2400" dirty="0">
                <a:latin typeface="+mj-lt"/>
              </a:rPr>
              <a:t> object to send document content to the browser</a:t>
            </a:r>
            <a:endParaRPr lang="en-US" altLang="en-US" sz="2400" dirty="0">
              <a:latin typeface="+mj-lt"/>
            </a:endParaRPr>
          </a:p>
          <a:p>
            <a:endParaRPr lang="en-US" dirty="0"/>
          </a:p>
        </p:txBody>
      </p:sp>
    </p:spTree>
    <p:extLst>
      <p:ext uri="{BB962C8B-B14F-4D97-AF65-F5344CB8AC3E}">
        <p14:creationId xmlns:p14="http://schemas.microsoft.com/office/powerpoint/2010/main" val="25487464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7DE3-20A3-435A-850F-55B0D3853ECA}"/>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B756DBC6-D403-4F0D-A3BD-40B178289064}"/>
              </a:ext>
            </a:extLst>
          </p:cNvPr>
          <p:cNvSpPr>
            <a:spLocks noGrp="1"/>
          </p:cNvSpPr>
          <p:nvPr>
            <p:ph idx="1"/>
          </p:nvPr>
        </p:nvSpPr>
        <p:spPr>
          <a:xfrm>
            <a:off x="182880" y="1463041"/>
            <a:ext cx="11850197" cy="5233183"/>
          </a:xfrm>
        </p:spPr>
        <p:txBody>
          <a:bodyPr>
            <a:normAutofit/>
          </a:bodyPr>
          <a:lstStyle/>
          <a:p>
            <a:pPr>
              <a:lnSpc>
                <a:spcPct val="150000"/>
              </a:lnSpc>
            </a:pPr>
            <a:r>
              <a:rPr lang="en-US" b="1" i="1" dirty="0">
                <a:solidFill>
                  <a:srgbClr val="FF0000"/>
                </a:solidFill>
              </a:rPr>
              <a:t>From</a:t>
            </a:r>
          </a:p>
          <a:p>
            <a:pPr lvl="1">
              <a:lnSpc>
                <a:spcPct val="150000"/>
              </a:lnSpc>
            </a:pPr>
            <a:r>
              <a:rPr lang="en-US" dirty="0">
                <a:latin typeface="+mj-lt"/>
              </a:rPr>
              <a:t>This header gives the e-mail address of the person responsible for the  HTTP request. </a:t>
            </a:r>
            <a:endParaRPr lang="en-US" dirty="0"/>
          </a:p>
          <a:p>
            <a:pPr marL="55561" lvl="1" indent="401629">
              <a:lnSpc>
                <a:spcPct val="150000"/>
              </a:lnSpc>
            </a:pPr>
            <a:r>
              <a:rPr lang="en-US" b="1" i="1" dirty="0" err="1">
                <a:solidFill>
                  <a:srgbClr val="FF0000"/>
                </a:solidFill>
              </a:rPr>
              <a:t>Referer</a:t>
            </a:r>
            <a:endParaRPr lang="en-US" b="1" i="1" dirty="0">
              <a:solidFill>
                <a:srgbClr val="FF0000"/>
              </a:solidFill>
            </a:endParaRPr>
          </a:p>
          <a:p>
            <a:pPr lvl="1">
              <a:lnSpc>
                <a:spcPct val="150000"/>
              </a:lnSpc>
            </a:pPr>
            <a:r>
              <a:rPr lang="en-US" dirty="0">
                <a:latin typeface="+mj-lt"/>
              </a:rPr>
              <a:t>This header indicates the URL of the referring Web page. </a:t>
            </a:r>
          </a:p>
          <a:p>
            <a:pPr lvl="1">
              <a:lnSpc>
                <a:spcPct val="150000"/>
              </a:lnSpc>
            </a:pPr>
            <a:r>
              <a:rPr lang="en-US" dirty="0">
                <a:latin typeface="+mj-lt"/>
              </a:rPr>
              <a:t>For example,  if you are at Web page 1 and click on a link to Web page 2, the URL of Web page 1 is included in the </a:t>
            </a:r>
            <a:r>
              <a:rPr lang="en-US" sz="1800" dirty="0" err="1">
                <a:latin typeface="+mj-lt"/>
              </a:rPr>
              <a:t>Referer</a:t>
            </a:r>
            <a:r>
              <a:rPr lang="en-US" dirty="0">
                <a:latin typeface="+mj-lt"/>
              </a:rPr>
              <a:t> header when the browser requests Web page 2. All major browsers set this header, so it is a useful way of tracking where requests came from. </a:t>
            </a:r>
            <a:endParaRPr lang="en-US" dirty="0"/>
          </a:p>
        </p:txBody>
      </p:sp>
    </p:spTree>
    <p:extLst>
      <p:ext uri="{BB962C8B-B14F-4D97-AF65-F5344CB8AC3E}">
        <p14:creationId xmlns:p14="http://schemas.microsoft.com/office/powerpoint/2010/main" val="12287846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8594-F925-489B-A210-D5E874B5F9A6}"/>
              </a:ext>
            </a:extLst>
          </p:cNvPr>
          <p:cNvSpPr>
            <a:spLocks noGrp="1"/>
          </p:cNvSpPr>
          <p:nvPr>
            <p:ph type="title"/>
          </p:nvPr>
        </p:nvSpPr>
        <p:spPr>
          <a:xfrm>
            <a:off x="614704" y="170657"/>
            <a:ext cx="10515600" cy="1325563"/>
          </a:xfrm>
        </p:spPr>
        <p:txBody>
          <a:bodyPr/>
          <a:lstStyle/>
          <a:p>
            <a:r>
              <a:rPr lang="en-US" dirty="0">
                <a:solidFill>
                  <a:srgbClr val="00B0F0"/>
                </a:solidFill>
              </a:rPr>
              <a:t>Sending Compressed Web Pages</a:t>
            </a:r>
          </a:p>
        </p:txBody>
      </p:sp>
      <p:sp>
        <p:nvSpPr>
          <p:cNvPr id="3" name="Text Placeholder 2">
            <a:extLst>
              <a:ext uri="{FF2B5EF4-FFF2-40B4-BE49-F238E27FC236}">
                <a16:creationId xmlns:a16="http://schemas.microsoft.com/office/drawing/2014/main" id="{38FF1EAF-B998-4FEC-B1E2-4F56480020A4}"/>
              </a:ext>
            </a:extLst>
          </p:cNvPr>
          <p:cNvSpPr>
            <a:spLocks noGrp="1"/>
          </p:cNvSpPr>
          <p:nvPr>
            <p:ph type="body" idx="1"/>
          </p:nvPr>
        </p:nvSpPr>
        <p:spPr/>
        <p:txBody>
          <a:bodyPr/>
          <a:lstStyle/>
          <a:p>
            <a:r>
              <a:rPr lang="en-US" dirty="0"/>
              <a:t>Http Request and Response	</a:t>
            </a:r>
          </a:p>
        </p:txBody>
      </p:sp>
      <p:pic>
        <p:nvPicPr>
          <p:cNvPr id="10" name="Content Placeholder 9">
            <a:extLst>
              <a:ext uri="{FF2B5EF4-FFF2-40B4-BE49-F238E27FC236}">
                <a16:creationId xmlns:a16="http://schemas.microsoft.com/office/drawing/2014/main" id="{6A2D5408-9099-4DE3-AADD-2989CFBF5FC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45241" y="3294856"/>
            <a:ext cx="4973299" cy="2515101"/>
          </a:xfrm>
        </p:spPr>
      </p:pic>
      <p:sp>
        <p:nvSpPr>
          <p:cNvPr id="5" name="Text Placeholder 4">
            <a:extLst>
              <a:ext uri="{FF2B5EF4-FFF2-40B4-BE49-F238E27FC236}">
                <a16:creationId xmlns:a16="http://schemas.microsoft.com/office/drawing/2014/main" id="{B59C332E-DA26-46B3-A809-65CE7D5974AC}"/>
              </a:ext>
            </a:extLst>
          </p:cNvPr>
          <p:cNvSpPr>
            <a:spLocks noGrp="1"/>
          </p:cNvSpPr>
          <p:nvPr>
            <p:ph type="body" sz="quarter" idx="3"/>
          </p:nvPr>
        </p:nvSpPr>
        <p:spPr/>
        <p:txBody>
          <a:bodyPr/>
          <a:lstStyle/>
          <a:p>
            <a:r>
              <a:rPr lang="en-US" dirty="0"/>
              <a:t>Compresses HTTP Response</a:t>
            </a:r>
          </a:p>
        </p:txBody>
      </p:sp>
      <p:pic>
        <p:nvPicPr>
          <p:cNvPr id="8" name="Content Placeholder 7">
            <a:extLst>
              <a:ext uri="{FF2B5EF4-FFF2-40B4-BE49-F238E27FC236}">
                <a16:creationId xmlns:a16="http://schemas.microsoft.com/office/drawing/2014/main" id="{0DC79292-74C6-4072-BE88-0CEF3C867A7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00800" y="3332956"/>
            <a:ext cx="4729504" cy="2515101"/>
          </a:xfrm>
        </p:spPr>
      </p:pic>
      <p:cxnSp>
        <p:nvCxnSpPr>
          <p:cNvPr id="6" name="Straight Connector 5">
            <a:extLst>
              <a:ext uri="{FF2B5EF4-FFF2-40B4-BE49-F238E27FC236}">
                <a16:creationId xmlns:a16="http://schemas.microsoft.com/office/drawing/2014/main" id="{37D7D49D-3FB1-4E4E-BB88-2D52F4F2DF4B}"/>
              </a:ext>
            </a:extLst>
          </p:cNvPr>
          <p:cNvCxnSpPr>
            <a:cxnSpLocks/>
            <a:stCxn id="2" idx="2"/>
          </p:cNvCxnSpPr>
          <p:nvPr/>
        </p:nvCxnSpPr>
        <p:spPr>
          <a:xfrm>
            <a:off x="5872504" y="1496220"/>
            <a:ext cx="0" cy="519112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539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3F36-98FF-4FD2-9621-040409F31929}"/>
              </a:ext>
            </a:extLst>
          </p:cNvPr>
          <p:cNvSpPr>
            <a:spLocks noGrp="1"/>
          </p:cNvSpPr>
          <p:nvPr>
            <p:ph type="title"/>
          </p:nvPr>
        </p:nvSpPr>
        <p:spPr/>
        <p:txBody>
          <a:bodyPr>
            <a:normAutofit fontScale="90000"/>
          </a:bodyPr>
          <a:lstStyle/>
          <a:p>
            <a:br>
              <a:rPr lang="en-US" b="1" dirty="0"/>
            </a:br>
            <a:r>
              <a:rPr lang="en-US" b="1" dirty="0"/>
              <a:t>Sending Compressed Web Pages</a:t>
            </a:r>
            <a:br>
              <a:rPr lang="en-US" b="1" dirty="0"/>
            </a:br>
            <a:endParaRPr lang="en-US" dirty="0"/>
          </a:p>
        </p:txBody>
      </p:sp>
      <p:sp>
        <p:nvSpPr>
          <p:cNvPr id="3" name="Content Placeholder 2">
            <a:extLst>
              <a:ext uri="{FF2B5EF4-FFF2-40B4-BE49-F238E27FC236}">
                <a16:creationId xmlns:a16="http://schemas.microsoft.com/office/drawing/2014/main" id="{41EB60F4-F92D-4D89-A32F-3C17188C27A5}"/>
              </a:ext>
            </a:extLst>
          </p:cNvPr>
          <p:cNvSpPr>
            <a:spLocks noGrp="1"/>
          </p:cNvSpPr>
          <p:nvPr>
            <p:ph idx="1"/>
          </p:nvPr>
        </p:nvSpPr>
        <p:spPr/>
        <p:txBody>
          <a:bodyPr>
            <a:normAutofit/>
          </a:bodyPr>
          <a:lstStyle/>
          <a:p>
            <a:pPr algn="just">
              <a:lnSpc>
                <a:spcPct val="150000"/>
              </a:lnSpc>
            </a:pPr>
            <a:r>
              <a:rPr lang="en-US" dirty="0">
                <a:latin typeface="+mj-lt"/>
              </a:rPr>
              <a:t>Implementing compression is straight forward since </a:t>
            </a:r>
            <a:r>
              <a:rPr lang="en-US" b="1" i="1" dirty="0" err="1">
                <a:latin typeface="+mj-lt"/>
              </a:rPr>
              <a:t>gzip</a:t>
            </a:r>
            <a:r>
              <a:rPr lang="en-US" dirty="0">
                <a:latin typeface="+mj-lt"/>
              </a:rPr>
              <a:t> format is built in to the Java programming languages via classes in </a:t>
            </a:r>
            <a:r>
              <a:rPr lang="en-US" i="1" dirty="0">
                <a:solidFill>
                  <a:srgbClr val="00B0F0"/>
                </a:solidFill>
                <a:latin typeface="Courier New" panose="02070309020205020404" pitchFamily="49" charset="0"/>
                <a:cs typeface="Courier New" panose="02070309020205020404" pitchFamily="49" charset="0"/>
              </a:rPr>
              <a:t>java.util.zip</a:t>
            </a:r>
            <a:r>
              <a:rPr lang="en-US" dirty="0">
                <a:solidFill>
                  <a:srgbClr val="00B0F0"/>
                </a:solidFill>
                <a:latin typeface="+mj-lt"/>
              </a:rPr>
              <a:t>.</a:t>
            </a:r>
          </a:p>
          <a:p>
            <a:pPr algn="just">
              <a:lnSpc>
                <a:spcPct val="150000"/>
              </a:lnSpc>
            </a:pPr>
            <a:r>
              <a:rPr lang="en-US" dirty="0">
                <a:latin typeface="+mj-lt"/>
              </a:rPr>
              <a:t>The servlet first checks the </a:t>
            </a:r>
            <a:r>
              <a:rPr lang="en-US" b="1" dirty="0">
                <a:solidFill>
                  <a:srgbClr val="FF0000"/>
                </a:solidFill>
                <a:latin typeface="+mj-lt"/>
              </a:rPr>
              <a:t>Accept-Encoding</a:t>
            </a:r>
            <a:r>
              <a:rPr lang="en-US" dirty="0">
                <a:latin typeface="+mj-lt"/>
              </a:rPr>
              <a:t> header to see if it contains an entry for </a:t>
            </a:r>
            <a:r>
              <a:rPr lang="en-US" dirty="0" err="1">
                <a:latin typeface="+mj-lt"/>
              </a:rPr>
              <a:t>gzip</a:t>
            </a:r>
            <a:r>
              <a:rPr lang="en-US" dirty="0">
                <a:latin typeface="+mj-lt"/>
              </a:rPr>
              <a:t>. If so, it uses a </a:t>
            </a:r>
            <a:r>
              <a:rPr lang="en-US" b="1" dirty="0" err="1">
                <a:solidFill>
                  <a:srgbClr val="00B0F0"/>
                </a:solidFill>
                <a:latin typeface="+mj-lt"/>
              </a:rPr>
              <a:t>GZIPOutputStream</a:t>
            </a:r>
            <a:r>
              <a:rPr lang="en-US" b="1" dirty="0">
                <a:latin typeface="+mj-lt"/>
              </a:rPr>
              <a:t> </a:t>
            </a:r>
            <a:r>
              <a:rPr lang="en-US" dirty="0">
                <a:latin typeface="+mj-lt"/>
              </a:rPr>
              <a:t>to generate the page, specifying </a:t>
            </a:r>
            <a:r>
              <a:rPr lang="en-US" dirty="0" err="1">
                <a:latin typeface="+mj-lt"/>
              </a:rPr>
              <a:t>gzip</a:t>
            </a:r>
            <a:r>
              <a:rPr lang="en-US" dirty="0">
                <a:latin typeface="+mj-lt"/>
              </a:rPr>
              <a:t> as the value of the Content-Encoding header.</a:t>
            </a:r>
          </a:p>
          <a:p>
            <a:pPr algn="just">
              <a:lnSpc>
                <a:spcPct val="150000"/>
              </a:lnSpc>
            </a:pPr>
            <a:r>
              <a:rPr lang="en-US" dirty="0">
                <a:latin typeface="+mj-lt"/>
              </a:rPr>
              <a:t>Compression could be suppressed by including </a:t>
            </a:r>
            <a:r>
              <a:rPr lang="en-US" i="1" dirty="0">
                <a:solidFill>
                  <a:srgbClr val="FF0000"/>
                </a:solidFill>
                <a:latin typeface="+mj-lt"/>
              </a:rPr>
              <a:t>?encoding=none </a:t>
            </a:r>
            <a:r>
              <a:rPr lang="en-US" dirty="0">
                <a:latin typeface="+mj-lt"/>
              </a:rPr>
              <a:t>at the end of the URL.</a:t>
            </a:r>
          </a:p>
          <a:p>
            <a:endParaRPr lang="en-US" dirty="0"/>
          </a:p>
        </p:txBody>
      </p:sp>
    </p:spTree>
    <p:extLst>
      <p:ext uri="{BB962C8B-B14F-4D97-AF65-F5344CB8AC3E}">
        <p14:creationId xmlns:p14="http://schemas.microsoft.com/office/powerpoint/2010/main" val="9588060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48C85-F82F-47DC-AC29-CA80BD8DDD66}"/>
              </a:ext>
            </a:extLst>
          </p:cNvPr>
          <p:cNvSpPr>
            <a:spLocks noGrp="1"/>
          </p:cNvSpPr>
          <p:nvPr>
            <p:ph type="title"/>
          </p:nvPr>
        </p:nvSpPr>
        <p:spPr/>
        <p:txBody>
          <a:bodyPr/>
          <a:lstStyle/>
          <a:p>
            <a:r>
              <a:rPr lang="en-US" dirty="0"/>
              <a:t>Contd..,</a:t>
            </a:r>
          </a:p>
        </p:txBody>
      </p:sp>
      <p:sp>
        <p:nvSpPr>
          <p:cNvPr id="4" name="Rectangle 3">
            <a:extLst>
              <a:ext uri="{FF2B5EF4-FFF2-40B4-BE49-F238E27FC236}">
                <a16:creationId xmlns:a16="http://schemas.microsoft.com/office/drawing/2014/main" id="{837E37A4-686F-4517-B9B5-E3F0B224DA06}"/>
              </a:ext>
            </a:extLst>
          </p:cNvPr>
          <p:cNvSpPr/>
          <p:nvPr/>
        </p:nvSpPr>
        <p:spPr>
          <a:xfrm>
            <a:off x="225083" y="1352070"/>
            <a:ext cx="11816862" cy="4801314"/>
          </a:xfrm>
          <a:prstGeom prst="rect">
            <a:avLst/>
          </a:prstGeom>
        </p:spPr>
        <p:txBody>
          <a:bodyPr wrap="square">
            <a:spAutoFit/>
          </a:bodyPr>
          <a:lstStyle/>
          <a:p>
            <a:r>
              <a:rPr lang="en-US" dirty="0">
                <a:solidFill>
                  <a:srgbClr val="000000"/>
                </a:solidFill>
                <a:latin typeface="Courier New" panose="02070309020205020404" pitchFamily="49" charset="0"/>
              </a:rPr>
              <a:t>public class </a:t>
            </a:r>
            <a:r>
              <a:rPr lang="en-US" dirty="0" err="1">
                <a:solidFill>
                  <a:srgbClr val="000000"/>
                </a:solidFill>
                <a:latin typeface="Courier New" panose="02070309020205020404" pitchFamily="49" charset="0"/>
              </a:rPr>
              <a:t>EncodedPage</a:t>
            </a:r>
            <a:r>
              <a:rPr lang="en-US" dirty="0">
                <a:solidFill>
                  <a:srgbClr val="000000"/>
                </a:solidFill>
                <a:latin typeface="Courier New" panose="02070309020205020404" pitchFamily="49" charset="0"/>
              </a:rPr>
              <a:t> extends </a:t>
            </a:r>
            <a:r>
              <a:rPr lang="en-US" dirty="0" err="1">
                <a:solidFill>
                  <a:srgbClr val="000000"/>
                </a:solidFill>
                <a:latin typeface="Courier New" panose="02070309020205020404" pitchFamily="49" charset="0"/>
              </a:rPr>
              <a:t>HttpServlet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public void </a:t>
            </a:r>
            <a:r>
              <a:rPr lang="en-US" dirty="0" err="1">
                <a:solidFill>
                  <a:srgbClr val="000000"/>
                </a:solidFill>
                <a:latin typeface="Courier New" panose="02070309020205020404" pitchFamily="49" charset="0"/>
              </a:rPr>
              <a:t>doGet</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HttpServletRequest</a:t>
            </a:r>
            <a:r>
              <a:rPr lang="en-US" dirty="0">
                <a:solidFill>
                  <a:srgbClr val="000000"/>
                </a:solidFill>
                <a:latin typeface="Courier New" panose="02070309020205020404" pitchFamily="49" charset="0"/>
              </a:rPr>
              <a:t> request, </a:t>
            </a:r>
            <a:r>
              <a:rPr lang="en-US" dirty="0" err="1">
                <a:solidFill>
                  <a:srgbClr val="000000"/>
                </a:solidFill>
                <a:latin typeface="Courier New" panose="02070309020205020404" pitchFamily="49" charset="0"/>
              </a:rPr>
              <a:t>HttpServletResponse</a:t>
            </a:r>
            <a:r>
              <a:rPr lang="en-US" dirty="0">
                <a:solidFill>
                  <a:srgbClr val="000000"/>
                </a:solidFill>
                <a:latin typeface="Courier New" panose="02070309020205020404" pitchFamily="49" charset="0"/>
              </a:rPr>
              <a:t> response)</a:t>
            </a:r>
          </a:p>
          <a:p>
            <a:r>
              <a:rPr lang="en-US" dirty="0">
                <a:solidFill>
                  <a:srgbClr val="000000"/>
                </a:solidFill>
                <a:latin typeface="Courier New" panose="02070309020205020404" pitchFamily="49" charset="0"/>
              </a:rPr>
              <a:t>      throws </a:t>
            </a:r>
            <a:r>
              <a:rPr lang="en-US" dirty="0" err="1">
                <a:solidFill>
                  <a:srgbClr val="000000"/>
                </a:solidFill>
                <a:latin typeface="Courier New" panose="02070309020205020404" pitchFamily="49" charset="0"/>
              </a:rPr>
              <a:t>ServletException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IOException</a:t>
            </a:r>
            <a:r>
              <a:rPr lang="en-US" dirty="0">
                <a:solidFill>
                  <a:srgbClr val="000000"/>
                </a:solidFill>
                <a:latin typeface="Courier New" panose="02070309020205020404" pitchFamily="49" charset="0"/>
              </a:rPr>
              <a:t> {</a:t>
            </a:r>
          </a:p>
          <a:p>
            <a:r>
              <a:rPr lang="en-US" b="1" dirty="0">
                <a:solidFill>
                  <a:srgbClr val="000000"/>
                </a:solidFill>
                <a:latin typeface="Courier New" panose="02070309020205020404" pitchFamily="49" charset="0"/>
              </a:rPr>
              <a:t>    String encodings = </a:t>
            </a:r>
            <a:r>
              <a:rPr lang="en-US" b="1" dirty="0" err="1">
                <a:solidFill>
                  <a:srgbClr val="000000"/>
                </a:solidFill>
                <a:latin typeface="Courier New" panose="02070309020205020404" pitchFamily="49" charset="0"/>
              </a:rPr>
              <a:t>request.getHeader</a:t>
            </a:r>
            <a:r>
              <a:rPr lang="en-US" b="1" dirty="0">
                <a:solidFill>
                  <a:srgbClr val="000000"/>
                </a:solidFill>
                <a:latin typeface="Courier New" panose="02070309020205020404" pitchFamily="49" charset="0"/>
              </a:rPr>
              <a:t>("Accept-Encoding");</a:t>
            </a:r>
          </a:p>
          <a:p>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String </a:t>
            </a:r>
            <a:r>
              <a:rPr lang="en-US" b="1" dirty="0" err="1">
                <a:solidFill>
                  <a:srgbClr val="000000"/>
                </a:solidFill>
                <a:latin typeface="Courier New" panose="02070309020205020404" pitchFamily="49" charset="0"/>
              </a:rPr>
              <a:t>encodeFlag</a:t>
            </a:r>
            <a:r>
              <a:rPr lang="en-US" b="1" dirty="0">
                <a:solidFill>
                  <a:srgbClr val="000000"/>
                </a:solidFill>
                <a:latin typeface="Courier New" panose="02070309020205020404" pitchFamily="49" charset="0"/>
              </a:rPr>
              <a:t> = </a:t>
            </a:r>
            <a:r>
              <a:rPr lang="en-US" b="1" dirty="0" err="1">
                <a:solidFill>
                  <a:srgbClr val="000000"/>
                </a:solidFill>
                <a:latin typeface="Courier New" panose="02070309020205020404" pitchFamily="49" charset="0"/>
              </a:rPr>
              <a:t>request.getParameter</a:t>
            </a:r>
            <a:r>
              <a:rPr lang="en-US" b="1" dirty="0">
                <a:solidFill>
                  <a:srgbClr val="000000"/>
                </a:solidFill>
                <a:latin typeface="Courier New" panose="02070309020205020404" pitchFamily="49" charset="0"/>
              </a:rPr>
              <a:t>("encoding");</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PrintWriter</a:t>
            </a:r>
            <a:r>
              <a:rPr lang="en-US" dirty="0">
                <a:solidFill>
                  <a:srgbClr val="000000"/>
                </a:solidFill>
                <a:latin typeface="Courier New" panose="02070309020205020404" pitchFamily="49" charset="0"/>
              </a:rPr>
              <a:t> out;</a:t>
            </a:r>
          </a:p>
          <a:p>
            <a:r>
              <a:rPr lang="en-US" dirty="0">
                <a:solidFill>
                  <a:srgbClr val="000000"/>
                </a:solidFill>
                <a:latin typeface="Courier New" panose="02070309020205020404" pitchFamily="49" charset="0"/>
              </a:rPr>
              <a:t>    String title;</a:t>
            </a:r>
          </a:p>
          <a:p>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if ((encodings != null) &amp;&amp;(</a:t>
            </a:r>
            <a:r>
              <a:rPr lang="en-US" b="1" dirty="0" err="1">
                <a:solidFill>
                  <a:srgbClr val="000000"/>
                </a:solidFill>
                <a:latin typeface="Courier New" panose="02070309020205020404" pitchFamily="49" charset="0"/>
              </a:rPr>
              <a:t>encodings.indexOf</a:t>
            </a:r>
            <a:r>
              <a:rPr lang="en-US" b="1" dirty="0">
                <a:solidFill>
                  <a:srgbClr val="000000"/>
                </a:solidFill>
                <a:latin typeface="Courier New" panose="02070309020205020404" pitchFamily="49" charset="0"/>
              </a:rPr>
              <a:t>("</a:t>
            </a:r>
            <a:r>
              <a:rPr lang="en-US" b="1" dirty="0" err="1">
                <a:solidFill>
                  <a:srgbClr val="000000"/>
                </a:solidFill>
                <a:latin typeface="Courier New" panose="02070309020205020404" pitchFamily="49" charset="0"/>
              </a:rPr>
              <a:t>gzip</a:t>
            </a:r>
            <a:r>
              <a:rPr lang="en-US" b="1" dirty="0">
                <a:solidFill>
                  <a:srgbClr val="000000"/>
                </a:solidFill>
                <a:latin typeface="Courier New" panose="02070309020205020404" pitchFamily="49" charset="0"/>
              </a:rPr>
              <a:t>") != -1) &amp;&amp;</a:t>
            </a:r>
          </a:p>
          <a:p>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none".equals</a:t>
            </a:r>
            <a:r>
              <a:rPr lang="en-US" b="1" dirty="0">
                <a:solidFill>
                  <a:srgbClr val="000000"/>
                </a:solidFill>
                <a:latin typeface="Courier New" panose="02070309020205020404" pitchFamily="49" charset="0"/>
              </a:rPr>
              <a:t>(</a:t>
            </a:r>
            <a:r>
              <a:rPr lang="en-US" b="1" dirty="0" err="1">
                <a:solidFill>
                  <a:srgbClr val="000000"/>
                </a:solidFill>
                <a:latin typeface="Courier New" panose="02070309020205020404" pitchFamily="49" charset="0"/>
              </a:rPr>
              <a:t>encodeFlag</a:t>
            </a:r>
            <a:r>
              <a:rPr lang="en-US" b="1" dirty="0">
                <a:solidFill>
                  <a:srgbClr val="000000"/>
                </a:solidFill>
                <a:latin typeface="Courier New" panose="02070309020205020404" pitchFamily="49" charset="0"/>
              </a:rPr>
              <a:t>)) {</a:t>
            </a:r>
          </a:p>
          <a:p>
            <a:r>
              <a:rPr lang="en-US" b="1" dirty="0">
                <a:solidFill>
                  <a:srgbClr val="000000"/>
                </a:solidFill>
                <a:latin typeface="Courier New" panose="02070309020205020404" pitchFamily="49" charset="0"/>
              </a:rPr>
              <a:t>      title = "Page Encoded with </a:t>
            </a:r>
            <a:r>
              <a:rPr lang="en-US" b="1" dirty="0" err="1">
                <a:solidFill>
                  <a:srgbClr val="000000"/>
                </a:solidFill>
                <a:latin typeface="Courier New" panose="02070309020205020404" pitchFamily="49" charset="0"/>
              </a:rPr>
              <a:t>GZip</a:t>
            </a:r>
            <a:r>
              <a:rPr lang="en-US" b="1" dirty="0">
                <a:solidFill>
                  <a:srgbClr val="000000"/>
                </a:solidFill>
                <a:latin typeface="Courier New" panose="02070309020205020404" pitchFamily="49" charset="0"/>
              </a:rPr>
              <a:t>";</a:t>
            </a:r>
          </a:p>
          <a:p>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OutputStream</a:t>
            </a:r>
            <a:r>
              <a:rPr lang="en-US" b="1" dirty="0">
                <a:solidFill>
                  <a:srgbClr val="000000"/>
                </a:solidFill>
                <a:latin typeface="Courier New" panose="02070309020205020404" pitchFamily="49" charset="0"/>
              </a:rPr>
              <a:t> out1 = </a:t>
            </a:r>
            <a:r>
              <a:rPr lang="en-US" b="1" dirty="0" err="1">
                <a:solidFill>
                  <a:srgbClr val="000000"/>
                </a:solidFill>
                <a:latin typeface="Courier New" panose="02070309020205020404" pitchFamily="49" charset="0"/>
              </a:rPr>
              <a:t>response.getOutputStream</a:t>
            </a:r>
            <a:r>
              <a:rPr lang="en-US" b="1" dirty="0">
                <a:solidFill>
                  <a:srgbClr val="000000"/>
                </a:solidFill>
                <a:latin typeface="Courier New" panose="02070309020205020404" pitchFamily="49" charset="0"/>
              </a:rPr>
              <a:t>();</a:t>
            </a:r>
          </a:p>
          <a:p>
            <a:r>
              <a:rPr lang="en-US" b="1" dirty="0">
                <a:solidFill>
                  <a:srgbClr val="000000"/>
                </a:solidFill>
                <a:latin typeface="Courier New" panose="02070309020205020404" pitchFamily="49" charset="0"/>
              </a:rPr>
              <a:t>      out = new </a:t>
            </a:r>
            <a:r>
              <a:rPr lang="en-US" b="1" dirty="0" err="1">
                <a:solidFill>
                  <a:srgbClr val="000000"/>
                </a:solidFill>
                <a:latin typeface="Courier New" panose="02070309020205020404" pitchFamily="49" charset="0"/>
              </a:rPr>
              <a:t>PrintWriter</a:t>
            </a:r>
            <a:r>
              <a:rPr lang="en-US" b="1" dirty="0">
                <a:solidFill>
                  <a:srgbClr val="000000"/>
                </a:solidFill>
                <a:latin typeface="Courier New" panose="02070309020205020404" pitchFamily="49" charset="0"/>
              </a:rPr>
              <a:t>(new </a:t>
            </a:r>
            <a:r>
              <a:rPr lang="en-US" b="1" dirty="0" err="1">
                <a:solidFill>
                  <a:srgbClr val="000000"/>
                </a:solidFill>
                <a:latin typeface="Courier New" panose="02070309020205020404" pitchFamily="49" charset="0"/>
              </a:rPr>
              <a:t>GZIPOutputStream</a:t>
            </a:r>
            <a:r>
              <a:rPr lang="en-US" b="1" dirty="0">
                <a:solidFill>
                  <a:srgbClr val="000000"/>
                </a:solidFill>
                <a:latin typeface="Courier New" panose="02070309020205020404" pitchFamily="49" charset="0"/>
              </a:rPr>
              <a:t>(out1), false);</a:t>
            </a:r>
          </a:p>
          <a:p>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response.setHeader</a:t>
            </a:r>
            <a:r>
              <a:rPr lang="en-US" b="1" dirty="0">
                <a:solidFill>
                  <a:srgbClr val="000000"/>
                </a:solidFill>
                <a:latin typeface="Courier New" panose="02070309020205020404" pitchFamily="49" charset="0"/>
              </a:rPr>
              <a:t>("Content-Encoding", "</a:t>
            </a:r>
            <a:r>
              <a:rPr lang="en-US" b="1" dirty="0" err="1">
                <a:solidFill>
                  <a:srgbClr val="000000"/>
                </a:solidFill>
                <a:latin typeface="Courier New" panose="02070309020205020404" pitchFamily="49" charset="0"/>
              </a:rPr>
              <a:t>gzip</a:t>
            </a:r>
            <a:r>
              <a:rPr lang="en-US" b="1" dirty="0">
                <a:solidFill>
                  <a:srgbClr val="000000"/>
                </a:solidFill>
                <a:latin typeface="Courier New" panose="02070309020205020404" pitchFamily="49" charset="0"/>
              </a:rPr>
              <a:t>");</a:t>
            </a:r>
          </a:p>
          <a:p>
            <a:r>
              <a:rPr lang="en-US" b="1" dirty="0">
                <a:solidFill>
                  <a:srgbClr val="000000"/>
                </a:solidFill>
                <a:latin typeface="Courier New" panose="02070309020205020404" pitchFamily="49" charset="0"/>
              </a:rPr>
              <a:t>    } else {</a:t>
            </a:r>
          </a:p>
          <a:p>
            <a:r>
              <a:rPr lang="en-US" b="1" dirty="0">
                <a:solidFill>
                  <a:srgbClr val="000000"/>
                </a:solidFill>
                <a:latin typeface="Courier New" panose="02070309020205020404" pitchFamily="49" charset="0"/>
              </a:rPr>
              <a:t>      title = "Unencoded Page";</a:t>
            </a:r>
          </a:p>
          <a:p>
            <a:r>
              <a:rPr lang="en-US" b="1" dirty="0">
                <a:solidFill>
                  <a:srgbClr val="000000"/>
                </a:solidFill>
                <a:latin typeface="Courier New" panose="02070309020205020404" pitchFamily="49" charset="0"/>
              </a:rPr>
              <a:t>      out = </a:t>
            </a:r>
            <a:r>
              <a:rPr lang="en-US" b="1" dirty="0" err="1">
                <a:solidFill>
                  <a:srgbClr val="000000"/>
                </a:solidFill>
                <a:latin typeface="Courier New" panose="02070309020205020404" pitchFamily="49" charset="0"/>
              </a:rPr>
              <a:t>response.getWriter</a:t>
            </a:r>
            <a:r>
              <a:rPr lang="en-US" b="1" dirty="0">
                <a:solidFill>
                  <a:srgbClr val="000000"/>
                </a:solidFill>
                <a:latin typeface="Courier New" panose="02070309020205020404" pitchFamily="49" charset="0"/>
              </a:rPr>
              <a:t>();</a:t>
            </a:r>
          </a:p>
          <a:p>
            <a:r>
              <a:rPr lang="en-US" b="1" dirty="0">
                <a:solidFill>
                  <a:srgbClr val="000000"/>
                </a:solidFill>
                <a:latin typeface="Courier New" panose="02070309020205020404" pitchFamily="49" charset="0"/>
              </a:rPr>
              <a:t>    }</a:t>
            </a:r>
          </a:p>
        </p:txBody>
      </p:sp>
    </p:spTree>
    <p:extLst>
      <p:ext uri="{BB962C8B-B14F-4D97-AF65-F5344CB8AC3E}">
        <p14:creationId xmlns:p14="http://schemas.microsoft.com/office/powerpoint/2010/main" val="8124456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4D66-2F98-4DED-B019-FDAFA497CCDD}"/>
              </a:ext>
            </a:extLst>
          </p:cNvPr>
          <p:cNvSpPr>
            <a:spLocks noGrp="1"/>
          </p:cNvSpPr>
          <p:nvPr>
            <p:ph type="title"/>
          </p:nvPr>
        </p:nvSpPr>
        <p:spPr/>
        <p:txBody>
          <a:bodyPr>
            <a:normAutofit/>
          </a:bodyPr>
          <a:lstStyle/>
          <a:p>
            <a:r>
              <a:rPr lang="en-US" b="1" dirty="0"/>
              <a:t>Restricting Access to Web</a:t>
            </a:r>
            <a:endParaRPr lang="en-US" dirty="0"/>
          </a:p>
        </p:txBody>
      </p:sp>
      <p:sp>
        <p:nvSpPr>
          <p:cNvPr id="3" name="Content Placeholder 2">
            <a:extLst>
              <a:ext uri="{FF2B5EF4-FFF2-40B4-BE49-F238E27FC236}">
                <a16:creationId xmlns:a16="http://schemas.microsoft.com/office/drawing/2014/main" id="{527E10C1-D602-4C40-855B-40E7DFB6630D}"/>
              </a:ext>
            </a:extLst>
          </p:cNvPr>
          <p:cNvSpPr>
            <a:spLocks noGrp="1"/>
          </p:cNvSpPr>
          <p:nvPr>
            <p:ph idx="1"/>
          </p:nvPr>
        </p:nvSpPr>
        <p:spPr/>
        <p:txBody>
          <a:bodyPr>
            <a:normAutofit/>
          </a:bodyPr>
          <a:lstStyle/>
          <a:p>
            <a:r>
              <a:rPr lang="en-US" sz="2000" dirty="0">
                <a:latin typeface="+mj-lt"/>
              </a:rPr>
              <a:t>Many Web servers support standard mechanisms for limiting access to designated Web pages.</a:t>
            </a:r>
          </a:p>
          <a:p>
            <a:r>
              <a:rPr lang="en-US" sz="2000" dirty="0">
                <a:latin typeface="+mj-lt"/>
              </a:rPr>
              <a:t>These mechanisms can apply to static pages as well as those generated by servlets, so many authors use their server-specific mechanisms for restricting access to servlets.</a:t>
            </a:r>
          </a:p>
          <a:p>
            <a:pPr lvl="0"/>
            <a:r>
              <a:rPr lang="en-US" sz="2000" dirty="0">
                <a:latin typeface="+mj-lt"/>
              </a:rPr>
              <a:t>The steps involved for “</a:t>
            </a:r>
            <a:r>
              <a:rPr lang="en-US" sz="2000" b="1" i="1" dirty="0">
                <a:latin typeface="+mj-lt"/>
              </a:rPr>
              <a:t>basic</a:t>
            </a:r>
            <a:r>
              <a:rPr lang="en-US" sz="2000" dirty="0">
                <a:latin typeface="+mj-lt"/>
              </a:rPr>
              <a:t>” authorization. </a:t>
            </a:r>
          </a:p>
          <a:p>
            <a:pPr lvl="0"/>
            <a:r>
              <a:rPr lang="en-US" sz="2000" b="1" dirty="0">
                <a:latin typeface="+mj-lt"/>
              </a:rPr>
              <a:t>Step1: </a:t>
            </a:r>
            <a:endParaRPr lang="en-US" sz="2000" dirty="0">
              <a:latin typeface="+mj-lt"/>
            </a:endParaRPr>
          </a:p>
          <a:p>
            <a:pPr lvl="1"/>
            <a:r>
              <a:rPr lang="en-US" sz="2000" dirty="0">
                <a:latin typeface="+mj-lt"/>
              </a:rPr>
              <a:t>Check whether there is an </a:t>
            </a:r>
            <a:r>
              <a:rPr lang="en-US" sz="2000" i="1" dirty="0">
                <a:latin typeface="+mj-lt"/>
              </a:rPr>
              <a:t>Authorization</a:t>
            </a:r>
            <a:r>
              <a:rPr lang="en-US" sz="2000" dirty="0">
                <a:latin typeface="+mj-lt"/>
              </a:rPr>
              <a:t> header. If there is no such header, go to Step 2. </a:t>
            </a:r>
          </a:p>
          <a:p>
            <a:pPr lvl="1"/>
            <a:r>
              <a:rPr lang="en-US" sz="2000" dirty="0">
                <a:latin typeface="+mj-lt"/>
              </a:rPr>
              <a:t>If there is, skip over the word “basic” and reverse the base64 encoding of the remaining part.</a:t>
            </a:r>
          </a:p>
          <a:p>
            <a:pPr lvl="1"/>
            <a:r>
              <a:rPr lang="en-US" sz="2000" dirty="0">
                <a:latin typeface="+mj-lt"/>
              </a:rPr>
              <a:t>This results in a string of the form </a:t>
            </a:r>
            <a:r>
              <a:rPr lang="en-US" sz="2000" b="1" dirty="0" err="1">
                <a:latin typeface="+mj-lt"/>
              </a:rPr>
              <a:t>username:password</a:t>
            </a:r>
            <a:r>
              <a:rPr lang="en-US" sz="2000" dirty="0">
                <a:latin typeface="+mj-lt"/>
              </a:rPr>
              <a:t>. Check the username and password against some stored set. If it matches, return the page. If not, go to Step 2.</a:t>
            </a:r>
          </a:p>
          <a:p>
            <a:pPr lvl="0"/>
            <a:r>
              <a:rPr lang="en-US" sz="2000" b="1" dirty="0">
                <a:latin typeface="+mj-lt"/>
              </a:rPr>
              <a:t>Step 2:</a:t>
            </a:r>
            <a:endParaRPr lang="en-US" sz="2000" dirty="0">
              <a:latin typeface="+mj-lt"/>
            </a:endParaRPr>
          </a:p>
          <a:p>
            <a:pPr lvl="1"/>
            <a:r>
              <a:rPr lang="en-US" sz="2000" dirty="0">
                <a:latin typeface="+mj-lt"/>
              </a:rPr>
              <a:t>Return a 401 (Unauthorized) response code and a header of the following form:</a:t>
            </a:r>
          </a:p>
          <a:p>
            <a:pPr lvl="1"/>
            <a:r>
              <a:rPr lang="en-US" sz="2000" dirty="0">
                <a:latin typeface="+mj-lt"/>
              </a:rPr>
              <a:t>WWW-Authenticate: BASIC realm="some-name" This response instructs the browser to pop up a dialog box telling the user to enter a name and password for some-name, then to reconnect with that username and password embedded in a single base64 string inside the Authorization header.</a:t>
            </a:r>
          </a:p>
          <a:p>
            <a:endParaRPr lang="en-US" sz="1300" dirty="0">
              <a:latin typeface="+mj-lt"/>
            </a:endParaRPr>
          </a:p>
          <a:p>
            <a:pPr marL="0" indent="0">
              <a:buNone/>
            </a:pPr>
            <a:endParaRPr lang="en-US" dirty="0"/>
          </a:p>
          <a:p>
            <a:endParaRPr lang="en-US" dirty="0"/>
          </a:p>
        </p:txBody>
      </p:sp>
    </p:spTree>
    <p:extLst>
      <p:ext uri="{BB962C8B-B14F-4D97-AF65-F5344CB8AC3E}">
        <p14:creationId xmlns:p14="http://schemas.microsoft.com/office/powerpoint/2010/main" val="28762687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52D8-9176-4ECA-8116-17EF2E66F1E7}"/>
              </a:ext>
            </a:extLst>
          </p:cNvPr>
          <p:cNvSpPr>
            <a:spLocks noGrp="1"/>
          </p:cNvSpPr>
          <p:nvPr>
            <p:ph type="title"/>
          </p:nvPr>
        </p:nvSpPr>
        <p:spPr/>
        <p:txBody>
          <a:bodyPr/>
          <a:lstStyle/>
          <a:p>
            <a:r>
              <a:rPr lang="en-US" dirty="0"/>
              <a:t>Generating Server Response</a:t>
            </a:r>
          </a:p>
        </p:txBody>
      </p:sp>
      <p:sp>
        <p:nvSpPr>
          <p:cNvPr id="3" name="Content Placeholder 2">
            <a:extLst>
              <a:ext uri="{FF2B5EF4-FFF2-40B4-BE49-F238E27FC236}">
                <a16:creationId xmlns:a16="http://schemas.microsoft.com/office/drawing/2014/main" id="{D5257930-E119-4273-9BBB-ABFCE9E1E6F0}"/>
              </a:ext>
            </a:extLst>
          </p:cNvPr>
          <p:cNvSpPr>
            <a:spLocks noGrp="1"/>
          </p:cNvSpPr>
          <p:nvPr>
            <p:ph idx="1"/>
          </p:nvPr>
        </p:nvSpPr>
        <p:spPr>
          <a:xfrm>
            <a:off x="1012877" y="1674056"/>
            <a:ext cx="9275809" cy="3929675"/>
          </a:xfrm>
        </p:spPr>
        <p:txBody>
          <a:bodyPr/>
          <a:lstStyle/>
          <a:p>
            <a:r>
              <a:rPr lang="en-US" dirty="0"/>
              <a:t>HTTP Status code</a:t>
            </a:r>
          </a:p>
          <a:p>
            <a:r>
              <a:rPr lang="en-US" dirty="0"/>
              <a:t>HTTP Response Header</a:t>
            </a:r>
          </a:p>
          <a:p>
            <a:r>
              <a:rPr lang="en-US" dirty="0"/>
              <a:t>Content</a:t>
            </a:r>
          </a:p>
        </p:txBody>
      </p:sp>
    </p:spTree>
    <p:extLst>
      <p:ext uri="{BB962C8B-B14F-4D97-AF65-F5344CB8AC3E}">
        <p14:creationId xmlns:p14="http://schemas.microsoft.com/office/powerpoint/2010/main" val="35258108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417F5-08C6-4601-9CFA-AF835F9EC1AC}"/>
              </a:ext>
            </a:extLst>
          </p:cNvPr>
          <p:cNvSpPr>
            <a:spLocks noGrp="1"/>
          </p:cNvSpPr>
          <p:nvPr>
            <p:ph type="title"/>
          </p:nvPr>
        </p:nvSpPr>
        <p:spPr/>
        <p:txBody>
          <a:bodyPr>
            <a:normAutofit fontScale="90000"/>
          </a:bodyPr>
          <a:lstStyle/>
          <a:p>
            <a:r>
              <a:rPr lang="en-US" sz="4000" b="1" dirty="0"/>
              <a:t>Generating Server Response</a:t>
            </a:r>
            <a:r>
              <a:rPr lang="en-US" b="1" dirty="0"/>
              <a:t>: HTTP Status codes</a:t>
            </a:r>
            <a:endParaRPr lang="en-US" dirty="0"/>
          </a:p>
        </p:txBody>
      </p:sp>
      <p:sp>
        <p:nvSpPr>
          <p:cNvPr id="3" name="Content Placeholder 2">
            <a:extLst>
              <a:ext uri="{FF2B5EF4-FFF2-40B4-BE49-F238E27FC236}">
                <a16:creationId xmlns:a16="http://schemas.microsoft.com/office/drawing/2014/main" id="{2D71C56B-821E-4030-BE6F-4C720D081582}"/>
              </a:ext>
            </a:extLst>
          </p:cNvPr>
          <p:cNvSpPr>
            <a:spLocks noGrp="1"/>
          </p:cNvSpPr>
          <p:nvPr>
            <p:ph idx="1"/>
          </p:nvPr>
        </p:nvSpPr>
        <p:spPr/>
        <p:txBody>
          <a:bodyPr/>
          <a:lstStyle/>
          <a:p>
            <a:r>
              <a:rPr lang="en-US" dirty="0">
                <a:latin typeface="+mj-lt"/>
              </a:rPr>
              <a:t>When a web server responds to a request from a browser or other when client, the response typically consists of a status line, some response headers, a blank line, and the document. </a:t>
            </a:r>
          </a:p>
          <a:p>
            <a:endParaRPr lang="en-US" dirty="0"/>
          </a:p>
        </p:txBody>
      </p:sp>
      <p:pic>
        <p:nvPicPr>
          <p:cNvPr id="6" name="Picture 5">
            <a:extLst>
              <a:ext uri="{FF2B5EF4-FFF2-40B4-BE49-F238E27FC236}">
                <a16:creationId xmlns:a16="http://schemas.microsoft.com/office/drawing/2014/main" id="{9050BA0C-BA40-49B1-8D9E-3B740DC7AC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989" y="2729133"/>
            <a:ext cx="8507376" cy="3914601"/>
          </a:xfrm>
          <a:prstGeom prst="rect">
            <a:avLst/>
          </a:prstGeom>
        </p:spPr>
      </p:pic>
    </p:spTree>
    <p:extLst>
      <p:ext uri="{BB962C8B-B14F-4D97-AF65-F5344CB8AC3E}">
        <p14:creationId xmlns:p14="http://schemas.microsoft.com/office/powerpoint/2010/main" val="3311127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Content Placeholder 2">
            <a:extLst>
              <a:ext uri="{FF2B5EF4-FFF2-40B4-BE49-F238E27FC236}">
                <a16:creationId xmlns:a16="http://schemas.microsoft.com/office/drawing/2014/main" id="{5D64FEB3-D3D4-471A-BDCF-A82006A0E83B}"/>
              </a:ext>
            </a:extLst>
          </p:cNvPr>
          <p:cNvSpPr>
            <a:spLocks noGrp="1"/>
          </p:cNvSpPr>
          <p:nvPr>
            <p:ph idx="1"/>
          </p:nvPr>
        </p:nvSpPr>
        <p:spPr>
          <a:xfrm>
            <a:off x="478302" y="801858"/>
            <a:ext cx="10075399" cy="5598942"/>
          </a:xfrm>
        </p:spPr>
        <p:txBody>
          <a:bodyPr/>
          <a:lstStyle/>
          <a:p>
            <a:pPr algn="just"/>
            <a:r>
              <a:rPr lang="en-US" altLang="en-US" dirty="0"/>
              <a:t>When a Web server responds to a request from a browser or other Web client,</a:t>
            </a:r>
          </a:p>
          <a:p>
            <a:pPr algn="just"/>
            <a:r>
              <a:rPr lang="en-US" altLang="en-US" dirty="0"/>
              <a:t>The response consists of a status line, some response headers, a blank line, and the document. </a:t>
            </a:r>
          </a:p>
          <a:p>
            <a:pPr>
              <a:buFont typeface="Wingdings 2" panose="05020102010507070707" pitchFamily="18" charset="2"/>
              <a:buNone/>
            </a:pPr>
            <a:r>
              <a:rPr lang="en-US" altLang="en-US" dirty="0"/>
              <a:t>  Example: </a:t>
            </a:r>
          </a:p>
          <a:p>
            <a:pPr>
              <a:buFont typeface="Wingdings 2" panose="05020102010507070707" pitchFamily="18" charset="2"/>
              <a:buNone/>
            </a:pPr>
            <a:r>
              <a:rPr lang="en-US" altLang="en-US" dirty="0"/>
              <a:t>		</a:t>
            </a:r>
          </a:p>
        </p:txBody>
      </p:sp>
      <p:sp>
        <p:nvSpPr>
          <p:cNvPr id="123911" name="TextBox 6">
            <a:extLst>
              <a:ext uri="{FF2B5EF4-FFF2-40B4-BE49-F238E27FC236}">
                <a16:creationId xmlns:a16="http://schemas.microsoft.com/office/drawing/2014/main" id="{4EEED226-0943-4E72-85ED-BD7BE0B3F1E5}"/>
              </a:ext>
            </a:extLst>
          </p:cNvPr>
          <p:cNvSpPr txBox="1">
            <a:spLocks noChangeArrowheads="1"/>
          </p:cNvSpPr>
          <p:nvPr/>
        </p:nvSpPr>
        <p:spPr bwMode="auto">
          <a:xfrm>
            <a:off x="1682751" y="4181477"/>
            <a:ext cx="7086600" cy="206210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b="1">
                <a:latin typeface="Courier New" panose="02070309020205020404" pitchFamily="49" charset="0"/>
                <a:cs typeface="Courier New" panose="02070309020205020404" pitchFamily="49" charset="0"/>
              </a:rPr>
              <a:t>HTTP/1.1   200   OK</a:t>
            </a:r>
          </a:p>
          <a:p>
            <a:pPr eaLnBrk="1" hangingPunct="1"/>
            <a:r>
              <a:rPr lang="en-US" altLang="en-US" sz="3200" b="1">
                <a:latin typeface="Courier New" panose="02070309020205020404" pitchFamily="49" charset="0"/>
                <a:cs typeface="Courier New" panose="02070309020205020404" pitchFamily="49" charset="0"/>
              </a:rPr>
              <a:t>Content-Type: text/plain</a:t>
            </a:r>
          </a:p>
          <a:p>
            <a:pPr eaLnBrk="1" hangingPunct="1"/>
            <a:endParaRPr lang="en-US" altLang="en-US" sz="3200" b="1">
              <a:latin typeface="Courier New" panose="02070309020205020404" pitchFamily="49" charset="0"/>
              <a:cs typeface="Courier New" panose="02070309020205020404" pitchFamily="49" charset="0"/>
            </a:endParaRPr>
          </a:p>
          <a:p>
            <a:pPr eaLnBrk="1" hangingPunct="1"/>
            <a:r>
              <a:rPr lang="en-US" altLang="en-US" sz="3200" b="1">
                <a:latin typeface="Courier New" panose="02070309020205020404" pitchFamily="49" charset="0"/>
                <a:cs typeface="Courier New" panose="02070309020205020404" pitchFamily="49" charset="0"/>
              </a:rPr>
              <a:t>Hello World</a:t>
            </a:r>
          </a:p>
        </p:txBody>
      </p:sp>
      <p:sp>
        <p:nvSpPr>
          <p:cNvPr id="8" name="Rectangle 7">
            <a:extLst>
              <a:ext uri="{FF2B5EF4-FFF2-40B4-BE49-F238E27FC236}">
                <a16:creationId xmlns:a16="http://schemas.microsoft.com/office/drawing/2014/main" id="{BC28CDB4-BA32-4986-BB36-DF326CBB02D7}"/>
              </a:ext>
            </a:extLst>
          </p:cNvPr>
          <p:cNvSpPr/>
          <p:nvPr/>
        </p:nvSpPr>
        <p:spPr>
          <a:xfrm>
            <a:off x="1668465" y="4181475"/>
            <a:ext cx="4884737" cy="5334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3977" name="TextBox 8">
            <a:extLst>
              <a:ext uri="{FF2B5EF4-FFF2-40B4-BE49-F238E27FC236}">
                <a16:creationId xmlns:a16="http://schemas.microsoft.com/office/drawing/2014/main" id="{B0A1D5D2-33E8-4B76-8486-4BBEAA4355E5}"/>
              </a:ext>
            </a:extLst>
          </p:cNvPr>
          <p:cNvSpPr txBox="1">
            <a:spLocks noChangeArrowheads="1"/>
          </p:cNvSpPr>
          <p:nvPr/>
        </p:nvSpPr>
        <p:spPr bwMode="auto">
          <a:xfrm>
            <a:off x="7586663" y="4267200"/>
            <a:ext cx="1752600"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Britannic Bold" panose="020B0903060703020204" pitchFamily="34" charset="0"/>
              </a:rPr>
              <a:t>Status Line</a:t>
            </a:r>
          </a:p>
        </p:txBody>
      </p:sp>
      <p:cxnSp>
        <p:nvCxnSpPr>
          <p:cNvPr id="11" name="Straight Arrow Connector 10">
            <a:extLst>
              <a:ext uri="{FF2B5EF4-FFF2-40B4-BE49-F238E27FC236}">
                <a16:creationId xmlns:a16="http://schemas.microsoft.com/office/drawing/2014/main" id="{945C1027-3734-4494-BD35-C70E803EB824}"/>
              </a:ext>
            </a:extLst>
          </p:cNvPr>
          <p:cNvCxnSpPr>
            <a:stCxn id="8" idx="3"/>
            <a:endCxn id="83977" idx="1"/>
          </p:cNvCxnSpPr>
          <p:nvPr/>
        </p:nvCxnSpPr>
        <p:spPr>
          <a:xfrm>
            <a:off x="6553202" y="4448175"/>
            <a:ext cx="1033461" cy="190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Right Brace 12">
            <a:extLst>
              <a:ext uri="{FF2B5EF4-FFF2-40B4-BE49-F238E27FC236}">
                <a16:creationId xmlns:a16="http://schemas.microsoft.com/office/drawing/2014/main" id="{26EEEEE8-66CD-4F66-84BC-483D51FA6758}"/>
              </a:ext>
            </a:extLst>
          </p:cNvPr>
          <p:cNvSpPr/>
          <p:nvPr/>
        </p:nvSpPr>
        <p:spPr>
          <a:xfrm rot="16200000">
            <a:off x="2438400" y="3124200"/>
            <a:ext cx="533400" cy="1905000"/>
          </a:xfrm>
          <a:prstGeom prst="rightBrace">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83980" name="TextBox 13">
            <a:extLst>
              <a:ext uri="{FF2B5EF4-FFF2-40B4-BE49-F238E27FC236}">
                <a16:creationId xmlns:a16="http://schemas.microsoft.com/office/drawing/2014/main" id="{DAEA0EDB-BAAC-46BD-B9BE-BCD12364ED99}"/>
              </a:ext>
            </a:extLst>
          </p:cNvPr>
          <p:cNvSpPr txBox="1">
            <a:spLocks noChangeArrowheads="1"/>
          </p:cNvSpPr>
          <p:nvPr/>
        </p:nvSpPr>
        <p:spPr bwMode="auto">
          <a:xfrm>
            <a:off x="2705100" y="3567113"/>
            <a:ext cx="1752600"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Britannic Bold" panose="020B0903060703020204" pitchFamily="34" charset="0"/>
              </a:rPr>
              <a:t>HTTP Version</a:t>
            </a:r>
          </a:p>
        </p:txBody>
      </p:sp>
      <p:sp>
        <p:nvSpPr>
          <p:cNvPr id="83981" name="TextBox 14">
            <a:extLst>
              <a:ext uri="{FF2B5EF4-FFF2-40B4-BE49-F238E27FC236}">
                <a16:creationId xmlns:a16="http://schemas.microsoft.com/office/drawing/2014/main" id="{3FCC8599-B264-4E0E-90BA-064FD1AFF989}"/>
              </a:ext>
            </a:extLst>
          </p:cNvPr>
          <p:cNvSpPr txBox="1">
            <a:spLocks noChangeArrowheads="1"/>
          </p:cNvSpPr>
          <p:nvPr/>
        </p:nvSpPr>
        <p:spPr bwMode="auto">
          <a:xfrm>
            <a:off x="4572000" y="3562351"/>
            <a:ext cx="1752600"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Britannic Bold" panose="020B0903060703020204" pitchFamily="34" charset="0"/>
              </a:rPr>
              <a:t>Status Code</a:t>
            </a:r>
          </a:p>
        </p:txBody>
      </p:sp>
      <p:cxnSp>
        <p:nvCxnSpPr>
          <p:cNvPr id="16" name="Straight Arrow Connector 15">
            <a:extLst>
              <a:ext uri="{FF2B5EF4-FFF2-40B4-BE49-F238E27FC236}">
                <a16:creationId xmlns:a16="http://schemas.microsoft.com/office/drawing/2014/main" id="{FF4A7EAA-7BBB-47AF-BAFD-CE4F705EF56A}"/>
              </a:ext>
            </a:extLst>
          </p:cNvPr>
          <p:cNvCxnSpPr>
            <a:endCxn id="83981" idx="2"/>
          </p:cNvCxnSpPr>
          <p:nvPr/>
        </p:nvCxnSpPr>
        <p:spPr>
          <a:xfrm flipV="1">
            <a:off x="4648201" y="3962461"/>
            <a:ext cx="800099" cy="38094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3983" name="TextBox 20">
            <a:extLst>
              <a:ext uri="{FF2B5EF4-FFF2-40B4-BE49-F238E27FC236}">
                <a16:creationId xmlns:a16="http://schemas.microsoft.com/office/drawing/2014/main" id="{47575F07-E9F4-4A0A-A5AC-7F300EDBBF57}"/>
              </a:ext>
            </a:extLst>
          </p:cNvPr>
          <p:cNvSpPr txBox="1">
            <a:spLocks noChangeArrowheads="1"/>
          </p:cNvSpPr>
          <p:nvPr/>
        </p:nvSpPr>
        <p:spPr bwMode="auto">
          <a:xfrm>
            <a:off x="6705600" y="3581400"/>
            <a:ext cx="1752600"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Britannic Bold" panose="020B0903060703020204" pitchFamily="34" charset="0"/>
              </a:rPr>
              <a:t>Message</a:t>
            </a:r>
          </a:p>
        </p:txBody>
      </p:sp>
      <p:cxnSp>
        <p:nvCxnSpPr>
          <p:cNvPr id="22" name="Straight Arrow Connector 21">
            <a:extLst>
              <a:ext uri="{FF2B5EF4-FFF2-40B4-BE49-F238E27FC236}">
                <a16:creationId xmlns:a16="http://schemas.microsoft.com/office/drawing/2014/main" id="{ED204883-3670-4636-BCD3-14288AFBF41C}"/>
              </a:ext>
            </a:extLst>
          </p:cNvPr>
          <p:cNvCxnSpPr>
            <a:endCxn id="83983" idx="1"/>
          </p:cNvCxnSpPr>
          <p:nvPr/>
        </p:nvCxnSpPr>
        <p:spPr>
          <a:xfrm flipV="1">
            <a:off x="6096002" y="3781455"/>
            <a:ext cx="609598" cy="63814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3985" name="TextBox 23">
            <a:extLst>
              <a:ext uri="{FF2B5EF4-FFF2-40B4-BE49-F238E27FC236}">
                <a16:creationId xmlns:a16="http://schemas.microsoft.com/office/drawing/2014/main" id="{B7CE6E83-3A11-499F-B2CE-A359284D9924}"/>
              </a:ext>
            </a:extLst>
          </p:cNvPr>
          <p:cNvSpPr txBox="1">
            <a:spLocks noChangeArrowheads="1"/>
          </p:cNvSpPr>
          <p:nvPr/>
        </p:nvSpPr>
        <p:spPr bwMode="auto">
          <a:xfrm>
            <a:off x="8626476" y="4802190"/>
            <a:ext cx="1355725"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Britannic Bold" panose="020B0903060703020204" pitchFamily="34" charset="0"/>
              </a:rPr>
              <a:t>Response Header</a:t>
            </a:r>
          </a:p>
        </p:txBody>
      </p:sp>
      <p:cxnSp>
        <p:nvCxnSpPr>
          <p:cNvPr id="25" name="Straight Arrow Connector 24">
            <a:extLst>
              <a:ext uri="{FF2B5EF4-FFF2-40B4-BE49-F238E27FC236}">
                <a16:creationId xmlns:a16="http://schemas.microsoft.com/office/drawing/2014/main" id="{38965DC3-615D-4A95-BC0F-89EB5606B2B4}"/>
              </a:ext>
            </a:extLst>
          </p:cNvPr>
          <p:cNvCxnSpPr>
            <a:endCxn id="83985" idx="1"/>
          </p:cNvCxnSpPr>
          <p:nvPr/>
        </p:nvCxnSpPr>
        <p:spPr>
          <a:xfrm>
            <a:off x="7593014" y="4981576"/>
            <a:ext cx="1033462" cy="17455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806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7"/>
                                        </p:tgtEl>
                                        <p:attrNameLst>
                                          <p:attrName>style.visibility</p:attrName>
                                        </p:attrNameLst>
                                      </p:cBhvr>
                                      <p:to>
                                        <p:strVal val="visible"/>
                                      </p:to>
                                    </p:set>
                                  </p:childTnLst>
                                  <p:subTnLst>
                                    <p:set>
                                      <p:cBhvr override="childStyle">
                                        <p:cTn dur="1" fill="hold" display="0" masterRel="nextClick" afterEffect="1"/>
                                        <p:tgtEl>
                                          <p:spTgt spid="83977"/>
                                        </p:tgtEl>
                                        <p:attrNameLst>
                                          <p:attrName>style.visibility</p:attrName>
                                        </p:attrNameLst>
                                      </p:cBhvr>
                                      <p:to>
                                        <p:strVal val="hidden"/>
                                      </p:to>
                                    </p:set>
                                  </p:sub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83980"/>
                                        </p:tgtEl>
                                        <p:attrNameLst>
                                          <p:attrName>style.visibility</p:attrName>
                                        </p:attrNameLst>
                                      </p:cBhvr>
                                      <p:to>
                                        <p:strVal val="visible"/>
                                      </p:to>
                                    </p:set>
                                  </p:childTnLst>
                                  <p:subTnLst>
                                    <p:set>
                                      <p:cBhvr override="childStyle">
                                        <p:cTn dur="1" fill="hold" display="0" masterRel="nextClick" afterEffect="1"/>
                                        <p:tgtEl>
                                          <p:spTgt spid="83980"/>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3981"/>
                                        </p:tgtEl>
                                        <p:attrNameLst>
                                          <p:attrName>style.visibility</p:attrName>
                                        </p:attrNameLst>
                                      </p:cBhvr>
                                      <p:to>
                                        <p:strVal val="visible"/>
                                      </p:to>
                                    </p:set>
                                  </p:childTnLst>
                                  <p:subTnLst>
                                    <p:set>
                                      <p:cBhvr override="childStyle">
                                        <p:cTn dur="1" fill="hold" display="0" masterRel="nextClick" afterEffect="1"/>
                                        <p:tgtEl>
                                          <p:spTgt spid="83981"/>
                                        </p:tgtEl>
                                        <p:attrNameLst>
                                          <p:attrName>style.visibility</p:attrName>
                                        </p:attrNameLst>
                                      </p:cBhvr>
                                      <p:to>
                                        <p:strVal val="hidden"/>
                                      </p:to>
                                    </p:set>
                                  </p:sub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3983"/>
                                        </p:tgtEl>
                                        <p:attrNameLst>
                                          <p:attrName>style.visibility</p:attrName>
                                        </p:attrNameLst>
                                      </p:cBhvr>
                                      <p:to>
                                        <p:strVal val="visible"/>
                                      </p:to>
                                    </p:set>
                                  </p:childTnLst>
                                  <p:subTnLst>
                                    <p:set>
                                      <p:cBhvr override="childStyle">
                                        <p:cTn dur="1" fill="hold" display="0" masterRel="nextClick" afterEffect="1"/>
                                        <p:tgtEl>
                                          <p:spTgt spid="83983"/>
                                        </p:tgtEl>
                                        <p:attrNameLst>
                                          <p:attrName>style.visibility</p:attrName>
                                        </p:attrNameLst>
                                      </p:cBhvr>
                                      <p:to>
                                        <p:strVal val="hidden"/>
                                      </p:to>
                                    </p:set>
                                  </p:sub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3985"/>
                                        </p:tgtEl>
                                        <p:attrNameLst>
                                          <p:attrName>style.visibility</p:attrName>
                                        </p:attrNameLst>
                                      </p:cBhvr>
                                      <p:to>
                                        <p:strVal val="visible"/>
                                      </p:to>
                                    </p:set>
                                  </p:childTnLst>
                                  <p:subTnLst>
                                    <p:set>
                                      <p:cBhvr override="childStyle">
                                        <p:cTn dur="1" fill="hold" display="0" masterRel="nextClick" afterEffect="1"/>
                                        <p:tgtEl>
                                          <p:spTgt spid="83985"/>
                                        </p:tgtEl>
                                        <p:attrNameLst>
                                          <p:attrName>style.visibility</p:attrName>
                                        </p:attrNameLst>
                                      </p:cBhvr>
                                      <p:to>
                                        <p:strVal val="hidden"/>
                                      </p:to>
                                    </p:set>
                                  </p:sub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3977" grpId="0" animBg="1"/>
      <p:bldP spid="13" grpId="0" animBg="1"/>
      <p:bldP spid="83980" grpId="0" animBg="1"/>
      <p:bldP spid="83981" grpId="0" animBg="1"/>
      <p:bldP spid="83983" grpId="0" animBg="1"/>
      <p:bldP spid="8398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F50C1-F493-4E2F-9C5F-C0062B355BFF}"/>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BDF4E385-3E82-4B62-BAFE-428717214282}"/>
              </a:ext>
            </a:extLst>
          </p:cNvPr>
          <p:cNvSpPr>
            <a:spLocks noGrp="1"/>
          </p:cNvSpPr>
          <p:nvPr>
            <p:ph idx="1"/>
          </p:nvPr>
        </p:nvSpPr>
        <p:spPr>
          <a:xfrm>
            <a:off x="158923" y="1463042"/>
            <a:ext cx="11874155" cy="4984751"/>
          </a:xfrm>
        </p:spPr>
        <p:txBody>
          <a:bodyPr>
            <a:normAutofit/>
          </a:bodyPr>
          <a:lstStyle/>
          <a:p>
            <a:r>
              <a:rPr lang="en-US" b="1" dirty="0"/>
              <a:t>Specifying Status codes</a:t>
            </a:r>
            <a:endParaRPr lang="en-US" dirty="0"/>
          </a:p>
          <a:p>
            <a:pPr lvl="1" algn="just">
              <a:lnSpc>
                <a:spcPct val="150000"/>
              </a:lnSpc>
            </a:pPr>
            <a:r>
              <a:rPr lang="en-US" dirty="0">
                <a:latin typeface="+mj-lt"/>
              </a:rPr>
              <a:t>The HTTP response status line consists of an </a:t>
            </a:r>
            <a:r>
              <a:rPr lang="en-US" i="1" dirty="0">
                <a:solidFill>
                  <a:srgbClr val="FF0000"/>
                </a:solidFill>
                <a:latin typeface="+mj-lt"/>
              </a:rPr>
              <a:t>HTTP version</a:t>
            </a:r>
            <a:r>
              <a:rPr lang="en-US" dirty="0">
                <a:latin typeface="+mj-lt"/>
              </a:rPr>
              <a:t>, a </a:t>
            </a:r>
            <a:r>
              <a:rPr lang="en-US" i="1" dirty="0">
                <a:solidFill>
                  <a:srgbClr val="FF0000"/>
                </a:solidFill>
                <a:latin typeface="+mj-lt"/>
              </a:rPr>
              <a:t>status code</a:t>
            </a:r>
            <a:r>
              <a:rPr lang="en-US" dirty="0">
                <a:latin typeface="+mj-lt"/>
              </a:rPr>
              <a:t>, and an </a:t>
            </a:r>
            <a:r>
              <a:rPr lang="en-US" i="1" dirty="0">
                <a:solidFill>
                  <a:srgbClr val="FF0000"/>
                </a:solidFill>
                <a:latin typeface="+mj-lt"/>
              </a:rPr>
              <a:t>associated message</a:t>
            </a:r>
            <a:r>
              <a:rPr lang="en-US" dirty="0">
                <a:latin typeface="+mj-lt"/>
              </a:rPr>
              <a:t>.</a:t>
            </a:r>
          </a:p>
          <a:p>
            <a:pPr lvl="1" algn="just">
              <a:lnSpc>
                <a:spcPct val="150000"/>
              </a:lnSpc>
            </a:pPr>
            <a:r>
              <a:rPr lang="en-US" dirty="0">
                <a:latin typeface="+mj-lt"/>
              </a:rPr>
              <a:t>The general method of setting status code is simply to call </a:t>
            </a:r>
            <a:r>
              <a:rPr lang="en-US" dirty="0" err="1">
                <a:latin typeface="+mj-lt"/>
              </a:rPr>
              <a:t>response.setStatus</a:t>
            </a:r>
            <a:r>
              <a:rPr lang="en-US" dirty="0">
                <a:latin typeface="+mj-lt"/>
              </a:rPr>
              <a:t>(</a:t>
            </a:r>
            <a:r>
              <a:rPr lang="en-US" dirty="0" err="1">
                <a:latin typeface="+mj-lt"/>
              </a:rPr>
              <a:t>int</a:t>
            </a:r>
            <a:r>
              <a:rPr lang="en-US" dirty="0">
                <a:latin typeface="+mj-lt"/>
              </a:rPr>
              <a:t>)</a:t>
            </a:r>
          </a:p>
          <a:p>
            <a:pPr lvl="2" algn="just">
              <a:lnSpc>
                <a:spcPct val="150000"/>
              </a:lnSpc>
            </a:pPr>
            <a:r>
              <a:rPr lang="en-US" dirty="0">
                <a:latin typeface="+mj-lt"/>
              </a:rPr>
              <a:t>Takes </a:t>
            </a:r>
            <a:r>
              <a:rPr lang="en-US" dirty="0" err="1">
                <a:latin typeface="+mj-lt"/>
              </a:rPr>
              <a:t>int</a:t>
            </a:r>
            <a:r>
              <a:rPr lang="en-US" dirty="0">
                <a:latin typeface="+mj-lt"/>
              </a:rPr>
              <a:t> has an argument</a:t>
            </a:r>
          </a:p>
          <a:p>
            <a:pPr marL="520687" lvl="2" indent="55561" algn="just">
              <a:lnSpc>
                <a:spcPct val="150000"/>
              </a:lnSpc>
            </a:pPr>
            <a:r>
              <a:rPr lang="en-US" dirty="0">
                <a:latin typeface="+mj-lt"/>
              </a:rPr>
              <a:t> </a:t>
            </a:r>
            <a:r>
              <a:rPr lang="en-US" sz="2200" dirty="0">
                <a:latin typeface="+mj-lt"/>
              </a:rPr>
              <a:t>There are two common cases where a shortcut method in </a:t>
            </a:r>
            <a:r>
              <a:rPr lang="en-US" sz="2200" dirty="0" err="1">
                <a:latin typeface="+mj-lt"/>
              </a:rPr>
              <a:t>HttpServletResponse</a:t>
            </a:r>
            <a:r>
              <a:rPr lang="en-US" sz="2200" dirty="0">
                <a:latin typeface="+mj-lt"/>
              </a:rPr>
              <a:t> is provided. just be aware that both of these methods throw </a:t>
            </a:r>
            <a:r>
              <a:rPr lang="en-US" sz="2200" dirty="0" err="1">
                <a:latin typeface="+mj-lt"/>
              </a:rPr>
              <a:t>IOException</a:t>
            </a:r>
            <a:r>
              <a:rPr lang="en-US" sz="2200" dirty="0">
                <a:latin typeface="+mj-lt"/>
              </a:rPr>
              <a:t>.</a:t>
            </a:r>
          </a:p>
          <a:p>
            <a:pPr marL="520687" lvl="2" indent="55561" algn="just">
              <a:lnSpc>
                <a:spcPct val="150000"/>
              </a:lnSpc>
            </a:pPr>
            <a:r>
              <a:rPr lang="en-US" sz="2200" dirty="0">
                <a:latin typeface="+mj-lt"/>
              </a:rPr>
              <a:t> public void </a:t>
            </a:r>
            <a:r>
              <a:rPr lang="en-US" sz="2200" dirty="0" err="1">
                <a:latin typeface="+mj-lt"/>
              </a:rPr>
              <a:t>sendError</a:t>
            </a:r>
            <a:r>
              <a:rPr lang="en-US" sz="2200" dirty="0">
                <a:latin typeface="+mj-lt"/>
              </a:rPr>
              <a:t>(</a:t>
            </a:r>
            <a:r>
              <a:rPr lang="en-US" sz="2200" dirty="0" err="1">
                <a:latin typeface="+mj-lt"/>
              </a:rPr>
              <a:t>int</a:t>
            </a:r>
            <a:r>
              <a:rPr lang="en-US" sz="2200" dirty="0">
                <a:latin typeface="+mj-lt"/>
              </a:rPr>
              <a:t> code, String message)</a:t>
            </a:r>
          </a:p>
          <a:p>
            <a:pPr marL="520687" lvl="2" indent="55561" algn="just">
              <a:lnSpc>
                <a:spcPct val="150000"/>
              </a:lnSpc>
            </a:pPr>
            <a:r>
              <a:rPr lang="en-US" sz="2200" dirty="0">
                <a:latin typeface="+mj-lt"/>
              </a:rPr>
              <a:t> public void </a:t>
            </a:r>
            <a:r>
              <a:rPr lang="en-US" sz="2200" dirty="0" err="1">
                <a:latin typeface="+mj-lt"/>
              </a:rPr>
              <a:t>sendRedirect</a:t>
            </a:r>
            <a:r>
              <a:rPr lang="en-US" sz="2200" dirty="0">
                <a:latin typeface="+mj-lt"/>
              </a:rPr>
              <a:t>(</a:t>
            </a:r>
            <a:r>
              <a:rPr lang="en-US" sz="2200" dirty="0" err="1">
                <a:latin typeface="+mj-lt"/>
              </a:rPr>
              <a:t>Sritng</a:t>
            </a:r>
            <a:r>
              <a:rPr lang="en-US" sz="2200" dirty="0">
                <a:latin typeface="+mj-lt"/>
              </a:rPr>
              <a:t> </a:t>
            </a:r>
            <a:r>
              <a:rPr lang="en-US" sz="2200" dirty="0" err="1">
                <a:latin typeface="+mj-lt"/>
              </a:rPr>
              <a:t>url</a:t>
            </a:r>
            <a:r>
              <a:rPr lang="en-US" sz="2200" dirty="0">
                <a:latin typeface="+mj-lt"/>
              </a:rPr>
              <a:t>)</a:t>
            </a:r>
          </a:p>
          <a:p>
            <a:pPr marL="520687" lvl="2" indent="55561" algn="just">
              <a:lnSpc>
                <a:spcPct val="150000"/>
              </a:lnSpc>
            </a:pPr>
            <a:endParaRPr lang="en-US" dirty="0">
              <a:latin typeface="+mj-lt"/>
            </a:endParaRPr>
          </a:p>
        </p:txBody>
      </p:sp>
    </p:spTree>
    <p:extLst>
      <p:ext uri="{BB962C8B-B14F-4D97-AF65-F5344CB8AC3E}">
        <p14:creationId xmlns:p14="http://schemas.microsoft.com/office/powerpoint/2010/main" val="37287595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D65B-CCD1-495C-8F47-CDE7E3726B06}"/>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EB9343B6-55BD-4213-8CB2-EF68921D7935}"/>
              </a:ext>
            </a:extLst>
          </p:cNvPr>
          <p:cNvSpPr>
            <a:spLocks noGrp="1"/>
          </p:cNvSpPr>
          <p:nvPr>
            <p:ph idx="1"/>
          </p:nvPr>
        </p:nvSpPr>
        <p:spPr/>
        <p:txBody>
          <a:bodyPr>
            <a:normAutofit/>
          </a:bodyPr>
          <a:lstStyle/>
          <a:p>
            <a:pPr lvl="1">
              <a:lnSpc>
                <a:spcPct val="150000"/>
              </a:lnSpc>
            </a:pPr>
            <a:r>
              <a:rPr lang="en-US" b="1" dirty="0"/>
              <a:t>public void </a:t>
            </a:r>
            <a:r>
              <a:rPr lang="en-US" b="1" dirty="0" err="1"/>
              <a:t>sendError</a:t>
            </a:r>
            <a:r>
              <a:rPr lang="en-US" b="1" dirty="0"/>
              <a:t>(</a:t>
            </a:r>
            <a:r>
              <a:rPr lang="en-US" b="1" dirty="0" err="1"/>
              <a:t>int</a:t>
            </a:r>
            <a:r>
              <a:rPr lang="en-US" b="1" dirty="0"/>
              <a:t> code, String message)</a:t>
            </a:r>
            <a:endParaRPr lang="en-US" sz="2000" dirty="0"/>
          </a:p>
          <a:p>
            <a:pPr lvl="2">
              <a:lnSpc>
                <a:spcPct val="150000"/>
              </a:lnSpc>
            </a:pPr>
            <a:r>
              <a:rPr lang="en-US" dirty="0"/>
              <a:t>The </a:t>
            </a:r>
            <a:r>
              <a:rPr lang="en-US" dirty="0" err="1"/>
              <a:t>sendError</a:t>
            </a:r>
            <a:r>
              <a:rPr lang="en-US" dirty="0"/>
              <a:t> method sends a status code (usually 404) along with a short message that is automatically formatted inside an HTML document and sent to the client.</a:t>
            </a:r>
          </a:p>
          <a:p>
            <a:pPr marL="914377" lvl="2" indent="0">
              <a:lnSpc>
                <a:spcPct val="150000"/>
              </a:lnSpc>
              <a:buNone/>
            </a:pPr>
            <a:endParaRPr lang="en-US" sz="2400" dirty="0"/>
          </a:p>
          <a:p>
            <a:pPr lvl="1">
              <a:lnSpc>
                <a:spcPct val="150000"/>
              </a:lnSpc>
            </a:pPr>
            <a:r>
              <a:rPr lang="en-US" b="1" dirty="0"/>
              <a:t>public void </a:t>
            </a:r>
            <a:r>
              <a:rPr lang="en-US" b="1" dirty="0" err="1"/>
              <a:t>sendRedirect</a:t>
            </a:r>
            <a:r>
              <a:rPr lang="en-US" b="1" dirty="0"/>
              <a:t>(String </a:t>
            </a:r>
            <a:r>
              <a:rPr lang="en-US" b="1" dirty="0" err="1"/>
              <a:t>url</a:t>
            </a:r>
            <a:r>
              <a:rPr lang="en-US" b="1" dirty="0"/>
              <a:t>)</a:t>
            </a:r>
          </a:p>
          <a:p>
            <a:pPr lvl="2">
              <a:lnSpc>
                <a:spcPct val="150000"/>
              </a:lnSpc>
            </a:pPr>
            <a:r>
              <a:rPr lang="en-US" dirty="0"/>
              <a:t>The </a:t>
            </a:r>
            <a:r>
              <a:rPr lang="en-US" dirty="0" err="1"/>
              <a:t>sendRedirect</a:t>
            </a:r>
            <a:r>
              <a:rPr lang="en-US" dirty="0"/>
              <a:t> method generates a 302 response along with a Location header giving the URL of the new document. With servlets version 2.1, this must be an absolute URL. </a:t>
            </a:r>
          </a:p>
          <a:p>
            <a:pPr lvl="2">
              <a:lnSpc>
                <a:spcPct val="150000"/>
              </a:lnSpc>
            </a:pPr>
            <a:r>
              <a:rPr lang="en-US" dirty="0"/>
              <a:t>In version 2.2, either an absolute or a relative URL is permitted and the system automatically translates relative URLs into absolute ones before putting them in the Location header.</a:t>
            </a:r>
            <a:endParaRPr lang="en-US" sz="1800" dirty="0"/>
          </a:p>
        </p:txBody>
      </p:sp>
    </p:spTree>
    <p:extLst>
      <p:ext uri="{BB962C8B-B14F-4D97-AF65-F5344CB8AC3E}">
        <p14:creationId xmlns:p14="http://schemas.microsoft.com/office/powerpoint/2010/main" val="3482626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F20A-5A52-4B46-8E75-A671BC6378AD}"/>
              </a:ext>
            </a:extLst>
          </p:cNvPr>
          <p:cNvSpPr>
            <a:spLocks noGrp="1"/>
          </p:cNvSpPr>
          <p:nvPr>
            <p:ph type="title"/>
          </p:nvPr>
        </p:nvSpPr>
        <p:spPr/>
        <p:txBody>
          <a:bodyPr/>
          <a:lstStyle/>
          <a:p>
            <a:r>
              <a:rPr lang="en-US" dirty="0"/>
              <a:t>Example of Servlet</a:t>
            </a:r>
          </a:p>
        </p:txBody>
      </p:sp>
      <p:sp>
        <p:nvSpPr>
          <p:cNvPr id="3" name="Content Placeholder 2">
            <a:extLst>
              <a:ext uri="{FF2B5EF4-FFF2-40B4-BE49-F238E27FC236}">
                <a16:creationId xmlns:a16="http://schemas.microsoft.com/office/drawing/2014/main" id="{08A019C1-C1AC-4CE3-8B8F-EDB14A4E95ED}"/>
              </a:ext>
            </a:extLst>
          </p:cNvPr>
          <p:cNvSpPr>
            <a:spLocks noGrp="1"/>
          </p:cNvSpPr>
          <p:nvPr>
            <p:ph idx="1"/>
          </p:nvPr>
        </p:nvSpPr>
        <p:spPr>
          <a:xfrm>
            <a:off x="158923" y="1267098"/>
            <a:ext cx="11874155" cy="5180695"/>
          </a:xfrm>
        </p:spPr>
        <p:txBody>
          <a:bodyPr/>
          <a:lstStyle/>
          <a:p>
            <a:r>
              <a:rPr lang="en-US" dirty="0">
                <a:solidFill>
                  <a:srgbClr val="00B0F0"/>
                </a:solidFill>
              </a:rPr>
              <a:t>Import servlet and http packages</a:t>
            </a:r>
          </a:p>
          <a:p>
            <a:pPr marL="0" indent="0">
              <a:buNone/>
            </a:pPr>
            <a:endParaRPr lang="en-US" dirty="0"/>
          </a:p>
          <a:p>
            <a:r>
              <a:rPr lang="en-US" dirty="0">
                <a:solidFill>
                  <a:srgbClr val="00B0F0"/>
                </a:solidFill>
              </a:rPr>
              <a:t>Servlet class should extend </a:t>
            </a:r>
            <a:r>
              <a:rPr lang="en-US" dirty="0" err="1">
                <a:solidFill>
                  <a:srgbClr val="00B0F0"/>
                </a:solidFill>
              </a:rPr>
              <a:t>HttpServlet</a:t>
            </a:r>
            <a:r>
              <a:rPr lang="en-US" dirty="0">
                <a:solidFill>
                  <a:srgbClr val="00B0F0"/>
                </a:solidFill>
              </a:rPr>
              <a:t> to handle get and post method</a:t>
            </a:r>
            <a:endParaRPr lang="en-US" dirty="0"/>
          </a:p>
          <a:p>
            <a:r>
              <a:rPr lang="en-US" dirty="0">
                <a:solidFill>
                  <a:srgbClr val="00B0F0"/>
                </a:solidFill>
              </a:rPr>
              <a:t>Override method </a:t>
            </a:r>
            <a:r>
              <a:rPr lang="en-US" dirty="0" err="1">
                <a:solidFill>
                  <a:srgbClr val="00B0F0"/>
                </a:solidFill>
              </a:rPr>
              <a:t>doGet</a:t>
            </a:r>
            <a:r>
              <a:rPr lang="en-US" dirty="0">
                <a:solidFill>
                  <a:srgbClr val="00B0F0"/>
                </a:solidFill>
              </a:rPr>
              <a:t> or </a:t>
            </a:r>
            <a:r>
              <a:rPr lang="en-US" dirty="0" err="1">
                <a:solidFill>
                  <a:srgbClr val="00B0F0"/>
                </a:solidFill>
              </a:rPr>
              <a:t>doPost</a:t>
            </a:r>
            <a:r>
              <a:rPr lang="en-US" dirty="0">
                <a:solidFill>
                  <a:srgbClr val="00B0F0"/>
                </a:solidFill>
              </a:rPr>
              <a:t> method</a:t>
            </a:r>
            <a:endParaRPr lang="en-US" dirty="0"/>
          </a:p>
          <a:p>
            <a:endParaRPr lang="en-US" dirty="0">
              <a:solidFill>
                <a:srgbClr val="00B0F0"/>
              </a:solidFill>
            </a:endParaRPr>
          </a:p>
          <a:p>
            <a:r>
              <a:rPr lang="en-US" dirty="0">
                <a:solidFill>
                  <a:srgbClr val="00B0F0"/>
                </a:solidFill>
              </a:rPr>
              <a:t>Use the response object </a:t>
            </a:r>
            <a:r>
              <a:rPr lang="en-US" dirty="0" err="1">
                <a:solidFill>
                  <a:srgbClr val="00B0F0"/>
                </a:solidFill>
              </a:rPr>
              <a:t>getWriter</a:t>
            </a:r>
            <a:r>
              <a:rPr lang="en-US" dirty="0">
                <a:solidFill>
                  <a:srgbClr val="00B0F0"/>
                </a:solidFill>
              </a:rPr>
              <a:t>( ) to send it to </a:t>
            </a:r>
            <a:r>
              <a:rPr lang="en-US" dirty="0" err="1">
                <a:solidFill>
                  <a:srgbClr val="00B0F0"/>
                </a:solidFill>
              </a:rPr>
              <a:t>cilent</a:t>
            </a:r>
            <a:endParaRPr lang="en-US" dirty="0">
              <a:solidFill>
                <a:srgbClr val="00B0F0"/>
              </a:solidFill>
            </a:endParaRPr>
          </a:p>
        </p:txBody>
      </p:sp>
      <p:sp>
        <p:nvSpPr>
          <p:cNvPr id="4" name="Rectangle 3">
            <a:extLst>
              <a:ext uri="{FF2B5EF4-FFF2-40B4-BE49-F238E27FC236}">
                <a16:creationId xmlns:a16="http://schemas.microsoft.com/office/drawing/2014/main" id="{36BA1138-F603-437D-BFE7-199BC45F5C98}"/>
              </a:ext>
            </a:extLst>
          </p:cNvPr>
          <p:cNvSpPr/>
          <p:nvPr/>
        </p:nvSpPr>
        <p:spPr>
          <a:xfrm>
            <a:off x="628357" y="1317504"/>
            <a:ext cx="6096000" cy="923330"/>
          </a:xfrm>
          <a:prstGeom prst="rect">
            <a:avLst/>
          </a:prstGeom>
        </p:spPr>
        <p:txBody>
          <a:bodyPr>
            <a:spAutoFit/>
          </a:bodyPr>
          <a:lstStyle/>
          <a:p>
            <a:pPr>
              <a:buFont typeface="Wingdings 2" panose="05020102010507070707" pitchFamily="18" charset="2"/>
              <a:buNone/>
            </a:pPr>
            <a:r>
              <a:rPr lang="en-US" altLang="en-US" dirty="0"/>
              <a:t>import java.io.*;</a:t>
            </a:r>
          </a:p>
          <a:p>
            <a:pPr>
              <a:buFont typeface="Wingdings 2" panose="05020102010507070707" pitchFamily="18" charset="2"/>
              <a:buNone/>
            </a:pPr>
            <a:r>
              <a:rPr lang="en-US" altLang="en-US" dirty="0"/>
              <a:t>import </a:t>
            </a:r>
            <a:r>
              <a:rPr lang="en-US" altLang="en-US" dirty="0" err="1"/>
              <a:t>javax.servlet</a:t>
            </a:r>
            <a:r>
              <a:rPr lang="en-US" altLang="en-US" dirty="0"/>
              <a:t>.*;</a:t>
            </a:r>
          </a:p>
          <a:p>
            <a:pPr>
              <a:buFont typeface="Wingdings 2" panose="05020102010507070707" pitchFamily="18" charset="2"/>
              <a:buNone/>
            </a:pPr>
            <a:r>
              <a:rPr lang="en-US" altLang="en-US" dirty="0"/>
              <a:t>import </a:t>
            </a:r>
            <a:r>
              <a:rPr lang="en-US" altLang="en-US" dirty="0" err="1"/>
              <a:t>javax.servlet.http</a:t>
            </a:r>
            <a:r>
              <a:rPr lang="en-US" altLang="en-US" dirty="0"/>
              <a:t>.*;</a:t>
            </a:r>
          </a:p>
        </p:txBody>
      </p:sp>
      <p:sp>
        <p:nvSpPr>
          <p:cNvPr id="5" name="Rectangle 4">
            <a:extLst>
              <a:ext uri="{FF2B5EF4-FFF2-40B4-BE49-F238E27FC236}">
                <a16:creationId xmlns:a16="http://schemas.microsoft.com/office/drawing/2014/main" id="{BC91ED36-1723-4535-83DA-B75D5B7DF975}"/>
              </a:ext>
            </a:extLst>
          </p:cNvPr>
          <p:cNvSpPr/>
          <p:nvPr/>
        </p:nvSpPr>
        <p:spPr>
          <a:xfrm>
            <a:off x="628358" y="2629641"/>
            <a:ext cx="4963859" cy="369332"/>
          </a:xfrm>
          <a:prstGeom prst="rect">
            <a:avLst/>
          </a:prstGeom>
        </p:spPr>
        <p:txBody>
          <a:bodyPr wrap="none">
            <a:spAutoFit/>
          </a:bodyPr>
          <a:lstStyle/>
          <a:p>
            <a:pPr>
              <a:buFont typeface="Wingdings 2" panose="05020102010507070707" pitchFamily="18" charset="2"/>
              <a:buNone/>
            </a:pPr>
            <a:r>
              <a:rPr lang="en-US" altLang="en-US" dirty="0"/>
              <a:t>public class </a:t>
            </a:r>
            <a:r>
              <a:rPr lang="en-US" altLang="en-US" b="1" dirty="0"/>
              <a:t>HelloWorld</a:t>
            </a:r>
            <a:r>
              <a:rPr lang="en-US" altLang="en-US" dirty="0"/>
              <a:t> extends </a:t>
            </a:r>
            <a:r>
              <a:rPr lang="en-US" altLang="en-US" b="1" dirty="0" err="1"/>
              <a:t>HttpServlet</a:t>
            </a:r>
            <a:r>
              <a:rPr lang="en-US" altLang="en-US" dirty="0"/>
              <a:t> {</a:t>
            </a:r>
          </a:p>
        </p:txBody>
      </p:sp>
      <p:sp>
        <p:nvSpPr>
          <p:cNvPr id="6" name="Rectangle 5">
            <a:extLst>
              <a:ext uri="{FF2B5EF4-FFF2-40B4-BE49-F238E27FC236}">
                <a16:creationId xmlns:a16="http://schemas.microsoft.com/office/drawing/2014/main" id="{0AF96194-32F9-429A-B5DF-265D6F203817}"/>
              </a:ext>
            </a:extLst>
          </p:cNvPr>
          <p:cNvSpPr/>
          <p:nvPr/>
        </p:nvSpPr>
        <p:spPr>
          <a:xfrm>
            <a:off x="628358" y="2954574"/>
            <a:ext cx="10499191" cy="646331"/>
          </a:xfrm>
          <a:prstGeom prst="rect">
            <a:avLst/>
          </a:prstGeom>
        </p:spPr>
        <p:txBody>
          <a:bodyPr wrap="square">
            <a:spAutoFit/>
          </a:bodyPr>
          <a:lstStyle/>
          <a:p>
            <a:pPr>
              <a:buFont typeface="Wingdings 2" panose="05020102010507070707" pitchFamily="18" charset="2"/>
              <a:buNone/>
            </a:pPr>
            <a:r>
              <a:rPr lang="en-US" altLang="en-US" dirty="0"/>
              <a:t>public void </a:t>
            </a:r>
            <a:r>
              <a:rPr lang="en-US" altLang="en-US" b="1" i="1" dirty="0" err="1"/>
              <a:t>doGet</a:t>
            </a:r>
            <a:r>
              <a:rPr lang="en-US" altLang="en-US" dirty="0"/>
              <a:t>(</a:t>
            </a:r>
            <a:r>
              <a:rPr lang="en-US" altLang="en-US" dirty="0" err="1"/>
              <a:t>HttpServletRequest</a:t>
            </a:r>
            <a:r>
              <a:rPr lang="en-US" altLang="en-US" dirty="0"/>
              <a:t> </a:t>
            </a:r>
            <a:r>
              <a:rPr lang="en-US" altLang="en-US" i="1" dirty="0"/>
              <a:t>request</a:t>
            </a:r>
            <a:r>
              <a:rPr lang="en-US" altLang="en-US" dirty="0"/>
              <a:t>, </a:t>
            </a:r>
            <a:r>
              <a:rPr lang="en-US" altLang="en-US" dirty="0" err="1"/>
              <a:t>HttpServletResponse</a:t>
            </a:r>
            <a:r>
              <a:rPr lang="en-US" altLang="en-US" dirty="0"/>
              <a:t> </a:t>
            </a:r>
            <a:r>
              <a:rPr lang="en-US" altLang="en-US" i="1" dirty="0"/>
              <a:t>response</a:t>
            </a:r>
            <a:r>
              <a:rPr lang="en-US" altLang="en-US" dirty="0"/>
              <a:t>)  throws </a:t>
            </a:r>
            <a:r>
              <a:rPr lang="en-US" altLang="en-US" dirty="0" err="1"/>
              <a:t>ServletException</a:t>
            </a:r>
            <a:r>
              <a:rPr lang="en-US" altLang="en-US" dirty="0"/>
              <a:t>, </a:t>
            </a:r>
            <a:r>
              <a:rPr lang="en-US" altLang="en-US" dirty="0" err="1"/>
              <a:t>IOException</a:t>
            </a:r>
            <a:r>
              <a:rPr lang="en-US" altLang="en-US" dirty="0"/>
              <a:t> {</a:t>
            </a:r>
          </a:p>
        </p:txBody>
      </p:sp>
      <p:sp>
        <p:nvSpPr>
          <p:cNvPr id="7" name="Rectangle 6">
            <a:extLst>
              <a:ext uri="{FF2B5EF4-FFF2-40B4-BE49-F238E27FC236}">
                <a16:creationId xmlns:a16="http://schemas.microsoft.com/office/drawing/2014/main" id="{8C8A7711-6D1E-4980-A666-1D5B2E1F6C45}"/>
              </a:ext>
            </a:extLst>
          </p:cNvPr>
          <p:cNvSpPr/>
          <p:nvPr/>
        </p:nvSpPr>
        <p:spPr>
          <a:xfrm>
            <a:off x="628357" y="3857445"/>
            <a:ext cx="6096000" cy="1200329"/>
          </a:xfrm>
          <a:prstGeom prst="rect">
            <a:avLst/>
          </a:prstGeom>
        </p:spPr>
        <p:txBody>
          <a:bodyPr>
            <a:spAutoFit/>
          </a:bodyPr>
          <a:lstStyle/>
          <a:p>
            <a:pPr>
              <a:buFont typeface="Wingdings 2" panose="05020102010507070707" pitchFamily="18" charset="2"/>
              <a:buNone/>
            </a:pPr>
            <a:r>
              <a:rPr lang="en-US" altLang="en-US" dirty="0" err="1"/>
              <a:t>PrintWriter</a:t>
            </a:r>
            <a:r>
              <a:rPr lang="en-US" altLang="en-US" dirty="0"/>
              <a:t> </a:t>
            </a:r>
            <a:r>
              <a:rPr lang="en-US" altLang="en-US" i="1" dirty="0"/>
              <a:t>out</a:t>
            </a:r>
            <a:r>
              <a:rPr lang="en-US" altLang="en-US" dirty="0"/>
              <a:t> = </a:t>
            </a:r>
            <a:r>
              <a:rPr lang="en-US" altLang="en-US" dirty="0" err="1"/>
              <a:t>response.getWriter</a:t>
            </a:r>
            <a:r>
              <a:rPr lang="en-US" altLang="en-US" dirty="0"/>
              <a:t>( );</a:t>
            </a:r>
          </a:p>
          <a:p>
            <a:pPr>
              <a:buFont typeface="Wingdings 2" panose="05020102010507070707" pitchFamily="18" charset="2"/>
              <a:buNone/>
            </a:pPr>
            <a:r>
              <a:rPr lang="en-US" altLang="en-US" dirty="0"/>
              <a:t>		</a:t>
            </a:r>
            <a:r>
              <a:rPr lang="en-US" altLang="en-US" i="1" dirty="0" err="1"/>
              <a:t>out.println</a:t>
            </a:r>
            <a:r>
              <a:rPr lang="en-US" altLang="en-US" i="1" dirty="0"/>
              <a:t>("Hello World");</a:t>
            </a:r>
          </a:p>
          <a:p>
            <a:pPr>
              <a:buFont typeface="Wingdings 2" panose="05020102010507070707" pitchFamily="18" charset="2"/>
              <a:buNone/>
            </a:pPr>
            <a:r>
              <a:rPr lang="en-US" altLang="en-US" dirty="0"/>
              <a:t>	 }</a:t>
            </a:r>
          </a:p>
          <a:p>
            <a:pPr>
              <a:buFont typeface="Wingdings 2" panose="05020102010507070707" pitchFamily="18" charset="2"/>
              <a:buNone/>
            </a:pPr>
            <a:r>
              <a:rPr lang="en-US" altLang="en-US" dirty="0"/>
              <a:t>}</a:t>
            </a:r>
          </a:p>
        </p:txBody>
      </p:sp>
    </p:spTree>
    <p:extLst>
      <p:ext uri="{BB962C8B-B14F-4D97-AF65-F5344CB8AC3E}">
        <p14:creationId xmlns:p14="http://schemas.microsoft.com/office/powerpoint/2010/main" val="425836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D9578-CBFF-48FB-87CB-EC876A314E2A}"/>
              </a:ext>
            </a:extLst>
          </p:cNvPr>
          <p:cNvSpPr>
            <a:spLocks noGrp="1"/>
          </p:cNvSpPr>
          <p:nvPr>
            <p:ph type="title"/>
          </p:nvPr>
        </p:nvSpPr>
        <p:spPr/>
        <p:txBody>
          <a:bodyPr/>
          <a:lstStyle/>
          <a:p>
            <a:r>
              <a:rPr lang="en-US" dirty="0"/>
              <a:t>Contd..,</a:t>
            </a:r>
          </a:p>
        </p:txBody>
      </p:sp>
      <p:graphicFrame>
        <p:nvGraphicFramePr>
          <p:cNvPr id="4" name="Content Placeholder 3">
            <a:extLst>
              <a:ext uri="{FF2B5EF4-FFF2-40B4-BE49-F238E27FC236}">
                <a16:creationId xmlns:a16="http://schemas.microsoft.com/office/drawing/2014/main" id="{B1AFC81A-BC2F-4C31-AF1D-CEE872A9CB85}"/>
              </a:ext>
            </a:extLst>
          </p:cNvPr>
          <p:cNvGraphicFramePr>
            <a:graphicFrameLocks noGrp="1"/>
          </p:cNvGraphicFramePr>
          <p:nvPr>
            <p:ph idx="1"/>
            <p:extLst>
              <p:ext uri="{D42A27DB-BD31-4B8C-83A1-F6EECF244321}">
                <p14:modId xmlns:p14="http://schemas.microsoft.com/office/powerpoint/2010/main" val="2774417813"/>
              </p:ext>
            </p:extLst>
          </p:nvPr>
        </p:nvGraphicFramePr>
        <p:xfrm>
          <a:off x="1181686" y="1988306"/>
          <a:ext cx="9508082" cy="4665713"/>
        </p:xfrm>
        <a:graphic>
          <a:graphicData uri="http://schemas.openxmlformats.org/drawingml/2006/table">
            <a:tbl>
              <a:tblPr firstRow="1" firstCol="1" bandRow="1">
                <a:tableStyleId>{5C22544A-7EE6-4342-B048-85BDC9FD1C3A}</a:tableStyleId>
              </a:tblPr>
              <a:tblGrid>
                <a:gridCol w="2367135">
                  <a:extLst>
                    <a:ext uri="{9D8B030D-6E8A-4147-A177-3AD203B41FA5}">
                      <a16:colId xmlns:a16="http://schemas.microsoft.com/office/drawing/2014/main" val="2006252875"/>
                    </a:ext>
                  </a:extLst>
                </a:gridCol>
                <a:gridCol w="7140947">
                  <a:extLst>
                    <a:ext uri="{9D8B030D-6E8A-4147-A177-3AD203B41FA5}">
                      <a16:colId xmlns:a16="http://schemas.microsoft.com/office/drawing/2014/main" val="15042883"/>
                    </a:ext>
                  </a:extLst>
                </a:gridCol>
              </a:tblGrid>
              <a:tr h="625321">
                <a:tc>
                  <a:txBody>
                    <a:bodyPr/>
                    <a:lstStyle/>
                    <a:p>
                      <a:pPr marL="0" marR="0" algn="ctr">
                        <a:lnSpc>
                          <a:spcPct val="107000"/>
                        </a:lnSpc>
                        <a:spcBef>
                          <a:spcPts val="0"/>
                        </a:spcBef>
                        <a:spcAft>
                          <a:spcPts val="0"/>
                        </a:spcAft>
                      </a:pPr>
                      <a:r>
                        <a:rPr lang="en-US" sz="2400" dirty="0">
                          <a:effectLst/>
                          <a:latin typeface="+mj-lt"/>
                        </a:rPr>
                        <a:t>Status Code</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dirty="0">
                          <a:effectLst/>
                          <a:latin typeface="+mj-lt"/>
                        </a:rPr>
                        <a:t>Description</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8417238"/>
                  </a:ext>
                </a:extLst>
              </a:tr>
              <a:tr h="1050397">
                <a:tc>
                  <a:txBody>
                    <a:bodyPr/>
                    <a:lstStyle/>
                    <a:p>
                      <a:pPr marL="0" marR="0">
                        <a:lnSpc>
                          <a:spcPct val="107000"/>
                        </a:lnSpc>
                        <a:spcBef>
                          <a:spcPts val="0"/>
                        </a:spcBef>
                        <a:spcAft>
                          <a:spcPts val="0"/>
                        </a:spcAft>
                      </a:pPr>
                      <a:r>
                        <a:rPr lang="en-US" sz="2000" dirty="0">
                          <a:effectLst/>
                          <a:latin typeface="+mj-lt"/>
                        </a:rPr>
                        <a:t>100-199</a:t>
                      </a:r>
                      <a:endParaRPr lang="en-US" sz="20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mj-lt"/>
                        </a:rPr>
                        <a:t>Codes in the 100s are informational, indicating that the client</a:t>
                      </a:r>
                    </a:p>
                    <a:p>
                      <a:pPr marL="0" marR="0">
                        <a:lnSpc>
                          <a:spcPct val="107000"/>
                        </a:lnSpc>
                        <a:spcBef>
                          <a:spcPts val="0"/>
                        </a:spcBef>
                        <a:spcAft>
                          <a:spcPts val="0"/>
                        </a:spcAft>
                      </a:pPr>
                      <a:r>
                        <a:rPr lang="en-US" sz="2000" dirty="0">
                          <a:effectLst/>
                          <a:latin typeface="+mj-lt"/>
                        </a:rPr>
                        <a:t>should respond with some other action.</a:t>
                      </a:r>
                      <a:endParaRPr lang="en-US" sz="20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7435200"/>
                  </a:ext>
                </a:extLst>
              </a:tr>
              <a:tr h="625321">
                <a:tc>
                  <a:txBody>
                    <a:bodyPr/>
                    <a:lstStyle/>
                    <a:p>
                      <a:pPr marL="0" marR="0">
                        <a:lnSpc>
                          <a:spcPct val="107000"/>
                        </a:lnSpc>
                        <a:spcBef>
                          <a:spcPts val="0"/>
                        </a:spcBef>
                        <a:spcAft>
                          <a:spcPts val="0"/>
                        </a:spcAft>
                      </a:pPr>
                      <a:r>
                        <a:rPr lang="en-US" sz="2000">
                          <a:effectLst/>
                          <a:latin typeface="+mj-lt"/>
                        </a:rPr>
                        <a:t>200-299</a:t>
                      </a:r>
                      <a:endParaRPr lang="en-US"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mj-lt"/>
                        </a:rPr>
                        <a:t>Values in the 200s signify that the request was successful</a:t>
                      </a:r>
                      <a:endParaRPr lang="en-US" sz="20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385849"/>
                  </a:ext>
                </a:extLst>
              </a:tr>
              <a:tr h="1114032">
                <a:tc>
                  <a:txBody>
                    <a:bodyPr/>
                    <a:lstStyle/>
                    <a:p>
                      <a:pPr marL="0" marR="0">
                        <a:lnSpc>
                          <a:spcPct val="107000"/>
                        </a:lnSpc>
                        <a:spcBef>
                          <a:spcPts val="0"/>
                        </a:spcBef>
                        <a:spcAft>
                          <a:spcPts val="0"/>
                        </a:spcAft>
                      </a:pPr>
                      <a:r>
                        <a:rPr lang="en-US" sz="2000">
                          <a:effectLst/>
                          <a:latin typeface="+mj-lt"/>
                        </a:rPr>
                        <a:t>300-399</a:t>
                      </a:r>
                      <a:endParaRPr lang="en-US"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mj-lt"/>
                        </a:rPr>
                        <a:t>Values in the 300s are used for files that have moved and usually include a </a:t>
                      </a:r>
                      <a:r>
                        <a:rPr lang="en-US" sz="1500" dirty="0">
                          <a:effectLst/>
                          <a:latin typeface="+mj-lt"/>
                        </a:rPr>
                        <a:t>Location</a:t>
                      </a:r>
                      <a:r>
                        <a:rPr lang="en-US" sz="2000" dirty="0">
                          <a:effectLst/>
                          <a:latin typeface="+mj-lt"/>
                        </a:rPr>
                        <a:t> header indicating the new address.</a:t>
                      </a:r>
                    </a:p>
                  </a:txBody>
                  <a:tcPr marL="68580" marR="68580" marT="0" marB="0"/>
                </a:tc>
                <a:extLst>
                  <a:ext uri="{0D108BD9-81ED-4DB2-BD59-A6C34878D82A}">
                    <a16:rowId xmlns:a16="http://schemas.microsoft.com/office/drawing/2014/main" val="3754240098"/>
                  </a:ext>
                </a:extLst>
              </a:tr>
              <a:tr h="625321">
                <a:tc>
                  <a:txBody>
                    <a:bodyPr/>
                    <a:lstStyle/>
                    <a:p>
                      <a:pPr marL="0" marR="0">
                        <a:lnSpc>
                          <a:spcPct val="107000"/>
                        </a:lnSpc>
                        <a:spcBef>
                          <a:spcPts val="0"/>
                        </a:spcBef>
                        <a:spcAft>
                          <a:spcPts val="0"/>
                        </a:spcAft>
                      </a:pPr>
                      <a:r>
                        <a:rPr lang="en-US" sz="2000">
                          <a:effectLst/>
                          <a:latin typeface="+mj-lt"/>
                        </a:rPr>
                        <a:t>400-499</a:t>
                      </a:r>
                      <a:endParaRPr lang="en-US"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mj-lt"/>
                        </a:rPr>
                        <a:t>Values in the 400s indicate an error by the client.</a:t>
                      </a:r>
                      <a:endParaRPr lang="en-US" sz="20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5127423"/>
                  </a:ext>
                </a:extLst>
              </a:tr>
              <a:tr h="625321">
                <a:tc>
                  <a:txBody>
                    <a:bodyPr/>
                    <a:lstStyle/>
                    <a:p>
                      <a:pPr marL="0" marR="0">
                        <a:lnSpc>
                          <a:spcPct val="107000"/>
                        </a:lnSpc>
                        <a:spcBef>
                          <a:spcPts val="0"/>
                        </a:spcBef>
                        <a:spcAft>
                          <a:spcPts val="0"/>
                        </a:spcAft>
                      </a:pPr>
                      <a:r>
                        <a:rPr lang="en-US" sz="2000">
                          <a:effectLst/>
                          <a:latin typeface="+mj-lt"/>
                        </a:rPr>
                        <a:t>500-599</a:t>
                      </a:r>
                      <a:endParaRPr lang="en-US"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mj-lt"/>
                        </a:rPr>
                        <a:t>Codes in the 500s signify an error by the server.</a:t>
                      </a:r>
                      <a:endParaRPr lang="en-US" sz="20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4448845"/>
                  </a:ext>
                </a:extLst>
              </a:tr>
            </a:tbl>
          </a:graphicData>
        </a:graphic>
      </p:graphicFrame>
      <p:sp>
        <p:nvSpPr>
          <p:cNvPr id="5" name="Rectangle 4">
            <a:extLst>
              <a:ext uri="{FF2B5EF4-FFF2-40B4-BE49-F238E27FC236}">
                <a16:creationId xmlns:a16="http://schemas.microsoft.com/office/drawing/2014/main" id="{19378813-506D-44C8-B792-C26A2F3186C0}"/>
              </a:ext>
            </a:extLst>
          </p:cNvPr>
          <p:cNvSpPr/>
          <p:nvPr/>
        </p:nvSpPr>
        <p:spPr>
          <a:xfrm>
            <a:off x="684634" y="1434948"/>
            <a:ext cx="7418357" cy="553357"/>
          </a:xfrm>
          <a:prstGeom prst="rect">
            <a:avLst/>
          </a:prstGeom>
        </p:spPr>
        <p:txBody>
          <a:bodyPr wrap="square">
            <a:spAutoFit/>
          </a:bodyPr>
          <a:lstStyle/>
          <a:p>
            <a:pPr marL="342891" indent="-342891">
              <a:lnSpc>
                <a:spcPct val="107000"/>
              </a:lnSpc>
              <a:buFont typeface="Symbol" panose="05050102010706020507" pitchFamily="18" charset="2"/>
              <a:buChar char=""/>
            </a:pP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These codes fall into five general categories</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93578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C1219D5-81F2-4F05-A1F2-610D67602A88}"/>
              </a:ext>
            </a:extLst>
          </p:cNvPr>
          <p:cNvGraphicFramePr>
            <a:graphicFrameLocks noGrp="1"/>
          </p:cNvGraphicFramePr>
          <p:nvPr>
            <p:ph idx="1"/>
            <p:extLst>
              <p:ext uri="{D42A27DB-BD31-4B8C-83A1-F6EECF244321}">
                <p14:modId xmlns:p14="http://schemas.microsoft.com/office/powerpoint/2010/main" val="2895166216"/>
              </p:ext>
            </p:extLst>
          </p:nvPr>
        </p:nvGraphicFramePr>
        <p:xfrm>
          <a:off x="98474" y="961239"/>
          <a:ext cx="12093526" cy="5637970"/>
        </p:xfrm>
        <a:graphic>
          <a:graphicData uri="http://schemas.openxmlformats.org/drawingml/2006/table">
            <a:tbl>
              <a:tblPr firstRow="1" firstCol="1" bandRow="1">
                <a:tableStyleId>{5C22544A-7EE6-4342-B048-85BDC9FD1C3A}</a:tableStyleId>
              </a:tblPr>
              <a:tblGrid>
                <a:gridCol w="1417555">
                  <a:extLst>
                    <a:ext uri="{9D8B030D-6E8A-4147-A177-3AD203B41FA5}">
                      <a16:colId xmlns:a16="http://schemas.microsoft.com/office/drawing/2014/main" val="2220943879"/>
                    </a:ext>
                  </a:extLst>
                </a:gridCol>
                <a:gridCol w="2294228">
                  <a:extLst>
                    <a:ext uri="{9D8B030D-6E8A-4147-A177-3AD203B41FA5}">
                      <a16:colId xmlns:a16="http://schemas.microsoft.com/office/drawing/2014/main" val="3757091814"/>
                    </a:ext>
                  </a:extLst>
                </a:gridCol>
                <a:gridCol w="8381743">
                  <a:extLst>
                    <a:ext uri="{9D8B030D-6E8A-4147-A177-3AD203B41FA5}">
                      <a16:colId xmlns:a16="http://schemas.microsoft.com/office/drawing/2014/main" val="731891697"/>
                    </a:ext>
                  </a:extLst>
                </a:gridCol>
              </a:tblGrid>
              <a:tr h="864539">
                <a:tc>
                  <a:txBody>
                    <a:bodyPr/>
                    <a:lstStyle/>
                    <a:p>
                      <a:pPr marL="0" marR="0">
                        <a:lnSpc>
                          <a:spcPct val="107000"/>
                        </a:lnSpc>
                        <a:spcBef>
                          <a:spcPts val="0"/>
                        </a:spcBef>
                        <a:spcAft>
                          <a:spcPts val="0"/>
                        </a:spcAft>
                      </a:pPr>
                      <a:r>
                        <a:rPr lang="en-US" sz="1900" dirty="0">
                          <a:effectLst/>
                        </a:rPr>
                        <a:t>Status code &amp; Message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039" marR="44039" marT="0" marB="0"/>
                </a:tc>
                <a:tc>
                  <a:txBody>
                    <a:bodyPr/>
                    <a:lstStyle/>
                    <a:p>
                      <a:pPr marL="0" marR="0" algn="ctr">
                        <a:lnSpc>
                          <a:spcPct val="107000"/>
                        </a:lnSpc>
                        <a:spcBef>
                          <a:spcPts val="0"/>
                        </a:spcBef>
                        <a:spcAft>
                          <a:spcPts val="0"/>
                        </a:spcAft>
                      </a:pPr>
                      <a:r>
                        <a:rPr lang="en-US" sz="2000" dirty="0">
                          <a:effectLst/>
                        </a:rPr>
                        <a:t>Constant Name </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44039" marR="44039" marT="0" marB="0" anchor="ctr"/>
                </a:tc>
                <a:tc>
                  <a:txBody>
                    <a:bodyPr/>
                    <a:lstStyle/>
                    <a:p>
                      <a:pPr marL="0" marR="0" algn="ctr">
                        <a:lnSpc>
                          <a:spcPct val="107000"/>
                        </a:lnSpc>
                        <a:spcBef>
                          <a:spcPts val="0"/>
                        </a:spcBef>
                        <a:spcAft>
                          <a:spcPts val="0"/>
                        </a:spcAft>
                      </a:pPr>
                      <a:r>
                        <a:rPr lang="en-US" sz="2000" dirty="0">
                          <a:effectLst/>
                        </a:rPr>
                        <a:t>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039" marR="44039" marT="0" marB="0" anchor="ctr"/>
                </a:tc>
                <a:extLst>
                  <a:ext uri="{0D108BD9-81ED-4DB2-BD59-A6C34878D82A}">
                    <a16:rowId xmlns:a16="http://schemas.microsoft.com/office/drawing/2014/main" val="780073720"/>
                  </a:ext>
                </a:extLst>
              </a:tr>
              <a:tr h="303359">
                <a:tc>
                  <a:txBody>
                    <a:bodyPr/>
                    <a:lstStyle/>
                    <a:p>
                      <a:pPr marL="0" marR="0" algn="ctr">
                        <a:lnSpc>
                          <a:spcPct val="107000"/>
                        </a:lnSpc>
                        <a:spcBef>
                          <a:spcPts val="0"/>
                        </a:spcBef>
                        <a:spcAft>
                          <a:spcPts val="0"/>
                        </a:spcAft>
                      </a:pPr>
                      <a:r>
                        <a:rPr lang="en-US" sz="1900" dirty="0">
                          <a:effectLst/>
                        </a:rPr>
                        <a:t>200</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44039" marR="44039" marT="0" marB="0"/>
                </a:tc>
                <a:tc>
                  <a:txBody>
                    <a:bodyPr/>
                    <a:lstStyle/>
                    <a:p>
                      <a:pPr marL="0" marR="0">
                        <a:lnSpc>
                          <a:spcPct val="107000"/>
                        </a:lnSpc>
                        <a:spcBef>
                          <a:spcPts val="0"/>
                        </a:spcBef>
                        <a:spcAft>
                          <a:spcPts val="0"/>
                        </a:spcAft>
                      </a:pPr>
                      <a:r>
                        <a:rPr lang="en-US" sz="1900">
                          <a:effectLst/>
                        </a:rPr>
                        <a:t>SC_OK</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44039" marR="44039" marT="0" marB="0"/>
                </a:tc>
                <a:tc>
                  <a:txBody>
                    <a:bodyPr/>
                    <a:lstStyle/>
                    <a:p>
                      <a:pPr marL="0" marR="0">
                        <a:lnSpc>
                          <a:spcPct val="107000"/>
                        </a:lnSpc>
                        <a:spcBef>
                          <a:spcPts val="0"/>
                        </a:spcBef>
                        <a:spcAft>
                          <a:spcPts val="0"/>
                        </a:spcAft>
                      </a:pPr>
                      <a:r>
                        <a:rPr lang="en-US" sz="2000" kern="1200" dirty="0">
                          <a:solidFill>
                            <a:schemeClr val="dk1"/>
                          </a:solidFill>
                          <a:latin typeface="+mn-lt"/>
                          <a:ea typeface="+mn-ea"/>
                          <a:cs typeface="+mn-cs"/>
                        </a:rPr>
                        <a:t>A value of 200 means that everything is fine.</a:t>
                      </a:r>
                    </a:p>
                  </a:txBody>
                  <a:tcPr marL="44039" marR="44039" marT="0" marB="0"/>
                </a:tc>
                <a:extLst>
                  <a:ext uri="{0D108BD9-81ED-4DB2-BD59-A6C34878D82A}">
                    <a16:rowId xmlns:a16="http://schemas.microsoft.com/office/drawing/2014/main" val="3356948337"/>
                  </a:ext>
                </a:extLst>
              </a:tr>
              <a:tr h="652091">
                <a:tc>
                  <a:txBody>
                    <a:bodyPr/>
                    <a:lstStyle/>
                    <a:p>
                      <a:pPr algn="ctr"/>
                      <a:r>
                        <a:rPr lang="en-US" sz="2000" b="1" dirty="0"/>
                        <a:t>204</a:t>
                      </a:r>
                    </a:p>
                  </a:txBody>
                  <a:tcPr marL="91437" marR="91437" marT="45725" marB="45725"/>
                </a:tc>
                <a:tc>
                  <a:txBody>
                    <a:bodyPr/>
                    <a:lstStyle/>
                    <a:p>
                      <a:pPr algn="just"/>
                      <a:r>
                        <a:rPr lang="en-US" sz="1600" b="0" kern="1200" dirty="0">
                          <a:solidFill>
                            <a:schemeClr val="dk1"/>
                          </a:solidFill>
                          <a:latin typeface="+mn-lt"/>
                          <a:ea typeface="+mn-ea"/>
                          <a:cs typeface="+mn-cs"/>
                        </a:rPr>
                        <a:t>SC_NO_CONTENT</a:t>
                      </a:r>
                      <a:endParaRPr lang="en-US" sz="1900" b="0" dirty="0"/>
                    </a:p>
                  </a:txBody>
                  <a:tcPr marL="91437" marR="91437" marT="45725" marB="45725"/>
                </a:tc>
                <a:tc>
                  <a:txBody>
                    <a:bodyPr/>
                    <a:lstStyle/>
                    <a:p>
                      <a:pPr algn="just"/>
                      <a:r>
                        <a:rPr lang="en-US" sz="2000" kern="1200" dirty="0">
                          <a:solidFill>
                            <a:schemeClr val="dk1"/>
                          </a:solidFill>
                          <a:latin typeface="+mn-lt"/>
                          <a:ea typeface="+mn-ea"/>
                          <a:cs typeface="+mn-cs"/>
                        </a:rPr>
                        <a:t>Browser should keep displaying previous document, no new document is available</a:t>
                      </a:r>
                    </a:p>
                  </a:txBody>
                  <a:tcPr marL="91437" marR="91437" marT="45725" marB="45725"/>
                </a:tc>
                <a:extLst>
                  <a:ext uri="{0D108BD9-81ED-4DB2-BD59-A6C34878D82A}">
                    <a16:rowId xmlns:a16="http://schemas.microsoft.com/office/drawing/2014/main" val="4046455751"/>
                  </a:ext>
                </a:extLst>
              </a:tr>
              <a:tr h="576359">
                <a:tc>
                  <a:txBody>
                    <a:bodyPr/>
                    <a:lstStyle/>
                    <a:p>
                      <a:pPr marL="0" marR="0" algn="ctr">
                        <a:lnSpc>
                          <a:spcPct val="107000"/>
                        </a:lnSpc>
                        <a:spcBef>
                          <a:spcPts val="0"/>
                        </a:spcBef>
                        <a:spcAft>
                          <a:spcPts val="0"/>
                        </a:spcAft>
                      </a:pPr>
                      <a:r>
                        <a:rPr lang="en-US" sz="1900" dirty="0">
                          <a:effectLst/>
                        </a:rPr>
                        <a:t>400</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44039" marR="44039" marT="0" marB="0"/>
                </a:tc>
                <a:tc>
                  <a:txBody>
                    <a:bodyPr/>
                    <a:lstStyle/>
                    <a:p>
                      <a:pPr marL="0" marR="0">
                        <a:lnSpc>
                          <a:spcPct val="107000"/>
                        </a:lnSpc>
                        <a:spcBef>
                          <a:spcPts val="0"/>
                        </a:spcBef>
                        <a:spcAft>
                          <a:spcPts val="0"/>
                        </a:spcAft>
                      </a:pPr>
                      <a:r>
                        <a:rPr lang="en-US" sz="1900">
                          <a:effectLst/>
                        </a:rPr>
                        <a:t>SC_BAD_REQUEST</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44039" marR="44039" marT="0" marB="0"/>
                </a:tc>
                <a:tc>
                  <a:txBody>
                    <a:bodyPr/>
                    <a:lstStyle/>
                    <a:p>
                      <a:pPr marL="0" marR="0" algn="just">
                        <a:lnSpc>
                          <a:spcPct val="107000"/>
                        </a:lnSpc>
                        <a:spcBef>
                          <a:spcPts val="0"/>
                        </a:spcBef>
                        <a:spcAft>
                          <a:spcPts val="0"/>
                        </a:spcAft>
                      </a:pPr>
                      <a:r>
                        <a:rPr lang="en-US" sz="2000" kern="1200" dirty="0">
                          <a:solidFill>
                            <a:schemeClr val="dk1"/>
                          </a:solidFill>
                          <a:latin typeface="+mn-lt"/>
                          <a:ea typeface="+mn-ea"/>
                          <a:cs typeface="+mn-cs"/>
                        </a:rPr>
                        <a:t>status indicates bad syntax in the client request.</a:t>
                      </a:r>
                    </a:p>
                  </a:txBody>
                  <a:tcPr marL="44039" marR="44039" marT="0" marB="0"/>
                </a:tc>
                <a:extLst>
                  <a:ext uri="{0D108BD9-81ED-4DB2-BD59-A6C34878D82A}">
                    <a16:rowId xmlns:a16="http://schemas.microsoft.com/office/drawing/2014/main" val="1222573946"/>
                  </a:ext>
                </a:extLst>
              </a:tr>
              <a:tr h="1213437">
                <a:tc>
                  <a:txBody>
                    <a:bodyPr/>
                    <a:lstStyle/>
                    <a:p>
                      <a:pPr marL="0" marR="0" algn="ctr">
                        <a:lnSpc>
                          <a:spcPct val="107000"/>
                        </a:lnSpc>
                        <a:spcBef>
                          <a:spcPts val="0"/>
                        </a:spcBef>
                        <a:spcAft>
                          <a:spcPts val="0"/>
                        </a:spcAft>
                      </a:pPr>
                      <a:r>
                        <a:rPr lang="en-US" sz="1900" dirty="0">
                          <a:effectLst/>
                        </a:rPr>
                        <a:t>401</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44039" marR="44039" marT="0" marB="0"/>
                </a:tc>
                <a:tc>
                  <a:txBody>
                    <a:bodyPr/>
                    <a:lstStyle/>
                    <a:p>
                      <a:pPr marL="0" marR="0">
                        <a:lnSpc>
                          <a:spcPct val="107000"/>
                        </a:lnSpc>
                        <a:spcBef>
                          <a:spcPts val="0"/>
                        </a:spcBef>
                        <a:spcAft>
                          <a:spcPts val="0"/>
                        </a:spcAft>
                      </a:pPr>
                      <a:r>
                        <a:rPr lang="en-US" sz="1900" dirty="0">
                          <a:effectLst/>
                        </a:rPr>
                        <a:t>SC_UNAUTHORIZED</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44039" marR="44039" marT="0" marB="0"/>
                </a:tc>
                <a:tc>
                  <a:txBody>
                    <a:bodyPr/>
                    <a:lstStyle/>
                    <a:p>
                      <a:pPr marL="0" marR="0" algn="just">
                        <a:lnSpc>
                          <a:spcPct val="107000"/>
                        </a:lnSpc>
                        <a:spcBef>
                          <a:spcPts val="0"/>
                        </a:spcBef>
                        <a:spcAft>
                          <a:spcPts val="0"/>
                        </a:spcAft>
                      </a:pPr>
                      <a:r>
                        <a:rPr lang="en-US" sz="2000" kern="1200" dirty="0">
                          <a:solidFill>
                            <a:schemeClr val="dk1"/>
                          </a:solidFill>
                          <a:latin typeface="+mn-lt"/>
                          <a:ea typeface="+mn-ea"/>
                          <a:cs typeface="+mn-cs"/>
                        </a:rPr>
                        <a:t>signifies that the client tried to access a password-protected page without proper identifying information in the Authorization header. The response must include a WWW-Authenticate header.</a:t>
                      </a:r>
                    </a:p>
                  </a:txBody>
                  <a:tcPr marL="44039" marR="44039" marT="0" marB="0"/>
                </a:tc>
                <a:extLst>
                  <a:ext uri="{0D108BD9-81ED-4DB2-BD59-A6C34878D82A}">
                    <a16:rowId xmlns:a16="http://schemas.microsoft.com/office/drawing/2014/main" val="3212715451"/>
                  </a:ext>
                </a:extLst>
              </a:tr>
              <a:tr h="576359">
                <a:tc>
                  <a:txBody>
                    <a:bodyPr/>
                    <a:lstStyle/>
                    <a:p>
                      <a:pPr marL="0" marR="0" algn="ctr">
                        <a:lnSpc>
                          <a:spcPct val="107000"/>
                        </a:lnSpc>
                        <a:spcBef>
                          <a:spcPts val="0"/>
                        </a:spcBef>
                        <a:spcAft>
                          <a:spcPts val="0"/>
                        </a:spcAft>
                      </a:pPr>
                      <a:r>
                        <a:rPr lang="en-US" sz="1900" dirty="0">
                          <a:effectLst/>
                        </a:rPr>
                        <a:t>404  </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44039" marR="44039" marT="0" marB="0"/>
                </a:tc>
                <a:tc>
                  <a:txBody>
                    <a:bodyPr/>
                    <a:lstStyle/>
                    <a:p>
                      <a:pPr marL="0" marR="0">
                        <a:lnSpc>
                          <a:spcPct val="107000"/>
                        </a:lnSpc>
                        <a:spcBef>
                          <a:spcPts val="0"/>
                        </a:spcBef>
                        <a:spcAft>
                          <a:spcPts val="0"/>
                        </a:spcAft>
                      </a:pPr>
                      <a:r>
                        <a:rPr lang="en-US" sz="1900" dirty="0">
                          <a:effectLst/>
                        </a:rPr>
                        <a:t>SC_NOT_FOUND</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44039" marR="44039" marT="0" marB="0"/>
                </a:tc>
                <a:tc>
                  <a:txBody>
                    <a:bodyPr/>
                    <a:lstStyle/>
                    <a:p>
                      <a:pPr marL="0" marR="0" algn="just">
                        <a:lnSpc>
                          <a:spcPct val="107000"/>
                        </a:lnSpc>
                        <a:spcBef>
                          <a:spcPts val="0"/>
                        </a:spcBef>
                        <a:spcAft>
                          <a:spcPts val="0"/>
                        </a:spcAft>
                      </a:pPr>
                      <a:r>
                        <a:rPr lang="en-US" sz="2000" kern="1200" dirty="0">
                          <a:solidFill>
                            <a:schemeClr val="dk1"/>
                          </a:solidFill>
                          <a:latin typeface="+mn-lt"/>
                          <a:ea typeface="+mn-ea"/>
                          <a:cs typeface="+mn-cs"/>
                        </a:rPr>
                        <a:t>This value is the standard “no such page” response.</a:t>
                      </a:r>
                    </a:p>
                  </a:txBody>
                  <a:tcPr marL="44039" marR="44039" marT="0" marB="0"/>
                </a:tc>
                <a:extLst>
                  <a:ext uri="{0D108BD9-81ED-4DB2-BD59-A6C34878D82A}">
                    <a16:rowId xmlns:a16="http://schemas.microsoft.com/office/drawing/2014/main" val="770530474"/>
                  </a:ext>
                </a:extLst>
              </a:tr>
              <a:tr h="606719">
                <a:tc>
                  <a:txBody>
                    <a:bodyPr/>
                    <a:lstStyle/>
                    <a:p>
                      <a:pPr marL="0" marR="0" algn="ctr">
                        <a:lnSpc>
                          <a:spcPct val="107000"/>
                        </a:lnSpc>
                        <a:spcBef>
                          <a:spcPts val="0"/>
                        </a:spcBef>
                        <a:spcAft>
                          <a:spcPts val="0"/>
                        </a:spcAft>
                      </a:pPr>
                      <a:r>
                        <a:rPr lang="en-US" sz="1900" dirty="0">
                          <a:effectLst/>
                        </a:rPr>
                        <a:t>503 </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44039" marR="44039" marT="0" marB="0"/>
                </a:tc>
                <a:tc>
                  <a:txBody>
                    <a:bodyPr/>
                    <a:lstStyle/>
                    <a:p>
                      <a:pPr marL="0" marR="0">
                        <a:lnSpc>
                          <a:spcPct val="107000"/>
                        </a:lnSpc>
                        <a:spcBef>
                          <a:spcPts val="0"/>
                        </a:spcBef>
                        <a:spcAft>
                          <a:spcPts val="0"/>
                        </a:spcAft>
                      </a:pPr>
                      <a:r>
                        <a:rPr lang="en-US" sz="1900" dirty="0">
                          <a:effectLst/>
                        </a:rPr>
                        <a:t>SC_SERVICE_UNAVAILABLE</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44039" marR="44039" marT="0" marB="0"/>
                </a:tc>
                <a:tc>
                  <a:txBody>
                    <a:bodyPr/>
                    <a:lstStyle/>
                    <a:p>
                      <a:pPr marL="0" marR="0" algn="just">
                        <a:lnSpc>
                          <a:spcPct val="107000"/>
                        </a:lnSpc>
                        <a:spcBef>
                          <a:spcPts val="0"/>
                        </a:spcBef>
                        <a:spcAft>
                          <a:spcPts val="0"/>
                        </a:spcAft>
                      </a:pPr>
                      <a:r>
                        <a:rPr lang="en-US" sz="2000" kern="1200" dirty="0">
                          <a:solidFill>
                            <a:schemeClr val="dk1"/>
                          </a:solidFill>
                          <a:latin typeface="+mn-lt"/>
                          <a:ea typeface="+mn-ea"/>
                          <a:cs typeface="+mn-cs"/>
                        </a:rPr>
                        <a:t>signifies that the server cannot respond because of maintenance or overloading</a:t>
                      </a:r>
                    </a:p>
                  </a:txBody>
                  <a:tcPr marL="44039" marR="44039" marT="0" marB="0"/>
                </a:tc>
                <a:extLst>
                  <a:ext uri="{0D108BD9-81ED-4DB2-BD59-A6C34878D82A}">
                    <a16:rowId xmlns:a16="http://schemas.microsoft.com/office/drawing/2014/main" val="1234171233"/>
                  </a:ext>
                </a:extLst>
              </a:tr>
              <a:tr h="576359">
                <a:tc>
                  <a:txBody>
                    <a:bodyPr/>
                    <a:lstStyle/>
                    <a:p>
                      <a:pPr marL="0" marR="0" algn="ctr">
                        <a:lnSpc>
                          <a:spcPct val="107000"/>
                        </a:lnSpc>
                        <a:spcBef>
                          <a:spcPts val="0"/>
                        </a:spcBef>
                        <a:spcAft>
                          <a:spcPts val="0"/>
                        </a:spcAft>
                      </a:pPr>
                      <a:r>
                        <a:rPr lang="en-US" sz="1900" dirty="0">
                          <a:effectLst/>
                        </a:rPr>
                        <a:t>504 </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44039" marR="44039" marT="0" marB="0"/>
                </a:tc>
                <a:tc>
                  <a:txBody>
                    <a:bodyPr/>
                    <a:lstStyle/>
                    <a:p>
                      <a:pPr marL="0" marR="0">
                        <a:lnSpc>
                          <a:spcPct val="107000"/>
                        </a:lnSpc>
                        <a:spcBef>
                          <a:spcPts val="0"/>
                        </a:spcBef>
                        <a:spcAft>
                          <a:spcPts val="0"/>
                        </a:spcAft>
                      </a:pPr>
                      <a:r>
                        <a:rPr lang="en-US" sz="1900" dirty="0">
                          <a:effectLst/>
                        </a:rPr>
                        <a:t>SC_GATEWAY_TIMEOUT</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44039" marR="44039" marT="0" marB="0"/>
                </a:tc>
                <a:tc>
                  <a:txBody>
                    <a:bodyPr/>
                    <a:lstStyle/>
                    <a:p>
                      <a:pPr marL="0" marR="0" algn="just">
                        <a:lnSpc>
                          <a:spcPct val="107000"/>
                        </a:lnSpc>
                        <a:spcBef>
                          <a:spcPts val="0"/>
                        </a:spcBef>
                        <a:spcAft>
                          <a:spcPts val="0"/>
                        </a:spcAft>
                      </a:pPr>
                      <a:r>
                        <a:rPr lang="en-US" sz="2000" kern="1200" dirty="0">
                          <a:solidFill>
                            <a:schemeClr val="dk1"/>
                          </a:solidFill>
                          <a:latin typeface="+mn-lt"/>
                          <a:ea typeface="+mn-ea"/>
                          <a:cs typeface="+mn-cs"/>
                        </a:rPr>
                        <a:t>is used by servers that act as proxies or gateways;.</a:t>
                      </a:r>
                    </a:p>
                  </a:txBody>
                  <a:tcPr marL="44039" marR="44039" marT="0" marB="0"/>
                </a:tc>
                <a:extLst>
                  <a:ext uri="{0D108BD9-81ED-4DB2-BD59-A6C34878D82A}">
                    <a16:rowId xmlns:a16="http://schemas.microsoft.com/office/drawing/2014/main" val="619322476"/>
                  </a:ext>
                </a:extLst>
              </a:tr>
            </a:tbl>
          </a:graphicData>
        </a:graphic>
      </p:graphicFrame>
      <p:sp>
        <p:nvSpPr>
          <p:cNvPr id="2" name="Rectangle 1">
            <a:extLst>
              <a:ext uri="{FF2B5EF4-FFF2-40B4-BE49-F238E27FC236}">
                <a16:creationId xmlns:a16="http://schemas.microsoft.com/office/drawing/2014/main" id="{448644DD-4034-499B-89D8-04CA7A5E09BF}"/>
              </a:ext>
            </a:extLst>
          </p:cNvPr>
          <p:cNvSpPr/>
          <p:nvPr/>
        </p:nvSpPr>
        <p:spPr>
          <a:xfrm>
            <a:off x="562709" y="180294"/>
            <a:ext cx="8741713" cy="707886"/>
          </a:xfrm>
          <a:prstGeom prst="rect">
            <a:avLst/>
          </a:prstGeom>
        </p:spPr>
        <p:txBody>
          <a:bodyPr wrap="square">
            <a:spAutoFit/>
          </a:bodyPr>
          <a:lstStyle/>
          <a:p>
            <a:r>
              <a:rPr lang="en-US" sz="4000" b="1" dirty="0">
                <a:solidFill>
                  <a:schemeClr val="accent1">
                    <a:lumMod val="50000"/>
                  </a:schemeClr>
                </a:solidFill>
              </a:rPr>
              <a:t>Common HTTP 1.1 Status Code</a:t>
            </a:r>
            <a:endParaRPr lang="en-US" sz="4000" dirty="0"/>
          </a:p>
        </p:txBody>
      </p:sp>
    </p:spTree>
    <p:extLst>
      <p:ext uri="{BB962C8B-B14F-4D97-AF65-F5344CB8AC3E}">
        <p14:creationId xmlns:p14="http://schemas.microsoft.com/office/powerpoint/2010/main" val="21688042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90DBB-77EF-479F-B86E-4FBAF40CE9EE}"/>
              </a:ext>
            </a:extLst>
          </p:cNvPr>
          <p:cNvSpPr>
            <a:spLocks noGrp="1"/>
          </p:cNvSpPr>
          <p:nvPr>
            <p:ph type="title"/>
          </p:nvPr>
        </p:nvSpPr>
        <p:spPr/>
        <p:txBody>
          <a:bodyPr>
            <a:normAutofit fontScale="90000"/>
          </a:bodyPr>
          <a:lstStyle/>
          <a:p>
            <a:r>
              <a:rPr lang="en-US" sz="4000" dirty="0"/>
              <a:t>Generating server response</a:t>
            </a:r>
            <a:r>
              <a:rPr lang="en-US" dirty="0"/>
              <a:t>: HTTP Response Headers</a:t>
            </a:r>
          </a:p>
        </p:txBody>
      </p:sp>
      <p:sp>
        <p:nvSpPr>
          <p:cNvPr id="3" name="Content Placeholder 2">
            <a:extLst>
              <a:ext uri="{FF2B5EF4-FFF2-40B4-BE49-F238E27FC236}">
                <a16:creationId xmlns:a16="http://schemas.microsoft.com/office/drawing/2014/main" id="{8734CC2B-3497-4156-9156-E7D7A9CD80EF}"/>
              </a:ext>
            </a:extLst>
          </p:cNvPr>
          <p:cNvSpPr>
            <a:spLocks noGrp="1"/>
          </p:cNvSpPr>
          <p:nvPr>
            <p:ph idx="1"/>
          </p:nvPr>
        </p:nvSpPr>
        <p:spPr>
          <a:xfrm>
            <a:off x="182880" y="1267099"/>
            <a:ext cx="11850197" cy="5457260"/>
          </a:xfrm>
        </p:spPr>
        <p:txBody>
          <a:bodyPr>
            <a:normAutofit/>
          </a:bodyPr>
          <a:lstStyle/>
          <a:p>
            <a:pPr>
              <a:lnSpc>
                <a:spcPct val="150000"/>
              </a:lnSpc>
            </a:pPr>
            <a:r>
              <a:rPr lang="en-US" dirty="0"/>
              <a:t>The most general way to specify headers is to use the </a:t>
            </a:r>
            <a:r>
              <a:rPr lang="en-US" i="1" dirty="0" err="1">
                <a:solidFill>
                  <a:srgbClr val="FF0000"/>
                </a:solidFill>
              </a:rPr>
              <a:t>setHeader</a:t>
            </a:r>
            <a:r>
              <a:rPr lang="en-US" dirty="0"/>
              <a:t> method of </a:t>
            </a:r>
            <a:r>
              <a:rPr lang="en-US" dirty="0" err="1">
                <a:solidFill>
                  <a:srgbClr val="FF0000"/>
                </a:solidFill>
              </a:rPr>
              <a:t>HttpServletResponse</a:t>
            </a:r>
            <a:r>
              <a:rPr lang="en-US" dirty="0"/>
              <a:t>.</a:t>
            </a:r>
          </a:p>
          <a:p>
            <a:pPr>
              <a:lnSpc>
                <a:spcPct val="150000"/>
              </a:lnSpc>
            </a:pPr>
            <a:r>
              <a:rPr lang="en-US" dirty="0"/>
              <a:t>This method takes two strings: </a:t>
            </a:r>
            <a:r>
              <a:rPr lang="en-US" i="1" dirty="0"/>
              <a:t>the header name</a:t>
            </a:r>
            <a:r>
              <a:rPr lang="en-US" dirty="0"/>
              <a:t> and </a:t>
            </a:r>
            <a:r>
              <a:rPr lang="en-US" i="1" dirty="0"/>
              <a:t>the header value.</a:t>
            </a:r>
          </a:p>
          <a:p>
            <a:endParaRPr lang="en-US" dirty="0"/>
          </a:p>
          <a:p>
            <a:endParaRPr lang="en-US" dirty="0"/>
          </a:p>
          <a:p>
            <a:r>
              <a:rPr lang="en-US" dirty="0"/>
              <a:t>Example: </a:t>
            </a:r>
            <a:r>
              <a:rPr lang="en-US" dirty="0" err="1"/>
              <a:t>response.setHeader</a:t>
            </a:r>
            <a:r>
              <a:rPr lang="en-US" dirty="0"/>
              <a:t>(“Refresh”, 5);</a:t>
            </a:r>
          </a:p>
          <a:p>
            <a:r>
              <a:rPr lang="en-US" dirty="0"/>
              <a:t>You must set the headers before the first use of the </a:t>
            </a:r>
            <a:r>
              <a:rPr lang="en-US" b="1" dirty="0" err="1"/>
              <a:t>PrintWriter</a:t>
            </a:r>
            <a:r>
              <a:rPr lang="en-US" dirty="0"/>
              <a:t> or </a:t>
            </a:r>
            <a:r>
              <a:rPr lang="en-US" b="1" dirty="0" err="1"/>
              <a:t>OutputStream</a:t>
            </a:r>
            <a:r>
              <a:rPr lang="en-US" dirty="0"/>
              <a:t> that transmits the document content</a:t>
            </a:r>
          </a:p>
          <a:p>
            <a:endParaRPr lang="en-US" dirty="0"/>
          </a:p>
        </p:txBody>
      </p:sp>
      <p:sp>
        <p:nvSpPr>
          <p:cNvPr id="4" name="Text Box 2">
            <a:extLst>
              <a:ext uri="{FF2B5EF4-FFF2-40B4-BE49-F238E27FC236}">
                <a16:creationId xmlns:a16="http://schemas.microsoft.com/office/drawing/2014/main" id="{0B752F7D-34BE-4962-A21D-61936272D4CB}"/>
              </a:ext>
            </a:extLst>
          </p:cNvPr>
          <p:cNvSpPr txBox="1">
            <a:spLocks noChangeArrowheads="1"/>
          </p:cNvSpPr>
          <p:nvPr/>
        </p:nvSpPr>
        <p:spPr bwMode="auto">
          <a:xfrm>
            <a:off x="2096088" y="3521073"/>
            <a:ext cx="6808763" cy="53105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800"/>
              </a:spcAft>
            </a:pP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public void </a:t>
            </a:r>
            <a:r>
              <a:rPr lang="en-US" sz="20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setHeader</a:t>
            </a: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(string </a:t>
            </a:r>
            <a:r>
              <a:rPr lang="en-US" sz="20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headername</a:t>
            </a: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a:t>
            </a: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headervalue</a:t>
            </a:r>
            <a:r>
              <a:rPr lang="en-US" sz="12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1795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995CE-82EA-44A0-9C4F-BEEC0A243C78}"/>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8D312ABC-33DE-48AE-9279-E8713D1F47BF}"/>
              </a:ext>
            </a:extLst>
          </p:cNvPr>
          <p:cNvSpPr>
            <a:spLocks noGrp="1"/>
          </p:cNvSpPr>
          <p:nvPr>
            <p:ph idx="1"/>
          </p:nvPr>
        </p:nvSpPr>
        <p:spPr>
          <a:xfrm>
            <a:off x="240632" y="1463040"/>
            <a:ext cx="11792445" cy="5258603"/>
          </a:xfrm>
        </p:spPr>
        <p:txBody>
          <a:bodyPr>
            <a:normAutofit fontScale="92500" lnSpcReduction="10000"/>
          </a:bodyPr>
          <a:lstStyle/>
          <a:p>
            <a:pPr algn="just">
              <a:defRPr/>
            </a:pPr>
            <a:r>
              <a:rPr lang="en-US" sz="3200" dirty="0">
                <a:latin typeface="+mj-lt"/>
              </a:rPr>
              <a:t>There is another two special methods to set headers that contain dates and integers:</a:t>
            </a:r>
          </a:p>
          <a:p>
            <a:pPr marL="968350" indent="-449251">
              <a:buClr>
                <a:srgbClr val="002060"/>
              </a:buClr>
              <a:buSzPct val="100000"/>
              <a:buFont typeface="Wingdings" pitchFamily="2" charset="2"/>
              <a:buChar char="v"/>
              <a:defRPr/>
            </a:pPr>
            <a:r>
              <a:rPr lang="en-US" sz="3200" b="1" i="1" dirty="0" err="1">
                <a:latin typeface="+mj-lt"/>
              </a:rPr>
              <a:t>setDateHeader</a:t>
            </a:r>
            <a:r>
              <a:rPr lang="en-US" sz="3200" b="1" i="1" dirty="0">
                <a:latin typeface="+mj-lt"/>
              </a:rPr>
              <a:t>(String header, long milliseconds)</a:t>
            </a:r>
          </a:p>
          <a:p>
            <a:pPr marL="968350" indent="-449251">
              <a:buClr>
                <a:srgbClr val="002060"/>
              </a:buClr>
              <a:buSzPct val="100000"/>
              <a:buFont typeface="Wingdings" pitchFamily="2" charset="2"/>
              <a:buChar char="v"/>
              <a:defRPr/>
            </a:pPr>
            <a:r>
              <a:rPr lang="en-US" sz="3200" b="1" i="1" dirty="0" err="1">
                <a:latin typeface="+mj-lt"/>
              </a:rPr>
              <a:t>setIntHeader</a:t>
            </a:r>
            <a:r>
              <a:rPr lang="en-US" sz="3200" b="1" i="1" dirty="0">
                <a:latin typeface="+mj-lt"/>
              </a:rPr>
              <a:t>(String header, </a:t>
            </a:r>
            <a:r>
              <a:rPr lang="en-US" sz="3200" b="1" i="1" dirty="0" err="1">
                <a:latin typeface="+mj-lt"/>
              </a:rPr>
              <a:t>int</a:t>
            </a:r>
            <a:r>
              <a:rPr lang="en-US" sz="3200" b="1" i="1" dirty="0">
                <a:latin typeface="+mj-lt"/>
              </a:rPr>
              <a:t> </a:t>
            </a:r>
            <a:r>
              <a:rPr lang="en-US" sz="3200" b="1" i="1" dirty="0" err="1">
                <a:latin typeface="+mj-lt"/>
              </a:rPr>
              <a:t>headerValue</a:t>
            </a:r>
            <a:r>
              <a:rPr lang="en-US" sz="3200" b="1" i="1" dirty="0">
                <a:latin typeface="+mj-lt"/>
              </a:rPr>
              <a:t>)</a:t>
            </a:r>
            <a:endParaRPr lang="en-US" sz="3200" dirty="0">
              <a:latin typeface="+mj-lt"/>
            </a:endParaRPr>
          </a:p>
          <a:p>
            <a:pPr marL="231769" indent="-231769" algn="just">
              <a:defRPr/>
            </a:pPr>
            <a:r>
              <a:rPr lang="en-US" sz="3200" dirty="0">
                <a:latin typeface="+mj-lt"/>
              </a:rPr>
              <a:t>If you want to add a new header rather than replace any existing header with the same name.</a:t>
            </a:r>
          </a:p>
          <a:p>
            <a:pPr marL="968350" indent="-449251">
              <a:buClr>
                <a:srgbClr val="002060"/>
              </a:buClr>
              <a:buSzPct val="100000"/>
              <a:buFont typeface="Wingdings" pitchFamily="2" charset="2"/>
              <a:buChar char="v"/>
              <a:defRPr/>
            </a:pPr>
            <a:r>
              <a:rPr lang="en-US" b="1" dirty="0" err="1">
                <a:latin typeface="+mj-lt"/>
              </a:rPr>
              <a:t>addHeader</a:t>
            </a:r>
            <a:r>
              <a:rPr lang="en-US" b="1" dirty="0">
                <a:latin typeface="+mj-lt"/>
              </a:rPr>
              <a:t>(string </a:t>
            </a:r>
            <a:r>
              <a:rPr lang="en-US" b="1" dirty="0" err="1">
                <a:latin typeface="+mj-lt"/>
              </a:rPr>
              <a:t>headername</a:t>
            </a:r>
            <a:r>
              <a:rPr lang="en-US" b="1" dirty="0">
                <a:latin typeface="+mj-lt"/>
              </a:rPr>
              <a:t>, </a:t>
            </a:r>
            <a:r>
              <a:rPr lang="en-US" b="1" dirty="0" err="1">
                <a:latin typeface="+mj-lt"/>
              </a:rPr>
              <a:t>int</a:t>
            </a:r>
            <a:r>
              <a:rPr lang="en-US" b="1" dirty="0">
                <a:latin typeface="+mj-lt"/>
              </a:rPr>
              <a:t>  </a:t>
            </a:r>
            <a:r>
              <a:rPr lang="en-US" b="1" dirty="0" err="1">
                <a:latin typeface="+mj-lt"/>
              </a:rPr>
              <a:t>headervalue</a:t>
            </a:r>
            <a:r>
              <a:rPr lang="en-US" b="1" dirty="0">
                <a:latin typeface="+mj-lt"/>
              </a:rPr>
              <a:t>) </a:t>
            </a:r>
            <a:r>
              <a:rPr lang="en-US" sz="2600" dirty="0">
                <a:latin typeface="+mj-lt"/>
              </a:rPr>
              <a:t>//add header regardless of whether a header name already exists</a:t>
            </a:r>
            <a:endParaRPr lang="en-US" dirty="0">
              <a:latin typeface="+mj-lt"/>
            </a:endParaRPr>
          </a:p>
          <a:p>
            <a:pPr marL="968350" indent="-449251">
              <a:buClr>
                <a:srgbClr val="002060"/>
              </a:buClr>
              <a:buSzPct val="100000"/>
              <a:buFont typeface="Wingdings" pitchFamily="2" charset="2"/>
              <a:buChar char="v"/>
              <a:defRPr/>
            </a:pPr>
            <a:r>
              <a:rPr lang="en-US" b="1" dirty="0" err="1">
                <a:latin typeface="+mj-lt"/>
              </a:rPr>
              <a:t>addDateHeader</a:t>
            </a:r>
            <a:r>
              <a:rPr lang="en-US" b="1" dirty="0">
                <a:latin typeface="+mj-lt"/>
              </a:rPr>
              <a:t>(String header, long milliseconds)</a:t>
            </a:r>
          </a:p>
          <a:p>
            <a:pPr marL="968350" indent="-449251">
              <a:buClr>
                <a:srgbClr val="002060"/>
              </a:buClr>
              <a:buSzPct val="100000"/>
              <a:buFont typeface="Wingdings" pitchFamily="2" charset="2"/>
              <a:buChar char="v"/>
              <a:defRPr/>
            </a:pPr>
            <a:r>
              <a:rPr lang="en-US" b="1" dirty="0" err="1">
                <a:latin typeface="+mj-lt"/>
              </a:rPr>
              <a:t>addIntHeader</a:t>
            </a:r>
            <a:r>
              <a:rPr lang="en-US" b="1" dirty="0">
                <a:latin typeface="+mj-lt"/>
              </a:rPr>
              <a:t>(String header, </a:t>
            </a:r>
            <a:r>
              <a:rPr lang="en-US" b="1" dirty="0" err="1">
                <a:latin typeface="+mj-lt"/>
              </a:rPr>
              <a:t>int</a:t>
            </a:r>
            <a:r>
              <a:rPr lang="en-US" b="1" dirty="0">
                <a:latin typeface="+mj-lt"/>
              </a:rPr>
              <a:t> </a:t>
            </a:r>
            <a:r>
              <a:rPr lang="en-US" b="1" dirty="0" err="1">
                <a:latin typeface="+mj-lt"/>
              </a:rPr>
              <a:t>headerValue</a:t>
            </a:r>
            <a:r>
              <a:rPr lang="en-US" b="1" dirty="0">
                <a:latin typeface="+mj-lt"/>
              </a:rPr>
              <a:t>)</a:t>
            </a:r>
          </a:p>
          <a:p>
            <a:r>
              <a:rPr lang="en-US" dirty="0">
                <a:latin typeface="+mj-lt"/>
              </a:rPr>
              <a:t>Finally, </a:t>
            </a:r>
            <a:r>
              <a:rPr lang="en-US" b="1" dirty="0" err="1">
                <a:latin typeface="+mj-lt"/>
              </a:rPr>
              <a:t>HttpServletResponse</a:t>
            </a:r>
            <a:r>
              <a:rPr lang="en-US" dirty="0">
                <a:latin typeface="+mj-lt"/>
              </a:rPr>
              <a:t> also supplies a number of methods for specifying common headers.</a:t>
            </a:r>
          </a:p>
        </p:txBody>
      </p:sp>
    </p:spTree>
    <p:extLst>
      <p:ext uri="{BB962C8B-B14F-4D97-AF65-F5344CB8AC3E}">
        <p14:creationId xmlns:p14="http://schemas.microsoft.com/office/powerpoint/2010/main" val="23727068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3B5A6-8EFD-4D39-8EE8-01B3C76355FA}"/>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245E9F65-C3B3-45B6-B52D-77EF53FFC4A1}"/>
              </a:ext>
            </a:extLst>
          </p:cNvPr>
          <p:cNvSpPr>
            <a:spLocks noGrp="1"/>
          </p:cNvSpPr>
          <p:nvPr>
            <p:ph idx="1"/>
          </p:nvPr>
        </p:nvSpPr>
        <p:spPr/>
        <p:txBody>
          <a:bodyPr/>
          <a:lstStyle/>
          <a:p>
            <a:r>
              <a:rPr lang="en-US"/>
              <a:t>Finally, </a:t>
            </a:r>
            <a:r>
              <a:rPr lang="en-US" b="1"/>
              <a:t>HttpServletResponse</a:t>
            </a:r>
            <a:r>
              <a:rPr lang="en-US"/>
              <a:t> also supplies a number of methods for specifying common headers.</a:t>
            </a:r>
          </a:p>
        </p:txBody>
      </p:sp>
      <p:graphicFrame>
        <p:nvGraphicFramePr>
          <p:cNvPr id="4" name="Table 3">
            <a:extLst>
              <a:ext uri="{FF2B5EF4-FFF2-40B4-BE49-F238E27FC236}">
                <a16:creationId xmlns:a16="http://schemas.microsoft.com/office/drawing/2014/main" id="{6D3653D3-E3B3-4FB2-B7A4-2E8BDB9AA2C8}"/>
              </a:ext>
            </a:extLst>
          </p:cNvPr>
          <p:cNvGraphicFramePr>
            <a:graphicFrameLocks noGrp="1"/>
          </p:cNvGraphicFramePr>
          <p:nvPr>
            <p:extLst>
              <p:ext uri="{D42A27DB-BD31-4B8C-83A1-F6EECF244321}">
                <p14:modId xmlns:p14="http://schemas.microsoft.com/office/powerpoint/2010/main" val="2224795070"/>
              </p:ext>
            </p:extLst>
          </p:nvPr>
        </p:nvGraphicFramePr>
        <p:xfrm>
          <a:off x="481263" y="2451937"/>
          <a:ext cx="11551814" cy="3820527"/>
        </p:xfrm>
        <a:graphic>
          <a:graphicData uri="http://schemas.openxmlformats.org/drawingml/2006/table">
            <a:tbl>
              <a:tblPr firstRow="1" bandRow="1">
                <a:tableStyleId>{5C22544A-7EE6-4342-B048-85BDC9FD1C3A}</a:tableStyleId>
              </a:tblPr>
              <a:tblGrid>
                <a:gridCol w="2903211">
                  <a:extLst>
                    <a:ext uri="{9D8B030D-6E8A-4147-A177-3AD203B41FA5}">
                      <a16:colId xmlns:a16="http://schemas.microsoft.com/office/drawing/2014/main" val="20000"/>
                    </a:ext>
                  </a:extLst>
                </a:gridCol>
                <a:gridCol w="8648603">
                  <a:extLst>
                    <a:ext uri="{9D8B030D-6E8A-4147-A177-3AD203B41FA5}">
                      <a16:colId xmlns:a16="http://schemas.microsoft.com/office/drawing/2014/main" val="20001"/>
                    </a:ext>
                  </a:extLst>
                </a:gridCol>
              </a:tblGrid>
              <a:tr h="565983">
                <a:tc>
                  <a:txBody>
                    <a:bodyPr/>
                    <a:lstStyle/>
                    <a:p>
                      <a:pPr algn="ctr"/>
                      <a:r>
                        <a:rPr lang="en-US" sz="1900" dirty="0"/>
                        <a:t>Methods</a:t>
                      </a:r>
                    </a:p>
                  </a:txBody>
                  <a:tcPr marL="91437" marR="91437" marT="45695" marB="45695"/>
                </a:tc>
                <a:tc>
                  <a:txBody>
                    <a:bodyPr/>
                    <a:lstStyle/>
                    <a:p>
                      <a:pPr algn="ctr"/>
                      <a:r>
                        <a:rPr lang="en-US" sz="1900" dirty="0"/>
                        <a:t>Meaning</a:t>
                      </a:r>
                    </a:p>
                  </a:txBody>
                  <a:tcPr marL="91437" marR="91437" marT="45695" marB="45695"/>
                </a:tc>
                <a:extLst>
                  <a:ext uri="{0D108BD9-81ED-4DB2-BD59-A6C34878D82A}">
                    <a16:rowId xmlns:a16="http://schemas.microsoft.com/office/drawing/2014/main" val="10000"/>
                  </a:ext>
                </a:extLst>
              </a:tr>
              <a:tr h="9905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kern="1200" dirty="0" err="1">
                          <a:solidFill>
                            <a:schemeClr val="dk1"/>
                          </a:solidFill>
                          <a:latin typeface="+mn-lt"/>
                          <a:ea typeface="+mn-ea"/>
                          <a:cs typeface="+mn-cs"/>
                        </a:rPr>
                        <a:t>setContentType</a:t>
                      </a:r>
                      <a:r>
                        <a:rPr lang="en-US" sz="1900" kern="1200" dirty="0">
                          <a:solidFill>
                            <a:schemeClr val="dk1"/>
                          </a:solidFill>
                          <a:latin typeface="+mn-lt"/>
                          <a:ea typeface="+mn-ea"/>
                          <a:cs typeface="+mn-cs"/>
                        </a:rPr>
                        <a:t>()</a:t>
                      </a:r>
                    </a:p>
                  </a:txBody>
                  <a:tcPr marL="91437" marR="91437" marT="45695" marB="45695"/>
                </a:tc>
                <a:tc>
                  <a:txBody>
                    <a:bodyPr/>
                    <a:lstStyle/>
                    <a:p>
                      <a:pPr marL="231775" indent="-231775">
                        <a:buFont typeface="Arial" pitchFamily="34" charset="0"/>
                        <a:buChar char="•"/>
                      </a:pPr>
                      <a:r>
                        <a:rPr lang="en-US" sz="1900" kern="1200" dirty="0">
                          <a:solidFill>
                            <a:schemeClr val="dk1"/>
                          </a:solidFill>
                          <a:latin typeface="+mn-lt"/>
                          <a:ea typeface="+mn-ea"/>
                          <a:cs typeface="+mn-cs"/>
                        </a:rPr>
                        <a:t>sets the Content-Type header(MIME)</a:t>
                      </a:r>
                    </a:p>
                    <a:p>
                      <a:pPr marL="231775" indent="-231775">
                        <a:buFont typeface="Arial" pitchFamily="34" charset="0"/>
                        <a:buChar char="•"/>
                      </a:pPr>
                      <a:r>
                        <a:rPr lang="en-US" sz="1900" kern="1200" dirty="0">
                          <a:solidFill>
                            <a:schemeClr val="dk1"/>
                          </a:solidFill>
                          <a:latin typeface="+mn-lt"/>
                          <a:ea typeface="+mn-ea"/>
                          <a:cs typeface="+mn-cs"/>
                        </a:rPr>
                        <a:t>used by the majority of </a:t>
                      </a:r>
                      <a:r>
                        <a:rPr lang="en-US" sz="1900" kern="1200" dirty="0" err="1">
                          <a:solidFill>
                            <a:schemeClr val="dk1"/>
                          </a:solidFill>
                          <a:latin typeface="+mn-lt"/>
                          <a:ea typeface="+mn-ea"/>
                          <a:cs typeface="+mn-cs"/>
                        </a:rPr>
                        <a:t>servlets</a:t>
                      </a:r>
                      <a:endParaRPr lang="en-US" sz="1900" dirty="0"/>
                    </a:p>
                  </a:txBody>
                  <a:tcPr marL="91437" marR="91437" marT="45695" marB="45695"/>
                </a:tc>
                <a:extLst>
                  <a:ext uri="{0D108BD9-81ED-4DB2-BD59-A6C34878D82A}">
                    <a16:rowId xmlns:a16="http://schemas.microsoft.com/office/drawing/2014/main" val="10001"/>
                  </a:ext>
                </a:extLst>
              </a:tr>
              <a:tr h="9905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kern="1200" dirty="0" err="1">
                          <a:solidFill>
                            <a:schemeClr val="dk1"/>
                          </a:solidFill>
                          <a:latin typeface="+mn-lt"/>
                          <a:ea typeface="+mn-ea"/>
                          <a:cs typeface="+mn-cs"/>
                        </a:rPr>
                        <a:t>setContentLength</a:t>
                      </a:r>
                      <a:r>
                        <a:rPr lang="en-US" sz="1900" kern="1200" dirty="0">
                          <a:solidFill>
                            <a:schemeClr val="dk1"/>
                          </a:solidFill>
                          <a:latin typeface="+mn-lt"/>
                          <a:ea typeface="+mn-ea"/>
                          <a:cs typeface="+mn-cs"/>
                        </a:rPr>
                        <a:t>()</a:t>
                      </a:r>
                    </a:p>
                  </a:txBody>
                  <a:tcPr marL="91437" marR="91437" marT="45695" marB="45695"/>
                </a:tc>
                <a:tc>
                  <a:txBody>
                    <a:bodyPr/>
                    <a:lstStyle/>
                    <a:p>
                      <a:pPr marL="231775" indent="-231775">
                        <a:buFont typeface="Arial" pitchFamily="34" charset="0"/>
                        <a:buChar char="•"/>
                      </a:pPr>
                      <a:r>
                        <a:rPr lang="en-US" sz="1900" kern="1200" dirty="0">
                          <a:solidFill>
                            <a:schemeClr val="dk1"/>
                          </a:solidFill>
                          <a:latin typeface="+mn-lt"/>
                          <a:ea typeface="+mn-ea"/>
                          <a:cs typeface="+mn-cs"/>
                        </a:rPr>
                        <a:t>sets the Content-Length header</a:t>
                      </a:r>
                    </a:p>
                    <a:p>
                      <a:pPr marL="231775" indent="-231775">
                        <a:buFont typeface="Arial" pitchFamily="34" charset="0"/>
                        <a:buChar char="•"/>
                      </a:pPr>
                      <a:r>
                        <a:rPr lang="en-US" sz="1900" kern="1200" dirty="0">
                          <a:solidFill>
                            <a:schemeClr val="dk1"/>
                          </a:solidFill>
                          <a:latin typeface="+mn-lt"/>
                          <a:ea typeface="+mn-ea"/>
                          <a:cs typeface="+mn-cs"/>
                        </a:rPr>
                        <a:t>used for persistent (keep-alive) HTTP connections.</a:t>
                      </a:r>
                      <a:endParaRPr lang="en-US" sz="1900" dirty="0"/>
                    </a:p>
                  </a:txBody>
                  <a:tcPr marL="91437" marR="91437" marT="45695" marB="45695"/>
                </a:tc>
                <a:extLst>
                  <a:ext uri="{0D108BD9-81ED-4DB2-BD59-A6C34878D82A}">
                    <a16:rowId xmlns:a16="http://schemas.microsoft.com/office/drawing/2014/main" val="10002"/>
                  </a:ext>
                </a:extLst>
              </a:tr>
              <a:tr h="5659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kern="1200" dirty="0" err="1">
                          <a:solidFill>
                            <a:schemeClr val="dk1"/>
                          </a:solidFill>
                          <a:latin typeface="+mn-lt"/>
                          <a:ea typeface="+mn-ea"/>
                          <a:cs typeface="+mn-cs"/>
                        </a:rPr>
                        <a:t>addCookie</a:t>
                      </a:r>
                      <a:r>
                        <a:rPr lang="en-US" sz="1900" kern="1200" dirty="0">
                          <a:solidFill>
                            <a:schemeClr val="dk1"/>
                          </a:solidFill>
                          <a:latin typeface="+mn-lt"/>
                          <a:ea typeface="+mn-ea"/>
                          <a:cs typeface="+mn-cs"/>
                        </a:rPr>
                        <a:t>()</a:t>
                      </a:r>
                    </a:p>
                  </a:txBody>
                  <a:tcPr marL="91437" marR="91437" marT="45695" marB="45695"/>
                </a:tc>
                <a:tc>
                  <a:txBody>
                    <a:bodyPr/>
                    <a:lstStyle/>
                    <a:p>
                      <a:r>
                        <a:rPr lang="en-US" sz="1900" dirty="0"/>
                        <a:t>Adds a value to the Set-Cookie header</a:t>
                      </a:r>
                    </a:p>
                  </a:txBody>
                  <a:tcPr marL="91437" marR="91437" marT="45695" marB="45695"/>
                </a:tc>
                <a:extLst>
                  <a:ext uri="{0D108BD9-81ED-4DB2-BD59-A6C34878D82A}">
                    <a16:rowId xmlns:a16="http://schemas.microsoft.com/office/drawing/2014/main" val="10003"/>
                  </a:ext>
                </a:extLst>
              </a:tr>
              <a:tr h="7074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kern="1200" dirty="0" err="1">
                          <a:solidFill>
                            <a:schemeClr val="dk1"/>
                          </a:solidFill>
                          <a:latin typeface="+mn-lt"/>
                          <a:ea typeface="+mn-ea"/>
                          <a:cs typeface="+mn-cs"/>
                        </a:rPr>
                        <a:t>sendRedirect</a:t>
                      </a:r>
                      <a:r>
                        <a:rPr lang="en-US" sz="1900" kern="1200" dirty="0">
                          <a:solidFill>
                            <a:schemeClr val="dk1"/>
                          </a:solidFill>
                          <a:latin typeface="+mn-lt"/>
                          <a:ea typeface="+mn-ea"/>
                          <a:cs typeface="+mn-cs"/>
                        </a:rPr>
                        <a:t>()</a:t>
                      </a:r>
                    </a:p>
                  </a:txBody>
                  <a:tcPr marL="91437" marR="91437" marT="45695" marB="45695"/>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900" kern="1200" dirty="0">
                          <a:solidFill>
                            <a:schemeClr val="dk1"/>
                          </a:solidFill>
                          <a:latin typeface="+mn-lt"/>
                          <a:ea typeface="+mn-ea"/>
                          <a:cs typeface="+mn-cs"/>
                        </a:rPr>
                        <a:t>Sets Location header (plus changes status code)</a:t>
                      </a:r>
                      <a:r>
                        <a:rPr lang="en-US" sz="2400" dirty="0"/>
                        <a:t> </a:t>
                      </a:r>
                      <a:endParaRPr lang="en-US" sz="1900" dirty="0"/>
                    </a:p>
                  </a:txBody>
                  <a:tcPr marL="91437" marR="91437" marT="45695" marB="4569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646416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1E1D8-4979-4F85-960F-AF2715409A1D}"/>
              </a:ext>
            </a:extLst>
          </p:cNvPr>
          <p:cNvSpPr>
            <a:spLocks noGrp="1"/>
          </p:cNvSpPr>
          <p:nvPr>
            <p:ph type="title"/>
          </p:nvPr>
        </p:nvSpPr>
        <p:spPr/>
        <p:txBody>
          <a:bodyPr>
            <a:normAutofit/>
          </a:bodyPr>
          <a:lstStyle/>
          <a:p>
            <a:r>
              <a:rPr lang="en-US" sz="3600" b="1" dirty="0"/>
              <a:t>HTTP 1.1 Response Headers and Their Meaning</a:t>
            </a:r>
            <a:endParaRPr lang="en-US" sz="3600" dirty="0"/>
          </a:p>
        </p:txBody>
      </p:sp>
      <p:sp>
        <p:nvSpPr>
          <p:cNvPr id="3" name="Content Placeholder 2">
            <a:extLst>
              <a:ext uri="{FF2B5EF4-FFF2-40B4-BE49-F238E27FC236}">
                <a16:creationId xmlns:a16="http://schemas.microsoft.com/office/drawing/2014/main" id="{8328AD38-085A-4CD5-A5E3-9D87DE904E0F}"/>
              </a:ext>
            </a:extLst>
          </p:cNvPr>
          <p:cNvSpPr>
            <a:spLocks noGrp="1"/>
          </p:cNvSpPr>
          <p:nvPr>
            <p:ph idx="1"/>
          </p:nvPr>
        </p:nvSpPr>
        <p:spPr/>
        <p:txBody>
          <a:bodyPr/>
          <a:lstStyle/>
          <a:p>
            <a:r>
              <a:rPr lang="en-US" sz="2400" dirty="0"/>
              <a:t>The possible HTTP1.1 response headers along with a brief summary</a:t>
            </a:r>
            <a:r>
              <a:rPr lang="en-US" dirty="0"/>
              <a:t>.</a:t>
            </a:r>
          </a:p>
          <a:p>
            <a:endParaRPr lang="en-US" dirty="0"/>
          </a:p>
        </p:txBody>
      </p:sp>
      <p:graphicFrame>
        <p:nvGraphicFramePr>
          <p:cNvPr id="5" name="Table 4">
            <a:extLst>
              <a:ext uri="{FF2B5EF4-FFF2-40B4-BE49-F238E27FC236}">
                <a16:creationId xmlns:a16="http://schemas.microsoft.com/office/drawing/2014/main" id="{FF275EC2-93BE-4C9F-AE3F-48348C1508C3}"/>
              </a:ext>
            </a:extLst>
          </p:cNvPr>
          <p:cNvGraphicFramePr>
            <a:graphicFrameLocks noGrp="1"/>
          </p:cNvGraphicFramePr>
          <p:nvPr>
            <p:extLst>
              <p:ext uri="{D42A27DB-BD31-4B8C-83A1-F6EECF244321}">
                <p14:modId xmlns:p14="http://schemas.microsoft.com/office/powerpoint/2010/main" val="1131452785"/>
              </p:ext>
            </p:extLst>
          </p:nvPr>
        </p:nvGraphicFramePr>
        <p:xfrm>
          <a:off x="132265" y="2196015"/>
          <a:ext cx="11874156" cy="4894051"/>
        </p:xfrm>
        <a:graphic>
          <a:graphicData uri="http://schemas.openxmlformats.org/drawingml/2006/table">
            <a:tbl>
              <a:tblPr firstRow="1" bandRow="1">
                <a:tableStyleId>{5C22544A-7EE6-4342-B048-85BDC9FD1C3A}</a:tableStyleId>
              </a:tblPr>
              <a:tblGrid>
                <a:gridCol w="2715661">
                  <a:extLst>
                    <a:ext uri="{9D8B030D-6E8A-4147-A177-3AD203B41FA5}">
                      <a16:colId xmlns:a16="http://schemas.microsoft.com/office/drawing/2014/main" val="20000"/>
                    </a:ext>
                  </a:extLst>
                </a:gridCol>
                <a:gridCol w="9158495">
                  <a:extLst>
                    <a:ext uri="{9D8B030D-6E8A-4147-A177-3AD203B41FA5}">
                      <a16:colId xmlns:a16="http://schemas.microsoft.com/office/drawing/2014/main" val="20001"/>
                    </a:ext>
                  </a:extLst>
                </a:gridCol>
              </a:tblGrid>
              <a:tr h="345830">
                <a:tc>
                  <a:txBody>
                    <a:bodyPr/>
                    <a:lstStyle/>
                    <a:p>
                      <a:r>
                        <a:rPr lang="en-US" sz="1900" baseline="0" dirty="0"/>
                        <a:t> Header Name</a:t>
                      </a:r>
                      <a:endParaRPr lang="en-US" sz="1900" dirty="0"/>
                    </a:p>
                  </a:txBody>
                  <a:tcPr marL="91443" marR="91443" marT="45727" marB="45727"/>
                </a:tc>
                <a:tc>
                  <a:txBody>
                    <a:bodyPr/>
                    <a:lstStyle/>
                    <a:p>
                      <a:r>
                        <a:rPr lang="en-US" sz="1900" dirty="0"/>
                        <a:t>Meaning</a:t>
                      </a:r>
                    </a:p>
                  </a:txBody>
                  <a:tcPr marL="91443" marR="91443" marT="45727" marB="45727"/>
                </a:tc>
                <a:extLst>
                  <a:ext uri="{0D108BD9-81ED-4DB2-BD59-A6C34878D82A}">
                    <a16:rowId xmlns:a16="http://schemas.microsoft.com/office/drawing/2014/main" val="10000"/>
                  </a:ext>
                </a:extLst>
              </a:tr>
              <a:tr h="3458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kern="1200" dirty="0">
                          <a:solidFill>
                            <a:schemeClr val="dk1"/>
                          </a:solidFill>
                          <a:latin typeface="+mn-lt"/>
                          <a:ea typeface="+mn-ea"/>
                          <a:cs typeface="+mn-cs"/>
                        </a:rPr>
                        <a:t>Accept-Ranges</a:t>
                      </a:r>
                    </a:p>
                  </a:txBody>
                  <a:tcPr marL="91443" marR="91443" marT="45727" marB="45727"/>
                </a:tc>
                <a:tc>
                  <a:txBody>
                    <a:bodyPr/>
                    <a:lstStyle/>
                    <a:p>
                      <a:r>
                        <a:rPr lang="en-US" sz="1900" kern="1200" dirty="0">
                          <a:solidFill>
                            <a:schemeClr val="dk1"/>
                          </a:solidFill>
                          <a:latin typeface="+mn-lt"/>
                          <a:ea typeface="+mn-ea"/>
                          <a:cs typeface="+mn-cs"/>
                        </a:rPr>
                        <a:t>tells the client whether or not you accept Range request headers.</a:t>
                      </a:r>
                      <a:endParaRPr lang="en-US" sz="1900" dirty="0"/>
                    </a:p>
                  </a:txBody>
                  <a:tcPr marL="91443" marR="91443" marT="45727" marB="45727"/>
                </a:tc>
                <a:extLst>
                  <a:ext uri="{0D108BD9-81ED-4DB2-BD59-A6C34878D82A}">
                    <a16:rowId xmlns:a16="http://schemas.microsoft.com/office/drawing/2014/main" val="10001"/>
                  </a:ext>
                </a:extLst>
              </a:tr>
              <a:tr h="6086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kern="1200" dirty="0">
                          <a:solidFill>
                            <a:schemeClr val="dk1"/>
                          </a:solidFill>
                          <a:latin typeface="+mn-lt"/>
                          <a:ea typeface="+mn-ea"/>
                          <a:cs typeface="+mn-cs"/>
                        </a:rPr>
                        <a:t>Age</a:t>
                      </a:r>
                    </a:p>
                  </a:txBody>
                  <a:tcPr marL="91443" marR="91443" marT="45727" marB="45727"/>
                </a:tc>
                <a:tc>
                  <a:txBody>
                    <a:bodyPr/>
                    <a:lstStyle/>
                    <a:p>
                      <a:pPr algn="just"/>
                      <a:r>
                        <a:rPr lang="en-US" sz="1900" kern="1200" dirty="0">
                          <a:solidFill>
                            <a:schemeClr val="dk1"/>
                          </a:solidFill>
                          <a:latin typeface="+mn-lt"/>
                          <a:ea typeface="+mn-ea"/>
                          <a:cs typeface="+mn-cs"/>
                        </a:rPr>
                        <a:t>is used by </a:t>
                      </a:r>
                      <a:r>
                        <a:rPr lang="en-US" sz="1900" b="1" kern="1200" dirty="0">
                          <a:solidFill>
                            <a:schemeClr val="dk1"/>
                          </a:solidFill>
                          <a:latin typeface="+mn-lt"/>
                          <a:ea typeface="+mn-ea"/>
                          <a:cs typeface="+mn-cs"/>
                        </a:rPr>
                        <a:t>proxies</a:t>
                      </a:r>
                      <a:r>
                        <a:rPr lang="en-US" sz="1900" kern="1200" dirty="0">
                          <a:solidFill>
                            <a:schemeClr val="dk1"/>
                          </a:solidFill>
                          <a:latin typeface="+mn-lt"/>
                          <a:ea typeface="+mn-ea"/>
                          <a:cs typeface="+mn-cs"/>
                        </a:rPr>
                        <a:t> to indicate how long ago the document was generated by the original server.</a:t>
                      </a:r>
                      <a:endParaRPr lang="en-US" sz="1900" dirty="0"/>
                    </a:p>
                  </a:txBody>
                  <a:tcPr marL="91443" marR="91443" marT="45727" marB="45727"/>
                </a:tc>
                <a:extLst>
                  <a:ext uri="{0D108BD9-81ED-4DB2-BD59-A6C34878D82A}">
                    <a16:rowId xmlns:a16="http://schemas.microsoft.com/office/drawing/2014/main" val="10002"/>
                  </a:ext>
                </a:extLst>
              </a:tr>
              <a:tr h="3458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kern="1200" dirty="0">
                          <a:solidFill>
                            <a:schemeClr val="dk1"/>
                          </a:solidFill>
                          <a:latin typeface="+mn-lt"/>
                          <a:ea typeface="+mn-ea"/>
                          <a:cs typeface="+mn-cs"/>
                        </a:rPr>
                        <a:t>Allow</a:t>
                      </a:r>
                    </a:p>
                  </a:txBody>
                  <a:tcPr marL="91443" marR="91443" marT="45727" marB="45727"/>
                </a:tc>
                <a:tc>
                  <a:txBody>
                    <a:bodyPr/>
                    <a:lstStyle/>
                    <a:p>
                      <a:r>
                        <a:rPr lang="en-US" sz="1900" kern="1200" dirty="0">
                          <a:solidFill>
                            <a:schemeClr val="dk1"/>
                          </a:solidFill>
                          <a:latin typeface="+mn-lt"/>
                          <a:ea typeface="+mn-ea"/>
                          <a:cs typeface="+mn-cs"/>
                        </a:rPr>
                        <a:t>specifies the request methods (GET, POST, etc.)</a:t>
                      </a:r>
                      <a:endParaRPr lang="en-US" sz="1900" dirty="0"/>
                    </a:p>
                  </a:txBody>
                  <a:tcPr marL="91443" marR="91443" marT="45727" marB="45727"/>
                </a:tc>
                <a:extLst>
                  <a:ext uri="{0D108BD9-81ED-4DB2-BD59-A6C34878D82A}">
                    <a16:rowId xmlns:a16="http://schemas.microsoft.com/office/drawing/2014/main" val="10003"/>
                  </a:ext>
                </a:extLst>
              </a:tr>
              <a:tr h="18261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kern="1200" dirty="0">
                          <a:solidFill>
                            <a:schemeClr val="dk1"/>
                          </a:solidFill>
                          <a:latin typeface="+mn-lt"/>
                          <a:ea typeface="+mn-ea"/>
                          <a:cs typeface="+mn-cs"/>
                        </a:rPr>
                        <a:t>Cache-Control</a:t>
                      </a:r>
                    </a:p>
                    <a:p>
                      <a:pPr marL="0" marR="0" indent="0" algn="l" defTabSz="914400" rtl="0" eaLnBrk="1" fontAlgn="auto" latinLnBrk="0" hangingPunct="1">
                        <a:lnSpc>
                          <a:spcPct val="100000"/>
                        </a:lnSpc>
                        <a:spcBef>
                          <a:spcPts val="0"/>
                        </a:spcBef>
                        <a:spcAft>
                          <a:spcPts val="0"/>
                        </a:spcAft>
                        <a:buClrTx/>
                        <a:buSzTx/>
                        <a:buFontTx/>
                        <a:buNone/>
                        <a:tabLst/>
                        <a:defRPr/>
                      </a:pPr>
                      <a:r>
                        <a:rPr lang="en-US" sz="1900" kern="1200" dirty="0" err="1">
                          <a:solidFill>
                            <a:schemeClr val="dk1"/>
                          </a:solidFill>
                          <a:latin typeface="+mn-lt"/>
                          <a:ea typeface="+mn-ea"/>
                          <a:cs typeface="+mn-cs"/>
                        </a:rPr>
                        <a:t>Pragma</a:t>
                      </a:r>
                      <a:r>
                        <a:rPr lang="en-US" sz="1900" kern="1200" dirty="0">
                          <a:solidFill>
                            <a:schemeClr val="dk1"/>
                          </a:solidFill>
                          <a:latin typeface="+mn-lt"/>
                          <a:ea typeface="+mn-ea"/>
                          <a:cs typeface="+mn-cs"/>
                        </a:rPr>
                        <a:t> </a:t>
                      </a:r>
                    </a:p>
                  </a:txBody>
                  <a:tcPr marL="91443" marR="91443" marT="45727" marB="45727"/>
                </a:tc>
                <a:tc>
                  <a:txBody>
                    <a:bodyPr/>
                    <a:lstStyle/>
                    <a:p>
                      <a:pPr marL="231775" indent="-231775">
                        <a:buFont typeface="Arial" pitchFamily="34" charset="0"/>
                        <a:buChar char="•"/>
                      </a:pPr>
                      <a:r>
                        <a:rPr lang="en-US" sz="1900" dirty="0"/>
                        <a:t>the circumstances in which the response document can safely be cached.</a:t>
                      </a:r>
                    </a:p>
                    <a:p>
                      <a:pPr marL="231775" indent="-231775">
                        <a:buFont typeface="Arial" pitchFamily="34" charset="0"/>
                        <a:buChar char="•"/>
                      </a:pPr>
                      <a:r>
                        <a:rPr lang="en-US" sz="1900" dirty="0"/>
                        <a:t>It can have values </a:t>
                      </a:r>
                      <a:r>
                        <a:rPr lang="en-US" sz="1900" b="1" dirty="0"/>
                        <a:t>public, private</a:t>
                      </a:r>
                      <a:r>
                        <a:rPr lang="en-US" sz="1900" dirty="0"/>
                        <a:t> or </a:t>
                      </a:r>
                      <a:r>
                        <a:rPr lang="en-US" sz="1900" b="1" dirty="0"/>
                        <a:t>no-cache.</a:t>
                      </a:r>
                    </a:p>
                    <a:p>
                      <a:pPr marL="519113" indent="-177800">
                        <a:buFont typeface="Georgia" pitchFamily="18" charset="0"/>
                        <a:buChar char="»"/>
                        <a:tabLst>
                          <a:tab pos="519113" algn="l"/>
                        </a:tabLst>
                      </a:pPr>
                      <a:r>
                        <a:rPr lang="en-US" sz="1900" b="1" dirty="0"/>
                        <a:t>Public</a:t>
                      </a:r>
                      <a:r>
                        <a:rPr lang="en-US" sz="1900" dirty="0"/>
                        <a:t> means document is cacheable, </a:t>
                      </a:r>
                    </a:p>
                    <a:p>
                      <a:pPr marL="519113" indent="-177800">
                        <a:buFont typeface="Georgia" pitchFamily="18" charset="0"/>
                        <a:buChar char="»"/>
                        <a:tabLst>
                          <a:tab pos="519113" algn="l"/>
                        </a:tabLst>
                      </a:pPr>
                      <a:r>
                        <a:rPr lang="en-US" sz="1900" b="1" dirty="0"/>
                        <a:t>Private</a:t>
                      </a:r>
                      <a:r>
                        <a:rPr lang="en-US" sz="1900" dirty="0"/>
                        <a:t> means document is for a single user and can only be stored in private caches </a:t>
                      </a:r>
                    </a:p>
                    <a:p>
                      <a:pPr marL="519113" marR="0" indent="-177800" algn="l" defTabSz="914400" rtl="0" eaLnBrk="1" fontAlgn="auto" latinLnBrk="0" hangingPunct="1">
                        <a:lnSpc>
                          <a:spcPct val="100000"/>
                        </a:lnSpc>
                        <a:spcBef>
                          <a:spcPts val="0"/>
                        </a:spcBef>
                        <a:spcAft>
                          <a:spcPts val="0"/>
                        </a:spcAft>
                        <a:buClrTx/>
                        <a:buSzTx/>
                        <a:buFont typeface="Georgia" pitchFamily="18" charset="0"/>
                        <a:buChar char="»"/>
                        <a:tabLst>
                          <a:tab pos="519113" algn="l"/>
                        </a:tabLst>
                        <a:defRPr/>
                      </a:pPr>
                      <a:r>
                        <a:rPr lang="en-US" sz="1900" b="1" dirty="0"/>
                        <a:t>no-cache</a:t>
                      </a:r>
                      <a:r>
                        <a:rPr lang="en-US" sz="1900" dirty="0"/>
                        <a:t> means document should never be cached.</a:t>
                      </a:r>
                    </a:p>
                  </a:txBody>
                  <a:tcPr marL="91443" marR="91443" marT="45727" marB="45727"/>
                </a:tc>
                <a:extLst>
                  <a:ext uri="{0D108BD9-81ED-4DB2-BD59-A6C34878D82A}">
                    <a16:rowId xmlns:a16="http://schemas.microsoft.com/office/drawing/2014/main" val="10004"/>
                  </a:ext>
                </a:extLst>
              </a:tr>
              <a:tr h="6086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kern="1200" dirty="0">
                          <a:solidFill>
                            <a:schemeClr val="dk1"/>
                          </a:solidFill>
                          <a:latin typeface="+mn-lt"/>
                          <a:ea typeface="+mn-ea"/>
                          <a:cs typeface="+mn-cs"/>
                        </a:rPr>
                        <a:t>Connection</a:t>
                      </a:r>
                    </a:p>
                    <a:p>
                      <a:endParaRPr lang="en-US" sz="1900" dirty="0"/>
                    </a:p>
                  </a:txBody>
                  <a:tcPr marL="91443" marR="91443" marT="45727" marB="45727"/>
                </a:tc>
                <a:tc>
                  <a:txBody>
                    <a:bodyPr/>
                    <a:lstStyle/>
                    <a:p>
                      <a:pPr algn="just"/>
                      <a:r>
                        <a:rPr lang="en-US" sz="1900" dirty="0"/>
                        <a:t>instructs the browser whether to use persistent in HTTP</a:t>
                      </a:r>
                      <a:r>
                        <a:rPr lang="en-US" sz="1900" baseline="0" dirty="0"/>
                        <a:t> </a:t>
                      </a:r>
                      <a:r>
                        <a:rPr lang="en-US" sz="1900" dirty="0"/>
                        <a:t>connections or not.</a:t>
                      </a:r>
                    </a:p>
                  </a:txBody>
                  <a:tcPr marL="91443" marR="91443" marT="45727" marB="45727"/>
                </a:tc>
                <a:extLst>
                  <a:ext uri="{0D108BD9-81ED-4DB2-BD59-A6C34878D82A}">
                    <a16:rowId xmlns:a16="http://schemas.microsoft.com/office/drawing/2014/main" val="10005"/>
                  </a:ext>
                </a:extLst>
              </a:tr>
              <a:tr h="5810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kern="1200">
                          <a:solidFill>
                            <a:schemeClr val="dk1"/>
                          </a:solidFill>
                          <a:latin typeface="+mn-lt"/>
                          <a:ea typeface="+mn-ea"/>
                          <a:cs typeface="+mn-cs"/>
                        </a:rPr>
                        <a:t>Content-Encoding</a:t>
                      </a:r>
                      <a:endParaRPr lang="en-US" sz="1900" kern="1200" dirty="0">
                        <a:solidFill>
                          <a:schemeClr val="dk1"/>
                        </a:solidFill>
                        <a:latin typeface="+mn-lt"/>
                        <a:ea typeface="+mn-ea"/>
                        <a:cs typeface="+mn-cs"/>
                      </a:endParaRPr>
                    </a:p>
                  </a:txBody>
                  <a:tcPr marL="91443" marR="91443" marT="45727" marB="45727"/>
                </a:tc>
                <a:tc>
                  <a:txBody>
                    <a:bodyPr/>
                    <a:lstStyle/>
                    <a:p>
                      <a:pPr algn="just"/>
                      <a:r>
                        <a:rPr lang="en-US" sz="1900" kern="1200" dirty="0">
                          <a:solidFill>
                            <a:schemeClr val="dk1"/>
                          </a:solidFill>
                          <a:latin typeface="+mn-lt"/>
                          <a:ea typeface="+mn-ea"/>
                          <a:cs typeface="+mn-cs"/>
                        </a:rPr>
                        <a:t>indicates the way in which the page was encoded during </a:t>
                      </a:r>
                      <a:r>
                        <a:rPr lang="en-US" sz="1900" kern="1200" baseline="0" dirty="0">
                          <a:solidFill>
                            <a:schemeClr val="dk1"/>
                          </a:solidFill>
                          <a:latin typeface="+mn-lt"/>
                          <a:ea typeface="+mn-ea"/>
                          <a:cs typeface="+mn-cs"/>
                        </a:rPr>
                        <a:t> </a:t>
                      </a:r>
                      <a:r>
                        <a:rPr lang="en-US" sz="1900" kern="1200" dirty="0">
                          <a:solidFill>
                            <a:schemeClr val="dk1"/>
                          </a:solidFill>
                          <a:latin typeface="+mn-lt"/>
                          <a:ea typeface="+mn-ea"/>
                          <a:cs typeface="+mn-cs"/>
                        </a:rPr>
                        <a:t>transmission.</a:t>
                      </a:r>
                      <a:endParaRPr lang="en-US" sz="1900" dirty="0"/>
                    </a:p>
                  </a:txBody>
                  <a:tcPr marL="91443" marR="91443" marT="45727" marB="45727"/>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770101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28183-F21A-4511-949A-4A10E74E8CA2}"/>
              </a:ext>
            </a:extLst>
          </p:cNvPr>
          <p:cNvSpPr>
            <a:spLocks noGrp="1"/>
          </p:cNvSpPr>
          <p:nvPr>
            <p:ph type="title"/>
          </p:nvPr>
        </p:nvSpPr>
        <p:spPr/>
        <p:txBody>
          <a:bodyPr/>
          <a:lstStyle/>
          <a:p>
            <a:r>
              <a:rPr lang="en-US" dirty="0"/>
              <a:t>Contd..,</a:t>
            </a:r>
          </a:p>
        </p:txBody>
      </p:sp>
      <p:graphicFrame>
        <p:nvGraphicFramePr>
          <p:cNvPr id="4" name="Table 3">
            <a:extLst>
              <a:ext uri="{FF2B5EF4-FFF2-40B4-BE49-F238E27FC236}">
                <a16:creationId xmlns:a16="http://schemas.microsoft.com/office/drawing/2014/main" id="{C2D50184-8C8F-4266-B187-D7A156EC1229}"/>
              </a:ext>
            </a:extLst>
          </p:cNvPr>
          <p:cNvGraphicFramePr>
            <a:graphicFrameLocks noGrp="1"/>
          </p:cNvGraphicFramePr>
          <p:nvPr>
            <p:extLst>
              <p:ext uri="{D42A27DB-BD31-4B8C-83A1-F6EECF244321}">
                <p14:modId xmlns:p14="http://schemas.microsoft.com/office/powerpoint/2010/main" val="4133551257"/>
              </p:ext>
            </p:extLst>
          </p:nvPr>
        </p:nvGraphicFramePr>
        <p:xfrm>
          <a:off x="82550" y="1319213"/>
          <a:ext cx="11916945" cy="5338265"/>
        </p:xfrm>
        <a:graphic>
          <a:graphicData uri="http://schemas.openxmlformats.org/drawingml/2006/table">
            <a:tbl>
              <a:tblPr firstRow="1" bandRow="1">
                <a:tableStyleId>{5C22544A-7EE6-4342-B048-85BDC9FD1C3A}</a:tableStyleId>
              </a:tblPr>
              <a:tblGrid>
                <a:gridCol w="2829804">
                  <a:extLst>
                    <a:ext uri="{9D8B030D-6E8A-4147-A177-3AD203B41FA5}">
                      <a16:colId xmlns:a16="http://schemas.microsoft.com/office/drawing/2014/main" val="20000"/>
                    </a:ext>
                  </a:extLst>
                </a:gridCol>
                <a:gridCol w="9087141">
                  <a:extLst>
                    <a:ext uri="{9D8B030D-6E8A-4147-A177-3AD203B41FA5}">
                      <a16:colId xmlns:a16="http://schemas.microsoft.com/office/drawing/2014/main" val="20001"/>
                    </a:ext>
                  </a:extLst>
                </a:gridCol>
              </a:tblGrid>
              <a:tr h="404667">
                <a:tc>
                  <a:txBody>
                    <a:bodyPr/>
                    <a:lstStyle/>
                    <a:p>
                      <a:r>
                        <a:rPr lang="en-US" sz="1900" baseline="0" dirty="0"/>
                        <a:t> Header Name</a:t>
                      </a:r>
                      <a:endParaRPr lang="en-US" sz="1900" dirty="0"/>
                    </a:p>
                  </a:txBody>
                  <a:tcPr marL="91443" marR="91443" marT="45727" marB="45727"/>
                </a:tc>
                <a:tc>
                  <a:txBody>
                    <a:bodyPr/>
                    <a:lstStyle/>
                    <a:p>
                      <a:r>
                        <a:rPr lang="en-US" sz="1900" dirty="0"/>
                        <a:t>Meaning</a:t>
                      </a:r>
                    </a:p>
                  </a:txBody>
                  <a:tcPr marL="91443" marR="91443" marT="45727" marB="45727"/>
                </a:tc>
                <a:extLst>
                  <a:ext uri="{0D108BD9-81ED-4DB2-BD59-A6C34878D82A}">
                    <a16:rowId xmlns:a16="http://schemas.microsoft.com/office/drawing/2014/main" val="10000"/>
                  </a:ext>
                </a:extLst>
              </a:tr>
              <a:tr h="6984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kern="1200" dirty="0">
                          <a:solidFill>
                            <a:schemeClr val="dk1"/>
                          </a:solidFill>
                          <a:latin typeface="+mn-lt"/>
                          <a:ea typeface="+mn-ea"/>
                          <a:cs typeface="+mn-cs"/>
                        </a:rPr>
                        <a:t>Content-Language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900" kern="1200" dirty="0">
                        <a:solidFill>
                          <a:schemeClr val="dk1"/>
                        </a:solidFill>
                        <a:latin typeface="+mn-lt"/>
                        <a:ea typeface="+mn-ea"/>
                        <a:cs typeface="+mn-cs"/>
                      </a:endParaRPr>
                    </a:p>
                  </a:txBody>
                  <a:tcPr marL="91443" marR="91443" marT="45727" marB="45727"/>
                </a:tc>
                <a:tc>
                  <a:txBody>
                    <a:bodyPr/>
                    <a:lstStyle/>
                    <a:p>
                      <a:pPr algn="just"/>
                      <a:r>
                        <a:rPr lang="en-US" sz="1900" dirty="0"/>
                        <a:t>This header signifies the language in which the document is written. Example:  en, en-us, </a:t>
                      </a:r>
                      <a:r>
                        <a:rPr lang="en-US" sz="1900" dirty="0" err="1"/>
                        <a:t>ru</a:t>
                      </a:r>
                      <a:r>
                        <a:rPr lang="en-US" sz="1900" dirty="0"/>
                        <a:t>, etc.</a:t>
                      </a:r>
                    </a:p>
                  </a:txBody>
                  <a:tcPr marL="91443" marR="91443" marT="45727" marB="45727"/>
                </a:tc>
                <a:extLst>
                  <a:ext uri="{0D108BD9-81ED-4DB2-BD59-A6C34878D82A}">
                    <a16:rowId xmlns:a16="http://schemas.microsoft.com/office/drawing/2014/main" val="10001"/>
                  </a:ext>
                </a:extLst>
              </a:tr>
              <a:tr h="4046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kern="1200" dirty="0">
                          <a:solidFill>
                            <a:schemeClr val="dk1"/>
                          </a:solidFill>
                          <a:latin typeface="+mn-lt"/>
                          <a:ea typeface="+mn-ea"/>
                          <a:cs typeface="+mn-cs"/>
                        </a:rPr>
                        <a:t>Content-Length</a:t>
                      </a:r>
                    </a:p>
                  </a:txBody>
                  <a:tcPr marL="91443" marR="91443"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kern="1200" dirty="0">
                          <a:solidFill>
                            <a:schemeClr val="dk1"/>
                          </a:solidFill>
                          <a:latin typeface="+mn-lt"/>
                          <a:ea typeface="+mn-ea"/>
                          <a:cs typeface="+mn-cs"/>
                        </a:rPr>
                        <a:t>indicates the number of bytes in the response. </a:t>
                      </a:r>
                    </a:p>
                  </a:txBody>
                  <a:tcPr marL="91443" marR="91443" marT="45727" marB="45727"/>
                </a:tc>
                <a:extLst>
                  <a:ext uri="{0D108BD9-81ED-4DB2-BD59-A6C34878D82A}">
                    <a16:rowId xmlns:a16="http://schemas.microsoft.com/office/drawing/2014/main" val="10002"/>
                  </a:ext>
                </a:extLst>
              </a:tr>
              <a:tr h="6984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kern="1200" dirty="0">
                          <a:solidFill>
                            <a:schemeClr val="dk1"/>
                          </a:solidFill>
                          <a:latin typeface="+mn-lt"/>
                          <a:ea typeface="+mn-ea"/>
                          <a:cs typeface="+mn-cs"/>
                        </a:rPr>
                        <a:t>Content-Location</a:t>
                      </a:r>
                    </a:p>
                  </a:txBody>
                  <a:tcPr marL="91443" marR="91443" marT="45727" marB="45727"/>
                </a:tc>
                <a:tc>
                  <a:txBody>
                    <a:bodyPr/>
                    <a:lstStyle/>
                    <a:p>
                      <a:pPr marL="231775" indent="-231775" algn="just">
                        <a:buFont typeface="Arial" pitchFamily="34" charset="0"/>
                        <a:buChar char="•"/>
                        <a:tabLst>
                          <a:tab pos="287338" algn="l"/>
                        </a:tabLst>
                      </a:pPr>
                      <a:r>
                        <a:rPr lang="en-US" sz="1900" kern="1200" dirty="0">
                          <a:solidFill>
                            <a:schemeClr val="dk1"/>
                          </a:solidFill>
                          <a:latin typeface="+mn-lt"/>
                          <a:ea typeface="+mn-ea"/>
                          <a:cs typeface="+mn-cs"/>
                        </a:rPr>
                        <a:t>supplies an alternative address for the requested document.</a:t>
                      </a:r>
                    </a:p>
                    <a:p>
                      <a:pPr marL="231775" indent="-231775">
                        <a:buFont typeface="Arial" pitchFamily="34" charset="0"/>
                        <a:buChar char="•"/>
                        <a:tabLst>
                          <a:tab pos="287338" algn="l"/>
                        </a:tabLst>
                      </a:pPr>
                      <a:r>
                        <a:rPr lang="en-US" sz="1900" kern="1200" dirty="0">
                          <a:solidFill>
                            <a:schemeClr val="dk1"/>
                          </a:solidFill>
                          <a:latin typeface="+mn-lt"/>
                          <a:ea typeface="+mn-ea"/>
                          <a:cs typeface="+mn-cs"/>
                        </a:rPr>
                        <a:t>Content-Location is </a:t>
                      </a:r>
                      <a:r>
                        <a:rPr lang="en-US" sz="1900" b="1" kern="1200" dirty="0">
                          <a:solidFill>
                            <a:schemeClr val="dk1"/>
                          </a:solidFill>
                          <a:latin typeface="+mn-lt"/>
                          <a:ea typeface="+mn-ea"/>
                          <a:cs typeface="+mn-cs"/>
                        </a:rPr>
                        <a:t>informational</a:t>
                      </a:r>
                      <a:r>
                        <a:rPr lang="en-US" sz="1900" kern="1200" dirty="0">
                          <a:solidFill>
                            <a:schemeClr val="dk1"/>
                          </a:solidFill>
                          <a:latin typeface="+mn-lt"/>
                          <a:ea typeface="+mn-ea"/>
                          <a:cs typeface="+mn-cs"/>
                        </a:rPr>
                        <a:t>;</a:t>
                      </a:r>
                      <a:endParaRPr lang="en-US" sz="1900" dirty="0"/>
                    </a:p>
                  </a:txBody>
                  <a:tcPr marL="91443" marR="91443" marT="45727" marB="45727"/>
                </a:tc>
                <a:extLst>
                  <a:ext uri="{0D108BD9-81ED-4DB2-BD59-A6C34878D82A}">
                    <a16:rowId xmlns:a16="http://schemas.microsoft.com/office/drawing/2014/main" val="10003"/>
                  </a:ext>
                </a:extLst>
              </a:tr>
              <a:tr h="6984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kern="1200" dirty="0">
                          <a:solidFill>
                            <a:schemeClr val="dk1"/>
                          </a:solidFill>
                          <a:latin typeface="+mn-lt"/>
                          <a:ea typeface="+mn-ea"/>
                          <a:cs typeface="+mn-cs"/>
                        </a:rPr>
                        <a:t>Content-Range</a:t>
                      </a:r>
                    </a:p>
                  </a:txBody>
                  <a:tcPr marL="91443" marR="91443" marT="45727" marB="45727"/>
                </a:tc>
                <a:tc>
                  <a:txBody>
                    <a:bodyPr/>
                    <a:lstStyle/>
                    <a:p>
                      <a:pPr algn="just"/>
                      <a:r>
                        <a:rPr lang="en-US" sz="1900" kern="1200" dirty="0">
                          <a:solidFill>
                            <a:schemeClr val="dk1"/>
                          </a:solidFill>
                          <a:latin typeface="+mn-lt"/>
                          <a:ea typeface="+mn-ea"/>
                          <a:cs typeface="+mn-cs"/>
                        </a:rPr>
                        <a:t>is sent with partial-document responses and specifies how much of the total document was sent</a:t>
                      </a:r>
                      <a:endParaRPr lang="en-US" sz="1900" dirty="0"/>
                    </a:p>
                  </a:txBody>
                  <a:tcPr marL="91443" marR="91443" marT="45727" marB="45727"/>
                </a:tc>
                <a:extLst>
                  <a:ext uri="{0D108BD9-81ED-4DB2-BD59-A6C34878D82A}">
                    <a16:rowId xmlns:a16="http://schemas.microsoft.com/office/drawing/2014/main" val="10004"/>
                  </a:ext>
                </a:extLst>
              </a:tr>
              <a:tr h="2028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kern="1200" dirty="0">
                          <a:solidFill>
                            <a:schemeClr val="dk1"/>
                          </a:solidFill>
                          <a:latin typeface="+mn-lt"/>
                          <a:ea typeface="+mn-ea"/>
                          <a:cs typeface="+mn-cs"/>
                        </a:rPr>
                        <a:t>Content-Type</a:t>
                      </a:r>
                    </a:p>
                  </a:txBody>
                  <a:tcPr marL="91443" marR="91443" marT="45727" marB="45727"/>
                </a:tc>
                <a:tc>
                  <a:txBody>
                    <a:bodyPr/>
                    <a:lstStyle/>
                    <a:p>
                      <a:pPr marL="287338" indent="-287338">
                        <a:buFont typeface="Arial" pitchFamily="34" charset="0"/>
                        <a:buChar char="•"/>
                        <a:tabLst>
                          <a:tab pos="287338" algn="l"/>
                        </a:tabLst>
                      </a:pPr>
                      <a:r>
                        <a:rPr lang="en-US" sz="1900" kern="1200" dirty="0">
                          <a:solidFill>
                            <a:schemeClr val="dk1"/>
                          </a:solidFill>
                          <a:latin typeface="+mn-lt"/>
                          <a:ea typeface="+mn-ea"/>
                          <a:cs typeface="+mn-cs"/>
                        </a:rPr>
                        <a:t>gives the MIME type of the response document.</a:t>
                      </a:r>
                    </a:p>
                    <a:p>
                      <a:pPr marL="287338" indent="-287338">
                        <a:buFont typeface="Arial" pitchFamily="34" charset="0"/>
                        <a:buChar char="•"/>
                        <a:tabLst>
                          <a:tab pos="287338" algn="l"/>
                        </a:tabLst>
                      </a:pPr>
                      <a:r>
                        <a:rPr lang="en-US" sz="1900" kern="1200" dirty="0">
                          <a:solidFill>
                            <a:schemeClr val="dk1"/>
                          </a:solidFill>
                          <a:latin typeface="+mn-lt"/>
                          <a:ea typeface="+mn-ea"/>
                          <a:cs typeface="+mn-cs"/>
                        </a:rPr>
                        <a:t>The default MIME type for </a:t>
                      </a:r>
                      <a:r>
                        <a:rPr lang="en-US" sz="1900" kern="1200" dirty="0" err="1">
                          <a:solidFill>
                            <a:schemeClr val="dk1"/>
                          </a:solidFill>
                          <a:latin typeface="+mn-lt"/>
                          <a:ea typeface="+mn-ea"/>
                          <a:cs typeface="+mn-cs"/>
                        </a:rPr>
                        <a:t>servlets</a:t>
                      </a:r>
                      <a:r>
                        <a:rPr lang="en-US" sz="1900" kern="1200" dirty="0">
                          <a:solidFill>
                            <a:schemeClr val="dk1"/>
                          </a:solidFill>
                          <a:latin typeface="+mn-lt"/>
                          <a:ea typeface="+mn-ea"/>
                          <a:cs typeface="+mn-cs"/>
                        </a:rPr>
                        <a:t> is text/plain</a:t>
                      </a:r>
                    </a:p>
                    <a:p>
                      <a:r>
                        <a:rPr lang="en-US" sz="1900" kern="1200" dirty="0">
                          <a:solidFill>
                            <a:schemeClr val="dk1"/>
                          </a:solidFill>
                          <a:latin typeface="+mn-lt"/>
                          <a:ea typeface="+mn-ea"/>
                          <a:cs typeface="+mn-cs"/>
                        </a:rPr>
                        <a:t>Example: 	</a:t>
                      </a:r>
                      <a:r>
                        <a:rPr lang="en-US" sz="2000" kern="1200" dirty="0">
                          <a:solidFill>
                            <a:schemeClr val="dk1"/>
                          </a:solidFill>
                          <a:latin typeface="Courier New" pitchFamily="49" charset="0"/>
                          <a:ea typeface="+mn-ea"/>
                          <a:cs typeface="Courier New" pitchFamily="49" charset="0"/>
                        </a:rPr>
                        <a:t>application/zip:- Zip archive</a:t>
                      </a:r>
                    </a:p>
                    <a:p>
                      <a:r>
                        <a:rPr lang="en-US" sz="2000" kern="1200" dirty="0">
                          <a:solidFill>
                            <a:schemeClr val="dk1"/>
                          </a:solidFill>
                          <a:latin typeface="Courier New" pitchFamily="49" charset="0"/>
                          <a:ea typeface="+mn-ea"/>
                          <a:cs typeface="Courier New" pitchFamily="49" charset="0"/>
                        </a:rPr>
                        <a:t>		image/gif:-</a:t>
                      </a:r>
                      <a:r>
                        <a:rPr lang="en-US" sz="2000" kern="1200" baseline="0" dirty="0">
                          <a:solidFill>
                            <a:schemeClr val="dk1"/>
                          </a:solidFill>
                          <a:latin typeface="Courier New" pitchFamily="49" charset="0"/>
                          <a:ea typeface="+mn-ea"/>
                          <a:cs typeface="Courier New" pitchFamily="49" charset="0"/>
                        </a:rPr>
                        <a:t> </a:t>
                      </a:r>
                      <a:r>
                        <a:rPr lang="en-US" sz="2000" kern="1200" dirty="0">
                          <a:solidFill>
                            <a:schemeClr val="dk1"/>
                          </a:solidFill>
                          <a:latin typeface="Courier New" pitchFamily="49" charset="0"/>
                          <a:ea typeface="+mn-ea"/>
                          <a:cs typeface="Courier New" pitchFamily="49" charset="0"/>
                        </a:rPr>
                        <a:t>GIF image</a:t>
                      </a:r>
                    </a:p>
                    <a:p>
                      <a:r>
                        <a:rPr lang="en-US" sz="2000" kern="1200" dirty="0">
                          <a:solidFill>
                            <a:schemeClr val="dk1"/>
                          </a:solidFill>
                          <a:latin typeface="Courier New" pitchFamily="49" charset="0"/>
                          <a:ea typeface="+mn-ea"/>
                          <a:cs typeface="Courier New" pitchFamily="49" charset="0"/>
                        </a:rPr>
                        <a:t>		text/html:-</a:t>
                      </a:r>
                      <a:r>
                        <a:rPr lang="en-US" sz="2000" kern="1200" baseline="0" dirty="0">
                          <a:solidFill>
                            <a:schemeClr val="dk1"/>
                          </a:solidFill>
                          <a:latin typeface="Courier New" pitchFamily="49" charset="0"/>
                          <a:ea typeface="+mn-ea"/>
                          <a:cs typeface="Courier New" pitchFamily="49" charset="0"/>
                        </a:rPr>
                        <a:t> </a:t>
                      </a:r>
                      <a:r>
                        <a:rPr lang="en-US" sz="2000" kern="1200" dirty="0">
                          <a:solidFill>
                            <a:schemeClr val="dk1"/>
                          </a:solidFill>
                          <a:latin typeface="Courier New" pitchFamily="49" charset="0"/>
                          <a:ea typeface="+mn-ea"/>
                          <a:cs typeface="Courier New" pitchFamily="49" charset="0"/>
                        </a:rPr>
                        <a:t>HTML document</a:t>
                      </a:r>
                    </a:p>
                    <a:p>
                      <a:r>
                        <a:rPr lang="en-US" sz="2000" kern="1200" dirty="0">
                          <a:solidFill>
                            <a:schemeClr val="dk1"/>
                          </a:solidFill>
                          <a:latin typeface="Courier New" pitchFamily="49" charset="0"/>
                          <a:ea typeface="+mn-ea"/>
                          <a:cs typeface="Courier New" pitchFamily="49" charset="0"/>
                        </a:rPr>
                        <a:t>		video/mpeg:-</a:t>
                      </a:r>
                      <a:r>
                        <a:rPr lang="en-US" sz="2000" kern="1200" baseline="0" dirty="0">
                          <a:solidFill>
                            <a:schemeClr val="dk1"/>
                          </a:solidFill>
                          <a:latin typeface="Courier New" pitchFamily="49" charset="0"/>
                          <a:ea typeface="+mn-ea"/>
                          <a:cs typeface="Courier New" pitchFamily="49" charset="0"/>
                        </a:rPr>
                        <a:t> </a:t>
                      </a:r>
                      <a:r>
                        <a:rPr lang="en-US" sz="2000" kern="1200" dirty="0">
                          <a:solidFill>
                            <a:schemeClr val="dk1"/>
                          </a:solidFill>
                          <a:latin typeface="Courier New" pitchFamily="49" charset="0"/>
                          <a:ea typeface="+mn-ea"/>
                          <a:cs typeface="Courier New" pitchFamily="49" charset="0"/>
                        </a:rPr>
                        <a:t>MPEG video clip</a:t>
                      </a:r>
                      <a:endParaRPr lang="en-US" sz="1900" dirty="0"/>
                    </a:p>
                  </a:txBody>
                  <a:tcPr marL="91443" marR="91443" marT="45727" marB="45727"/>
                </a:tc>
                <a:extLst>
                  <a:ext uri="{0D108BD9-81ED-4DB2-BD59-A6C34878D82A}">
                    <a16:rowId xmlns:a16="http://schemas.microsoft.com/office/drawing/2014/main" val="10005"/>
                  </a:ext>
                </a:extLst>
              </a:tr>
              <a:tr h="4046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kern="1200" dirty="0">
                          <a:solidFill>
                            <a:schemeClr val="dk1"/>
                          </a:solidFill>
                          <a:latin typeface="+mn-lt"/>
                          <a:ea typeface="+mn-ea"/>
                          <a:cs typeface="+mn-cs"/>
                        </a:rPr>
                        <a:t>Date</a:t>
                      </a:r>
                    </a:p>
                  </a:txBody>
                  <a:tcPr marL="91443" marR="91443" marT="45727" marB="45727"/>
                </a:tc>
                <a:tc>
                  <a:txBody>
                    <a:bodyPr/>
                    <a:lstStyle/>
                    <a:p>
                      <a:pPr marL="287338" marR="0" indent="-287338" algn="l" defTabSz="914400" rtl="0" eaLnBrk="1" fontAlgn="auto" latinLnBrk="0" hangingPunct="1">
                        <a:lnSpc>
                          <a:spcPct val="100000"/>
                        </a:lnSpc>
                        <a:spcBef>
                          <a:spcPts val="0"/>
                        </a:spcBef>
                        <a:spcAft>
                          <a:spcPts val="0"/>
                        </a:spcAft>
                        <a:buClrTx/>
                        <a:buSzTx/>
                        <a:buFont typeface="Arial" pitchFamily="34" charset="0"/>
                        <a:buNone/>
                        <a:tabLst>
                          <a:tab pos="287338" algn="l"/>
                        </a:tabLst>
                        <a:defRPr/>
                      </a:pPr>
                      <a:r>
                        <a:rPr lang="en-US" sz="1900" kern="1200" dirty="0">
                          <a:solidFill>
                            <a:schemeClr val="dk1"/>
                          </a:solidFill>
                          <a:latin typeface="+mn-lt"/>
                          <a:ea typeface="+mn-ea"/>
                          <a:cs typeface="+mn-cs"/>
                        </a:rPr>
                        <a:t>specifies the current date in GMT format.</a:t>
                      </a:r>
                    </a:p>
                  </a:txBody>
                  <a:tcPr marL="91443" marR="91443" marT="45727" marB="45727"/>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561285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DCCA4-CBEE-45F3-B1B9-F7B4BE8A35E6}"/>
              </a:ext>
            </a:extLst>
          </p:cNvPr>
          <p:cNvSpPr>
            <a:spLocks noGrp="1"/>
          </p:cNvSpPr>
          <p:nvPr>
            <p:ph type="title"/>
          </p:nvPr>
        </p:nvSpPr>
        <p:spPr/>
        <p:txBody>
          <a:bodyPr/>
          <a:lstStyle/>
          <a:p>
            <a:r>
              <a:rPr lang="en-US" dirty="0"/>
              <a:t>Contd..,</a:t>
            </a:r>
          </a:p>
        </p:txBody>
      </p:sp>
      <p:graphicFrame>
        <p:nvGraphicFramePr>
          <p:cNvPr id="4" name="Table 3">
            <a:extLst>
              <a:ext uri="{FF2B5EF4-FFF2-40B4-BE49-F238E27FC236}">
                <a16:creationId xmlns:a16="http://schemas.microsoft.com/office/drawing/2014/main" id="{39855BAB-39AE-42EE-8E2E-0B2B0F363E44}"/>
              </a:ext>
            </a:extLst>
          </p:cNvPr>
          <p:cNvGraphicFramePr>
            <a:graphicFrameLocks noGrp="1"/>
          </p:cNvGraphicFramePr>
          <p:nvPr>
            <p:extLst>
              <p:ext uri="{D42A27DB-BD31-4B8C-83A1-F6EECF244321}">
                <p14:modId xmlns:p14="http://schemas.microsoft.com/office/powerpoint/2010/main" val="1930368467"/>
              </p:ext>
            </p:extLst>
          </p:nvPr>
        </p:nvGraphicFramePr>
        <p:xfrm>
          <a:off x="150814" y="1509712"/>
          <a:ext cx="11864724" cy="5147764"/>
        </p:xfrm>
        <a:graphic>
          <a:graphicData uri="http://schemas.openxmlformats.org/drawingml/2006/table">
            <a:tbl>
              <a:tblPr firstRow="1" bandRow="1">
                <a:tableStyleId>{5C22544A-7EE6-4342-B048-85BDC9FD1C3A}</a:tableStyleId>
              </a:tblPr>
              <a:tblGrid>
                <a:gridCol w="2551305">
                  <a:extLst>
                    <a:ext uri="{9D8B030D-6E8A-4147-A177-3AD203B41FA5}">
                      <a16:colId xmlns:a16="http://schemas.microsoft.com/office/drawing/2014/main" val="20000"/>
                    </a:ext>
                  </a:extLst>
                </a:gridCol>
                <a:gridCol w="9313419">
                  <a:extLst>
                    <a:ext uri="{9D8B030D-6E8A-4147-A177-3AD203B41FA5}">
                      <a16:colId xmlns:a16="http://schemas.microsoft.com/office/drawing/2014/main" val="20001"/>
                    </a:ext>
                  </a:extLst>
                </a:gridCol>
              </a:tblGrid>
              <a:tr h="420679">
                <a:tc>
                  <a:txBody>
                    <a:bodyPr/>
                    <a:lstStyle/>
                    <a:p>
                      <a:r>
                        <a:rPr lang="en-US" sz="1900" baseline="0" dirty="0"/>
                        <a:t> Header Name</a:t>
                      </a:r>
                      <a:endParaRPr lang="en-US" sz="1900" dirty="0"/>
                    </a:p>
                  </a:txBody>
                  <a:tcPr marL="91437" marR="91437" marT="45713" marB="45713"/>
                </a:tc>
                <a:tc>
                  <a:txBody>
                    <a:bodyPr/>
                    <a:lstStyle/>
                    <a:p>
                      <a:r>
                        <a:rPr lang="en-US" sz="1900" dirty="0"/>
                        <a:t>Meaning</a:t>
                      </a:r>
                    </a:p>
                  </a:txBody>
                  <a:tcPr marL="91437" marR="91437" marT="45713" marB="45713"/>
                </a:tc>
                <a:extLst>
                  <a:ext uri="{0D108BD9-81ED-4DB2-BD59-A6C34878D82A}">
                    <a16:rowId xmlns:a16="http://schemas.microsoft.com/office/drawing/2014/main" val="10000"/>
                  </a:ext>
                </a:extLst>
              </a:tr>
              <a:tr h="7262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kern="1200" dirty="0" err="1">
                          <a:solidFill>
                            <a:schemeClr val="dk1"/>
                          </a:solidFill>
                          <a:latin typeface="+mn-lt"/>
                          <a:ea typeface="+mn-ea"/>
                          <a:cs typeface="+mn-cs"/>
                        </a:rPr>
                        <a:t>ETag</a:t>
                      </a:r>
                      <a:endParaRPr lang="en-US" sz="1900" kern="1200" dirty="0">
                        <a:solidFill>
                          <a:schemeClr val="dk1"/>
                        </a:solidFill>
                        <a:latin typeface="+mn-lt"/>
                        <a:ea typeface="+mn-ea"/>
                        <a:cs typeface="+mn-cs"/>
                      </a:endParaRPr>
                    </a:p>
                  </a:txBody>
                  <a:tcPr marL="91437" marR="91437" marT="45713" marB="45713"/>
                </a:tc>
                <a:tc>
                  <a:txBody>
                    <a:bodyPr/>
                    <a:lstStyle/>
                    <a:p>
                      <a:pPr algn="just"/>
                      <a:r>
                        <a:rPr lang="en-US" sz="1900" kern="1200" dirty="0">
                          <a:solidFill>
                            <a:schemeClr val="dk1"/>
                          </a:solidFill>
                          <a:latin typeface="+mn-lt"/>
                          <a:ea typeface="+mn-ea"/>
                          <a:cs typeface="+mn-cs"/>
                        </a:rPr>
                        <a:t>gives names to returned documents so that they can be referred to by the client later </a:t>
                      </a:r>
                      <a:endParaRPr lang="en-US" sz="1900" dirty="0"/>
                    </a:p>
                  </a:txBody>
                  <a:tcPr marL="91437" marR="91437" marT="45713" marB="45713"/>
                </a:tc>
                <a:extLst>
                  <a:ext uri="{0D108BD9-81ED-4DB2-BD59-A6C34878D82A}">
                    <a16:rowId xmlns:a16="http://schemas.microsoft.com/office/drawing/2014/main" val="10001"/>
                  </a:ext>
                </a:extLst>
              </a:tr>
              <a:tr h="1006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kern="1200" dirty="0">
                          <a:solidFill>
                            <a:schemeClr val="dk1"/>
                          </a:solidFill>
                          <a:latin typeface="+mn-lt"/>
                          <a:ea typeface="+mn-ea"/>
                          <a:cs typeface="+mn-cs"/>
                        </a:rPr>
                        <a:t>Expires</a:t>
                      </a:r>
                    </a:p>
                  </a:txBody>
                  <a:tcPr marL="91437" marR="91437" marT="45713" marB="45713"/>
                </a:tc>
                <a:tc>
                  <a:txBody>
                    <a:bodyPr/>
                    <a:lstStyle/>
                    <a:p>
                      <a:pPr marL="231775" marR="0" lvl="1" indent="-231775" algn="just" defTabSz="914400" rtl="0" eaLnBrk="1" fontAlgn="base" latinLnBrk="0" hangingPunct="1">
                        <a:lnSpc>
                          <a:spcPct val="90000"/>
                        </a:lnSpc>
                        <a:spcBef>
                          <a:spcPct val="20000"/>
                        </a:spcBef>
                        <a:spcAft>
                          <a:spcPct val="0"/>
                        </a:spcAft>
                        <a:buClr>
                          <a:schemeClr val="tx1"/>
                        </a:buClr>
                        <a:buSzTx/>
                        <a:buFont typeface="Wingdings" pitchFamily="2" charset="2"/>
                        <a:buChar char="§"/>
                        <a:tabLst/>
                        <a:defRPr/>
                      </a:pPr>
                      <a:r>
                        <a:rPr lang="en-US" sz="1900" kern="1200" noProof="0" dirty="0">
                          <a:solidFill>
                            <a:schemeClr val="dk1"/>
                          </a:solidFill>
                          <a:latin typeface="+mn-lt"/>
                          <a:ea typeface="+mn-ea"/>
                          <a:cs typeface="+mn-cs"/>
                        </a:rPr>
                        <a:t>The time at which document should be considered out-of-date and thus should no longer be cached.</a:t>
                      </a:r>
                    </a:p>
                    <a:p>
                      <a:pPr marL="231775" marR="0" lvl="1" indent="-231775" algn="just" defTabSz="914400" rtl="0" eaLnBrk="1" fontAlgn="base" latinLnBrk="0" hangingPunct="1">
                        <a:lnSpc>
                          <a:spcPct val="90000"/>
                        </a:lnSpc>
                        <a:spcBef>
                          <a:spcPct val="20000"/>
                        </a:spcBef>
                        <a:spcAft>
                          <a:spcPct val="0"/>
                        </a:spcAft>
                        <a:buClr>
                          <a:schemeClr val="tx1"/>
                        </a:buClr>
                        <a:buSzTx/>
                        <a:buFont typeface="Wingdings" pitchFamily="2" charset="2"/>
                        <a:buChar char="§"/>
                        <a:tabLst/>
                        <a:defRPr/>
                      </a:pPr>
                      <a:r>
                        <a:rPr lang="en-US" sz="1900" dirty="0"/>
                        <a:t>Use </a:t>
                      </a:r>
                      <a:r>
                        <a:rPr lang="en-US" sz="1900" b="1" dirty="0" err="1"/>
                        <a:t>setDateHeader</a:t>
                      </a:r>
                      <a:r>
                        <a:rPr lang="en-US" sz="1900" b="1" dirty="0"/>
                        <a:t>()</a:t>
                      </a:r>
                      <a:r>
                        <a:rPr lang="en-US" sz="1900" dirty="0"/>
                        <a:t> to set this header</a:t>
                      </a:r>
                      <a:endParaRPr lang="en-US" sz="1900" kern="1200" noProof="0" dirty="0">
                        <a:solidFill>
                          <a:schemeClr val="dk1"/>
                        </a:solidFill>
                        <a:latin typeface="+mn-lt"/>
                        <a:ea typeface="+mn-ea"/>
                        <a:cs typeface="+mn-cs"/>
                      </a:endParaRPr>
                    </a:p>
                  </a:txBody>
                  <a:tcPr marL="91437" marR="91437" marT="45713" marB="45713"/>
                </a:tc>
                <a:extLst>
                  <a:ext uri="{0D108BD9-81ED-4DB2-BD59-A6C34878D82A}">
                    <a16:rowId xmlns:a16="http://schemas.microsoft.com/office/drawing/2014/main" val="10002"/>
                  </a:ext>
                </a:extLst>
              </a:tr>
              <a:tr h="4206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dirty="0"/>
                        <a:t>Last-Modified</a:t>
                      </a:r>
                      <a:endParaRPr lang="en-US" sz="1900" kern="1200" dirty="0">
                        <a:solidFill>
                          <a:schemeClr val="dk1"/>
                        </a:solidFill>
                        <a:latin typeface="+mn-lt"/>
                        <a:ea typeface="+mn-ea"/>
                        <a:cs typeface="+mn-cs"/>
                      </a:endParaRPr>
                    </a:p>
                  </a:txBody>
                  <a:tcPr marL="91437" marR="91437" marT="45713" marB="45713"/>
                </a:tc>
                <a:tc>
                  <a:txBody>
                    <a:bodyPr/>
                    <a:lstStyle/>
                    <a:p>
                      <a:pPr marL="0" lvl="1" indent="0">
                        <a:lnSpc>
                          <a:spcPct val="90000"/>
                        </a:lnSpc>
                      </a:pPr>
                      <a:r>
                        <a:rPr lang="en-US" sz="1900" kern="1200" dirty="0">
                          <a:solidFill>
                            <a:schemeClr val="dk1"/>
                          </a:solidFill>
                          <a:latin typeface="+mn-lt"/>
                          <a:ea typeface="+mn-ea"/>
                          <a:cs typeface="+mn-cs"/>
                        </a:rPr>
                        <a:t>When time document was last changed. </a:t>
                      </a:r>
                    </a:p>
                  </a:txBody>
                  <a:tcPr marL="91437" marR="91437" marT="45713" marB="45713"/>
                </a:tc>
                <a:extLst>
                  <a:ext uri="{0D108BD9-81ED-4DB2-BD59-A6C34878D82A}">
                    <a16:rowId xmlns:a16="http://schemas.microsoft.com/office/drawing/2014/main" val="10003"/>
                  </a:ext>
                </a:extLst>
              </a:tr>
              <a:tr h="1006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kern="1200" dirty="0">
                          <a:solidFill>
                            <a:schemeClr val="dk1"/>
                          </a:solidFill>
                          <a:latin typeface="+mn-lt"/>
                          <a:ea typeface="+mn-ea"/>
                          <a:cs typeface="+mn-cs"/>
                        </a:rPr>
                        <a:t>Location</a:t>
                      </a:r>
                    </a:p>
                  </a:txBody>
                  <a:tcPr marL="91437" marR="91437" marT="45713" marB="45713"/>
                </a:tc>
                <a:tc>
                  <a:txBody>
                    <a:bodyPr/>
                    <a:lstStyle/>
                    <a:p>
                      <a:pPr marL="0" marR="0" lvl="1" indent="0" algn="l" defTabSz="914400" rtl="0" eaLnBrk="1" fontAlgn="base" latinLnBrk="0" hangingPunct="1">
                        <a:lnSpc>
                          <a:spcPct val="90000"/>
                        </a:lnSpc>
                        <a:spcBef>
                          <a:spcPct val="20000"/>
                        </a:spcBef>
                        <a:spcAft>
                          <a:spcPct val="0"/>
                        </a:spcAft>
                        <a:buClr>
                          <a:srgbClr val="FFFFFF"/>
                        </a:buClr>
                        <a:buSzTx/>
                        <a:buFontTx/>
                        <a:buNone/>
                        <a:tabLst/>
                        <a:defRPr/>
                      </a:pPr>
                      <a:r>
                        <a:rPr lang="en-US" sz="1900" kern="1200" dirty="0">
                          <a:solidFill>
                            <a:schemeClr val="dk1"/>
                          </a:solidFill>
                          <a:latin typeface="+mn-lt"/>
                          <a:ea typeface="+mn-ea"/>
                          <a:cs typeface="+mn-cs"/>
                        </a:rPr>
                        <a:t>should be included with all responses that have a status code in the 300s.</a:t>
                      </a:r>
                      <a:r>
                        <a:rPr lang="en-US" sz="1900" kern="1200" noProof="0" dirty="0">
                          <a:solidFill>
                            <a:schemeClr val="dk1"/>
                          </a:solidFill>
                          <a:latin typeface="+mn-lt"/>
                          <a:ea typeface="+mn-ea"/>
                          <a:cs typeface="+mn-cs"/>
                        </a:rPr>
                        <a:t> The URL to which browser should reconnect.</a:t>
                      </a:r>
                    </a:p>
                    <a:p>
                      <a:pPr marL="0" marR="0" lvl="1" indent="0" algn="l" defTabSz="914400" rtl="0" eaLnBrk="1" fontAlgn="base" latinLnBrk="0" hangingPunct="1">
                        <a:lnSpc>
                          <a:spcPct val="90000"/>
                        </a:lnSpc>
                        <a:spcBef>
                          <a:spcPct val="20000"/>
                        </a:spcBef>
                        <a:spcAft>
                          <a:spcPct val="0"/>
                        </a:spcAft>
                        <a:buClr>
                          <a:srgbClr val="FFFFFF"/>
                        </a:buClr>
                        <a:buSzTx/>
                        <a:buFontTx/>
                        <a:buNone/>
                        <a:tabLst/>
                        <a:defRPr/>
                      </a:pPr>
                      <a:r>
                        <a:rPr lang="en-US" sz="1900" kern="1200" noProof="0" dirty="0">
                          <a:solidFill>
                            <a:schemeClr val="dk1"/>
                          </a:solidFill>
                          <a:latin typeface="+mn-lt"/>
                          <a:ea typeface="+mn-ea"/>
                          <a:cs typeface="+mn-cs"/>
                        </a:rPr>
                        <a:t>Use </a:t>
                      </a:r>
                      <a:r>
                        <a:rPr lang="en-US" sz="1900" b="1" kern="1200" noProof="0" dirty="0" err="1">
                          <a:solidFill>
                            <a:schemeClr val="dk1"/>
                          </a:solidFill>
                          <a:latin typeface="+mn-lt"/>
                          <a:ea typeface="+mn-ea"/>
                          <a:cs typeface="+mn-cs"/>
                        </a:rPr>
                        <a:t>sendRedirect</a:t>
                      </a:r>
                      <a:r>
                        <a:rPr lang="en-US" sz="1900" kern="1200" noProof="0" dirty="0">
                          <a:solidFill>
                            <a:schemeClr val="dk1"/>
                          </a:solidFill>
                          <a:latin typeface="+mn-lt"/>
                          <a:ea typeface="+mn-ea"/>
                          <a:cs typeface="+mn-cs"/>
                        </a:rPr>
                        <a:t> instead of setting this directly</a:t>
                      </a:r>
                      <a:endParaRPr lang="en-US" sz="1900" kern="1200" dirty="0">
                        <a:solidFill>
                          <a:schemeClr val="dk1"/>
                        </a:solidFill>
                        <a:latin typeface="+mn-lt"/>
                        <a:ea typeface="+mn-ea"/>
                        <a:cs typeface="+mn-cs"/>
                      </a:endParaRPr>
                    </a:p>
                  </a:txBody>
                  <a:tcPr marL="91437" marR="91437" marT="45713" marB="45713"/>
                </a:tc>
                <a:extLst>
                  <a:ext uri="{0D108BD9-81ED-4DB2-BD59-A6C34878D82A}">
                    <a16:rowId xmlns:a16="http://schemas.microsoft.com/office/drawing/2014/main" val="10004"/>
                  </a:ext>
                </a:extLst>
              </a:tr>
              <a:tr h="7262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kern="1200" dirty="0">
                          <a:solidFill>
                            <a:schemeClr val="dk1"/>
                          </a:solidFill>
                          <a:latin typeface="+mn-lt"/>
                          <a:ea typeface="+mn-ea"/>
                          <a:cs typeface="+mn-cs"/>
                        </a:rPr>
                        <a:t>Refresh</a:t>
                      </a:r>
                    </a:p>
                  </a:txBody>
                  <a:tcPr marL="91437" marR="91437" marT="45713" marB="45713"/>
                </a:tc>
                <a:tc>
                  <a:txBody>
                    <a:bodyPr/>
                    <a:lstStyle/>
                    <a:p>
                      <a:pPr marL="0" marR="0" lvl="1" indent="0" algn="just" defTabSz="914400" rtl="0" eaLnBrk="1" fontAlgn="auto" latinLnBrk="0" hangingPunct="1">
                        <a:lnSpc>
                          <a:spcPct val="100000"/>
                        </a:lnSpc>
                        <a:spcBef>
                          <a:spcPts val="0"/>
                        </a:spcBef>
                        <a:spcAft>
                          <a:spcPts val="0"/>
                        </a:spcAft>
                        <a:buClrTx/>
                        <a:buSzTx/>
                        <a:buFontTx/>
                        <a:buNone/>
                        <a:tabLst/>
                        <a:defRPr/>
                      </a:pPr>
                      <a:r>
                        <a:rPr lang="en-US" sz="1900" kern="1200" dirty="0">
                          <a:solidFill>
                            <a:schemeClr val="dk1"/>
                          </a:solidFill>
                          <a:latin typeface="+mn-lt"/>
                          <a:ea typeface="+mn-ea"/>
                          <a:cs typeface="+mn-cs"/>
                        </a:rPr>
                        <a:t>The number of seconds until browser should reload page. Can also include URL to connect to.</a:t>
                      </a:r>
                    </a:p>
                  </a:txBody>
                  <a:tcPr marL="91437" marR="91437" marT="45713" marB="45713"/>
                </a:tc>
                <a:extLst>
                  <a:ext uri="{0D108BD9-81ED-4DB2-BD59-A6C34878D82A}">
                    <a16:rowId xmlns:a16="http://schemas.microsoft.com/office/drawing/2014/main" val="10005"/>
                  </a:ext>
                </a:extLst>
              </a:tr>
              <a:tr h="4206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kern="1200" dirty="0">
                          <a:solidFill>
                            <a:schemeClr val="dk1"/>
                          </a:solidFill>
                          <a:latin typeface="+mn-lt"/>
                          <a:ea typeface="+mn-ea"/>
                          <a:cs typeface="+mn-cs"/>
                        </a:rPr>
                        <a:t>Set-Cookie</a:t>
                      </a:r>
                    </a:p>
                  </a:txBody>
                  <a:tcPr marL="91437" marR="91437" marT="45713" marB="45713"/>
                </a:tc>
                <a:tc>
                  <a:txBody>
                    <a:bodyPr/>
                    <a:lstStyle/>
                    <a:p>
                      <a:pPr marL="287338" marR="0" indent="-287338" algn="l" defTabSz="914400" rtl="0" eaLnBrk="1" fontAlgn="auto" latinLnBrk="0" hangingPunct="1">
                        <a:lnSpc>
                          <a:spcPct val="100000"/>
                        </a:lnSpc>
                        <a:spcBef>
                          <a:spcPts val="0"/>
                        </a:spcBef>
                        <a:spcAft>
                          <a:spcPts val="0"/>
                        </a:spcAft>
                        <a:buClrTx/>
                        <a:buSzTx/>
                        <a:buFont typeface="Arial" pitchFamily="34" charset="0"/>
                        <a:buNone/>
                        <a:tabLst>
                          <a:tab pos="287338" algn="l"/>
                        </a:tabLst>
                        <a:defRPr/>
                      </a:pPr>
                      <a:r>
                        <a:rPr lang="en-US" sz="1900" dirty="0"/>
                        <a:t>This header specifies a cookie associated with the page.</a:t>
                      </a:r>
                      <a:endParaRPr lang="en-US" sz="1900" kern="1200" dirty="0">
                        <a:solidFill>
                          <a:schemeClr val="dk1"/>
                        </a:solidFill>
                        <a:latin typeface="+mn-lt"/>
                        <a:ea typeface="+mn-ea"/>
                        <a:cs typeface="+mn-cs"/>
                      </a:endParaRPr>
                    </a:p>
                  </a:txBody>
                  <a:tcPr marL="91437" marR="91437" marT="45713" marB="45713"/>
                </a:tc>
                <a:extLst>
                  <a:ext uri="{0D108BD9-81ED-4DB2-BD59-A6C34878D82A}">
                    <a16:rowId xmlns:a16="http://schemas.microsoft.com/office/drawing/2014/main" val="10006"/>
                  </a:ext>
                </a:extLst>
              </a:tr>
              <a:tr h="420679">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kern="1200" dirty="0">
                          <a:solidFill>
                            <a:schemeClr val="dk1"/>
                          </a:solidFill>
                          <a:latin typeface="+mn-lt"/>
                          <a:ea typeface="+mn-ea"/>
                          <a:cs typeface="+mn-cs"/>
                        </a:rPr>
                        <a:t>Server, Retry</a:t>
                      </a:r>
                      <a:r>
                        <a:rPr lang="en-US" sz="1900" kern="1200" baseline="0" dirty="0">
                          <a:solidFill>
                            <a:schemeClr val="dk1"/>
                          </a:solidFill>
                          <a:latin typeface="+mn-lt"/>
                          <a:ea typeface="+mn-ea"/>
                          <a:cs typeface="+mn-cs"/>
                        </a:rPr>
                        <a:t> –After, </a:t>
                      </a:r>
                      <a:r>
                        <a:rPr lang="en-US" sz="1900" kern="1200" dirty="0">
                          <a:solidFill>
                            <a:schemeClr val="dk1"/>
                          </a:solidFill>
                          <a:latin typeface="+mn-lt"/>
                          <a:ea typeface="+mn-ea"/>
                          <a:cs typeface="+mn-cs"/>
                        </a:rPr>
                        <a:t>Trailer, Transfer- Encoding, WWW-Authenticate</a:t>
                      </a:r>
                    </a:p>
                  </a:txBody>
                  <a:tcPr marL="91437" marR="91437" marT="45713" marB="45713"/>
                </a:tc>
                <a:tc hMerge="1">
                  <a:txBody>
                    <a:bodyPr/>
                    <a:lstStyle/>
                    <a:p>
                      <a:pPr marL="287338" marR="0" indent="-287338" algn="l" defTabSz="914400" rtl="0" eaLnBrk="1" fontAlgn="auto" latinLnBrk="0" hangingPunct="1">
                        <a:lnSpc>
                          <a:spcPct val="100000"/>
                        </a:lnSpc>
                        <a:spcBef>
                          <a:spcPts val="0"/>
                        </a:spcBef>
                        <a:spcAft>
                          <a:spcPts val="0"/>
                        </a:spcAft>
                        <a:buClrTx/>
                        <a:buSzTx/>
                        <a:buFont typeface="Arial" pitchFamily="34" charset="0"/>
                        <a:buNone/>
                        <a:tabLst>
                          <a:tab pos="287338" algn="l"/>
                        </a:tabLst>
                        <a:defRPr/>
                      </a:pP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957836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A19BD-0BF6-43CF-985D-886BDA676F7D}"/>
              </a:ext>
            </a:extLst>
          </p:cNvPr>
          <p:cNvSpPr>
            <a:spLocks noGrp="1"/>
          </p:cNvSpPr>
          <p:nvPr>
            <p:ph type="title"/>
          </p:nvPr>
        </p:nvSpPr>
        <p:spPr/>
        <p:txBody>
          <a:bodyPr/>
          <a:lstStyle/>
          <a:p>
            <a:r>
              <a:rPr lang="en-US" dirty="0"/>
              <a:t>GET vs POST</a:t>
            </a:r>
          </a:p>
        </p:txBody>
      </p:sp>
      <p:graphicFrame>
        <p:nvGraphicFramePr>
          <p:cNvPr id="8" name="Table 7">
            <a:extLst>
              <a:ext uri="{FF2B5EF4-FFF2-40B4-BE49-F238E27FC236}">
                <a16:creationId xmlns:a16="http://schemas.microsoft.com/office/drawing/2014/main" id="{DFF65D04-3194-4C9F-88C4-0B58A4EDF6D4}"/>
              </a:ext>
            </a:extLst>
          </p:cNvPr>
          <p:cNvGraphicFramePr>
            <a:graphicFrameLocks noGrp="1"/>
          </p:cNvGraphicFramePr>
          <p:nvPr>
            <p:extLst>
              <p:ext uri="{D42A27DB-BD31-4B8C-83A1-F6EECF244321}">
                <p14:modId xmlns:p14="http://schemas.microsoft.com/office/powerpoint/2010/main" val="1433526624"/>
              </p:ext>
            </p:extLst>
          </p:nvPr>
        </p:nvGraphicFramePr>
        <p:xfrm>
          <a:off x="0" y="1267098"/>
          <a:ext cx="12192000" cy="5590899"/>
        </p:xfrm>
        <a:graphic>
          <a:graphicData uri="http://schemas.openxmlformats.org/drawingml/2006/table">
            <a:tbl>
              <a:tblPr firstRow="1" bandRow="1">
                <a:tableStyleId>{5C22544A-7EE6-4342-B048-85BDC9FD1C3A}</a:tableStyleId>
              </a:tblPr>
              <a:tblGrid>
                <a:gridCol w="2396197">
                  <a:extLst>
                    <a:ext uri="{9D8B030D-6E8A-4147-A177-3AD203B41FA5}">
                      <a16:colId xmlns:a16="http://schemas.microsoft.com/office/drawing/2014/main" val="974983025"/>
                    </a:ext>
                  </a:extLst>
                </a:gridCol>
                <a:gridCol w="5731803">
                  <a:extLst>
                    <a:ext uri="{9D8B030D-6E8A-4147-A177-3AD203B41FA5}">
                      <a16:colId xmlns:a16="http://schemas.microsoft.com/office/drawing/2014/main" val="3873172357"/>
                    </a:ext>
                  </a:extLst>
                </a:gridCol>
                <a:gridCol w="4064000">
                  <a:extLst>
                    <a:ext uri="{9D8B030D-6E8A-4147-A177-3AD203B41FA5}">
                      <a16:colId xmlns:a16="http://schemas.microsoft.com/office/drawing/2014/main" val="1658352609"/>
                    </a:ext>
                  </a:extLst>
                </a:gridCol>
              </a:tblGrid>
              <a:tr h="615741">
                <a:tc>
                  <a:txBody>
                    <a:bodyPr/>
                    <a:lstStyle/>
                    <a:p>
                      <a:endParaRPr lang="en-US" dirty="0"/>
                    </a:p>
                  </a:txBody>
                  <a:tcPr/>
                </a:tc>
                <a:tc>
                  <a:txBody>
                    <a:bodyPr/>
                    <a:lstStyle/>
                    <a:p>
                      <a:r>
                        <a:rPr lang="en-US" sz="2000" b="1" dirty="0"/>
                        <a:t>Get</a:t>
                      </a:r>
                    </a:p>
                  </a:txBody>
                  <a:tcPr/>
                </a:tc>
                <a:tc>
                  <a:txBody>
                    <a:bodyPr/>
                    <a:lstStyle/>
                    <a:p>
                      <a:r>
                        <a:rPr lang="en-US" sz="2000" b="1" dirty="0"/>
                        <a:t>Post</a:t>
                      </a:r>
                    </a:p>
                  </a:txBody>
                  <a:tcPr/>
                </a:tc>
                <a:extLst>
                  <a:ext uri="{0D108BD9-81ED-4DB2-BD59-A6C34878D82A}">
                    <a16:rowId xmlns:a16="http://schemas.microsoft.com/office/drawing/2014/main" val="332836209"/>
                  </a:ext>
                </a:extLst>
              </a:tr>
              <a:tr h="1331322">
                <a:tc>
                  <a:txBody>
                    <a:bodyPr/>
                    <a:lstStyle/>
                    <a:p>
                      <a:r>
                        <a:rPr lang="en-US" b="1" dirty="0"/>
                        <a:t>HTTP Request </a:t>
                      </a:r>
                    </a:p>
                  </a:txBody>
                  <a:tcPr anchor="ctr"/>
                </a:tc>
                <a:tc>
                  <a:txBody>
                    <a:bodyPr/>
                    <a:lstStyle/>
                    <a:p>
                      <a:r>
                        <a:rPr lang="en-US" dirty="0"/>
                        <a:t>The request contains only the request line and HTTP header</a:t>
                      </a:r>
                    </a:p>
                  </a:txBody>
                  <a:tcPr anchor="ctr"/>
                </a:tc>
                <a:tc>
                  <a:txBody>
                    <a:bodyPr/>
                    <a:lstStyle/>
                    <a:p>
                      <a:r>
                        <a:rPr lang="en-US" dirty="0"/>
                        <a:t>Along with request line and header it also contains HTTP body.</a:t>
                      </a:r>
                    </a:p>
                  </a:txBody>
                  <a:tcPr anchor="ctr"/>
                </a:tc>
                <a:extLst>
                  <a:ext uri="{0D108BD9-81ED-4DB2-BD59-A6C34878D82A}">
                    <a16:rowId xmlns:a16="http://schemas.microsoft.com/office/drawing/2014/main" val="3899279279"/>
                  </a:ext>
                </a:extLst>
              </a:tr>
              <a:tr h="1518266">
                <a:tc>
                  <a:txBody>
                    <a:bodyPr/>
                    <a:lstStyle/>
                    <a:p>
                      <a:r>
                        <a:rPr lang="en-US" b="1" dirty="0"/>
                        <a:t>Parameter Passing </a:t>
                      </a:r>
                    </a:p>
                  </a:txBody>
                  <a:tcPr anchor="ctr"/>
                </a:tc>
                <a:tc>
                  <a:txBody>
                    <a:bodyPr/>
                    <a:lstStyle/>
                    <a:p>
                      <a:r>
                        <a:rPr lang="en-US" dirty="0"/>
                        <a:t>The form elements are passed to the server by appending at the end of the URL</a:t>
                      </a:r>
                    </a:p>
                  </a:txBody>
                  <a:tcPr anchor="ctr"/>
                </a:tc>
                <a:tc>
                  <a:txBody>
                    <a:bodyPr/>
                    <a:lstStyle/>
                    <a:p>
                      <a:r>
                        <a:rPr lang="en-US" dirty="0"/>
                        <a:t>The form elements are passed in the body of the HTTP request.</a:t>
                      </a:r>
                    </a:p>
                  </a:txBody>
                  <a:tcPr anchor="ctr"/>
                </a:tc>
                <a:extLst>
                  <a:ext uri="{0D108BD9-81ED-4DB2-BD59-A6C34878D82A}">
                    <a16:rowId xmlns:a16="http://schemas.microsoft.com/office/drawing/2014/main" val="2236155579"/>
                  </a:ext>
                </a:extLst>
              </a:tr>
              <a:tr h="1062785">
                <a:tc>
                  <a:txBody>
                    <a:bodyPr/>
                    <a:lstStyle/>
                    <a:p>
                      <a:r>
                        <a:rPr lang="en-US" b="1" dirty="0"/>
                        <a:t>Size</a:t>
                      </a:r>
                    </a:p>
                  </a:txBody>
                  <a:tcPr anchor="ctr"/>
                </a:tc>
                <a:tc>
                  <a:txBody>
                    <a:bodyPr/>
                    <a:lstStyle/>
                    <a:p>
                      <a:r>
                        <a:rPr lang="en-US" dirty="0"/>
                        <a:t>The parameter data is limited(the limit depends on the container)</a:t>
                      </a:r>
                    </a:p>
                  </a:txBody>
                  <a:tcPr anchor="ctr"/>
                </a:tc>
                <a:tc>
                  <a:txBody>
                    <a:bodyPr/>
                    <a:lstStyle/>
                    <a:p>
                      <a:r>
                        <a:rPr lang="en-US" dirty="0"/>
                        <a:t>Can send huge amount of data to the server.</a:t>
                      </a:r>
                    </a:p>
                  </a:txBody>
                  <a:tcPr anchor="ctr"/>
                </a:tc>
                <a:extLst>
                  <a:ext uri="{0D108BD9-81ED-4DB2-BD59-A6C34878D82A}">
                    <a16:rowId xmlns:a16="http://schemas.microsoft.com/office/drawing/2014/main" val="2643371506"/>
                  </a:ext>
                </a:extLst>
              </a:tr>
              <a:tr h="1062785">
                <a:tc>
                  <a:txBody>
                    <a:bodyPr/>
                    <a:lstStyle/>
                    <a:p>
                      <a:r>
                        <a:rPr lang="en-US" b="1" dirty="0"/>
                        <a:t>Usage</a:t>
                      </a:r>
                    </a:p>
                  </a:txBody>
                  <a:tcPr anchor="ctr"/>
                </a:tc>
                <a:tc>
                  <a:txBody>
                    <a:bodyPr/>
                    <a:lstStyle/>
                    <a:p>
                      <a:r>
                        <a:rPr lang="en-US" dirty="0"/>
                        <a:t>Generally used to fetch some information from the host.</a:t>
                      </a:r>
                    </a:p>
                  </a:txBody>
                  <a:tcPr anchor="ctr"/>
                </a:tc>
                <a:tc>
                  <a:txBody>
                    <a:bodyPr/>
                    <a:lstStyle/>
                    <a:p>
                      <a:r>
                        <a:rPr lang="en-US" dirty="0"/>
                        <a:t>Generally used to process the sent data.</a:t>
                      </a:r>
                    </a:p>
                  </a:txBody>
                  <a:tcPr anchor="ctr"/>
                </a:tc>
                <a:extLst>
                  <a:ext uri="{0D108BD9-81ED-4DB2-BD59-A6C34878D82A}">
                    <a16:rowId xmlns:a16="http://schemas.microsoft.com/office/drawing/2014/main" val="3305632917"/>
                  </a:ext>
                </a:extLst>
              </a:tr>
            </a:tbl>
          </a:graphicData>
        </a:graphic>
      </p:graphicFrame>
    </p:spTree>
    <p:extLst>
      <p:ext uri="{BB962C8B-B14F-4D97-AF65-F5344CB8AC3E}">
        <p14:creationId xmlns:p14="http://schemas.microsoft.com/office/powerpoint/2010/main" val="36653476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DA0F5-5137-4E6D-9CC8-7398EAECA3DF}"/>
              </a:ext>
            </a:extLst>
          </p:cNvPr>
          <p:cNvSpPr>
            <a:spLocks noGrp="1"/>
          </p:cNvSpPr>
          <p:nvPr>
            <p:ph type="title"/>
          </p:nvPr>
        </p:nvSpPr>
        <p:spPr/>
        <p:txBody>
          <a:bodyPr/>
          <a:lstStyle/>
          <a:p>
            <a:r>
              <a:rPr lang="en-US" dirty="0"/>
              <a:t>Handling Cookies</a:t>
            </a:r>
          </a:p>
        </p:txBody>
      </p:sp>
      <p:sp>
        <p:nvSpPr>
          <p:cNvPr id="3" name="Content Placeholder 2">
            <a:extLst>
              <a:ext uri="{FF2B5EF4-FFF2-40B4-BE49-F238E27FC236}">
                <a16:creationId xmlns:a16="http://schemas.microsoft.com/office/drawing/2014/main" id="{AAA8E8C8-C7EF-4A3E-B411-B3E42CE4D651}"/>
              </a:ext>
            </a:extLst>
          </p:cNvPr>
          <p:cNvSpPr>
            <a:spLocks noGrp="1"/>
          </p:cNvSpPr>
          <p:nvPr>
            <p:ph idx="1"/>
          </p:nvPr>
        </p:nvSpPr>
        <p:spPr/>
        <p:txBody>
          <a:bodyPr/>
          <a:lstStyle/>
          <a:p>
            <a:pPr>
              <a:lnSpc>
                <a:spcPct val="150000"/>
              </a:lnSpc>
            </a:pPr>
            <a:r>
              <a:rPr lang="en-US" dirty="0">
                <a:latin typeface="+mj-lt"/>
              </a:rPr>
              <a:t>Cookies are small bits of textual information that a web server sends to a browser and that browser returns unchanged when later visiting the same website or domain.</a:t>
            </a:r>
          </a:p>
          <a:p>
            <a:pPr>
              <a:lnSpc>
                <a:spcPct val="150000"/>
              </a:lnSpc>
            </a:pPr>
            <a:r>
              <a:rPr lang="en-US" b="1" dirty="0">
                <a:solidFill>
                  <a:srgbClr val="FF0000"/>
                </a:solidFill>
                <a:latin typeface="+mj-lt"/>
              </a:rPr>
              <a:t>Cookies</a:t>
            </a:r>
            <a:r>
              <a:rPr lang="en-US" dirty="0">
                <a:latin typeface="+mj-lt"/>
              </a:rPr>
              <a:t> are text files stored on the client computer and they are kept for various information tracking purpose.</a:t>
            </a:r>
          </a:p>
          <a:p>
            <a:pPr>
              <a:lnSpc>
                <a:spcPct val="150000"/>
              </a:lnSpc>
            </a:pPr>
            <a:r>
              <a:rPr lang="en-US" dirty="0">
                <a:latin typeface="+mj-lt"/>
              </a:rPr>
              <a:t>Java Servlets transparently supports HTTP cookies.</a:t>
            </a:r>
          </a:p>
          <a:p>
            <a:endParaRPr lang="en-US" dirty="0"/>
          </a:p>
        </p:txBody>
      </p:sp>
    </p:spTree>
    <p:extLst>
      <p:ext uri="{BB962C8B-B14F-4D97-AF65-F5344CB8AC3E}">
        <p14:creationId xmlns:p14="http://schemas.microsoft.com/office/powerpoint/2010/main" val="86437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96B8B-DD27-474E-8181-1B544CEEAB35}"/>
              </a:ext>
            </a:extLst>
          </p:cNvPr>
          <p:cNvSpPr>
            <a:spLocks noGrp="1"/>
          </p:cNvSpPr>
          <p:nvPr>
            <p:ph type="title"/>
          </p:nvPr>
        </p:nvSpPr>
        <p:spPr>
          <a:xfrm>
            <a:off x="0" y="1"/>
            <a:ext cx="10668000" cy="1267096"/>
          </a:xfrm>
        </p:spPr>
        <p:txBody>
          <a:bodyPr/>
          <a:lstStyle/>
          <a:p>
            <a:pPr algn="ctr"/>
            <a:r>
              <a:rPr lang="en-US" dirty="0"/>
              <a:t>Servlet Packaging</a:t>
            </a:r>
          </a:p>
        </p:txBody>
      </p:sp>
      <p:sp>
        <p:nvSpPr>
          <p:cNvPr id="3" name="Content Placeholder 2">
            <a:extLst>
              <a:ext uri="{FF2B5EF4-FFF2-40B4-BE49-F238E27FC236}">
                <a16:creationId xmlns:a16="http://schemas.microsoft.com/office/drawing/2014/main" id="{FD986CBA-B911-4815-8EDD-9BB4D1CD275E}"/>
              </a:ext>
            </a:extLst>
          </p:cNvPr>
          <p:cNvSpPr>
            <a:spLocks noGrp="1"/>
          </p:cNvSpPr>
          <p:nvPr>
            <p:ph idx="1"/>
          </p:nvPr>
        </p:nvSpPr>
        <p:spPr>
          <a:xfrm>
            <a:off x="437324" y="1267097"/>
            <a:ext cx="11357113" cy="5372243"/>
          </a:xfrm>
        </p:spPr>
        <p:txBody>
          <a:bodyPr>
            <a:normAutofit/>
          </a:bodyPr>
          <a:lstStyle/>
          <a:p>
            <a:pPr marL="0" indent="0">
              <a:buNone/>
            </a:pPr>
            <a:endParaRPr lang="en-US" sz="2400" dirty="0">
              <a:latin typeface="+mj-lt"/>
            </a:endParaRPr>
          </a:p>
          <a:p>
            <a:r>
              <a:rPr lang="en-US" sz="2400" dirty="0">
                <a:latin typeface="+mj-lt"/>
              </a:rPr>
              <a:t>In a production environment, multiple programmers may be developing servlets for the same server.</a:t>
            </a:r>
          </a:p>
          <a:p>
            <a:r>
              <a:rPr lang="en-US" sz="2400" dirty="0">
                <a:latin typeface="+mj-lt"/>
              </a:rPr>
              <a:t>So, placing all the servlets in the top-level servlet directory results in a massive hard-to-manage directory and risks name conflicts when two developers accidentally choose the same servlet name.</a:t>
            </a:r>
          </a:p>
          <a:p>
            <a:r>
              <a:rPr lang="en-US" dirty="0"/>
              <a:t> </a:t>
            </a:r>
            <a:r>
              <a:rPr lang="en-US" sz="2400" dirty="0">
                <a:latin typeface="+mj-lt"/>
              </a:rPr>
              <a:t>Packages are the natural solution to this problem.</a:t>
            </a:r>
          </a:p>
          <a:p>
            <a:pPr marL="0" indent="0">
              <a:buNone/>
            </a:pPr>
            <a:endParaRPr lang="en-US" sz="2400" dirty="0">
              <a:latin typeface="+mj-lt"/>
            </a:endParaRPr>
          </a:p>
          <a:p>
            <a:r>
              <a:rPr lang="en-US" sz="2400" dirty="0">
                <a:latin typeface="+mj-lt"/>
              </a:rPr>
              <a:t>Creating Packages</a:t>
            </a:r>
          </a:p>
          <a:p>
            <a:pPr marL="0" indent="0">
              <a:buNone/>
            </a:pPr>
            <a:r>
              <a:rPr lang="en-US" sz="2400" dirty="0">
                <a:latin typeface="+mj-lt"/>
              </a:rPr>
              <a:t>	1. Move the files to a </a:t>
            </a:r>
            <a:r>
              <a:rPr lang="en-US" sz="2400" dirty="0">
                <a:solidFill>
                  <a:srgbClr val="FF0000"/>
                </a:solidFill>
                <a:latin typeface="+mj-lt"/>
              </a:rPr>
              <a:t>subdirectory </a:t>
            </a:r>
            <a:r>
              <a:rPr lang="en-US" sz="2400" dirty="0">
                <a:latin typeface="+mj-lt"/>
              </a:rPr>
              <a:t>that matches the intended package name.</a:t>
            </a:r>
          </a:p>
          <a:p>
            <a:pPr marL="0" indent="0">
              <a:buNone/>
            </a:pPr>
            <a:r>
              <a:rPr lang="en-US" sz="2400" dirty="0">
                <a:latin typeface="+mj-lt"/>
              </a:rPr>
              <a:t>	2. Insert a </a:t>
            </a:r>
            <a:r>
              <a:rPr lang="en-US" sz="2400" dirty="0">
                <a:solidFill>
                  <a:srgbClr val="FF0000"/>
                </a:solidFill>
                <a:latin typeface="+mj-lt"/>
              </a:rPr>
              <a:t>package statement </a:t>
            </a:r>
            <a:r>
              <a:rPr lang="en-US" sz="2400" dirty="0">
                <a:latin typeface="+mj-lt"/>
              </a:rPr>
              <a:t>in the class file </a:t>
            </a:r>
          </a:p>
          <a:p>
            <a:endParaRPr lang="en-US" sz="2400" dirty="0">
              <a:latin typeface="+mj-lt"/>
            </a:endParaRPr>
          </a:p>
          <a:p>
            <a:endParaRPr lang="en-US" sz="2400" dirty="0">
              <a:latin typeface="+mj-lt"/>
            </a:endParaRPr>
          </a:p>
          <a:p>
            <a:endParaRPr lang="en-US" sz="2400" dirty="0">
              <a:latin typeface="+mj-lt"/>
            </a:endParaRPr>
          </a:p>
          <a:p>
            <a:endParaRPr lang="en-US" dirty="0"/>
          </a:p>
          <a:p>
            <a:pPr marL="0" indent="0">
              <a:buNone/>
            </a:pPr>
            <a:endParaRPr lang="en-US" dirty="0"/>
          </a:p>
        </p:txBody>
      </p:sp>
    </p:spTree>
    <p:extLst>
      <p:ext uri="{BB962C8B-B14F-4D97-AF65-F5344CB8AC3E}">
        <p14:creationId xmlns:p14="http://schemas.microsoft.com/office/powerpoint/2010/main" val="41482971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412EC-39A2-4FF5-9228-31FB31AFAC9D}"/>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3306BAFB-ABC0-4AB5-B7D6-787701200C97}"/>
              </a:ext>
            </a:extLst>
          </p:cNvPr>
          <p:cNvSpPr>
            <a:spLocks noGrp="1"/>
          </p:cNvSpPr>
          <p:nvPr>
            <p:ph idx="1"/>
          </p:nvPr>
        </p:nvSpPr>
        <p:spPr/>
        <p:txBody>
          <a:bodyPr/>
          <a:lstStyle/>
          <a:p>
            <a:r>
              <a:rPr lang="en-US" b="1" dirty="0">
                <a:solidFill>
                  <a:srgbClr val="00B0F0"/>
                </a:solidFill>
              </a:rPr>
              <a:t>Benefits of cookies</a:t>
            </a:r>
          </a:p>
          <a:p>
            <a:pPr lvl="1">
              <a:lnSpc>
                <a:spcPct val="150000"/>
              </a:lnSpc>
            </a:pPr>
            <a:r>
              <a:rPr lang="en-US" b="1" dirty="0">
                <a:latin typeface="+mj-lt"/>
              </a:rPr>
              <a:t>Identifying a user during an e-commerce</a:t>
            </a:r>
            <a:endParaRPr lang="en-US" dirty="0">
              <a:latin typeface="+mj-lt"/>
            </a:endParaRPr>
          </a:p>
          <a:p>
            <a:pPr lvl="1">
              <a:lnSpc>
                <a:spcPct val="150000"/>
              </a:lnSpc>
            </a:pPr>
            <a:r>
              <a:rPr lang="en-US" b="1" dirty="0">
                <a:latin typeface="+mj-lt"/>
              </a:rPr>
              <a:t>Avoiding username and password</a:t>
            </a:r>
            <a:endParaRPr lang="en-US" dirty="0">
              <a:latin typeface="+mj-lt"/>
            </a:endParaRPr>
          </a:p>
          <a:p>
            <a:pPr lvl="1">
              <a:lnSpc>
                <a:spcPct val="150000"/>
              </a:lnSpc>
            </a:pPr>
            <a:r>
              <a:rPr lang="en-US" b="1" dirty="0">
                <a:latin typeface="+mj-lt"/>
              </a:rPr>
              <a:t>Customizing a site</a:t>
            </a:r>
            <a:endParaRPr lang="en-US" dirty="0">
              <a:latin typeface="+mj-lt"/>
            </a:endParaRPr>
          </a:p>
          <a:p>
            <a:pPr lvl="1">
              <a:lnSpc>
                <a:spcPct val="150000"/>
              </a:lnSpc>
            </a:pPr>
            <a:r>
              <a:rPr lang="en-US" b="1" dirty="0">
                <a:latin typeface="+mj-lt"/>
              </a:rPr>
              <a:t>Focusing advertising</a:t>
            </a:r>
            <a:endParaRPr lang="en-US" dirty="0">
              <a:latin typeface="+mj-lt"/>
            </a:endParaRPr>
          </a:p>
          <a:p>
            <a:pPr lvl="1"/>
            <a:endParaRPr lang="en-US" dirty="0"/>
          </a:p>
          <a:p>
            <a:endParaRPr lang="en-US" dirty="0"/>
          </a:p>
        </p:txBody>
      </p:sp>
    </p:spTree>
    <p:extLst>
      <p:ext uri="{BB962C8B-B14F-4D97-AF65-F5344CB8AC3E}">
        <p14:creationId xmlns:p14="http://schemas.microsoft.com/office/powerpoint/2010/main" val="8439325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B6E61-70DB-46A3-8D20-672F952B3F11}"/>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0FC7433D-EFD2-4DED-9388-AB81FA479E52}"/>
              </a:ext>
            </a:extLst>
          </p:cNvPr>
          <p:cNvSpPr>
            <a:spLocks noGrp="1"/>
          </p:cNvSpPr>
          <p:nvPr>
            <p:ph idx="1"/>
          </p:nvPr>
        </p:nvSpPr>
        <p:spPr>
          <a:xfrm>
            <a:off x="158923" y="1463042"/>
            <a:ext cx="11874155" cy="4984751"/>
          </a:xfrm>
        </p:spPr>
        <p:txBody>
          <a:bodyPr/>
          <a:lstStyle/>
          <a:p>
            <a:pPr marL="55561" lvl="2" indent="0">
              <a:lnSpc>
                <a:spcPct val="150000"/>
              </a:lnSpc>
              <a:buNone/>
            </a:pPr>
            <a:r>
              <a:rPr lang="en-US" sz="2400" b="1" dirty="0">
                <a:solidFill>
                  <a:srgbClr val="00B0F0"/>
                </a:solidFill>
              </a:rPr>
              <a:t>Problems with cookies</a:t>
            </a:r>
          </a:p>
          <a:p>
            <a:pPr marL="398453" lvl="2" indent="-342891">
              <a:lnSpc>
                <a:spcPct val="150000"/>
              </a:lnSpc>
            </a:pPr>
            <a:r>
              <a:rPr lang="en-US" sz="2400" dirty="0">
                <a:latin typeface="+mj-lt"/>
              </a:rPr>
              <a:t>Cookies are not a serious security threat</a:t>
            </a:r>
          </a:p>
          <a:p>
            <a:pPr marL="855641" lvl="3" indent="-342891">
              <a:lnSpc>
                <a:spcPct val="150000"/>
              </a:lnSpc>
            </a:pPr>
            <a:r>
              <a:rPr lang="en-US" sz="2400" dirty="0">
                <a:latin typeface="+mj-lt"/>
              </a:rPr>
              <a:t>they can present a significant threat to </a:t>
            </a:r>
            <a:r>
              <a:rPr lang="en-US" sz="2400" b="1" i="1" dirty="0">
                <a:latin typeface="+mj-lt"/>
              </a:rPr>
              <a:t>privacy</a:t>
            </a:r>
            <a:endParaRPr lang="en-US" sz="2400" b="1" dirty="0">
              <a:latin typeface="+mj-lt"/>
            </a:endParaRPr>
          </a:p>
          <a:p>
            <a:pPr marL="398453" lvl="2" indent="-342891">
              <a:lnSpc>
                <a:spcPct val="150000"/>
              </a:lnSpc>
            </a:pPr>
            <a:r>
              <a:rPr lang="en-US" sz="2400" dirty="0">
                <a:latin typeface="+mj-lt"/>
              </a:rPr>
              <a:t>Cookies are never interpreted or executed in any way and thus cannot be used to insert viruses or attack your system.</a:t>
            </a:r>
          </a:p>
          <a:p>
            <a:pPr marL="398453" lvl="2" indent="-342891">
              <a:lnSpc>
                <a:spcPct val="150000"/>
              </a:lnSpc>
            </a:pPr>
            <a:r>
              <a:rPr lang="en-US" sz="2400" dirty="0">
                <a:latin typeface="+mj-lt"/>
              </a:rPr>
              <a:t>Since browsers generally only accept </a:t>
            </a:r>
            <a:r>
              <a:rPr lang="en-US" sz="2400" b="1" i="1" dirty="0">
                <a:solidFill>
                  <a:srgbClr val="FF0000"/>
                </a:solidFill>
                <a:latin typeface="+mj-lt"/>
              </a:rPr>
              <a:t>20</a:t>
            </a:r>
            <a:r>
              <a:rPr lang="en-US" sz="2400" dirty="0">
                <a:latin typeface="+mj-lt"/>
              </a:rPr>
              <a:t> cookies per site and </a:t>
            </a:r>
            <a:r>
              <a:rPr lang="en-US" sz="2400" b="1" i="1" dirty="0">
                <a:solidFill>
                  <a:srgbClr val="FF0000"/>
                </a:solidFill>
                <a:latin typeface="+mj-lt"/>
              </a:rPr>
              <a:t>300</a:t>
            </a:r>
            <a:r>
              <a:rPr lang="en-US" sz="2400" dirty="0">
                <a:latin typeface="+mj-lt"/>
              </a:rPr>
              <a:t> cookies total and since each cookie can be limited to </a:t>
            </a:r>
            <a:r>
              <a:rPr lang="en-US" sz="2400" b="1" i="1" dirty="0">
                <a:solidFill>
                  <a:srgbClr val="FF0000"/>
                </a:solidFill>
                <a:latin typeface="+mj-lt"/>
              </a:rPr>
              <a:t>4 kilobytes</a:t>
            </a:r>
            <a:r>
              <a:rPr lang="en-US" sz="2400" dirty="0">
                <a:latin typeface="+mj-lt"/>
              </a:rPr>
              <a:t>, cookies cannot be used to fill up someone’s disk or launch other denial of service attacks.</a:t>
            </a:r>
          </a:p>
          <a:p>
            <a:pPr marL="398453" lvl="2" indent="-342891"/>
            <a:endParaRPr lang="en-US" b="1" dirty="0"/>
          </a:p>
          <a:p>
            <a:pPr marL="55561" lvl="2" indent="0">
              <a:buNone/>
            </a:pPr>
            <a:endParaRPr lang="en-US" sz="1600" dirty="0"/>
          </a:p>
        </p:txBody>
      </p:sp>
    </p:spTree>
    <p:extLst>
      <p:ext uri="{BB962C8B-B14F-4D97-AF65-F5344CB8AC3E}">
        <p14:creationId xmlns:p14="http://schemas.microsoft.com/office/powerpoint/2010/main" val="24588991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B0DD-0BDD-4617-95FD-7A51D46B7510}"/>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7FB1A6D7-5674-4181-875E-240DE86A2AC1}"/>
              </a:ext>
            </a:extLst>
          </p:cNvPr>
          <p:cNvSpPr>
            <a:spLocks noGrp="1"/>
          </p:cNvSpPr>
          <p:nvPr>
            <p:ph idx="1"/>
          </p:nvPr>
        </p:nvSpPr>
        <p:spPr/>
        <p:txBody>
          <a:bodyPr/>
          <a:lstStyle/>
          <a:p>
            <a:r>
              <a:rPr lang="en-US" dirty="0"/>
              <a:t>Problems</a:t>
            </a:r>
          </a:p>
          <a:p>
            <a:pPr lvl="1">
              <a:lnSpc>
                <a:spcPct val="150000"/>
              </a:lnSpc>
            </a:pPr>
            <a:r>
              <a:rPr lang="en-US" b="1" dirty="0">
                <a:latin typeface="+mj-lt"/>
              </a:rPr>
              <a:t>First</a:t>
            </a:r>
            <a:r>
              <a:rPr lang="en-US" dirty="0">
                <a:latin typeface="+mj-lt"/>
              </a:rPr>
              <a:t>, Some people don’t like the fact that search engines can remember that they’re the user who usually does searches on certain topics.</a:t>
            </a:r>
          </a:p>
          <a:p>
            <a:pPr lvl="1">
              <a:lnSpc>
                <a:spcPct val="150000"/>
              </a:lnSpc>
            </a:pPr>
            <a:r>
              <a:rPr lang="en-US" b="1" dirty="0">
                <a:latin typeface="+mj-lt"/>
              </a:rPr>
              <a:t>Second</a:t>
            </a:r>
            <a:r>
              <a:rPr lang="en-US" dirty="0">
                <a:latin typeface="+mj-lt"/>
              </a:rPr>
              <a:t>, privacy problem occurs when sites rely on cookies for overly sensitive data. </a:t>
            </a:r>
          </a:p>
        </p:txBody>
      </p:sp>
    </p:spTree>
    <p:extLst>
      <p:ext uri="{BB962C8B-B14F-4D97-AF65-F5344CB8AC3E}">
        <p14:creationId xmlns:p14="http://schemas.microsoft.com/office/powerpoint/2010/main" val="28551937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27F46-C7D9-4001-B0C2-BAC883A83402}"/>
              </a:ext>
            </a:extLst>
          </p:cNvPr>
          <p:cNvSpPr>
            <a:spLocks noGrp="1"/>
          </p:cNvSpPr>
          <p:nvPr>
            <p:ph type="title"/>
          </p:nvPr>
        </p:nvSpPr>
        <p:spPr/>
        <p:txBody>
          <a:bodyPr/>
          <a:lstStyle/>
          <a:p>
            <a:r>
              <a:rPr lang="en-US" dirty="0"/>
              <a:t>Cookie API</a:t>
            </a:r>
          </a:p>
        </p:txBody>
      </p:sp>
      <p:sp>
        <p:nvSpPr>
          <p:cNvPr id="3" name="Content Placeholder 2">
            <a:extLst>
              <a:ext uri="{FF2B5EF4-FFF2-40B4-BE49-F238E27FC236}">
                <a16:creationId xmlns:a16="http://schemas.microsoft.com/office/drawing/2014/main" id="{D7EEE464-25BF-4D27-B8B1-0D3F44E7687C}"/>
              </a:ext>
            </a:extLst>
          </p:cNvPr>
          <p:cNvSpPr>
            <a:spLocks noGrp="1"/>
          </p:cNvSpPr>
          <p:nvPr>
            <p:ph idx="1"/>
          </p:nvPr>
        </p:nvSpPr>
        <p:spPr/>
        <p:txBody>
          <a:bodyPr/>
          <a:lstStyle/>
          <a:p>
            <a:r>
              <a:rPr lang="en-US" dirty="0">
                <a:solidFill>
                  <a:srgbClr val="00B0F0"/>
                </a:solidFill>
              </a:rPr>
              <a:t>Creating Cookie </a:t>
            </a:r>
          </a:p>
          <a:p>
            <a:pPr lvl="1"/>
            <a:r>
              <a:rPr lang="en-US" dirty="0">
                <a:latin typeface="+mj-lt"/>
              </a:rPr>
              <a:t>Call the Cookie constructor with a cookie name and a cookie value, both of which are strings</a:t>
            </a:r>
          </a:p>
          <a:p>
            <a:pPr lvl="1"/>
            <a:r>
              <a:rPr lang="en-US" b="1" dirty="0" err="1">
                <a:latin typeface="+mj-lt"/>
              </a:rPr>
              <a:t>javax.servlet.http.Cookie</a:t>
            </a:r>
            <a:r>
              <a:rPr lang="en-US" b="1" dirty="0">
                <a:latin typeface="+mj-lt"/>
              </a:rPr>
              <a:t> </a:t>
            </a:r>
            <a:r>
              <a:rPr lang="en-US" dirty="0">
                <a:latin typeface="+mj-lt"/>
              </a:rPr>
              <a:t>class provides the functionality of using cookies.</a:t>
            </a:r>
          </a:p>
          <a:p>
            <a:pPr lvl="1"/>
            <a:r>
              <a:rPr lang="en-US" dirty="0">
                <a:latin typeface="+mj-lt"/>
              </a:rPr>
              <a:t>Constructor of Cookie class</a:t>
            </a:r>
          </a:p>
          <a:p>
            <a:pPr lvl="1"/>
            <a:endParaRPr lang="en-US" dirty="0"/>
          </a:p>
        </p:txBody>
      </p:sp>
      <p:graphicFrame>
        <p:nvGraphicFramePr>
          <p:cNvPr id="4" name="Table 3">
            <a:extLst>
              <a:ext uri="{FF2B5EF4-FFF2-40B4-BE49-F238E27FC236}">
                <a16:creationId xmlns:a16="http://schemas.microsoft.com/office/drawing/2014/main" id="{A4B12A3F-1E6D-4E19-A4CF-EF8BE966E489}"/>
              </a:ext>
            </a:extLst>
          </p:cNvPr>
          <p:cNvGraphicFramePr>
            <a:graphicFrameLocks noGrp="1"/>
          </p:cNvGraphicFramePr>
          <p:nvPr>
            <p:extLst>
              <p:ext uri="{D42A27DB-BD31-4B8C-83A1-F6EECF244321}">
                <p14:modId xmlns:p14="http://schemas.microsoft.com/office/powerpoint/2010/main" val="1089482703"/>
              </p:ext>
            </p:extLst>
          </p:nvPr>
        </p:nvGraphicFramePr>
        <p:xfrm>
          <a:off x="633046" y="3764627"/>
          <a:ext cx="10056722" cy="2053932"/>
        </p:xfrm>
        <a:graphic>
          <a:graphicData uri="http://schemas.openxmlformats.org/drawingml/2006/table">
            <a:tbl>
              <a:tblPr firstRow="1" firstCol="1" bandRow="1">
                <a:tableStyleId>{69012ECD-51FC-41F1-AA8D-1B2483CD663E}</a:tableStyleId>
              </a:tblPr>
              <a:tblGrid>
                <a:gridCol w="4290646">
                  <a:extLst>
                    <a:ext uri="{9D8B030D-6E8A-4147-A177-3AD203B41FA5}">
                      <a16:colId xmlns:a16="http://schemas.microsoft.com/office/drawing/2014/main" val="2242889203"/>
                    </a:ext>
                  </a:extLst>
                </a:gridCol>
                <a:gridCol w="5766076">
                  <a:extLst>
                    <a:ext uri="{9D8B030D-6E8A-4147-A177-3AD203B41FA5}">
                      <a16:colId xmlns:a16="http://schemas.microsoft.com/office/drawing/2014/main" val="3214280337"/>
                    </a:ext>
                  </a:extLst>
                </a:gridCol>
              </a:tblGrid>
              <a:tr h="568222">
                <a:tc>
                  <a:txBody>
                    <a:bodyPr/>
                    <a:lstStyle/>
                    <a:p>
                      <a:pPr marL="0" marR="0">
                        <a:lnSpc>
                          <a:spcPct val="107000"/>
                        </a:lnSpc>
                        <a:spcBef>
                          <a:spcPts val="0"/>
                        </a:spcBef>
                        <a:spcAft>
                          <a:spcPts val="0"/>
                        </a:spcAft>
                      </a:pPr>
                      <a:r>
                        <a:rPr lang="en-US" sz="1800">
                          <a:effectLst/>
                        </a:rPr>
                        <a:t>Constructors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6724844"/>
                  </a:ext>
                </a:extLst>
              </a:tr>
              <a:tr h="691262">
                <a:tc>
                  <a:txBody>
                    <a:bodyPr/>
                    <a:lstStyle/>
                    <a:p>
                      <a:pPr marL="0" marR="0">
                        <a:lnSpc>
                          <a:spcPct val="107000"/>
                        </a:lnSpc>
                        <a:spcBef>
                          <a:spcPts val="0"/>
                        </a:spcBef>
                        <a:spcAft>
                          <a:spcPts val="0"/>
                        </a:spcAft>
                      </a:pPr>
                      <a:r>
                        <a:rPr lang="en-US" sz="1800">
                          <a:effectLst/>
                        </a:rPr>
                        <a:t>Cookie(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Construct cookie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2038909"/>
                  </a:ext>
                </a:extLst>
              </a:tr>
              <a:tr h="794448">
                <a:tc>
                  <a:txBody>
                    <a:bodyPr/>
                    <a:lstStyle/>
                    <a:p>
                      <a:pPr marL="0" marR="0">
                        <a:lnSpc>
                          <a:spcPct val="107000"/>
                        </a:lnSpc>
                        <a:spcBef>
                          <a:spcPts val="0"/>
                        </a:spcBef>
                        <a:spcAft>
                          <a:spcPts val="0"/>
                        </a:spcAft>
                      </a:pPr>
                      <a:r>
                        <a:rPr lang="en-US" sz="1800">
                          <a:effectLst/>
                        </a:rPr>
                        <a:t>Cookie(String name, String 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Constructs a cookie with a specified name and value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2692621"/>
                  </a:ext>
                </a:extLst>
              </a:tr>
            </a:tbl>
          </a:graphicData>
        </a:graphic>
      </p:graphicFrame>
    </p:spTree>
    <p:extLst>
      <p:ext uri="{BB962C8B-B14F-4D97-AF65-F5344CB8AC3E}">
        <p14:creationId xmlns:p14="http://schemas.microsoft.com/office/powerpoint/2010/main" val="41577474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083EA-71A6-4116-A554-5D58721C075D}"/>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6E0C2D37-3FF6-4188-B990-921DED9A6353}"/>
              </a:ext>
            </a:extLst>
          </p:cNvPr>
          <p:cNvSpPr>
            <a:spLocks noGrp="1"/>
          </p:cNvSpPr>
          <p:nvPr>
            <p:ph idx="1"/>
          </p:nvPr>
        </p:nvSpPr>
        <p:spPr/>
        <p:txBody>
          <a:bodyPr/>
          <a:lstStyle/>
          <a:p>
            <a:r>
              <a:rPr lang="en-US" dirty="0"/>
              <a:t>Syntax:</a:t>
            </a:r>
          </a:p>
          <a:p>
            <a:r>
              <a:rPr lang="en-US" dirty="0"/>
              <a:t>Example:</a:t>
            </a:r>
          </a:p>
          <a:p>
            <a:pPr lvl="1"/>
            <a:endParaRPr lang="en-US" dirty="0"/>
          </a:p>
          <a:p>
            <a:pPr lvl="1"/>
            <a:r>
              <a:rPr lang="en-US" sz="2800" dirty="0"/>
              <a:t>Cookie </a:t>
            </a:r>
            <a:r>
              <a:rPr lang="en-US" sz="2800" dirty="0" err="1"/>
              <a:t>ck</a:t>
            </a:r>
            <a:r>
              <a:rPr lang="en-US" sz="2800" dirty="0"/>
              <a:t>  = new Cookie(“User name”, “value”);</a:t>
            </a:r>
          </a:p>
          <a:p>
            <a:pPr lvl="1"/>
            <a:endParaRPr lang="en-US" dirty="0"/>
          </a:p>
          <a:p>
            <a:pPr marL="55563" lvl="1" indent="401638"/>
            <a:r>
              <a:rPr lang="en-US" dirty="0"/>
              <a:t>Neither the name nor the value should contain white space or any of the following 	characters: [ ] ( ) = , " / ? @ : ;</a:t>
            </a:r>
          </a:p>
          <a:p>
            <a:pPr marL="55563" lvl="1" indent="401638"/>
            <a:endParaRPr lang="en-US" dirty="0"/>
          </a:p>
          <a:p>
            <a:endParaRPr lang="en-US" dirty="0"/>
          </a:p>
        </p:txBody>
      </p:sp>
      <p:sp>
        <p:nvSpPr>
          <p:cNvPr id="4" name="TextBox 3">
            <a:extLst>
              <a:ext uri="{FF2B5EF4-FFF2-40B4-BE49-F238E27FC236}">
                <a16:creationId xmlns:a16="http://schemas.microsoft.com/office/drawing/2014/main" id="{03B23ED7-995C-4BB7-A5F7-5EF4B9DE3887}"/>
              </a:ext>
            </a:extLst>
          </p:cNvPr>
          <p:cNvSpPr txBox="1"/>
          <p:nvPr/>
        </p:nvSpPr>
        <p:spPr>
          <a:xfrm>
            <a:off x="2320330" y="1575581"/>
            <a:ext cx="7555189"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Cookie </a:t>
            </a:r>
            <a:r>
              <a:rPr lang="en-US" sz="2000" b="1" dirty="0" err="1">
                <a:latin typeface="Courier New" panose="02070309020205020404" pitchFamily="49" charset="0"/>
                <a:cs typeface="Courier New" panose="02070309020205020404" pitchFamily="49" charset="0"/>
              </a:rPr>
              <a:t>obj_name</a:t>
            </a:r>
            <a:r>
              <a:rPr lang="en-US" sz="2000" b="1" dirty="0">
                <a:latin typeface="Courier New" panose="02070309020205020404" pitchFamily="49" charset="0"/>
                <a:cs typeface="Courier New" panose="02070309020205020404" pitchFamily="49" charset="0"/>
              </a:rPr>
              <a:t>= new Cookie(“name”, “value”);</a:t>
            </a:r>
          </a:p>
        </p:txBody>
      </p:sp>
    </p:spTree>
    <p:extLst>
      <p:ext uri="{BB962C8B-B14F-4D97-AF65-F5344CB8AC3E}">
        <p14:creationId xmlns:p14="http://schemas.microsoft.com/office/powerpoint/2010/main" val="14172722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5A5CD-DFFF-411C-98C4-C814DCBF8D61}"/>
              </a:ext>
            </a:extLst>
          </p:cNvPr>
          <p:cNvSpPr>
            <a:spLocks noGrp="1"/>
          </p:cNvSpPr>
          <p:nvPr>
            <p:ph type="title"/>
          </p:nvPr>
        </p:nvSpPr>
        <p:spPr/>
        <p:txBody>
          <a:bodyPr/>
          <a:lstStyle/>
          <a:p>
            <a:r>
              <a:rPr lang="en-US" dirty="0"/>
              <a:t>Cookie Attribute</a:t>
            </a:r>
          </a:p>
        </p:txBody>
      </p:sp>
      <p:sp>
        <p:nvSpPr>
          <p:cNvPr id="3" name="Content Placeholder 2">
            <a:extLst>
              <a:ext uri="{FF2B5EF4-FFF2-40B4-BE49-F238E27FC236}">
                <a16:creationId xmlns:a16="http://schemas.microsoft.com/office/drawing/2014/main" id="{B08AD949-5008-46AC-B145-7D07608588A8}"/>
              </a:ext>
            </a:extLst>
          </p:cNvPr>
          <p:cNvSpPr>
            <a:spLocks noGrp="1"/>
          </p:cNvSpPr>
          <p:nvPr>
            <p:ph idx="1"/>
          </p:nvPr>
        </p:nvSpPr>
        <p:spPr/>
        <p:txBody>
          <a:bodyPr/>
          <a:lstStyle/>
          <a:p>
            <a:pPr lvl="0">
              <a:lnSpc>
                <a:spcPct val="150000"/>
              </a:lnSpc>
            </a:pPr>
            <a:r>
              <a:rPr lang="en-US" dirty="0"/>
              <a:t>Before adding the cookie to the outgoing headers, you can set various characteristics of the cookie by using one of the following </a:t>
            </a:r>
            <a:endParaRPr lang="en-US" sz="2400" dirty="0"/>
          </a:p>
          <a:p>
            <a:pPr lvl="1">
              <a:lnSpc>
                <a:spcPct val="150000"/>
              </a:lnSpc>
            </a:pPr>
            <a:r>
              <a:rPr lang="en-US" dirty="0" err="1">
                <a:solidFill>
                  <a:srgbClr val="00B0F0"/>
                </a:solidFill>
              </a:rPr>
              <a:t>set</a:t>
            </a:r>
            <a:r>
              <a:rPr lang="en-US" b="1" i="1" dirty="0" err="1">
                <a:solidFill>
                  <a:srgbClr val="00B0F0"/>
                </a:solidFill>
              </a:rPr>
              <a:t>Xxx</a:t>
            </a:r>
            <a:r>
              <a:rPr lang="en-US" b="1" i="1" dirty="0">
                <a:solidFill>
                  <a:srgbClr val="00B0F0"/>
                </a:solidFill>
              </a:rPr>
              <a:t> </a:t>
            </a:r>
            <a:r>
              <a:rPr lang="en-US" dirty="0">
                <a:solidFill>
                  <a:srgbClr val="00B0F0"/>
                </a:solidFill>
              </a:rPr>
              <a:t>methods</a:t>
            </a:r>
            <a:endParaRPr lang="en-US" sz="2000" dirty="0">
              <a:solidFill>
                <a:srgbClr val="00B0F0"/>
              </a:solidFill>
            </a:endParaRPr>
          </a:p>
          <a:p>
            <a:pPr lvl="1">
              <a:lnSpc>
                <a:spcPct val="150000"/>
              </a:lnSpc>
            </a:pPr>
            <a:r>
              <a:rPr lang="en-US" dirty="0" err="1">
                <a:solidFill>
                  <a:srgbClr val="00B0F0"/>
                </a:solidFill>
              </a:rPr>
              <a:t>get</a:t>
            </a:r>
            <a:r>
              <a:rPr lang="en-US" b="1" i="1" dirty="0" err="1">
                <a:solidFill>
                  <a:srgbClr val="00B0F0"/>
                </a:solidFill>
              </a:rPr>
              <a:t>Xxx</a:t>
            </a:r>
            <a:r>
              <a:rPr lang="en-US" dirty="0"/>
              <a:t> method to retrieve the attribute value.</a:t>
            </a:r>
            <a:endParaRPr lang="en-US" sz="2000" dirty="0"/>
          </a:p>
          <a:p>
            <a:r>
              <a:rPr lang="en-US" dirty="0"/>
              <a:t>where </a:t>
            </a:r>
            <a:r>
              <a:rPr lang="en-US" b="1" i="1" dirty="0">
                <a:solidFill>
                  <a:srgbClr val="FF0000"/>
                </a:solidFill>
              </a:rPr>
              <a:t>Xxx</a:t>
            </a:r>
            <a:r>
              <a:rPr lang="en-US" dirty="0"/>
              <a:t> is the name of the attribute you want to specify.</a:t>
            </a:r>
          </a:p>
        </p:txBody>
      </p:sp>
    </p:spTree>
    <p:extLst>
      <p:ext uri="{BB962C8B-B14F-4D97-AF65-F5344CB8AC3E}">
        <p14:creationId xmlns:p14="http://schemas.microsoft.com/office/powerpoint/2010/main" val="15397621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590B9-C901-490C-A6E4-9FDEFEC19E91}"/>
              </a:ext>
            </a:extLst>
          </p:cNvPr>
          <p:cNvSpPr>
            <a:spLocks noGrp="1"/>
          </p:cNvSpPr>
          <p:nvPr>
            <p:ph type="title"/>
          </p:nvPr>
        </p:nvSpPr>
        <p:spPr/>
        <p:txBody>
          <a:bodyPr/>
          <a:lstStyle/>
          <a:p>
            <a:r>
              <a:rPr lang="en-US" dirty="0"/>
              <a:t>Contd..,</a:t>
            </a:r>
          </a:p>
        </p:txBody>
      </p:sp>
      <p:graphicFrame>
        <p:nvGraphicFramePr>
          <p:cNvPr id="4" name="Content Placeholder 3">
            <a:extLst>
              <a:ext uri="{FF2B5EF4-FFF2-40B4-BE49-F238E27FC236}">
                <a16:creationId xmlns:a16="http://schemas.microsoft.com/office/drawing/2014/main" id="{A1F86F17-5CD5-4EEA-820E-ECB571C8F52A}"/>
              </a:ext>
            </a:extLst>
          </p:cNvPr>
          <p:cNvGraphicFramePr>
            <a:graphicFrameLocks noGrp="1"/>
          </p:cNvGraphicFramePr>
          <p:nvPr>
            <p:ph idx="1"/>
            <p:extLst>
              <p:ext uri="{D42A27DB-BD31-4B8C-83A1-F6EECF244321}">
                <p14:modId xmlns:p14="http://schemas.microsoft.com/office/powerpoint/2010/main" val="2632526965"/>
              </p:ext>
            </p:extLst>
          </p:nvPr>
        </p:nvGraphicFramePr>
        <p:xfrm>
          <a:off x="-43042" y="1365575"/>
          <a:ext cx="12235042" cy="5492088"/>
        </p:xfrm>
        <a:graphic>
          <a:graphicData uri="http://schemas.openxmlformats.org/drawingml/2006/table">
            <a:tbl>
              <a:tblPr firstRow="1" bandRow="1">
                <a:tableStyleId>{5C22544A-7EE6-4342-B048-85BDC9FD1C3A}</a:tableStyleId>
              </a:tblPr>
              <a:tblGrid>
                <a:gridCol w="5033820">
                  <a:extLst>
                    <a:ext uri="{9D8B030D-6E8A-4147-A177-3AD203B41FA5}">
                      <a16:colId xmlns:a16="http://schemas.microsoft.com/office/drawing/2014/main" val="3973853509"/>
                    </a:ext>
                  </a:extLst>
                </a:gridCol>
                <a:gridCol w="7201222">
                  <a:extLst>
                    <a:ext uri="{9D8B030D-6E8A-4147-A177-3AD203B41FA5}">
                      <a16:colId xmlns:a16="http://schemas.microsoft.com/office/drawing/2014/main" val="2092981558"/>
                    </a:ext>
                  </a:extLst>
                </a:gridCol>
              </a:tblGrid>
              <a:tr h="544920">
                <a:tc>
                  <a:txBody>
                    <a:bodyPr/>
                    <a:lstStyle/>
                    <a:p>
                      <a:r>
                        <a:rPr lang="en-US" dirty="0"/>
                        <a:t>Methods</a:t>
                      </a:r>
                    </a:p>
                  </a:txBody>
                  <a:tcPr/>
                </a:tc>
                <a:tc>
                  <a:txBody>
                    <a:bodyPr/>
                    <a:lstStyle/>
                    <a:p>
                      <a:r>
                        <a:rPr lang="en-US" dirty="0"/>
                        <a:t>Description</a:t>
                      </a:r>
                    </a:p>
                  </a:txBody>
                  <a:tcPr/>
                </a:tc>
                <a:extLst>
                  <a:ext uri="{0D108BD9-81ED-4DB2-BD59-A6C34878D82A}">
                    <a16:rowId xmlns:a16="http://schemas.microsoft.com/office/drawing/2014/main" val="2002631162"/>
                  </a:ext>
                </a:extLst>
              </a:tr>
              <a:tr h="1182025">
                <a:tc>
                  <a:txBody>
                    <a:bodyPr/>
                    <a:lstStyle/>
                    <a:p>
                      <a:r>
                        <a:rPr lang="en-US" sz="1800" b="1" kern="1200" dirty="0">
                          <a:solidFill>
                            <a:schemeClr val="dk1"/>
                          </a:solidFill>
                          <a:effectLst/>
                          <a:latin typeface="+mn-lt"/>
                          <a:ea typeface="+mn-ea"/>
                          <a:cs typeface="+mn-cs"/>
                        </a:rPr>
                        <a:t>public String </a:t>
                      </a:r>
                      <a:r>
                        <a:rPr lang="en-US" sz="1800" b="1" kern="1200" dirty="0" err="1">
                          <a:solidFill>
                            <a:schemeClr val="dk1"/>
                          </a:solidFill>
                          <a:effectLst/>
                          <a:latin typeface="+mn-lt"/>
                          <a:ea typeface="+mn-ea"/>
                          <a:cs typeface="+mn-cs"/>
                        </a:rPr>
                        <a:t>getComment</a:t>
                      </a:r>
                      <a:r>
                        <a:rPr lang="en-US" sz="1800" b="1" kern="1200" dirty="0">
                          <a:solidFill>
                            <a:schemeClr val="dk1"/>
                          </a:solidFill>
                          <a:effectLst/>
                          <a:latin typeface="+mn-lt"/>
                          <a:ea typeface="+mn-ea"/>
                          <a:cs typeface="+mn-cs"/>
                        </a:rPr>
                        <a:t>( ) </a:t>
                      </a:r>
                      <a:endParaRPr lang="en-US" sz="1800" kern="1200" dirty="0">
                        <a:solidFill>
                          <a:schemeClr val="dk1"/>
                        </a:solidFill>
                        <a:effectLst/>
                        <a:latin typeface="+mn-lt"/>
                        <a:ea typeface="+mn-ea"/>
                        <a:cs typeface="+mn-cs"/>
                      </a:endParaRPr>
                    </a:p>
                    <a:p>
                      <a:r>
                        <a:rPr lang="en-US" sz="1800" b="1" kern="1200" dirty="0">
                          <a:solidFill>
                            <a:schemeClr val="dk1"/>
                          </a:solidFill>
                          <a:effectLst/>
                          <a:latin typeface="+mn-lt"/>
                          <a:ea typeface="+mn-ea"/>
                          <a:cs typeface="+mn-cs"/>
                        </a:rPr>
                        <a:t> </a:t>
                      </a:r>
                      <a:endParaRPr lang="en-US" sz="1800" kern="1200" dirty="0">
                        <a:solidFill>
                          <a:schemeClr val="dk1"/>
                        </a:solidFill>
                        <a:effectLst/>
                        <a:latin typeface="+mn-lt"/>
                        <a:ea typeface="+mn-ea"/>
                        <a:cs typeface="+mn-cs"/>
                      </a:endParaRPr>
                    </a:p>
                    <a:p>
                      <a:r>
                        <a:rPr lang="en-US" sz="1800" b="1" kern="1200" dirty="0">
                          <a:solidFill>
                            <a:schemeClr val="dk1"/>
                          </a:solidFill>
                          <a:effectLst/>
                          <a:latin typeface="+mn-lt"/>
                          <a:ea typeface="+mn-ea"/>
                          <a:cs typeface="+mn-cs"/>
                        </a:rPr>
                        <a:t>public void </a:t>
                      </a:r>
                      <a:r>
                        <a:rPr lang="en-US" sz="1800" b="1" kern="1200" dirty="0" err="1">
                          <a:solidFill>
                            <a:schemeClr val="dk1"/>
                          </a:solidFill>
                          <a:effectLst/>
                          <a:latin typeface="+mn-lt"/>
                          <a:ea typeface="+mn-ea"/>
                          <a:cs typeface="+mn-cs"/>
                        </a:rPr>
                        <a:t>setComment</a:t>
                      </a:r>
                      <a:r>
                        <a:rPr lang="en-US" sz="1800" b="1" kern="1200" dirty="0">
                          <a:solidFill>
                            <a:schemeClr val="dk1"/>
                          </a:solidFill>
                          <a:effectLst/>
                          <a:latin typeface="+mn-lt"/>
                          <a:ea typeface="+mn-ea"/>
                          <a:cs typeface="+mn-cs"/>
                        </a:rPr>
                        <a:t>(String comment)</a:t>
                      </a:r>
                      <a:endParaRPr lang="en-US" dirty="0"/>
                    </a:p>
                  </a:txBody>
                  <a:tcPr/>
                </a:tc>
                <a:tc>
                  <a:txBody>
                    <a:bodyPr/>
                    <a:lstStyle/>
                    <a:p>
                      <a:r>
                        <a:rPr lang="en-US" sz="1800" kern="1200" dirty="0">
                          <a:solidFill>
                            <a:schemeClr val="dk1"/>
                          </a:solidFill>
                          <a:effectLst/>
                          <a:latin typeface="+mn-lt"/>
                          <a:ea typeface="+mn-ea"/>
                          <a:cs typeface="+mn-cs"/>
                        </a:rPr>
                        <a:t>These methods look up or specify a comment associated with the cookie. </a:t>
                      </a:r>
                    </a:p>
                    <a:p>
                      <a:r>
                        <a:rPr lang="en-US" sz="1800" kern="1200" dirty="0">
                          <a:solidFill>
                            <a:schemeClr val="dk1"/>
                          </a:solidFill>
                          <a:effectLst/>
                          <a:latin typeface="+mn-lt"/>
                          <a:ea typeface="+mn-ea"/>
                          <a:cs typeface="+mn-cs"/>
                        </a:rPr>
                        <a:t>The comment is used purely for informational purposes on the server; it is not sent to the client</a:t>
                      </a:r>
                      <a:endParaRPr lang="en-US" dirty="0"/>
                    </a:p>
                  </a:txBody>
                  <a:tcPr/>
                </a:tc>
                <a:extLst>
                  <a:ext uri="{0D108BD9-81ED-4DB2-BD59-A6C34878D82A}">
                    <a16:rowId xmlns:a16="http://schemas.microsoft.com/office/drawing/2014/main" val="2825729030"/>
                  </a:ext>
                </a:extLst>
              </a:tr>
              <a:tr h="1015436">
                <a:tc>
                  <a:txBody>
                    <a:bodyPr/>
                    <a:lstStyle/>
                    <a:p>
                      <a:pPr marL="0" marR="0">
                        <a:lnSpc>
                          <a:spcPct val="115000"/>
                        </a:lnSpc>
                        <a:spcBef>
                          <a:spcPts val="0"/>
                        </a:spcBef>
                        <a:spcAft>
                          <a:spcPts val="0"/>
                        </a:spcAft>
                      </a:pPr>
                      <a:r>
                        <a:rPr lang="en-US" sz="1800" b="1" kern="1200" dirty="0">
                          <a:solidFill>
                            <a:schemeClr val="dk1"/>
                          </a:solidFill>
                          <a:effectLst/>
                          <a:latin typeface="+mn-lt"/>
                          <a:ea typeface="+mn-ea"/>
                          <a:cs typeface="+mn-cs"/>
                        </a:rPr>
                        <a:t>public String </a:t>
                      </a:r>
                      <a:r>
                        <a:rPr lang="en-US" sz="1800" b="1" kern="1200" dirty="0" err="1">
                          <a:solidFill>
                            <a:schemeClr val="dk1"/>
                          </a:solidFill>
                          <a:effectLst/>
                          <a:latin typeface="+mn-lt"/>
                          <a:ea typeface="+mn-ea"/>
                          <a:cs typeface="+mn-cs"/>
                        </a:rPr>
                        <a:t>getDomain</a:t>
                      </a:r>
                      <a:r>
                        <a:rPr lang="en-US" sz="1800" b="1" kern="1200" dirty="0">
                          <a:solidFill>
                            <a:schemeClr val="dk1"/>
                          </a:solidFill>
                          <a:effectLst/>
                          <a:latin typeface="+mn-lt"/>
                          <a:ea typeface="+mn-ea"/>
                          <a:cs typeface="+mn-cs"/>
                        </a:rPr>
                        <a:t>( )</a:t>
                      </a:r>
                    </a:p>
                    <a:p>
                      <a:pPr marL="0" marR="0">
                        <a:lnSpc>
                          <a:spcPct val="115000"/>
                        </a:lnSpc>
                        <a:spcBef>
                          <a:spcPts val="0"/>
                        </a:spcBef>
                        <a:spcAft>
                          <a:spcPts val="0"/>
                        </a:spcAft>
                      </a:pPr>
                      <a:r>
                        <a:rPr lang="en-US" sz="1800" b="1" kern="1200" dirty="0">
                          <a:solidFill>
                            <a:schemeClr val="dk1"/>
                          </a:solidFill>
                          <a:effectLst/>
                          <a:latin typeface="+mn-lt"/>
                          <a:ea typeface="+mn-ea"/>
                          <a:cs typeface="+mn-cs"/>
                        </a:rPr>
                        <a:t>public void </a:t>
                      </a:r>
                      <a:r>
                        <a:rPr lang="en-US" sz="1800" b="1" kern="1200" dirty="0" err="1">
                          <a:solidFill>
                            <a:schemeClr val="dk1"/>
                          </a:solidFill>
                          <a:effectLst/>
                          <a:latin typeface="+mn-lt"/>
                          <a:ea typeface="+mn-ea"/>
                          <a:cs typeface="+mn-cs"/>
                        </a:rPr>
                        <a:t>setDomain</a:t>
                      </a:r>
                      <a:r>
                        <a:rPr lang="en-US" sz="1800" b="1" kern="1200" dirty="0">
                          <a:solidFill>
                            <a:schemeClr val="dk1"/>
                          </a:solidFill>
                          <a:effectLst/>
                          <a:latin typeface="+mn-lt"/>
                          <a:ea typeface="+mn-ea"/>
                          <a:cs typeface="+mn-cs"/>
                        </a:rPr>
                        <a:t>(String </a:t>
                      </a:r>
                      <a:r>
                        <a:rPr lang="en-US" sz="1800" b="1" kern="1200" dirty="0" err="1">
                          <a:solidFill>
                            <a:schemeClr val="dk1"/>
                          </a:solidFill>
                          <a:effectLst/>
                          <a:latin typeface="+mn-lt"/>
                          <a:ea typeface="+mn-ea"/>
                          <a:cs typeface="+mn-cs"/>
                        </a:rPr>
                        <a:t>domainPattern</a:t>
                      </a:r>
                      <a:r>
                        <a:rPr lang="en-US" sz="1800" b="1" kern="1200" dirty="0">
                          <a:solidFill>
                            <a:schemeClr val="dk1"/>
                          </a:solidFill>
                          <a:effectLst/>
                          <a:latin typeface="+mn-lt"/>
                          <a:ea typeface="+mn-ea"/>
                          <a:cs typeface="+mn-cs"/>
                        </a:rPr>
                        <a:t>)</a:t>
                      </a:r>
                    </a:p>
                  </a:txBody>
                  <a:tcPr marL="68580" marR="68580" marT="0" marB="0"/>
                </a:tc>
                <a:tc>
                  <a:txBody>
                    <a:bodyPr/>
                    <a:lstStyle/>
                    <a:p>
                      <a:r>
                        <a:rPr lang="en-US" sz="1800" kern="1200" dirty="0">
                          <a:solidFill>
                            <a:schemeClr val="dk1"/>
                          </a:solidFill>
                          <a:effectLst/>
                          <a:latin typeface="+mn-lt"/>
                          <a:ea typeface="+mn-ea"/>
                          <a:cs typeface="+mn-cs"/>
                        </a:rPr>
                        <a:t>These methods get or set the domain to which the cookie applies. the browser only returns cookies to the exact same hostname that sent them.</a:t>
                      </a:r>
                      <a:endParaRPr lang="en-US" dirty="0"/>
                    </a:p>
                  </a:txBody>
                  <a:tcPr/>
                </a:tc>
                <a:extLst>
                  <a:ext uri="{0D108BD9-81ED-4DB2-BD59-A6C34878D82A}">
                    <a16:rowId xmlns:a16="http://schemas.microsoft.com/office/drawing/2014/main" val="461801208"/>
                  </a:ext>
                </a:extLst>
              </a:tr>
              <a:tr h="1727576">
                <a:tc>
                  <a:txBody>
                    <a:bodyPr/>
                    <a:lstStyle/>
                    <a:p>
                      <a:r>
                        <a:rPr lang="en-US" sz="1800" b="1" kern="1200" dirty="0">
                          <a:solidFill>
                            <a:schemeClr val="dk1"/>
                          </a:solidFill>
                          <a:effectLst/>
                          <a:latin typeface="+mn-lt"/>
                          <a:ea typeface="+mn-ea"/>
                          <a:cs typeface="+mn-cs"/>
                        </a:rPr>
                        <a:t>public </a:t>
                      </a:r>
                      <a:r>
                        <a:rPr lang="en-US" sz="1800" b="1" kern="1200" dirty="0" err="1">
                          <a:solidFill>
                            <a:schemeClr val="dk1"/>
                          </a:solidFill>
                          <a:effectLst/>
                          <a:latin typeface="+mn-lt"/>
                          <a:ea typeface="+mn-ea"/>
                          <a:cs typeface="+mn-cs"/>
                        </a:rPr>
                        <a:t>int</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getMaxAge</a:t>
                      </a:r>
                      <a:r>
                        <a:rPr lang="en-US" sz="1800" b="1" kern="1200" dirty="0">
                          <a:solidFill>
                            <a:schemeClr val="dk1"/>
                          </a:solidFill>
                          <a:effectLst/>
                          <a:latin typeface="+mn-lt"/>
                          <a:ea typeface="+mn-ea"/>
                          <a:cs typeface="+mn-cs"/>
                        </a:rPr>
                        <a:t>( )</a:t>
                      </a:r>
                      <a:endParaRPr lang="en-US" sz="1800" kern="1200" dirty="0">
                        <a:solidFill>
                          <a:schemeClr val="dk1"/>
                        </a:solidFill>
                        <a:effectLst/>
                        <a:latin typeface="+mn-lt"/>
                        <a:ea typeface="+mn-ea"/>
                        <a:cs typeface="+mn-cs"/>
                      </a:endParaRPr>
                    </a:p>
                    <a:p>
                      <a:r>
                        <a:rPr lang="en-US" sz="1800" b="1" kern="1200" dirty="0">
                          <a:solidFill>
                            <a:schemeClr val="dk1"/>
                          </a:solidFill>
                          <a:effectLst/>
                          <a:latin typeface="+mn-lt"/>
                          <a:ea typeface="+mn-ea"/>
                          <a:cs typeface="+mn-cs"/>
                        </a:rPr>
                        <a:t> </a:t>
                      </a:r>
                      <a:endParaRPr lang="en-US" sz="1800" kern="1200" dirty="0">
                        <a:solidFill>
                          <a:schemeClr val="dk1"/>
                        </a:solidFill>
                        <a:effectLst/>
                        <a:latin typeface="+mn-lt"/>
                        <a:ea typeface="+mn-ea"/>
                        <a:cs typeface="+mn-cs"/>
                      </a:endParaRPr>
                    </a:p>
                    <a:p>
                      <a:r>
                        <a:rPr lang="en-US" sz="1800" b="1" kern="1200" dirty="0">
                          <a:solidFill>
                            <a:schemeClr val="dk1"/>
                          </a:solidFill>
                          <a:effectLst/>
                          <a:latin typeface="+mn-lt"/>
                          <a:ea typeface="+mn-ea"/>
                          <a:cs typeface="+mn-cs"/>
                        </a:rPr>
                        <a:t>public void </a:t>
                      </a:r>
                      <a:r>
                        <a:rPr lang="en-US" sz="1800" b="1" kern="1200" dirty="0" err="1">
                          <a:solidFill>
                            <a:schemeClr val="dk1"/>
                          </a:solidFill>
                          <a:effectLst/>
                          <a:latin typeface="+mn-lt"/>
                          <a:ea typeface="+mn-ea"/>
                          <a:cs typeface="+mn-cs"/>
                        </a:rPr>
                        <a:t>setMaxAge</a:t>
                      </a:r>
                      <a:r>
                        <a:rPr lang="en-US" sz="1800" b="1" kern="1200" dirty="0">
                          <a:solidFill>
                            <a:schemeClr val="dk1"/>
                          </a:solidFill>
                          <a:effectLst/>
                          <a:latin typeface="+mn-lt"/>
                          <a:ea typeface="+mn-ea"/>
                          <a:cs typeface="+mn-cs"/>
                        </a:rPr>
                        <a:t>(</a:t>
                      </a:r>
                      <a:r>
                        <a:rPr lang="en-US" sz="1800" b="1" kern="1200" dirty="0" err="1">
                          <a:solidFill>
                            <a:schemeClr val="dk1"/>
                          </a:solidFill>
                          <a:effectLst/>
                          <a:latin typeface="+mn-lt"/>
                          <a:ea typeface="+mn-ea"/>
                          <a:cs typeface="+mn-cs"/>
                        </a:rPr>
                        <a:t>int</a:t>
                      </a:r>
                      <a:r>
                        <a:rPr lang="en-US" sz="1800" b="1" kern="1200" dirty="0">
                          <a:solidFill>
                            <a:schemeClr val="dk1"/>
                          </a:solidFill>
                          <a:effectLst/>
                          <a:latin typeface="+mn-lt"/>
                          <a:ea typeface="+mn-ea"/>
                          <a:cs typeface="+mn-cs"/>
                        </a:rPr>
                        <a:t> lifetime)</a:t>
                      </a:r>
                      <a:endParaRPr lang="en-US" dirty="0"/>
                    </a:p>
                  </a:txBody>
                  <a:tcPr/>
                </a:tc>
                <a:tc>
                  <a:txBody>
                    <a:bodyPr/>
                    <a:lstStyle/>
                    <a:p>
                      <a:r>
                        <a:rPr lang="en-US" sz="1800" kern="1200" dirty="0">
                          <a:solidFill>
                            <a:schemeClr val="dk1"/>
                          </a:solidFill>
                          <a:effectLst/>
                          <a:latin typeface="+mn-lt"/>
                          <a:ea typeface="+mn-ea"/>
                          <a:cs typeface="+mn-cs"/>
                        </a:rPr>
                        <a:t>These methods tell how much time (in seconds) should elapse before the cookie expires. </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A negative value, which is the default, indicates that the cookie will last only for the current session and will not be stored on disk.</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value of 0 instructs the browser to delete the cookie. </a:t>
                      </a:r>
                    </a:p>
                  </a:txBody>
                  <a:tcPr/>
                </a:tc>
                <a:extLst>
                  <a:ext uri="{0D108BD9-81ED-4DB2-BD59-A6C34878D82A}">
                    <a16:rowId xmlns:a16="http://schemas.microsoft.com/office/drawing/2014/main" val="1485304005"/>
                  </a:ext>
                </a:extLst>
              </a:tr>
              <a:tr h="1015436">
                <a:tc>
                  <a:txBody>
                    <a:bodyPr/>
                    <a:lstStyle/>
                    <a:p>
                      <a:r>
                        <a:rPr lang="en-US" sz="1800" b="1" kern="1200" dirty="0">
                          <a:solidFill>
                            <a:schemeClr val="dk1"/>
                          </a:solidFill>
                          <a:effectLst/>
                          <a:latin typeface="+mn-lt"/>
                          <a:ea typeface="+mn-ea"/>
                          <a:cs typeface="+mn-cs"/>
                        </a:rPr>
                        <a:t>public String </a:t>
                      </a:r>
                      <a:r>
                        <a:rPr lang="en-US" sz="1800" b="1" kern="1200" dirty="0" err="1">
                          <a:solidFill>
                            <a:schemeClr val="dk1"/>
                          </a:solidFill>
                          <a:effectLst/>
                          <a:latin typeface="+mn-lt"/>
                          <a:ea typeface="+mn-ea"/>
                          <a:cs typeface="+mn-cs"/>
                        </a:rPr>
                        <a:t>getName</a:t>
                      </a:r>
                      <a:r>
                        <a:rPr lang="en-US" sz="1800" b="1" kern="1200" dirty="0">
                          <a:solidFill>
                            <a:schemeClr val="dk1"/>
                          </a:solidFill>
                          <a:effectLst/>
                          <a:latin typeface="+mn-lt"/>
                          <a:ea typeface="+mn-ea"/>
                          <a:cs typeface="+mn-cs"/>
                        </a:rPr>
                        <a:t>( )</a:t>
                      </a:r>
                      <a:endParaRPr lang="en-US" sz="1800" kern="1200" dirty="0">
                        <a:solidFill>
                          <a:schemeClr val="dk1"/>
                        </a:solidFill>
                        <a:effectLst/>
                        <a:latin typeface="+mn-lt"/>
                        <a:ea typeface="+mn-ea"/>
                        <a:cs typeface="+mn-cs"/>
                      </a:endParaRPr>
                    </a:p>
                    <a:p>
                      <a:r>
                        <a:rPr lang="en-US" sz="1800" b="1" kern="1200" dirty="0">
                          <a:solidFill>
                            <a:schemeClr val="dk1"/>
                          </a:solidFill>
                          <a:effectLst/>
                          <a:latin typeface="+mn-lt"/>
                          <a:ea typeface="+mn-ea"/>
                          <a:cs typeface="+mn-cs"/>
                        </a:rPr>
                        <a:t>public void </a:t>
                      </a:r>
                      <a:r>
                        <a:rPr lang="en-US" sz="1800" b="1" kern="1200" dirty="0" err="1">
                          <a:solidFill>
                            <a:schemeClr val="dk1"/>
                          </a:solidFill>
                          <a:effectLst/>
                          <a:latin typeface="+mn-lt"/>
                          <a:ea typeface="+mn-ea"/>
                          <a:cs typeface="+mn-cs"/>
                        </a:rPr>
                        <a:t>setName</a:t>
                      </a:r>
                      <a:r>
                        <a:rPr lang="en-US" sz="1800" b="1" kern="1200" dirty="0">
                          <a:solidFill>
                            <a:schemeClr val="dk1"/>
                          </a:solidFill>
                          <a:effectLst/>
                          <a:latin typeface="+mn-lt"/>
                          <a:ea typeface="+mn-ea"/>
                          <a:cs typeface="+mn-cs"/>
                        </a:rPr>
                        <a:t>(String </a:t>
                      </a:r>
                      <a:r>
                        <a:rPr lang="en-US" sz="1800" b="1" kern="1200" dirty="0" err="1">
                          <a:solidFill>
                            <a:schemeClr val="dk1"/>
                          </a:solidFill>
                          <a:effectLst/>
                          <a:latin typeface="+mn-lt"/>
                          <a:ea typeface="+mn-ea"/>
                          <a:cs typeface="+mn-cs"/>
                        </a:rPr>
                        <a:t>cookieName</a:t>
                      </a:r>
                      <a:r>
                        <a:rPr lang="en-US" sz="1800" b="1" kern="1200" dirty="0">
                          <a:solidFill>
                            <a:schemeClr val="dk1"/>
                          </a:solidFill>
                          <a:effectLst/>
                          <a:latin typeface="+mn-lt"/>
                          <a:ea typeface="+mn-ea"/>
                          <a:cs typeface="+mn-cs"/>
                        </a:rPr>
                        <a:t>)</a:t>
                      </a:r>
                      <a:endParaRPr lang="en-US" dirty="0"/>
                    </a:p>
                  </a:txBody>
                  <a:tcPr/>
                </a:tc>
                <a:tc>
                  <a:txBody>
                    <a:bodyPr/>
                    <a:lstStyle/>
                    <a:p>
                      <a:r>
                        <a:rPr lang="en-US" sz="1800" kern="1200" dirty="0">
                          <a:solidFill>
                            <a:schemeClr val="dk1"/>
                          </a:solidFill>
                          <a:effectLst/>
                          <a:latin typeface="+mn-lt"/>
                          <a:ea typeface="+mn-ea"/>
                          <a:cs typeface="+mn-cs"/>
                        </a:rPr>
                        <a:t>This pair of methods gets or sets the name of the cookie. </a:t>
                      </a:r>
                      <a:endParaRPr lang="en-US" dirty="0"/>
                    </a:p>
                  </a:txBody>
                  <a:tcPr/>
                </a:tc>
                <a:extLst>
                  <a:ext uri="{0D108BD9-81ED-4DB2-BD59-A6C34878D82A}">
                    <a16:rowId xmlns:a16="http://schemas.microsoft.com/office/drawing/2014/main" val="4236161736"/>
                  </a:ext>
                </a:extLst>
              </a:tr>
            </a:tbl>
          </a:graphicData>
        </a:graphic>
      </p:graphicFrame>
    </p:spTree>
    <p:extLst>
      <p:ext uri="{BB962C8B-B14F-4D97-AF65-F5344CB8AC3E}">
        <p14:creationId xmlns:p14="http://schemas.microsoft.com/office/powerpoint/2010/main" val="16888326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1ED76-F934-4283-A5ED-38150F0659FF}"/>
              </a:ext>
            </a:extLst>
          </p:cNvPr>
          <p:cNvSpPr>
            <a:spLocks noGrp="1"/>
          </p:cNvSpPr>
          <p:nvPr>
            <p:ph type="title"/>
          </p:nvPr>
        </p:nvSpPr>
        <p:spPr/>
        <p:txBody>
          <a:bodyPr/>
          <a:lstStyle/>
          <a:p>
            <a:r>
              <a:rPr lang="en-US" dirty="0"/>
              <a:t>Contd..,</a:t>
            </a:r>
          </a:p>
        </p:txBody>
      </p:sp>
      <p:graphicFrame>
        <p:nvGraphicFramePr>
          <p:cNvPr id="4" name="Content Placeholder 3">
            <a:extLst>
              <a:ext uri="{FF2B5EF4-FFF2-40B4-BE49-F238E27FC236}">
                <a16:creationId xmlns:a16="http://schemas.microsoft.com/office/drawing/2014/main" id="{C45915F0-28D8-44C0-842D-A1AFCB9E88F4}"/>
              </a:ext>
            </a:extLst>
          </p:cNvPr>
          <p:cNvGraphicFramePr>
            <a:graphicFrameLocks noGrp="1"/>
          </p:cNvGraphicFramePr>
          <p:nvPr>
            <p:ph idx="1"/>
            <p:extLst>
              <p:ext uri="{D42A27DB-BD31-4B8C-83A1-F6EECF244321}">
                <p14:modId xmlns:p14="http://schemas.microsoft.com/office/powerpoint/2010/main" val="2079176434"/>
              </p:ext>
            </p:extLst>
          </p:nvPr>
        </p:nvGraphicFramePr>
        <p:xfrm>
          <a:off x="0" y="1252654"/>
          <a:ext cx="12192000" cy="5605343"/>
        </p:xfrm>
        <a:graphic>
          <a:graphicData uri="http://schemas.openxmlformats.org/drawingml/2006/table">
            <a:tbl>
              <a:tblPr firstRow="1" bandRow="1">
                <a:tableStyleId>{5C22544A-7EE6-4342-B048-85BDC9FD1C3A}</a:tableStyleId>
              </a:tblPr>
              <a:tblGrid>
                <a:gridCol w="4011273">
                  <a:extLst>
                    <a:ext uri="{9D8B030D-6E8A-4147-A177-3AD203B41FA5}">
                      <a16:colId xmlns:a16="http://schemas.microsoft.com/office/drawing/2014/main" val="576975729"/>
                    </a:ext>
                  </a:extLst>
                </a:gridCol>
                <a:gridCol w="8180727">
                  <a:extLst>
                    <a:ext uri="{9D8B030D-6E8A-4147-A177-3AD203B41FA5}">
                      <a16:colId xmlns:a16="http://schemas.microsoft.com/office/drawing/2014/main" val="521516455"/>
                    </a:ext>
                  </a:extLst>
                </a:gridCol>
              </a:tblGrid>
              <a:tr h="516003">
                <a:tc>
                  <a:txBody>
                    <a:bodyPr/>
                    <a:lstStyle/>
                    <a:p>
                      <a:pPr>
                        <a:lnSpc>
                          <a:spcPct val="100000"/>
                        </a:lnSpc>
                      </a:pPr>
                      <a:r>
                        <a:rPr lang="en-US" dirty="0"/>
                        <a:t>Methods</a:t>
                      </a:r>
                    </a:p>
                  </a:txBody>
                  <a:tcPr/>
                </a:tc>
                <a:tc>
                  <a:txBody>
                    <a:bodyPr/>
                    <a:lstStyle/>
                    <a:p>
                      <a:pPr>
                        <a:lnSpc>
                          <a:spcPct val="100000"/>
                        </a:lnSpc>
                      </a:pPr>
                      <a:r>
                        <a:rPr lang="en-US" dirty="0"/>
                        <a:t>Description</a:t>
                      </a:r>
                    </a:p>
                  </a:txBody>
                  <a:tcPr/>
                </a:tc>
                <a:extLst>
                  <a:ext uri="{0D108BD9-81ED-4DB2-BD59-A6C34878D82A}">
                    <a16:rowId xmlns:a16="http://schemas.microsoft.com/office/drawing/2014/main" val="273446762"/>
                  </a:ext>
                </a:extLst>
              </a:tr>
              <a:tr h="1272335">
                <a:tc>
                  <a:txBody>
                    <a:bodyPr/>
                    <a:lstStyle/>
                    <a:p>
                      <a:pPr>
                        <a:lnSpc>
                          <a:spcPct val="100000"/>
                        </a:lnSpc>
                      </a:pPr>
                      <a:r>
                        <a:rPr lang="en-US" sz="1800" b="1" kern="1200" dirty="0">
                          <a:solidFill>
                            <a:schemeClr val="dk1"/>
                          </a:solidFill>
                          <a:effectLst/>
                          <a:latin typeface="+mn-lt"/>
                          <a:ea typeface="+mn-ea"/>
                          <a:cs typeface="+mn-cs"/>
                        </a:rPr>
                        <a:t>public String </a:t>
                      </a:r>
                      <a:r>
                        <a:rPr lang="en-US" sz="1800" b="1" kern="1200" dirty="0" err="1">
                          <a:solidFill>
                            <a:schemeClr val="dk1"/>
                          </a:solidFill>
                          <a:effectLst/>
                          <a:latin typeface="+mn-lt"/>
                          <a:ea typeface="+mn-ea"/>
                          <a:cs typeface="+mn-cs"/>
                        </a:rPr>
                        <a:t>getPath</a:t>
                      </a:r>
                      <a:r>
                        <a:rPr lang="en-US" sz="1800" b="1" kern="1200" dirty="0">
                          <a:solidFill>
                            <a:schemeClr val="dk1"/>
                          </a:solidFill>
                          <a:effectLst/>
                          <a:latin typeface="+mn-lt"/>
                          <a:ea typeface="+mn-ea"/>
                          <a:cs typeface="+mn-cs"/>
                        </a:rPr>
                        <a:t>( )</a:t>
                      </a:r>
                      <a:endParaRPr lang="en-US" sz="1800" kern="1200" dirty="0">
                        <a:solidFill>
                          <a:schemeClr val="dk1"/>
                        </a:solidFill>
                        <a:effectLst/>
                        <a:latin typeface="+mn-lt"/>
                        <a:ea typeface="+mn-ea"/>
                        <a:cs typeface="+mn-cs"/>
                      </a:endParaRPr>
                    </a:p>
                    <a:p>
                      <a:pPr>
                        <a:lnSpc>
                          <a:spcPct val="100000"/>
                        </a:lnSpc>
                      </a:pPr>
                      <a:r>
                        <a:rPr lang="en-US" sz="1800" b="1" kern="1200" dirty="0">
                          <a:solidFill>
                            <a:schemeClr val="dk1"/>
                          </a:solidFill>
                          <a:effectLst/>
                          <a:latin typeface="+mn-lt"/>
                          <a:ea typeface="+mn-ea"/>
                          <a:cs typeface="+mn-cs"/>
                        </a:rPr>
                        <a:t>public void </a:t>
                      </a:r>
                      <a:r>
                        <a:rPr lang="en-US" sz="1800" b="1" kern="1200" dirty="0" err="1">
                          <a:solidFill>
                            <a:schemeClr val="dk1"/>
                          </a:solidFill>
                          <a:effectLst/>
                          <a:latin typeface="+mn-lt"/>
                          <a:ea typeface="+mn-ea"/>
                          <a:cs typeface="+mn-cs"/>
                        </a:rPr>
                        <a:t>setPath</a:t>
                      </a:r>
                      <a:r>
                        <a:rPr lang="en-US" sz="1800" b="1" kern="1200" dirty="0">
                          <a:solidFill>
                            <a:schemeClr val="dk1"/>
                          </a:solidFill>
                          <a:effectLst/>
                          <a:latin typeface="+mn-lt"/>
                          <a:ea typeface="+mn-ea"/>
                          <a:cs typeface="+mn-cs"/>
                        </a:rPr>
                        <a:t>(String path)</a:t>
                      </a:r>
                      <a:endParaRPr lang="en-US" dirty="0"/>
                    </a:p>
                  </a:txBody>
                  <a:tcPr/>
                </a:tc>
                <a:tc>
                  <a:txBody>
                    <a:bodyPr/>
                    <a:lstStyle/>
                    <a:p>
                      <a:pPr>
                        <a:lnSpc>
                          <a:spcPct val="100000"/>
                        </a:lnSpc>
                      </a:pPr>
                      <a:r>
                        <a:rPr lang="en-US" sz="1800" kern="1200" dirty="0">
                          <a:solidFill>
                            <a:schemeClr val="dk1"/>
                          </a:solidFill>
                          <a:effectLst/>
                          <a:latin typeface="+mn-lt"/>
                          <a:ea typeface="+mn-ea"/>
                          <a:cs typeface="+mn-cs"/>
                        </a:rPr>
                        <a:t>These methods get or set the path to which the cookie applies. If you don’t specify a path, the browser returns the cookie only to URLs in or below the directory containing the page that sent the cookie. </a:t>
                      </a:r>
                      <a:endParaRPr lang="en-US" dirty="0"/>
                    </a:p>
                  </a:txBody>
                  <a:tcPr/>
                </a:tc>
                <a:extLst>
                  <a:ext uri="{0D108BD9-81ED-4DB2-BD59-A6C34878D82A}">
                    <a16:rowId xmlns:a16="http://schemas.microsoft.com/office/drawing/2014/main" val="3032336494"/>
                  </a:ext>
                </a:extLst>
              </a:tr>
              <a:tr h="1272335">
                <a:tc>
                  <a:txBody>
                    <a:bodyPr/>
                    <a:lstStyle/>
                    <a:p>
                      <a:pPr>
                        <a:lnSpc>
                          <a:spcPct val="100000"/>
                        </a:lnSpc>
                      </a:pPr>
                      <a:r>
                        <a:rPr lang="en-US" sz="1800" b="1" kern="1200" dirty="0">
                          <a:solidFill>
                            <a:schemeClr val="dk1"/>
                          </a:solidFill>
                          <a:effectLst/>
                          <a:latin typeface="+mn-lt"/>
                          <a:ea typeface="+mn-ea"/>
                          <a:cs typeface="+mn-cs"/>
                        </a:rPr>
                        <a:t>public </a:t>
                      </a:r>
                      <a:r>
                        <a:rPr lang="en-US" sz="1800" b="1" kern="1200" dirty="0" err="1">
                          <a:solidFill>
                            <a:schemeClr val="dk1"/>
                          </a:solidFill>
                          <a:effectLst/>
                          <a:latin typeface="+mn-lt"/>
                          <a:ea typeface="+mn-ea"/>
                          <a:cs typeface="+mn-cs"/>
                        </a:rPr>
                        <a:t>boolean</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getSecure</a:t>
                      </a:r>
                      <a:r>
                        <a:rPr lang="en-US" sz="1800" b="1" kern="1200" dirty="0">
                          <a:solidFill>
                            <a:schemeClr val="dk1"/>
                          </a:solidFill>
                          <a:effectLst/>
                          <a:latin typeface="+mn-lt"/>
                          <a:ea typeface="+mn-ea"/>
                          <a:cs typeface="+mn-cs"/>
                        </a:rPr>
                        <a:t>( )</a:t>
                      </a:r>
                      <a:endParaRPr lang="en-US" sz="1800" kern="1200" dirty="0">
                        <a:solidFill>
                          <a:schemeClr val="dk1"/>
                        </a:solidFill>
                        <a:effectLst/>
                        <a:latin typeface="+mn-lt"/>
                        <a:ea typeface="+mn-ea"/>
                        <a:cs typeface="+mn-cs"/>
                      </a:endParaRPr>
                    </a:p>
                    <a:p>
                      <a:pPr>
                        <a:lnSpc>
                          <a:spcPct val="100000"/>
                        </a:lnSpc>
                      </a:pPr>
                      <a:r>
                        <a:rPr lang="en-US" sz="1800" b="1" kern="1200" dirty="0">
                          <a:solidFill>
                            <a:schemeClr val="dk1"/>
                          </a:solidFill>
                          <a:effectLst/>
                          <a:latin typeface="+mn-lt"/>
                          <a:ea typeface="+mn-ea"/>
                          <a:cs typeface="+mn-cs"/>
                        </a:rPr>
                        <a:t>public void </a:t>
                      </a:r>
                      <a:r>
                        <a:rPr lang="en-US" sz="1800" b="1" kern="1200" dirty="0" err="1">
                          <a:solidFill>
                            <a:schemeClr val="dk1"/>
                          </a:solidFill>
                          <a:effectLst/>
                          <a:latin typeface="+mn-lt"/>
                          <a:ea typeface="+mn-ea"/>
                          <a:cs typeface="+mn-cs"/>
                        </a:rPr>
                        <a:t>setSecure</a:t>
                      </a:r>
                      <a:r>
                        <a:rPr lang="en-US" sz="1800" b="1" kern="1200" dirty="0">
                          <a:solidFill>
                            <a:schemeClr val="dk1"/>
                          </a:solidFill>
                          <a:effectLst/>
                          <a:latin typeface="+mn-lt"/>
                          <a:ea typeface="+mn-ea"/>
                          <a:cs typeface="+mn-cs"/>
                        </a:rPr>
                        <a:t>(</a:t>
                      </a:r>
                      <a:r>
                        <a:rPr lang="en-US" sz="1800" b="1" kern="1200" dirty="0" err="1">
                          <a:solidFill>
                            <a:schemeClr val="dk1"/>
                          </a:solidFill>
                          <a:effectLst/>
                          <a:latin typeface="+mn-lt"/>
                          <a:ea typeface="+mn-ea"/>
                          <a:cs typeface="+mn-cs"/>
                        </a:rPr>
                        <a:t>boolean</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secureFlag</a:t>
                      </a:r>
                      <a:r>
                        <a:rPr lang="en-US" sz="1800" b="1" kern="1200" dirty="0">
                          <a:solidFill>
                            <a:schemeClr val="dk1"/>
                          </a:solidFill>
                          <a:effectLst/>
                          <a:latin typeface="+mn-lt"/>
                          <a:ea typeface="+mn-ea"/>
                          <a:cs typeface="+mn-cs"/>
                        </a:rPr>
                        <a:t>)</a:t>
                      </a:r>
                      <a:endParaRPr lang="en-US" dirty="0"/>
                    </a:p>
                  </a:txBody>
                  <a:tcPr/>
                </a:tc>
                <a:tc>
                  <a:txBody>
                    <a:bodyPr/>
                    <a:lstStyle/>
                    <a:p>
                      <a:pPr marL="0" marR="0" algn="just">
                        <a:lnSpc>
                          <a:spcPct val="100000"/>
                        </a:lnSpc>
                        <a:spcBef>
                          <a:spcPts val="0"/>
                        </a:spcBef>
                        <a:spcAft>
                          <a:spcPts val="0"/>
                        </a:spcAft>
                      </a:pPr>
                      <a:r>
                        <a:rPr lang="en-US" sz="1800" kern="1200" dirty="0">
                          <a:solidFill>
                            <a:schemeClr val="dk1"/>
                          </a:solidFill>
                          <a:effectLst/>
                          <a:latin typeface="+mn-lt"/>
                          <a:ea typeface="+mn-ea"/>
                          <a:cs typeface="+mn-cs"/>
                        </a:rPr>
                        <a:t>This pair of methods gets or sets the Boolean value indicating whether the cookie should only be sent over encrypted (i.e., SSL) connections. The default is false; the cookie should apply to all connections.</a:t>
                      </a:r>
                    </a:p>
                  </a:txBody>
                  <a:tcPr marL="68580" marR="68580" marT="0" marB="0"/>
                </a:tc>
                <a:extLst>
                  <a:ext uri="{0D108BD9-81ED-4DB2-BD59-A6C34878D82A}">
                    <a16:rowId xmlns:a16="http://schemas.microsoft.com/office/drawing/2014/main" val="1709971928"/>
                  </a:ext>
                </a:extLst>
              </a:tr>
              <a:tr h="1272335">
                <a:tc>
                  <a:txBody>
                    <a:bodyPr/>
                    <a:lstStyle/>
                    <a:p>
                      <a:pPr>
                        <a:lnSpc>
                          <a:spcPct val="100000"/>
                        </a:lnSpc>
                      </a:pPr>
                      <a:r>
                        <a:rPr lang="en-US" sz="1800" b="1" kern="1200" dirty="0">
                          <a:solidFill>
                            <a:schemeClr val="dk1"/>
                          </a:solidFill>
                          <a:effectLst/>
                          <a:latin typeface="+mn-lt"/>
                          <a:ea typeface="+mn-ea"/>
                          <a:cs typeface="+mn-cs"/>
                        </a:rPr>
                        <a:t>public String </a:t>
                      </a:r>
                      <a:r>
                        <a:rPr lang="en-US" sz="1800" b="1" kern="1200" dirty="0" err="1">
                          <a:solidFill>
                            <a:schemeClr val="dk1"/>
                          </a:solidFill>
                          <a:effectLst/>
                          <a:latin typeface="+mn-lt"/>
                          <a:ea typeface="+mn-ea"/>
                          <a:cs typeface="+mn-cs"/>
                        </a:rPr>
                        <a:t>getValue</a:t>
                      </a:r>
                      <a:r>
                        <a:rPr lang="en-US" sz="1800" b="1" kern="1200" dirty="0">
                          <a:solidFill>
                            <a:schemeClr val="dk1"/>
                          </a:solidFill>
                          <a:effectLst/>
                          <a:latin typeface="+mn-lt"/>
                          <a:ea typeface="+mn-ea"/>
                          <a:cs typeface="+mn-cs"/>
                        </a:rPr>
                        <a:t>( )</a:t>
                      </a:r>
                      <a:endParaRPr lang="en-US" sz="1800" kern="1200" dirty="0">
                        <a:solidFill>
                          <a:schemeClr val="dk1"/>
                        </a:solidFill>
                        <a:effectLst/>
                        <a:latin typeface="+mn-lt"/>
                        <a:ea typeface="+mn-ea"/>
                        <a:cs typeface="+mn-cs"/>
                      </a:endParaRPr>
                    </a:p>
                    <a:p>
                      <a:pPr>
                        <a:lnSpc>
                          <a:spcPct val="100000"/>
                        </a:lnSpc>
                      </a:pPr>
                      <a:r>
                        <a:rPr lang="en-US" sz="1800" b="1" kern="1200" dirty="0">
                          <a:solidFill>
                            <a:schemeClr val="dk1"/>
                          </a:solidFill>
                          <a:effectLst/>
                          <a:latin typeface="+mn-lt"/>
                          <a:ea typeface="+mn-ea"/>
                          <a:cs typeface="+mn-cs"/>
                        </a:rPr>
                        <a:t>public void </a:t>
                      </a:r>
                      <a:r>
                        <a:rPr lang="en-US" sz="1800" b="1" kern="1200" dirty="0" err="1">
                          <a:solidFill>
                            <a:schemeClr val="dk1"/>
                          </a:solidFill>
                          <a:effectLst/>
                          <a:latin typeface="+mn-lt"/>
                          <a:ea typeface="+mn-ea"/>
                          <a:cs typeface="+mn-cs"/>
                        </a:rPr>
                        <a:t>setValue</a:t>
                      </a:r>
                      <a:r>
                        <a:rPr lang="en-US" sz="1800" b="1" kern="1200" dirty="0">
                          <a:solidFill>
                            <a:schemeClr val="dk1"/>
                          </a:solidFill>
                          <a:effectLst/>
                          <a:latin typeface="+mn-lt"/>
                          <a:ea typeface="+mn-ea"/>
                          <a:cs typeface="+mn-cs"/>
                        </a:rPr>
                        <a:t>(String </a:t>
                      </a:r>
                      <a:r>
                        <a:rPr lang="en-US" sz="1800" b="1" kern="1200" dirty="0" err="1">
                          <a:solidFill>
                            <a:schemeClr val="dk1"/>
                          </a:solidFill>
                          <a:effectLst/>
                          <a:latin typeface="+mn-lt"/>
                          <a:ea typeface="+mn-ea"/>
                          <a:cs typeface="+mn-cs"/>
                        </a:rPr>
                        <a:t>cookieValue</a:t>
                      </a:r>
                      <a:r>
                        <a:rPr lang="en-US" sz="1800" b="1" kern="1200" dirty="0">
                          <a:solidFill>
                            <a:schemeClr val="dk1"/>
                          </a:solidFill>
                          <a:effectLst/>
                          <a:latin typeface="+mn-lt"/>
                          <a:ea typeface="+mn-ea"/>
                          <a:cs typeface="+mn-cs"/>
                        </a:rPr>
                        <a:t>)</a:t>
                      </a:r>
                      <a:endParaRPr lang="en-US" dirty="0"/>
                    </a:p>
                  </a:txBody>
                  <a:tcPr/>
                </a:tc>
                <a:tc>
                  <a:txBody>
                    <a:bodyPr/>
                    <a:lstStyle/>
                    <a:p>
                      <a:pPr>
                        <a:lnSpc>
                          <a:spcPct val="100000"/>
                        </a:lnSpc>
                      </a:pPr>
                      <a:r>
                        <a:rPr lang="en-US" sz="1800" kern="1200" dirty="0">
                          <a:solidFill>
                            <a:schemeClr val="dk1"/>
                          </a:solidFill>
                          <a:effectLst/>
                          <a:latin typeface="+mn-lt"/>
                          <a:ea typeface="+mn-ea"/>
                          <a:cs typeface="+mn-cs"/>
                        </a:rPr>
                        <a:t>The </a:t>
                      </a:r>
                      <a:r>
                        <a:rPr lang="en-US" sz="1800" kern="1200" dirty="0" err="1">
                          <a:solidFill>
                            <a:schemeClr val="dk1"/>
                          </a:solidFill>
                          <a:effectLst/>
                          <a:latin typeface="+mn-lt"/>
                          <a:ea typeface="+mn-ea"/>
                          <a:cs typeface="+mn-cs"/>
                        </a:rPr>
                        <a:t>getValue</a:t>
                      </a:r>
                      <a:r>
                        <a:rPr lang="en-US" sz="1800" kern="1200" dirty="0">
                          <a:solidFill>
                            <a:schemeClr val="dk1"/>
                          </a:solidFill>
                          <a:effectLst/>
                          <a:latin typeface="+mn-lt"/>
                          <a:ea typeface="+mn-ea"/>
                          <a:cs typeface="+mn-cs"/>
                        </a:rPr>
                        <a:t> method looks up the value associated with the cookie; The </a:t>
                      </a:r>
                      <a:r>
                        <a:rPr lang="en-US" sz="1800" kern="1200" dirty="0" err="1">
                          <a:solidFill>
                            <a:schemeClr val="dk1"/>
                          </a:solidFill>
                          <a:effectLst/>
                          <a:latin typeface="+mn-lt"/>
                          <a:ea typeface="+mn-ea"/>
                          <a:cs typeface="+mn-cs"/>
                        </a:rPr>
                        <a:t>setValue</a:t>
                      </a:r>
                      <a:r>
                        <a:rPr lang="en-US" sz="1800" kern="1200" dirty="0">
                          <a:solidFill>
                            <a:schemeClr val="dk1"/>
                          </a:solidFill>
                          <a:effectLst/>
                          <a:latin typeface="+mn-lt"/>
                          <a:ea typeface="+mn-ea"/>
                          <a:cs typeface="+mn-cs"/>
                        </a:rPr>
                        <a:t> method specifies it. </a:t>
                      </a:r>
                      <a:endParaRPr lang="en-US" dirty="0"/>
                    </a:p>
                  </a:txBody>
                  <a:tcPr/>
                </a:tc>
                <a:extLst>
                  <a:ext uri="{0D108BD9-81ED-4DB2-BD59-A6C34878D82A}">
                    <a16:rowId xmlns:a16="http://schemas.microsoft.com/office/drawing/2014/main" val="3351701896"/>
                  </a:ext>
                </a:extLst>
              </a:tr>
              <a:tr h="1272335">
                <a:tc>
                  <a:txBody>
                    <a:bodyPr/>
                    <a:lstStyle/>
                    <a:p>
                      <a:pPr>
                        <a:lnSpc>
                          <a:spcPct val="100000"/>
                        </a:lnSpc>
                      </a:pPr>
                      <a:r>
                        <a:rPr lang="en-US" sz="1800" b="1" kern="1200" dirty="0">
                          <a:solidFill>
                            <a:schemeClr val="dk1"/>
                          </a:solidFill>
                          <a:effectLst/>
                          <a:latin typeface="+mn-lt"/>
                          <a:ea typeface="+mn-ea"/>
                          <a:cs typeface="+mn-cs"/>
                        </a:rPr>
                        <a:t>public </a:t>
                      </a:r>
                      <a:r>
                        <a:rPr lang="en-US" sz="1800" b="1" kern="1200" dirty="0" err="1">
                          <a:solidFill>
                            <a:schemeClr val="dk1"/>
                          </a:solidFill>
                          <a:effectLst/>
                          <a:latin typeface="+mn-lt"/>
                          <a:ea typeface="+mn-ea"/>
                          <a:cs typeface="+mn-cs"/>
                        </a:rPr>
                        <a:t>int</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getVersion</a:t>
                      </a:r>
                      <a:r>
                        <a:rPr lang="en-US" sz="1800" b="1" kern="1200" dirty="0">
                          <a:solidFill>
                            <a:schemeClr val="dk1"/>
                          </a:solidFill>
                          <a:effectLst/>
                          <a:latin typeface="+mn-lt"/>
                          <a:ea typeface="+mn-ea"/>
                          <a:cs typeface="+mn-cs"/>
                        </a:rPr>
                        <a:t>( )</a:t>
                      </a:r>
                      <a:endParaRPr lang="en-US" sz="1800" kern="1200" dirty="0">
                        <a:solidFill>
                          <a:schemeClr val="dk1"/>
                        </a:solidFill>
                        <a:effectLst/>
                        <a:latin typeface="+mn-lt"/>
                        <a:ea typeface="+mn-ea"/>
                        <a:cs typeface="+mn-cs"/>
                      </a:endParaRPr>
                    </a:p>
                    <a:p>
                      <a:pPr>
                        <a:lnSpc>
                          <a:spcPct val="100000"/>
                        </a:lnSpc>
                      </a:pPr>
                      <a:r>
                        <a:rPr lang="en-US" sz="1800" b="1" kern="1200" dirty="0">
                          <a:solidFill>
                            <a:schemeClr val="dk1"/>
                          </a:solidFill>
                          <a:effectLst/>
                          <a:latin typeface="+mn-lt"/>
                          <a:ea typeface="+mn-ea"/>
                          <a:cs typeface="+mn-cs"/>
                        </a:rPr>
                        <a:t>public void </a:t>
                      </a:r>
                      <a:r>
                        <a:rPr lang="en-US" sz="1800" b="1" kern="1200" dirty="0" err="1">
                          <a:solidFill>
                            <a:schemeClr val="dk1"/>
                          </a:solidFill>
                          <a:effectLst/>
                          <a:latin typeface="+mn-lt"/>
                          <a:ea typeface="+mn-ea"/>
                          <a:cs typeface="+mn-cs"/>
                        </a:rPr>
                        <a:t>setVersion</a:t>
                      </a:r>
                      <a:r>
                        <a:rPr lang="en-US" sz="1800" b="1" kern="1200" dirty="0">
                          <a:solidFill>
                            <a:schemeClr val="dk1"/>
                          </a:solidFill>
                          <a:effectLst/>
                          <a:latin typeface="+mn-lt"/>
                          <a:ea typeface="+mn-ea"/>
                          <a:cs typeface="+mn-cs"/>
                        </a:rPr>
                        <a:t>(</a:t>
                      </a:r>
                      <a:r>
                        <a:rPr lang="en-US" sz="1800" b="1" kern="1200" dirty="0" err="1">
                          <a:solidFill>
                            <a:schemeClr val="dk1"/>
                          </a:solidFill>
                          <a:effectLst/>
                          <a:latin typeface="+mn-lt"/>
                          <a:ea typeface="+mn-ea"/>
                          <a:cs typeface="+mn-cs"/>
                        </a:rPr>
                        <a:t>int</a:t>
                      </a:r>
                      <a:r>
                        <a:rPr lang="en-US" sz="1800" b="1" kern="1200" dirty="0">
                          <a:solidFill>
                            <a:schemeClr val="dk1"/>
                          </a:solidFill>
                          <a:effectLst/>
                          <a:latin typeface="+mn-lt"/>
                          <a:ea typeface="+mn-ea"/>
                          <a:cs typeface="+mn-cs"/>
                        </a:rPr>
                        <a:t> version)</a:t>
                      </a:r>
                      <a:endParaRPr lang="en-US" dirty="0"/>
                    </a:p>
                  </a:txBody>
                  <a:tcPr/>
                </a:tc>
                <a:tc>
                  <a:txBody>
                    <a:bodyPr/>
                    <a:lstStyle/>
                    <a:p>
                      <a:pPr>
                        <a:lnSpc>
                          <a:spcPct val="100000"/>
                        </a:lnSpc>
                      </a:pPr>
                      <a:r>
                        <a:rPr lang="en-US" sz="1800" kern="1200" dirty="0">
                          <a:solidFill>
                            <a:schemeClr val="dk1"/>
                          </a:solidFill>
                          <a:effectLst/>
                          <a:latin typeface="+mn-lt"/>
                          <a:ea typeface="+mn-ea"/>
                          <a:cs typeface="+mn-cs"/>
                        </a:rPr>
                        <a:t>These methods get/set the cookie protocol version the cookie complies with. Version 0, the default, follows the original Netscape specification Version 1, not yet widely supported</a:t>
                      </a:r>
                      <a:endParaRPr lang="en-US" dirty="0"/>
                    </a:p>
                  </a:txBody>
                  <a:tcPr/>
                </a:tc>
                <a:extLst>
                  <a:ext uri="{0D108BD9-81ED-4DB2-BD59-A6C34878D82A}">
                    <a16:rowId xmlns:a16="http://schemas.microsoft.com/office/drawing/2014/main" val="3475265686"/>
                  </a:ext>
                </a:extLst>
              </a:tr>
            </a:tbl>
          </a:graphicData>
        </a:graphic>
      </p:graphicFrame>
    </p:spTree>
    <p:extLst>
      <p:ext uri="{BB962C8B-B14F-4D97-AF65-F5344CB8AC3E}">
        <p14:creationId xmlns:p14="http://schemas.microsoft.com/office/powerpoint/2010/main" val="496260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B1D56-62E7-4C61-9107-17F1D40A90FF}"/>
              </a:ext>
            </a:extLst>
          </p:cNvPr>
          <p:cNvSpPr>
            <a:spLocks noGrp="1"/>
          </p:cNvSpPr>
          <p:nvPr>
            <p:ph type="title"/>
          </p:nvPr>
        </p:nvSpPr>
        <p:spPr/>
        <p:txBody>
          <a:bodyPr>
            <a:normAutofit fontScale="90000"/>
          </a:bodyPr>
          <a:lstStyle/>
          <a:p>
            <a:br>
              <a:rPr lang="en-US" b="1" dirty="0"/>
            </a:br>
            <a:r>
              <a:rPr lang="en-US" b="1" dirty="0"/>
              <a:t>Creating cookie and placing in response headers</a:t>
            </a:r>
            <a:br>
              <a:rPr lang="en-US" dirty="0"/>
            </a:br>
            <a:endParaRPr lang="en-US" dirty="0"/>
          </a:p>
        </p:txBody>
      </p:sp>
      <p:sp>
        <p:nvSpPr>
          <p:cNvPr id="3" name="Content Placeholder 2">
            <a:extLst>
              <a:ext uri="{FF2B5EF4-FFF2-40B4-BE49-F238E27FC236}">
                <a16:creationId xmlns:a16="http://schemas.microsoft.com/office/drawing/2014/main" id="{3D9E7863-A693-457D-8FBE-7F43B0AA1512}"/>
              </a:ext>
            </a:extLst>
          </p:cNvPr>
          <p:cNvSpPr>
            <a:spLocks noGrp="1"/>
          </p:cNvSpPr>
          <p:nvPr>
            <p:ph idx="1"/>
          </p:nvPr>
        </p:nvSpPr>
        <p:spPr/>
        <p:txBody>
          <a:bodyPr/>
          <a:lstStyle/>
          <a:p>
            <a:pPr marL="514350" indent="-514350">
              <a:buAutoNum type="arabicPeriod"/>
            </a:pPr>
            <a:r>
              <a:rPr lang="en-US" dirty="0"/>
              <a:t>Creating a new Cookie</a:t>
            </a:r>
          </a:p>
          <a:p>
            <a:pPr marL="457189" lvl="1" indent="0">
              <a:buNone/>
            </a:pPr>
            <a:r>
              <a:rPr lang="en-US" dirty="0"/>
              <a:t>	</a:t>
            </a:r>
            <a:r>
              <a:rPr lang="en-US" b="1" dirty="0">
                <a:solidFill>
                  <a:srgbClr val="00B0F0"/>
                </a:solidFill>
                <a:latin typeface="Courier New" panose="02070309020205020404" pitchFamily="49" charset="0"/>
                <a:cs typeface="Courier New" panose="02070309020205020404" pitchFamily="49" charset="0"/>
              </a:rPr>
              <a:t>Cookie </a:t>
            </a:r>
            <a:r>
              <a:rPr lang="en-US" b="1" dirty="0" err="1">
                <a:solidFill>
                  <a:srgbClr val="FF0000"/>
                </a:solidFill>
                <a:latin typeface="Courier New" panose="02070309020205020404" pitchFamily="49" charset="0"/>
                <a:cs typeface="Courier New" panose="02070309020205020404" pitchFamily="49" charset="0"/>
              </a:rPr>
              <a:t>ck</a:t>
            </a:r>
            <a:r>
              <a:rPr lang="en-US" b="1" dirty="0">
                <a:solidFill>
                  <a:srgbClr val="00B0F0"/>
                </a:solidFill>
                <a:latin typeface="Courier New" panose="02070309020205020404" pitchFamily="49" charset="0"/>
                <a:cs typeface="Courier New" panose="02070309020205020404" pitchFamily="49" charset="0"/>
              </a:rPr>
              <a:t> = new Cookie(“username”, value);</a:t>
            </a:r>
          </a:p>
          <a:p>
            <a:pPr marL="457189" lvl="1" indent="0">
              <a:buNone/>
            </a:pPr>
            <a:endParaRPr lang="en-US" dirty="0"/>
          </a:p>
          <a:p>
            <a:pPr marL="514350" indent="-514350">
              <a:buAutoNum type="arabicPeriod"/>
            </a:pPr>
            <a:r>
              <a:rPr lang="en-US" dirty="0"/>
              <a:t>Setting up lifespan for cookie</a:t>
            </a:r>
          </a:p>
          <a:p>
            <a:pPr marL="457189" lvl="1" indent="0">
              <a:buNone/>
            </a:pPr>
            <a:r>
              <a:rPr lang="en-US" dirty="0"/>
              <a:t> 	</a:t>
            </a:r>
            <a:r>
              <a:rPr lang="en-US" b="1" dirty="0" err="1">
                <a:solidFill>
                  <a:srgbClr val="FF0000"/>
                </a:solidFill>
                <a:latin typeface="Courier New" panose="02070309020205020404" pitchFamily="49" charset="0"/>
                <a:cs typeface="Courier New" panose="02070309020205020404" pitchFamily="49" charset="0"/>
              </a:rPr>
              <a:t>ck</a:t>
            </a:r>
            <a:r>
              <a:rPr lang="en-US" b="1" dirty="0" err="1">
                <a:solidFill>
                  <a:srgbClr val="00B0F0"/>
                </a:solidFill>
                <a:latin typeface="Courier New" panose="02070309020205020404" pitchFamily="49" charset="0"/>
                <a:cs typeface="Courier New" panose="02070309020205020404" pitchFamily="49" charset="0"/>
              </a:rPr>
              <a:t>.</a:t>
            </a:r>
            <a:r>
              <a:rPr lang="en-US" b="1" i="1" dirty="0" err="1">
                <a:solidFill>
                  <a:srgbClr val="00B0F0"/>
                </a:solidFill>
                <a:latin typeface="Courier New" panose="02070309020205020404" pitchFamily="49" charset="0"/>
                <a:cs typeface="Courier New" panose="02070309020205020404" pitchFamily="49" charset="0"/>
              </a:rPr>
              <a:t>setMaxAge</a:t>
            </a:r>
            <a:r>
              <a:rPr lang="en-US" b="1" dirty="0">
                <a:solidFill>
                  <a:srgbClr val="00B0F0"/>
                </a:solidFill>
                <a:latin typeface="Courier New" panose="02070309020205020404" pitchFamily="49" charset="0"/>
                <a:cs typeface="Courier New" panose="02070309020205020404" pitchFamily="49" charset="0"/>
              </a:rPr>
              <a:t>(30*60);</a:t>
            </a:r>
          </a:p>
          <a:p>
            <a:pPr marL="457189" lvl="1" indent="0">
              <a:buNone/>
            </a:pPr>
            <a:endParaRPr lang="en-US" dirty="0"/>
          </a:p>
          <a:p>
            <a:pPr marL="514350" indent="-514350">
              <a:buAutoNum type="arabicPeriod"/>
            </a:pPr>
            <a:r>
              <a:rPr lang="en-US" dirty="0"/>
              <a:t>Sending the cookie to the client </a:t>
            </a:r>
          </a:p>
          <a:p>
            <a:pPr marL="457189" lvl="1" indent="0">
              <a:buNone/>
            </a:pPr>
            <a:r>
              <a:rPr lang="en-US" dirty="0"/>
              <a:t>	</a:t>
            </a:r>
            <a:r>
              <a:rPr lang="en-US" b="1" dirty="0" err="1">
                <a:solidFill>
                  <a:srgbClr val="00B0F0"/>
                </a:solidFill>
                <a:latin typeface="Courier New" panose="02070309020205020404" pitchFamily="49" charset="0"/>
                <a:cs typeface="Courier New" panose="02070309020205020404" pitchFamily="49" charset="0"/>
              </a:rPr>
              <a:t>response.</a:t>
            </a:r>
            <a:r>
              <a:rPr lang="en-US" b="1" i="1" dirty="0" err="1">
                <a:solidFill>
                  <a:srgbClr val="00B0F0"/>
                </a:solidFill>
                <a:latin typeface="Courier New" panose="02070309020205020404" pitchFamily="49" charset="0"/>
                <a:cs typeface="Courier New" panose="02070309020205020404" pitchFamily="49" charset="0"/>
              </a:rPr>
              <a:t>addCookie</a:t>
            </a:r>
            <a:r>
              <a:rPr lang="en-US" b="1" dirty="0">
                <a:solidFill>
                  <a:srgbClr val="00B0F0"/>
                </a:solidFill>
                <a:latin typeface="Courier New" panose="02070309020205020404" pitchFamily="49" charset="0"/>
                <a:cs typeface="Courier New" panose="02070309020205020404" pitchFamily="49" charset="0"/>
              </a:rPr>
              <a:t>(</a:t>
            </a:r>
            <a:r>
              <a:rPr lang="en-US" b="1" dirty="0" err="1">
                <a:solidFill>
                  <a:srgbClr val="FF0000"/>
                </a:solidFill>
                <a:latin typeface="Courier New" panose="02070309020205020404" pitchFamily="49" charset="0"/>
                <a:cs typeface="Courier New" panose="02070309020205020404" pitchFamily="49" charset="0"/>
              </a:rPr>
              <a:t>ck</a:t>
            </a:r>
            <a:r>
              <a:rPr lang="en-US" b="1" dirty="0">
                <a:solidFill>
                  <a:srgbClr val="00B0F0"/>
                </a:solidFill>
                <a:latin typeface="Courier New" panose="02070309020205020404" pitchFamily="49" charset="0"/>
                <a:cs typeface="Courier New" panose="02070309020205020404" pitchFamily="49" charset="0"/>
              </a:rPr>
              <a:t>);</a:t>
            </a:r>
            <a:r>
              <a:rPr lang="en-US" dirty="0"/>
              <a:t>	</a:t>
            </a:r>
          </a:p>
          <a:p>
            <a:pPr marL="457189" lvl="1" indent="0">
              <a:buNone/>
            </a:pPr>
            <a:endParaRPr lang="en-US" dirty="0"/>
          </a:p>
          <a:p>
            <a:pPr marL="514350" indent="-514350">
              <a:buAutoNum type="arabicPeriod"/>
            </a:pPr>
            <a:r>
              <a:rPr lang="en-US" dirty="0"/>
              <a:t>Getting cookies from client request</a:t>
            </a:r>
          </a:p>
          <a:p>
            <a:pPr marL="457189" lvl="1" indent="0">
              <a:buNone/>
            </a:pPr>
            <a:r>
              <a:rPr lang="en-US" dirty="0"/>
              <a:t>	</a:t>
            </a:r>
            <a:r>
              <a:rPr lang="en-US" b="1" dirty="0">
                <a:solidFill>
                  <a:srgbClr val="00B0F0"/>
                </a:solidFill>
                <a:latin typeface="Courier New" panose="02070309020205020404" pitchFamily="49" charset="0"/>
                <a:cs typeface="Courier New" panose="02070309020205020404" pitchFamily="49" charset="0"/>
              </a:rPr>
              <a:t>Cookie </a:t>
            </a:r>
            <a:r>
              <a:rPr lang="en-US" b="1" dirty="0" err="1">
                <a:solidFill>
                  <a:srgbClr val="FF0000"/>
                </a:solidFill>
                <a:latin typeface="Courier New" panose="02070309020205020404" pitchFamily="49" charset="0"/>
                <a:cs typeface="Courier New" panose="02070309020205020404" pitchFamily="49" charset="0"/>
              </a:rPr>
              <a:t>ck</a:t>
            </a:r>
            <a:r>
              <a:rPr lang="en-US" b="1" dirty="0">
                <a:solidFill>
                  <a:srgbClr val="00B0F0"/>
                </a:solidFill>
                <a:latin typeface="Courier New" panose="02070309020205020404" pitchFamily="49" charset="0"/>
                <a:cs typeface="Courier New" panose="02070309020205020404" pitchFamily="49" charset="0"/>
              </a:rPr>
              <a:t>[ ] = </a:t>
            </a:r>
            <a:r>
              <a:rPr lang="en-US" b="1" dirty="0" err="1">
                <a:solidFill>
                  <a:srgbClr val="00B0F0"/>
                </a:solidFill>
                <a:latin typeface="Courier New" panose="02070309020205020404" pitchFamily="49" charset="0"/>
                <a:cs typeface="Courier New" panose="02070309020205020404" pitchFamily="49" charset="0"/>
              </a:rPr>
              <a:t>request.</a:t>
            </a:r>
            <a:r>
              <a:rPr lang="en-US" b="1" i="1" dirty="0" err="1">
                <a:solidFill>
                  <a:srgbClr val="00B0F0"/>
                </a:solidFill>
                <a:latin typeface="Courier New" panose="02070309020205020404" pitchFamily="49" charset="0"/>
                <a:cs typeface="Courier New" panose="02070309020205020404" pitchFamily="49" charset="0"/>
              </a:rPr>
              <a:t>getCookies</a:t>
            </a:r>
            <a:r>
              <a:rPr lang="en-US" b="1" dirty="0">
                <a:solidFill>
                  <a:srgbClr val="00B0F0"/>
                </a:solidFill>
                <a:latin typeface="Courier New" panose="02070309020205020404" pitchFamily="49" charset="0"/>
                <a:cs typeface="Courier New" panose="02070309020205020404" pitchFamily="49" charset="0"/>
              </a:rPr>
              <a:t>();</a:t>
            </a:r>
          </a:p>
          <a:p>
            <a:pPr marL="514350" indent="-514350">
              <a:buAutoNum type="arabicPeriod"/>
            </a:pPr>
            <a:endParaRPr lang="en-US" dirty="0"/>
          </a:p>
        </p:txBody>
      </p:sp>
    </p:spTree>
    <p:extLst>
      <p:ext uri="{BB962C8B-B14F-4D97-AF65-F5344CB8AC3E}">
        <p14:creationId xmlns:p14="http://schemas.microsoft.com/office/powerpoint/2010/main" val="132661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B3FC-CDE6-47B1-B1E6-AEC23E10A237}"/>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15384E30-1772-42F7-8DF7-9E83101A7F86}"/>
              </a:ext>
            </a:extLst>
          </p:cNvPr>
          <p:cNvSpPr>
            <a:spLocks noGrp="1"/>
          </p:cNvSpPr>
          <p:nvPr>
            <p:ph idx="1"/>
          </p:nvPr>
        </p:nvSpPr>
        <p:spPr/>
        <p:txBody>
          <a:bodyPr/>
          <a:lstStyle/>
          <a:p>
            <a:r>
              <a:rPr lang="en-US" dirty="0"/>
              <a:t>Iterating through the array of cookies</a:t>
            </a:r>
          </a:p>
          <a:p>
            <a:endParaRPr lang="en-US" dirty="0"/>
          </a:p>
          <a:p>
            <a:endParaRPr lang="en-US" dirty="0"/>
          </a:p>
          <a:p>
            <a:endParaRPr lang="en-US" dirty="0"/>
          </a:p>
          <a:p>
            <a:endParaRPr lang="en-US" dirty="0"/>
          </a:p>
          <a:p>
            <a:r>
              <a:rPr lang="en-US" dirty="0"/>
              <a:t>Removing Cookies</a:t>
            </a:r>
          </a:p>
          <a:p>
            <a:pPr marL="0" indent="0">
              <a:buNone/>
            </a:pPr>
            <a:r>
              <a:rPr lang="en-US" dirty="0"/>
              <a:t> </a:t>
            </a:r>
          </a:p>
          <a:p>
            <a:endParaRPr lang="en-US" dirty="0"/>
          </a:p>
        </p:txBody>
      </p:sp>
      <p:sp>
        <p:nvSpPr>
          <p:cNvPr id="4" name="Text Box 2">
            <a:extLst>
              <a:ext uri="{FF2B5EF4-FFF2-40B4-BE49-F238E27FC236}">
                <a16:creationId xmlns:a16="http://schemas.microsoft.com/office/drawing/2014/main" id="{435046D3-A95D-4CA3-92E8-9979DE19A2E3}"/>
              </a:ext>
            </a:extLst>
          </p:cNvPr>
          <p:cNvSpPr txBox="1">
            <a:spLocks noChangeArrowheads="1"/>
          </p:cNvSpPr>
          <p:nvPr/>
        </p:nvSpPr>
        <p:spPr bwMode="auto">
          <a:xfrm>
            <a:off x="1448972" y="2222695"/>
            <a:ext cx="9706707" cy="145039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nSpc>
                <a:spcPct val="107000"/>
              </a:lnSpc>
              <a:spcBef>
                <a:spcPts val="0"/>
              </a:spcBef>
              <a:spcAft>
                <a:spcPts val="0"/>
              </a:spcAft>
            </a:pPr>
            <a:r>
              <a:rPr lang="en-US" sz="2800" b="1" dirty="0">
                <a:effectLst/>
                <a:latin typeface="Courier New" panose="02070309020205020404" pitchFamily="49" charset="0"/>
                <a:ea typeface="Calibri" panose="020F0502020204030204" pitchFamily="34" charset="0"/>
                <a:cs typeface="Courier New" panose="02070309020205020404" pitchFamily="49" charset="0"/>
              </a:rPr>
              <a:t>Cookie[ ] </a:t>
            </a:r>
            <a:r>
              <a:rPr lang="en-US" sz="2800" b="1" dirty="0" err="1">
                <a:effectLst/>
                <a:latin typeface="Courier New" panose="02070309020205020404" pitchFamily="49" charset="0"/>
                <a:ea typeface="Calibri" panose="020F0502020204030204" pitchFamily="34" charset="0"/>
                <a:cs typeface="Courier New" panose="02070309020205020404" pitchFamily="49" charset="0"/>
              </a:rPr>
              <a:t>ck</a:t>
            </a:r>
            <a:r>
              <a:rPr lang="en-US" sz="2800" b="1" dirty="0">
                <a:effectLst/>
                <a:latin typeface="Courier New" panose="02070309020205020404" pitchFamily="49" charset="0"/>
                <a:ea typeface="Calibri" panose="020F0502020204030204" pitchFamily="34" charset="0"/>
                <a:cs typeface="Courier New" panose="02070309020205020404" pitchFamily="49" charset="0"/>
              </a:rPr>
              <a:t> = </a:t>
            </a:r>
            <a:r>
              <a:rPr lang="en-US" sz="2800" b="1" dirty="0" err="1">
                <a:effectLst/>
                <a:latin typeface="Courier New" panose="02070309020205020404" pitchFamily="49" charset="0"/>
                <a:ea typeface="Calibri" panose="020F0502020204030204" pitchFamily="34" charset="0"/>
                <a:cs typeface="Courier New" panose="02070309020205020404" pitchFamily="49" charset="0"/>
              </a:rPr>
              <a:t>request.getCookies</a:t>
            </a:r>
            <a:r>
              <a:rPr lang="en-US" sz="2800" b="1" dirty="0">
                <a:effectLst/>
                <a:latin typeface="Courier New" panose="02070309020205020404" pitchFamily="49" charset="0"/>
                <a:ea typeface="Calibri" panose="020F0502020204030204" pitchFamily="34" charset="0"/>
                <a:cs typeface="Courier New" panose="02070309020205020404" pitchFamily="49" charset="0"/>
              </a:rPr>
              <a:t>( );</a:t>
            </a:r>
          </a:p>
          <a:p>
            <a:pPr marL="0" marR="0" indent="-228600" algn="just">
              <a:lnSpc>
                <a:spcPts val="1725"/>
              </a:lnSpc>
              <a:spcBef>
                <a:spcPts val="0"/>
              </a:spcBef>
              <a:spcAft>
                <a:spcPts val="0"/>
              </a:spcAft>
              <a:tabLst>
                <a:tab pos="457200" algn="l"/>
              </a:tabLst>
            </a:pPr>
            <a:r>
              <a:rPr lang="en-US" sz="2000" b="1" dirty="0">
                <a:effectLst/>
                <a:latin typeface="Courier New" panose="02070309020205020404" pitchFamily="49" charset="0"/>
                <a:ea typeface="Times New Roman" panose="02020603050405020304" pitchFamily="18" charset="0"/>
                <a:cs typeface="Courier New" panose="02070309020205020404" pitchFamily="49" charset="0"/>
              </a:rPr>
              <a:t>	for(</a:t>
            </a:r>
            <a:r>
              <a:rPr lang="en-US" sz="2000" b="1" dirty="0" err="1">
                <a:effectLst/>
                <a:latin typeface="Courier New" panose="02070309020205020404" pitchFamily="49" charset="0"/>
                <a:ea typeface="Times New Roman" panose="02020603050405020304" pitchFamily="18" charset="0"/>
                <a:cs typeface="Courier New" panose="02070309020205020404" pitchFamily="49" charset="0"/>
              </a:rPr>
              <a:t>int</a:t>
            </a:r>
            <a:r>
              <a:rPr lang="en-US" sz="2000" b="1"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2000" b="1" dirty="0" err="1">
                <a:effectLst/>
                <a:latin typeface="Courier New" panose="02070309020205020404" pitchFamily="49" charset="0"/>
                <a:ea typeface="Times New Roman" panose="02020603050405020304" pitchFamily="18" charset="0"/>
                <a:cs typeface="Courier New" panose="02070309020205020404" pitchFamily="49" charset="0"/>
              </a:rPr>
              <a:t>i</a:t>
            </a:r>
            <a:r>
              <a:rPr lang="en-US" sz="2000" b="1" dirty="0">
                <a:effectLst/>
                <a:latin typeface="Courier New" panose="02070309020205020404" pitchFamily="49" charset="0"/>
                <a:ea typeface="Times New Roman" panose="02020603050405020304" pitchFamily="18" charset="0"/>
                <a:cs typeface="Courier New" panose="02070309020205020404" pitchFamily="49" charset="0"/>
              </a:rPr>
              <a:t>=0;i&lt;</a:t>
            </a:r>
            <a:r>
              <a:rPr lang="en-US" sz="2000" b="1" dirty="0" err="1">
                <a:effectLst/>
                <a:latin typeface="Courier New" panose="02070309020205020404" pitchFamily="49" charset="0"/>
                <a:ea typeface="Times New Roman" panose="02020603050405020304" pitchFamily="18" charset="0"/>
                <a:cs typeface="Courier New" panose="02070309020205020404" pitchFamily="49" charset="0"/>
              </a:rPr>
              <a:t>ck.length;i</a:t>
            </a:r>
            <a:r>
              <a:rPr lang="en-US" sz="2000" b="1" dirty="0">
                <a:effectLst/>
                <a:latin typeface="Courier New" panose="02070309020205020404" pitchFamily="49" charset="0"/>
                <a:ea typeface="Times New Roman" panose="02020603050405020304" pitchFamily="18" charset="0"/>
                <a:cs typeface="Courier New" panose="02070309020205020404" pitchFamily="49" charset="0"/>
              </a:rPr>
              <a:t>++){  </a:t>
            </a:r>
            <a:endParaRPr lang="en-US" sz="2800" b="1" dirty="0">
              <a:effectLst/>
              <a:latin typeface="Courier New" panose="02070309020205020404" pitchFamily="49" charset="0"/>
              <a:ea typeface="Calibri" panose="020F0502020204030204" pitchFamily="34" charset="0"/>
              <a:cs typeface="Courier New" panose="02070309020205020404" pitchFamily="49" charset="0"/>
            </a:endParaRPr>
          </a:p>
          <a:p>
            <a:pPr marL="0" marR="0" algn="just">
              <a:lnSpc>
                <a:spcPts val="1725"/>
              </a:lnSpc>
              <a:spcBef>
                <a:spcPts val="0"/>
              </a:spcBef>
              <a:spcAft>
                <a:spcPts val="0"/>
              </a:spcAft>
            </a:pPr>
            <a:r>
              <a:rPr lang="en-US" sz="2000" b="1"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2000" b="1" dirty="0" err="1">
                <a:effectLst/>
                <a:latin typeface="Courier New" panose="02070309020205020404" pitchFamily="49" charset="0"/>
                <a:ea typeface="Times New Roman" panose="02020603050405020304" pitchFamily="18" charset="0"/>
                <a:cs typeface="Courier New" panose="02070309020205020404" pitchFamily="49" charset="0"/>
              </a:rPr>
              <a:t>out.print</a:t>
            </a:r>
            <a:r>
              <a:rPr lang="en-US" sz="2000" b="1" dirty="0">
                <a:effectLst/>
                <a:latin typeface="Courier New" panose="02070309020205020404" pitchFamily="49" charset="0"/>
                <a:ea typeface="Times New Roman" panose="02020603050405020304" pitchFamily="18" charset="0"/>
                <a:cs typeface="Courier New" panose="02070309020205020404" pitchFamily="49" charset="0"/>
              </a:rPr>
              <a:t>("&lt;</a:t>
            </a:r>
            <a:r>
              <a:rPr lang="en-US" sz="2000" b="1" dirty="0" err="1">
                <a:effectLst/>
                <a:latin typeface="Courier New" panose="02070309020205020404" pitchFamily="49" charset="0"/>
                <a:ea typeface="Times New Roman" panose="02020603050405020304" pitchFamily="18" charset="0"/>
                <a:cs typeface="Courier New" panose="02070309020205020404" pitchFamily="49" charset="0"/>
              </a:rPr>
              <a:t>br</a:t>
            </a:r>
            <a:r>
              <a:rPr lang="en-US" sz="2000" b="1" dirty="0">
                <a:effectLst/>
                <a:latin typeface="Courier New" panose="02070309020205020404" pitchFamily="49" charset="0"/>
                <a:ea typeface="Times New Roman" panose="02020603050405020304" pitchFamily="18" charset="0"/>
                <a:cs typeface="Courier New" panose="02070309020205020404" pitchFamily="49" charset="0"/>
              </a:rPr>
              <a:t>&gt;"+</a:t>
            </a:r>
            <a:r>
              <a:rPr lang="en-US" sz="2000" b="1" dirty="0" err="1">
                <a:effectLst/>
                <a:latin typeface="Courier New" panose="02070309020205020404" pitchFamily="49" charset="0"/>
                <a:ea typeface="Times New Roman" panose="02020603050405020304" pitchFamily="18" charset="0"/>
                <a:cs typeface="Courier New" panose="02070309020205020404" pitchFamily="49" charset="0"/>
              </a:rPr>
              <a:t>ck</a:t>
            </a:r>
            <a:r>
              <a:rPr lang="en-US" sz="2000" b="1" dirty="0">
                <a:effectLst/>
                <a:latin typeface="Courier New" panose="02070309020205020404" pitchFamily="49" charset="0"/>
                <a:ea typeface="Times New Roman" panose="02020603050405020304" pitchFamily="18" charset="0"/>
                <a:cs typeface="Courier New" panose="02070309020205020404" pitchFamily="49" charset="0"/>
              </a:rPr>
              <a:t>[</a:t>
            </a:r>
            <a:r>
              <a:rPr lang="en-US" sz="2000" b="1" dirty="0" err="1">
                <a:effectLst/>
                <a:latin typeface="Courier New" panose="02070309020205020404" pitchFamily="49" charset="0"/>
                <a:ea typeface="Times New Roman" panose="02020603050405020304" pitchFamily="18" charset="0"/>
                <a:cs typeface="Courier New" panose="02070309020205020404" pitchFamily="49" charset="0"/>
              </a:rPr>
              <a:t>i</a:t>
            </a:r>
            <a:r>
              <a:rPr lang="en-US" sz="2000" b="1" dirty="0">
                <a:effectLst/>
                <a:latin typeface="Courier New" panose="02070309020205020404" pitchFamily="49" charset="0"/>
                <a:ea typeface="Times New Roman" panose="02020603050405020304" pitchFamily="18" charset="0"/>
                <a:cs typeface="Courier New" panose="02070309020205020404" pitchFamily="49" charset="0"/>
              </a:rPr>
              <a:t>].</a:t>
            </a:r>
            <a:r>
              <a:rPr lang="en-US" sz="2000" b="1" dirty="0" err="1">
                <a:effectLst/>
                <a:latin typeface="Courier New" panose="02070309020205020404" pitchFamily="49" charset="0"/>
                <a:ea typeface="Times New Roman" panose="02020603050405020304" pitchFamily="18" charset="0"/>
                <a:cs typeface="Courier New" panose="02070309020205020404" pitchFamily="49" charset="0"/>
              </a:rPr>
              <a:t>getName</a:t>
            </a:r>
            <a:r>
              <a:rPr lang="en-US" sz="2000" b="1"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2000" b="1" dirty="0" err="1">
                <a:effectLst/>
                <a:latin typeface="Courier New" panose="02070309020205020404" pitchFamily="49" charset="0"/>
                <a:ea typeface="Times New Roman" panose="02020603050405020304" pitchFamily="18" charset="0"/>
                <a:cs typeface="Courier New" panose="02070309020205020404" pitchFamily="49" charset="0"/>
              </a:rPr>
              <a:t>ck</a:t>
            </a:r>
            <a:r>
              <a:rPr lang="en-US" sz="2000" b="1" dirty="0">
                <a:effectLst/>
                <a:latin typeface="Courier New" panose="02070309020205020404" pitchFamily="49" charset="0"/>
                <a:ea typeface="Times New Roman" panose="02020603050405020304" pitchFamily="18" charset="0"/>
                <a:cs typeface="Courier New" panose="02070309020205020404" pitchFamily="49" charset="0"/>
              </a:rPr>
              <a:t>[</a:t>
            </a:r>
            <a:r>
              <a:rPr lang="en-US" sz="2000" b="1" dirty="0" err="1">
                <a:effectLst/>
                <a:latin typeface="Courier New" panose="02070309020205020404" pitchFamily="49" charset="0"/>
                <a:ea typeface="Times New Roman" panose="02020603050405020304" pitchFamily="18" charset="0"/>
                <a:cs typeface="Courier New" panose="02070309020205020404" pitchFamily="49" charset="0"/>
              </a:rPr>
              <a:t>i</a:t>
            </a:r>
            <a:r>
              <a:rPr lang="en-US" sz="2000" b="1" dirty="0">
                <a:effectLst/>
                <a:latin typeface="Courier New" panose="02070309020205020404" pitchFamily="49" charset="0"/>
                <a:ea typeface="Times New Roman" panose="02020603050405020304" pitchFamily="18" charset="0"/>
                <a:cs typeface="Courier New" panose="02070309020205020404" pitchFamily="49" charset="0"/>
              </a:rPr>
              <a:t>].</a:t>
            </a:r>
            <a:r>
              <a:rPr lang="en-US" sz="2000" b="1" dirty="0" err="1">
                <a:effectLst/>
                <a:latin typeface="Courier New" panose="02070309020205020404" pitchFamily="49" charset="0"/>
                <a:ea typeface="Times New Roman" panose="02020603050405020304" pitchFamily="18" charset="0"/>
                <a:cs typeface="Courier New" panose="02070309020205020404" pitchFamily="49" charset="0"/>
              </a:rPr>
              <a:t>getValue</a:t>
            </a:r>
            <a:r>
              <a:rPr lang="en-US" sz="2000" b="1" dirty="0">
                <a:effectLst/>
                <a:latin typeface="Courier New" panose="02070309020205020404" pitchFamily="49" charset="0"/>
                <a:ea typeface="Times New Roman" panose="02020603050405020304" pitchFamily="18" charset="0"/>
                <a:cs typeface="Courier New" panose="02070309020205020404" pitchFamily="49" charset="0"/>
              </a:rPr>
              <a:t>(); </a:t>
            </a:r>
            <a:endParaRPr lang="en-US" sz="2800" b="1"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2800" b="1" dirty="0">
                <a:effectLst/>
                <a:latin typeface="Courier New" panose="02070309020205020404" pitchFamily="49" charset="0"/>
                <a:ea typeface="Calibri" panose="020F0502020204030204" pitchFamily="34" charset="0"/>
                <a:cs typeface="Courier New" panose="02070309020205020404" pitchFamily="49" charset="0"/>
              </a:rPr>
              <a:t>}</a:t>
            </a:r>
          </a:p>
        </p:txBody>
      </p:sp>
      <p:sp>
        <p:nvSpPr>
          <p:cNvPr id="5" name="Text Box 2">
            <a:extLst>
              <a:ext uri="{FF2B5EF4-FFF2-40B4-BE49-F238E27FC236}">
                <a16:creationId xmlns:a16="http://schemas.microsoft.com/office/drawing/2014/main" id="{418807B6-7808-49F0-BF65-9D9335C31120}"/>
              </a:ext>
            </a:extLst>
          </p:cNvPr>
          <p:cNvSpPr txBox="1">
            <a:spLocks noChangeArrowheads="1"/>
          </p:cNvSpPr>
          <p:nvPr/>
        </p:nvSpPr>
        <p:spPr bwMode="auto">
          <a:xfrm>
            <a:off x="914400" y="4878133"/>
            <a:ext cx="10888394" cy="1569660"/>
          </a:xfrm>
          <a:prstGeom prst="rect">
            <a:avLst/>
          </a:prstGeom>
          <a:ln>
            <a:headEnd/>
            <a:tailEnd/>
          </a:ln>
        </p:spPr>
        <p:style>
          <a:lnRef idx="2">
            <a:schemeClr val="dk1"/>
          </a:lnRef>
          <a:fillRef idx="1">
            <a:schemeClr val="lt1"/>
          </a:fillRef>
          <a:effectRef idx="0">
            <a:schemeClr val="dk1"/>
          </a:effectRef>
          <a:fontRef idx="minor">
            <a:schemeClr val="dk1"/>
          </a:fontRef>
        </p:style>
        <p:txBody>
          <a:bodyPr rot="0" vert="horz" wrap="square" lIns="91440" tIns="45720" rIns="91440" bIns="45720" anchor="t" anchorCtr="0">
            <a:spAutoFit/>
          </a:bodyPr>
          <a:lstStyle/>
          <a:p>
            <a:pPr marL="0" marR="0" indent="-228600" algn="just">
              <a:spcBef>
                <a:spcPts val="0"/>
              </a:spcBef>
              <a:spcAft>
                <a:spcPts val="0"/>
              </a:spcAft>
              <a:tabLst>
                <a:tab pos="457200" algn="l"/>
              </a:tabLst>
            </a:pPr>
            <a:r>
              <a:rPr lang="en-US" sz="2400" b="1" dirty="0">
                <a:effectLst/>
                <a:latin typeface="Courier New" panose="02070309020205020404" pitchFamily="49" charset="0"/>
                <a:ea typeface="Times New Roman" panose="02020603050405020304" pitchFamily="18" charset="0"/>
                <a:cs typeface="Courier New" panose="02070309020205020404" pitchFamily="49" charset="0"/>
              </a:rPr>
              <a:t>Cookie </a:t>
            </a:r>
            <a:r>
              <a:rPr lang="en-US" sz="2400" b="1" dirty="0" err="1">
                <a:effectLst/>
                <a:latin typeface="Courier New" panose="02070309020205020404" pitchFamily="49" charset="0"/>
                <a:ea typeface="Times New Roman" panose="02020603050405020304" pitchFamily="18" charset="0"/>
                <a:cs typeface="Courier New" panose="02070309020205020404" pitchFamily="49" charset="0"/>
              </a:rPr>
              <a:t>ck</a:t>
            </a:r>
            <a:r>
              <a:rPr lang="en-US" sz="2400" b="1" dirty="0">
                <a:effectLst/>
                <a:latin typeface="Courier New" panose="02070309020205020404" pitchFamily="49" charset="0"/>
                <a:ea typeface="Times New Roman" panose="02020603050405020304" pitchFamily="18" charset="0"/>
                <a:cs typeface="Courier New" panose="02070309020205020404" pitchFamily="49" charset="0"/>
              </a:rPr>
              <a:t>=new Cookie("user</a:t>
            </a:r>
            <a:r>
              <a:rPr lang="en-US" sz="2400" dirty="0">
                <a:effectLst/>
                <a:latin typeface="Courier New" panose="02070309020205020404" pitchFamily="49" charset="0"/>
                <a:ea typeface="Times New Roman" panose="02020603050405020304" pitchFamily="18" charset="0"/>
                <a:cs typeface="Courier New" panose="02070309020205020404" pitchFamily="49" charset="0"/>
              </a:rPr>
              <a:t>","");//deleting value of cookie  </a:t>
            </a: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228600" algn="just">
              <a:spcBef>
                <a:spcPts val="0"/>
              </a:spcBef>
              <a:spcAft>
                <a:spcPts val="0"/>
              </a:spcAft>
              <a:tabLst>
                <a:tab pos="457200" algn="l"/>
              </a:tabLst>
            </a:pPr>
            <a:r>
              <a:rPr lang="en-US" sz="2400" b="1" dirty="0" err="1">
                <a:effectLst/>
                <a:latin typeface="Courier New" panose="02070309020205020404" pitchFamily="49" charset="0"/>
                <a:ea typeface="Times New Roman" panose="02020603050405020304" pitchFamily="18" charset="0"/>
                <a:cs typeface="Courier New" panose="02070309020205020404" pitchFamily="49" charset="0"/>
              </a:rPr>
              <a:t>ck.setMaxAge</a:t>
            </a:r>
            <a:r>
              <a:rPr lang="en-US" sz="2400" b="1" dirty="0">
                <a:effectLst/>
                <a:latin typeface="Courier New" panose="02070309020205020404" pitchFamily="49" charset="0"/>
                <a:ea typeface="Times New Roman" panose="02020603050405020304" pitchFamily="18" charset="0"/>
                <a:cs typeface="Courier New" panose="02070309020205020404" pitchFamily="49" charset="0"/>
              </a:rPr>
              <a:t>(0);//</a:t>
            </a:r>
            <a:r>
              <a:rPr lang="en-US" sz="2400" dirty="0">
                <a:effectLst/>
                <a:latin typeface="Courier New" panose="02070309020205020404" pitchFamily="49" charset="0"/>
                <a:ea typeface="Times New Roman" panose="02020603050405020304" pitchFamily="18" charset="0"/>
                <a:cs typeface="Courier New" panose="02070309020205020404" pitchFamily="49" charset="0"/>
              </a:rPr>
              <a:t>changing the maximum age to 0 seconds</a:t>
            </a:r>
            <a:r>
              <a:rPr lang="en-US" sz="2400" b="1" dirty="0">
                <a:effectLst/>
                <a:latin typeface="Courier New" panose="02070309020205020404" pitchFamily="49" charset="0"/>
                <a:ea typeface="Times New Roman" panose="02020603050405020304" pitchFamily="18" charset="0"/>
                <a:cs typeface="Courier New" panose="02070309020205020404" pitchFamily="49" charset="0"/>
              </a:rPr>
              <a:t>  </a:t>
            </a:r>
            <a:endParaRPr lang="en-US" sz="2000" b="1"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228600" algn="just">
              <a:spcBef>
                <a:spcPts val="0"/>
              </a:spcBef>
              <a:spcAft>
                <a:spcPts val="0"/>
              </a:spcAft>
              <a:tabLst>
                <a:tab pos="457200" algn="l"/>
              </a:tabLst>
            </a:pPr>
            <a:r>
              <a:rPr lang="en-US" sz="2400" b="1" dirty="0" err="1">
                <a:effectLst/>
                <a:latin typeface="Courier New" panose="02070309020205020404" pitchFamily="49" charset="0"/>
                <a:ea typeface="Times New Roman" panose="02020603050405020304" pitchFamily="18" charset="0"/>
                <a:cs typeface="Courier New" panose="02070309020205020404" pitchFamily="49" charset="0"/>
              </a:rPr>
              <a:t>response.addCookie</a:t>
            </a:r>
            <a:r>
              <a:rPr lang="en-US" sz="2400" b="1" dirty="0">
                <a:effectLst/>
                <a:latin typeface="Courier New" panose="02070309020205020404" pitchFamily="49" charset="0"/>
                <a:ea typeface="Times New Roman" panose="02020603050405020304" pitchFamily="18" charset="0"/>
                <a:cs typeface="Courier New" panose="02070309020205020404" pitchFamily="49" charset="0"/>
              </a:rPr>
              <a:t>(</a:t>
            </a:r>
            <a:r>
              <a:rPr lang="en-US" sz="2400" b="1" dirty="0" err="1">
                <a:effectLst/>
                <a:latin typeface="Courier New" panose="02070309020205020404" pitchFamily="49" charset="0"/>
                <a:ea typeface="Times New Roman" panose="02020603050405020304" pitchFamily="18" charset="0"/>
                <a:cs typeface="Courier New" panose="02070309020205020404" pitchFamily="49" charset="0"/>
              </a:rPr>
              <a:t>ck</a:t>
            </a:r>
            <a:r>
              <a:rPr lang="en-US" sz="2400" b="1" dirty="0">
                <a:effectLst/>
                <a:latin typeface="Courier New" panose="02070309020205020404" pitchFamily="49" charset="0"/>
                <a:ea typeface="Times New Roman" panose="02020603050405020304" pitchFamily="18" charset="0"/>
                <a:cs typeface="Courier New" panose="02070309020205020404" pitchFamily="49" charset="0"/>
              </a:rPr>
              <a:t>);//</a:t>
            </a:r>
            <a:r>
              <a:rPr lang="en-US" sz="2400" dirty="0">
                <a:effectLst/>
                <a:latin typeface="Courier New" panose="02070309020205020404" pitchFamily="49" charset="0"/>
                <a:ea typeface="Times New Roman" panose="02020603050405020304" pitchFamily="18" charset="0"/>
                <a:cs typeface="Courier New" panose="02070309020205020404" pitchFamily="49" charset="0"/>
              </a:rPr>
              <a:t>adding cookie in the response</a:t>
            </a:r>
            <a:r>
              <a:rPr lang="en-US" sz="2400" b="1"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3618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7787D-B155-4E0E-BFBC-F93FADFFA5E9}"/>
              </a:ext>
            </a:extLst>
          </p:cNvPr>
          <p:cNvSpPr>
            <a:spLocks noGrp="1"/>
          </p:cNvSpPr>
          <p:nvPr>
            <p:ph type="title"/>
          </p:nvPr>
        </p:nvSpPr>
        <p:spPr/>
        <p:txBody>
          <a:bodyPr/>
          <a:lstStyle/>
          <a:p>
            <a:pPr algn="ctr"/>
            <a:r>
              <a:rPr lang="en-US" dirty="0"/>
              <a:t>HTML Building Utilities</a:t>
            </a:r>
          </a:p>
        </p:txBody>
      </p:sp>
      <p:sp>
        <p:nvSpPr>
          <p:cNvPr id="3" name="Content Placeholder 2">
            <a:extLst>
              <a:ext uri="{FF2B5EF4-FFF2-40B4-BE49-F238E27FC236}">
                <a16:creationId xmlns:a16="http://schemas.microsoft.com/office/drawing/2014/main" id="{09255FE7-6273-4612-8E12-B0D48BDE135E}"/>
              </a:ext>
            </a:extLst>
          </p:cNvPr>
          <p:cNvSpPr>
            <a:spLocks noGrp="1"/>
          </p:cNvSpPr>
          <p:nvPr>
            <p:ph idx="1"/>
          </p:nvPr>
        </p:nvSpPr>
        <p:spPr/>
        <p:txBody>
          <a:bodyPr/>
          <a:lstStyle/>
          <a:p>
            <a:r>
              <a:rPr lang="en-US" dirty="0">
                <a:latin typeface="+mj-lt"/>
              </a:rPr>
              <a:t>An HTML document is structured as follows:</a:t>
            </a:r>
          </a:p>
          <a:p>
            <a:pPr marL="0" indent="0">
              <a:buNone/>
            </a:pPr>
            <a:r>
              <a:rPr lang="en-US" sz="2400" dirty="0">
                <a:latin typeface="+mj-lt"/>
              </a:rPr>
              <a:t>&lt;!DOCTYPE ...&gt;</a:t>
            </a:r>
          </a:p>
          <a:p>
            <a:pPr marL="0" indent="0">
              <a:buNone/>
            </a:pPr>
            <a:r>
              <a:rPr lang="en-US" sz="2400" dirty="0">
                <a:latin typeface="+mj-lt"/>
              </a:rPr>
              <a:t>&lt;HTML&gt;</a:t>
            </a:r>
          </a:p>
          <a:p>
            <a:pPr marL="0" indent="0">
              <a:buNone/>
            </a:pPr>
            <a:r>
              <a:rPr lang="en-US" sz="2400" dirty="0">
                <a:latin typeface="+mj-lt"/>
              </a:rPr>
              <a:t>	&lt;HEAD&gt;&lt;TITLE&gt;...&lt;/TITLE&gt;...&lt;/HEAD&gt;</a:t>
            </a:r>
          </a:p>
          <a:p>
            <a:pPr marL="0" indent="0">
              <a:buNone/>
            </a:pPr>
            <a:r>
              <a:rPr lang="en-US" sz="2400" dirty="0">
                <a:latin typeface="+mj-lt"/>
              </a:rPr>
              <a:t>		&lt;BODY &gt;</a:t>
            </a:r>
          </a:p>
          <a:p>
            <a:pPr marL="0" indent="0">
              <a:buNone/>
            </a:pPr>
            <a:r>
              <a:rPr lang="en-US" sz="2400" dirty="0">
                <a:latin typeface="+mj-lt"/>
              </a:rPr>
              <a:t>			...</a:t>
            </a:r>
          </a:p>
          <a:p>
            <a:pPr marL="0" indent="0">
              <a:buNone/>
            </a:pPr>
            <a:r>
              <a:rPr lang="en-US" sz="2400" dirty="0">
                <a:latin typeface="+mj-lt"/>
              </a:rPr>
              <a:t>		&lt;/BODY&gt;</a:t>
            </a:r>
          </a:p>
          <a:p>
            <a:pPr marL="0" indent="0">
              <a:buNone/>
            </a:pPr>
            <a:r>
              <a:rPr lang="en-US" sz="2400" dirty="0">
                <a:latin typeface="+mj-lt"/>
              </a:rPr>
              <a:t>&lt;/HTML&gt;</a:t>
            </a:r>
          </a:p>
          <a:p>
            <a:r>
              <a:rPr lang="en-US" sz="2400" dirty="0">
                <a:latin typeface="+mj-lt"/>
              </a:rPr>
              <a:t>The advantage of DOCTYPE line is that it tells HTML validators which version of HTML you are using so they know which specification to check your document against</a:t>
            </a:r>
            <a:r>
              <a:rPr lang="en-US" dirty="0"/>
              <a:t>. </a:t>
            </a:r>
            <a:endParaRPr lang="en-US" sz="2400" dirty="0">
              <a:latin typeface="+mj-lt"/>
            </a:endParaRPr>
          </a:p>
        </p:txBody>
      </p:sp>
    </p:spTree>
    <p:extLst>
      <p:ext uri="{BB962C8B-B14F-4D97-AF65-F5344CB8AC3E}">
        <p14:creationId xmlns:p14="http://schemas.microsoft.com/office/powerpoint/2010/main" val="39793099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67E46-79E3-4B46-B1EE-C9930BFB81E0}"/>
              </a:ext>
            </a:extLst>
          </p:cNvPr>
          <p:cNvSpPr>
            <a:spLocks noGrp="1"/>
          </p:cNvSpPr>
          <p:nvPr>
            <p:ph type="title"/>
          </p:nvPr>
        </p:nvSpPr>
        <p:spPr/>
        <p:txBody>
          <a:bodyPr/>
          <a:lstStyle/>
          <a:p>
            <a:r>
              <a:rPr lang="en-US" dirty="0"/>
              <a:t>Session Management</a:t>
            </a:r>
          </a:p>
        </p:txBody>
      </p:sp>
      <p:sp>
        <p:nvSpPr>
          <p:cNvPr id="3" name="Content Placeholder 2">
            <a:extLst>
              <a:ext uri="{FF2B5EF4-FFF2-40B4-BE49-F238E27FC236}">
                <a16:creationId xmlns:a16="http://schemas.microsoft.com/office/drawing/2014/main" id="{EFB474AF-52C0-4B2C-8E25-ACACE354A300}"/>
              </a:ext>
            </a:extLst>
          </p:cNvPr>
          <p:cNvSpPr>
            <a:spLocks noGrp="1"/>
          </p:cNvSpPr>
          <p:nvPr>
            <p:ph idx="1"/>
          </p:nvPr>
        </p:nvSpPr>
        <p:spPr>
          <a:xfrm>
            <a:off x="196948" y="1463042"/>
            <a:ext cx="11836130" cy="5233180"/>
          </a:xfrm>
        </p:spPr>
        <p:txBody>
          <a:bodyPr/>
          <a:lstStyle/>
          <a:p>
            <a:pPr lvl="0"/>
            <a:r>
              <a:rPr lang="en-US" b="1" dirty="0">
                <a:solidFill>
                  <a:srgbClr val="FF0000"/>
                </a:solidFill>
                <a:latin typeface="+mj-lt"/>
              </a:rPr>
              <a:t>Session</a:t>
            </a:r>
            <a:r>
              <a:rPr lang="en-US" b="1" dirty="0">
                <a:latin typeface="+mj-lt"/>
              </a:rPr>
              <a:t>: </a:t>
            </a:r>
            <a:r>
              <a:rPr lang="en-US" dirty="0">
                <a:latin typeface="+mj-lt"/>
              </a:rPr>
              <a:t>interval of time</a:t>
            </a:r>
          </a:p>
          <a:p>
            <a:pPr lvl="0"/>
            <a:r>
              <a:rPr lang="en-US" b="1" dirty="0">
                <a:solidFill>
                  <a:srgbClr val="FF0000"/>
                </a:solidFill>
                <a:latin typeface="+mj-lt"/>
              </a:rPr>
              <a:t>Session Tracking</a:t>
            </a:r>
            <a:r>
              <a:rPr lang="en-US" dirty="0">
                <a:latin typeface="+mj-lt"/>
              </a:rPr>
              <a:t> </a:t>
            </a:r>
            <a:r>
              <a:rPr lang="en-US" b="1" dirty="0">
                <a:latin typeface="+mj-lt"/>
              </a:rPr>
              <a:t>:</a:t>
            </a:r>
            <a:r>
              <a:rPr lang="en-US" dirty="0">
                <a:latin typeface="+mj-lt"/>
              </a:rPr>
              <a:t> is a way to maintain state (data) of an user.</a:t>
            </a:r>
          </a:p>
          <a:p>
            <a:pPr marL="0" lvl="0" indent="0">
              <a:buNone/>
            </a:pPr>
            <a:endParaRPr lang="en-US" dirty="0">
              <a:latin typeface="+mj-lt"/>
            </a:endParaRPr>
          </a:p>
          <a:p>
            <a:pPr lvl="0">
              <a:lnSpc>
                <a:spcPct val="100000"/>
              </a:lnSpc>
            </a:pPr>
            <a:r>
              <a:rPr lang="en-US" sz="2400" dirty="0">
                <a:latin typeface="+mj-lt"/>
              </a:rPr>
              <a:t>HTTP is a </a:t>
            </a:r>
            <a:r>
              <a:rPr lang="en-US" sz="2400" b="1" i="1" dirty="0">
                <a:latin typeface="+mj-lt"/>
              </a:rPr>
              <a:t>stateless</a:t>
            </a:r>
            <a:r>
              <a:rPr lang="en-US" sz="2400" dirty="0">
                <a:latin typeface="+mj-lt"/>
              </a:rPr>
              <a:t> protocol.</a:t>
            </a:r>
          </a:p>
          <a:p>
            <a:pPr lvl="0">
              <a:lnSpc>
                <a:spcPct val="100000"/>
              </a:lnSpc>
            </a:pPr>
            <a:r>
              <a:rPr lang="en-US" sz="2400" dirty="0">
                <a:latin typeface="+mj-lt"/>
              </a:rPr>
              <a:t>All </a:t>
            </a:r>
            <a:r>
              <a:rPr lang="en-US" sz="2400" b="1" i="1" dirty="0">
                <a:latin typeface="+mj-lt"/>
              </a:rPr>
              <a:t>requests</a:t>
            </a:r>
            <a:r>
              <a:rPr lang="en-US" sz="2400" dirty="0">
                <a:latin typeface="+mj-lt"/>
              </a:rPr>
              <a:t> and </a:t>
            </a:r>
            <a:r>
              <a:rPr lang="en-US" sz="2400" b="1" i="1" dirty="0">
                <a:latin typeface="+mj-lt"/>
              </a:rPr>
              <a:t>responses</a:t>
            </a:r>
            <a:r>
              <a:rPr lang="en-US" sz="2400" dirty="0">
                <a:latin typeface="+mj-lt"/>
              </a:rPr>
              <a:t> are independent.</a:t>
            </a:r>
          </a:p>
          <a:p>
            <a:pPr lvl="0">
              <a:lnSpc>
                <a:spcPct val="100000"/>
              </a:lnSpc>
            </a:pPr>
            <a:r>
              <a:rPr lang="en-US" sz="2400" dirty="0">
                <a:latin typeface="+mj-lt"/>
              </a:rPr>
              <a:t>But sometimes you need to keep track of client's activity across multiple requests. </a:t>
            </a:r>
          </a:p>
          <a:p>
            <a:pPr lvl="1" algn="just">
              <a:lnSpc>
                <a:spcPct val="100000"/>
              </a:lnSpc>
            </a:pPr>
            <a:r>
              <a:rPr lang="en-US" dirty="0">
                <a:latin typeface="+mj-lt"/>
              </a:rPr>
              <a:t>For e.g.: When a User logs in to website, no matter on which web page he visits after logging in, his credentials will be with the server, until he logs out. So this is managed by creating a session.</a:t>
            </a:r>
          </a:p>
          <a:p>
            <a:pPr marL="227013" lvl="1" indent="-227013" algn="just">
              <a:lnSpc>
                <a:spcPct val="100000"/>
              </a:lnSpc>
            </a:pPr>
            <a:r>
              <a:rPr lang="en-US" dirty="0">
                <a:latin typeface="+mj-lt"/>
              </a:rPr>
              <a:t>Session Management is a mechanism used by the Web container to store session information for a particular user.</a:t>
            </a:r>
          </a:p>
          <a:p>
            <a:pPr lvl="0"/>
            <a:endParaRPr lang="en-US" dirty="0"/>
          </a:p>
          <a:p>
            <a:endParaRPr lang="en-US" dirty="0"/>
          </a:p>
        </p:txBody>
      </p:sp>
    </p:spTree>
    <p:extLst>
      <p:ext uri="{BB962C8B-B14F-4D97-AF65-F5344CB8AC3E}">
        <p14:creationId xmlns:p14="http://schemas.microsoft.com/office/powerpoint/2010/main" val="37165253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D909-CAAF-4A5B-AE30-0325BD58B454}"/>
              </a:ext>
            </a:extLst>
          </p:cNvPr>
          <p:cNvSpPr>
            <a:spLocks noGrp="1"/>
          </p:cNvSpPr>
          <p:nvPr>
            <p:ph type="title"/>
          </p:nvPr>
        </p:nvSpPr>
        <p:spPr/>
        <p:txBody>
          <a:bodyPr/>
          <a:lstStyle/>
          <a:p>
            <a:r>
              <a:rPr lang="en-US" dirty="0"/>
              <a:t>Sessions Management: How Session works</a:t>
            </a:r>
          </a:p>
        </p:txBody>
      </p:sp>
      <p:pic>
        <p:nvPicPr>
          <p:cNvPr id="5" name="Content Placeholder 4">
            <a:extLst>
              <a:ext uri="{FF2B5EF4-FFF2-40B4-BE49-F238E27FC236}">
                <a16:creationId xmlns:a16="http://schemas.microsoft.com/office/drawing/2014/main" id="{9AEF01D1-8BB3-44D4-A87D-591A402EAA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1133" y="1589649"/>
            <a:ext cx="7639304" cy="4346917"/>
          </a:xfrm>
        </p:spPr>
      </p:pic>
    </p:spTree>
    <p:extLst>
      <p:ext uri="{BB962C8B-B14F-4D97-AF65-F5344CB8AC3E}">
        <p14:creationId xmlns:p14="http://schemas.microsoft.com/office/powerpoint/2010/main" val="38724468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15D9A-5121-4E1F-A585-47DC31EF2C7F}"/>
              </a:ext>
            </a:extLst>
          </p:cNvPr>
          <p:cNvSpPr>
            <a:spLocks noGrp="1"/>
          </p:cNvSpPr>
          <p:nvPr>
            <p:ph type="title"/>
          </p:nvPr>
        </p:nvSpPr>
        <p:spPr/>
        <p:txBody>
          <a:bodyPr/>
          <a:lstStyle/>
          <a:p>
            <a:r>
              <a:rPr lang="en-US" dirty="0"/>
              <a:t>How Session Works</a:t>
            </a:r>
          </a:p>
        </p:txBody>
      </p:sp>
      <p:pic>
        <p:nvPicPr>
          <p:cNvPr id="6" name="Content Placeholder 5">
            <a:extLst>
              <a:ext uri="{FF2B5EF4-FFF2-40B4-BE49-F238E27FC236}">
                <a16:creationId xmlns:a16="http://schemas.microsoft.com/office/drawing/2014/main" id="{1021A496-77EF-4288-AD64-C689931930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0992" y="1463674"/>
            <a:ext cx="8520313" cy="5309093"/>
          </a:xfrm>
        </p:spPr>
      </p:pic>
      <p:cxnSp>
        <p:nvCxnSpPr>
          <p:cNvPr id="9" name="Straight Arrow Connector 8">
            <a:extLst>
              <a:ext uri="{FF2B5EF4-FFF2-40B4-BE49-F238E27FC236}">
                <a16:creationId xmlns:a16="http://schemas.microsoft.com/office/drawing/2014/main" id="{848DAD72-D0F7-4270-8FBF-5D1DE8830B40}"/>
              </a:ext>
            </a:extLst>
          </p:cNvPr>
          <p:cNvCxnSpPr/>
          <p:nvPr/>
        </p:nvCxnSpPr>
        <p:spPr>
          <a:xfrm>
            <a:off x="2546253" y="2869809"/>
            <a:ext cx="13082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9CF1CCDA-8BD1-4A76-B224-E27CDFE6715F}"/>
              </a:ext>
            </a:extLst>
          </p:cNvPr>
          <p:cNvSpPr txBox="1"/>
          <p:nvPr/>
        </p:nvSpPr>
        <p:spPr>
          <a:xfrm>
            <a:off x="1645921" y="2500477"/>
            <a:ext cx="17021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Initial Request</a:t>
            </a:r>
          </a:p>
        </p:txBody>
      </p:sp>
      <p:cxnSp>
        <p:nvCxnSpPr>
          <p:cNvPr id="12" name="Straight Arrow Connector 11">
            <a:extLst>
              <a:ext uri="{FF2B5EF4-FFF2-40B4-BE49-F238E27FC236}">
                <a16:creationId xmlns:a16="http://schemas.microsoft.com/office/drawing/2014/main" id="{AB360D59-1A3D-4ABA-8F99-7016FD902E9E}"/>
              </a:ext>
            </a:extLst>
          </p:cNvPr>
          <p:cNvCxnSpPr/>
          <p:nvPr/>
        </p:nvCxnSpPr>
        <p:spPr>
          <a:xfrm>
            <a:off x="2405575" y="5373858"/>
            <a:ext cx="14489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A2136337-3BB3-4A59-917B-4A375CCECB89}"/>
              </a:ext>
            </a:extLst>
          </p:cNvPr>
          <p:cNvSpPr txBox="1"/>
          <p:nvPr/>
        </p:nvSpPr>
        <p:spPr>
          <a:xfrm>
            <a:off x="1645921" y="5008099"/>
            <a:ext cx="158248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Next Request</a:t>
            </a:r>
          </a:p>
        </p:txBody>
      </p:sp>
    </p:spTree>
    <p:extLst>
      <p:ext uri="{BB962C8B-B14F-4D97-AF65-F5344CB8AC3E}">
        <p14:creationId xmlns:p14="http://schemas.microsoft.com/office/powerpoint/2010/main" val="6125444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5919-D0CF-4333-8A43-849D69F7E5B4}"/>
              </a:ext>
            </a:extLst>
          </p:cNvPr>
          <p:cNvSpPr>
            <a:spLocks noGrp="1"/>
          </p:cNvSpPr>
          <p:nvPr>
            <p:ph type="title"/>
          </p:nvPr>
        </p:nvSpPr>
        <p:spPr/>
        <p:txBody>
          <a:bodyPr/>
          <a:lstStyle/>
          <a:p>
            <a:r>
              <a:rPr lang="en-US" dirty="0"/>
              <a:t>Session  Management</a:t>
            </a:r>
          </a:p>
        </p:txBody>
      </p:sp>
      <p:sp>
        <p:nvSpPr>
          <p:cNvPr id="3" name="Content Placeholder 2">
            <a:extLst>
              <a:ext uri="{FF2B5EF4-FFF2-40B4-BE49-F238E27FC236}">
                <a16:creationId xmlns:a16="http://schemas.microsoft.com/office/drawing/2014/main" id="{94149D0C-8268-47B4-82D5-4F7AA90BA03F}"/>
              </a:ext>
            </a:extLst>
          </p:cNvPr>
          <p:cNvSpPr>
            <a:spLocks noGrp="1"/>
          </p:cNvSpPr>
          <p:nvPr>
            <p:ph idx="1"/>
          </p:nvPr>
        </p:nvSpPr>
        <p:spPr/>
        <p:txBody>
          <a:bodyPr/>
          <a:lstStyle/>
          <a:p>
            <a:r>
              <a:rPr lang="en-US" dirty="0"/>
              <a:t>There are four different techniques used by Servlet application for session management.</a:t>
            </a:r>
          </a:p>
          <a:p>
            <a:pPr marL="0" indent="0">
              <a:buNone/>
            </a:pPr>
            <a:r>
              <a:rPr lang="en-US" dirty="0"/>
              <a:t>	1. Cookies</a:t>
            </a:r>
          </a:p>
          <a:p>
            <a:pPr marL="0" indent="0">
              <a:buNone/>
            </a:pPr>
            <a:r>
              <a:rPr lang="en-US" dirty="0"/>
              <a:t>	2. URL- Rewriting</a:t>
            </a:r>
          </a:p>
          <a:p>
            <a:pPr marL="0" indent="0">
              <a:buNone/>
            </a:pPr>
            <a:r>
              <a:rPr lang="en-US" dirty="0"/>
              <a:t>	3. Hidden form fields</a:t>
            </a:r>
          </a:p>
          <a:p>
            <a:pPr marL="0" indent="0">
              <a:buNone/>
            </a:pPr>
            <a:r>
              <a:rPr lang="en-US" dirty="0"/>
              <a:t>	4. </a:t>
            </a:r>
            <a:r>
              <a:rPr lang="en-US" dirty="0" err="1"/>
              <a:t>HttpSession</a:t>
            </a:r>
            <a:r>
              <a:rPr lang="en-US" dirty="0"/>
              <a:t> </a:t>
            </a:r>
          </a:p>
        </p:txBody>
      </p:sp>
    </p:spTree>
    <p:extLst>
      <p:ext uri="{BB962C8B-B14F-4D97-AF65-F5344CB8AC3E}">
        <p14:creationId xmlns:p14="http://schemas.microsoft.com/office/powerpoint/2010/main" val="7290624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F41FD-3BBC-43EC-BA33-F7DF7926B2B7}"/>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23F68777-90C8-499C-A15D-B901A753F569}"/>
              </a:ext>
            </a:extLst>
          </p:cNvPr>
          <p:cNvSpPr>
            <a:spLocks noGrp="1"/>
          </p:cNvSpPr>
          <p:nvPr>
            <p:ph idx="1"/>
          </p:nvPr>
        </p:nvSpPr>
        <p:spPr>
          <a:xfrm>
            <a:off x="168812" y="1463042"/>
            <a:ext cx="11864266" cy="5233180"/>
          </a:xfrm>
        </p:spPr>
        <p:txBody>
          <a:bodyPr/>
          <a:lstStyle/>
          <a:p>
            <a:pPr>
              <a:lnSpc>
                <a:spcPct val="100000"/>
              </a:lnSpc>
            </a:pPr>
            <a:r>
              <a:rPr lang="en-US" b="1" dirty="0">
                <a:solidFill>
                  <a:srgbClr val="00B0F0"/>
                </a:solidFill>
              </a:rPr>
              <a:t>Cookies</a:t>
            </a:r>
            <a:endParaRPr lang="en-US" dirty="0">
              <a:solidFill>
                <a:srgbClr val="00B0F0"/>
              </a:solidFill>
            </a:endParaRPr>
          </a:p>
          <a:p>
            <a:pPr lvl="1">
              <a:lnSpc>
                <a:spcPct val="100000"/>
              </a:lnSpc>
            </a:pPr>
            <a:r>
              <a:rPr lang="en-US" b="1" dirty="0"/>
              <a:t>Cookies</a:t>
            </a:r>
            <a:r>
              <a:rPr lang="en-US" dirty="0"/>
              <a:t> are small pieces of information that are sent in response from the web server to the client. </a:t>
            </a:r>
            <a:endParaRPr lang="en-US" sz="2000" dirty="0"/>
          </a:p>
          <a:p>
            <a:pPr lvl="1">
              <a:lnSpc>
                <a:spcPct val="100000"/>
              </a:lnSpc>
            </a:pPr>
            <a:r>
              <a:rPr lang="en-US" b="1" dirty="0"/>
              <a:t>Cookies</a:t>
            </a:r>
            <a:r>
              <a:rPr lang="en-US" dirty="0"/>
              <a:t> are stored on client's computer. They have a lifespan and are destroyed by the client browser at the end of that lifespan.</a:t>
            </a:r>
            <a:endParaRPr lang="en-US" sz="2000" dirty="0"/>
          </a:p>
          <a:p>
            <a:pPr lvl="0">
              <a:lnSpc>
                <a:spcPct val="100000"/>
              </a:lnSpc>
            </a:pPr>
            <a:r>
              <a:rPr lang="en-US" b="1" dirty="0">
                <a:solidFill>
                  <a:srgbClr val="00B0F0"/>
                </a:solidFill>
              </a:rPr>
              <a:t>Advantage of cookie</a:t>
            </a:r>
            <a:endParaRPr lang="en-US" sz="2400" dirty="0">
              <a:solidFill>
                <a:srgbClr val="00B0F0"/>
              </a:solidFill>
            </a:endParaRPr>
          </a:p>
          <a:p>
            <a:pPr lvl="1">
              <a:lnSpc>
                <a:spcPct val="100000"/>
              </a:lnSpc>
            </a:pPr>
            <a:r>
              <a:rPr lang="en-US" dirty="0"/>
              <a:t>Simplest technique of maintaining the state</a:t>
            </a:r>
            <a:endParaRPr lang="en-US" sz="2000" dirty="0"/>
          </a:p>
          <a:p>
            <a:pPr lvl="1">
              <a:lnSpc>
                <a:spcPct val="100000"/>
              </a:lnSpc>
            </a:pPr>
            <a:r>
              <a:rPr lang="en-US" dirty="0"/>
              <a:t>Cookies are maintained at client side.</a:t>
            </a:r>
            <a:endParaRPr lang="en-US" sz="2000" dirty="0"/>
          </a:p>
          <a:p>
            <a:pPr lvl="0">
              <a:lnSpc>
                <a:spcPct val="100000"/>
              </a:lnSpc>
            </a:pPr>
            <a:r>
              <a:rPr lang="en-US" b="1" dirty="0">
                <a:solidFill>
                  <a:srgbClr val="00B0F0"/>
                </a:solidFill>
              </a:rPr>
              <a:t>Disadvantage</a:t>
            </a:r>
            <a:endParaRPr lang="en-US" sz="2400" dirty="0">
              <a:solidFill>
                <a:srgbClr val="00B0F0"/>
              </a:solidFill>
            </a:endParaRPr>
          </a:p>
          <a:p>
            <a:pPr lvl="1">
              <a:lnSpc>
                <a:spcPct val="100000"/>
              </a:lnSpc>
            </a:pPr>
            <a:r>
              <a:rPr lang="en-US" dirty="0"/>
              <a:t>It will not work if cookie is disabled from the browser.</a:t>
            </a:r>
            <a:endParaRPr lang="en-US" sz="2000" dirty="0"/>
          </a:p>
          <a:p>
            <a:pPr lvl="1">
              <a:lnSpc>
                <a:spcPct val="100000"/>
              </a:lnSpc>
            </a:pPr>
            <a:r>
              <a:rPr lang="en-US" dirty="0"/>
              <a:t>Only textual information can be set in Cookie object</a:t>
            </a:r>
            <a:endParaRPr lang="en-US" sz="2000" dirty="0"/>
          </a:p>
          <a:p>
            <a:endParaRPr lang="en-US" dirty="0"/>
          </a:p>
        </p:txBody>
      </p:sp>
    </p:spTree>
    <p:extLst>
      <p:ext uri="{BB962C8B-B14F-4D97-AF65-F5344CB8AC3E}">
        <p14:creationId xmlns:p14="http://schemas.microsoft.com/office/powerpoint/2010/main" val="22824865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674DA-7333-4B96-AECB-C5D21B539A68}"/>
              </a:ext>
            </a:extLst>
          </p:cNvPr>
          <p:cNvSpPr>
            <a:spLocks noGrp="1"/>
          </p:cNvSpPr>
          <p:nvPr>
            <p:ph type="title"/>
          </p:nvPr>
        </p:nvSpPr>
        <p:spPr/>
        <p:txBody>
          <a:bodyPr/>
          <a:lstStyle/>
          <a:p>
            <a:r>
              <a:rPr lang="en-US" dirty="0"/>
              <a:t>Session Tracking - Cookies</a:t>
            </a:r>
          </a:p>
        </p:txBody>
      </p:sp>
      <p:pic>
        <p:nvPicPr>
          <p:cNvPr id="5" name="Content Placeholder 4">
            <a:extLst>
              <a:ext uri="{FF2B5EF4-FFF2-40B4-BE49-F238E27FC236}">
                <a16:creationId xmlns:a16="http://schemas.microsoft.com/office/drawing/2014/main" id="{CE7C47EC-086A-466C-98BA-CBB2CB0F553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6074"/>
          <a:stretch/>
        </p:blipFill>
        <p:spPr>
          <a:xfrm>
            <a:off x="872199" y="1267099"/>
            <a:ext cx="9720775" cy="5590899"/>
          </a:xfrm>
        </p:spPr>
      </p:pic>
    </p:spTree>
    <p:extLst>
      <p:ext uri="{BB962C8B-B14F-4D97-AF65-F5344CB8AC3E}">
        <p14:creationId xmlns:p14="http://schemas.microsoft.com/office/powerpoint/2010/main" val="4237761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A4007-7578-4A11-A46B-A2C8C0D937A1}"/>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72612D6C-5CA7-4B7E-A93F-E166F993E27E}"/>
              </a:ext>
            </a:extLst>
          </p:cNvPr>
          <p:cNvSpPr>
            <a:spLocks noGrp="1"/>
          </p:cNvSpPr>
          <p:nvPr>
            <p:ph idx="1"/>
          </p:nvPr>
        </p:nvSpPr>
        <p:spPr/>
        <p:txBody>
          <a:bodyPr/>
          <a:lstStyle/>
          <a:p>
            <a:r>
              <a:rPr lang="en-US" b="1" dirty="0">
                <a:solidFill>
                  <a:srgbClr val="00B0F0"/>
                </a:solidFill>
              </a:rPr>
              <a:t>URL-rewriting</a:t>
            </a:r>
            <a:endParaRPr lang="en-US" dirty="0">
              <a:solidFill>
                <a:srgbClr val="00B0F0"/>
              </a:solidFill>
            </a:endParaRPr>
          </a:p>
          <a:p>
            <a:pPr lvl="1">
              <a:lnSpc>
                <a:spcPct val="100000"/>
              </a:lnSpc>
            </a:pPr>
            <a:r>
              <a:rPr lang="en-US" dirty="0"/>
              <a:t>If the client has disabled cookies in the browser then session management using cookie wont work. In that case </a:t>
            </a:r>
            <a:r>
              <a:rPr lang="en-US" b="1" dirty="0"/>
              <a:t>URL Rewriting</a:t>
            </a:r>
            <a:r>
              <a:rPr lang="en-US" dirty="0"/>
              <a:t> can be used as a backup. </a:t>
            </a:r>
            <a:r>
              <a:rPr lang="en-US" b="1" dirty="0"/>
              <a:t>URL rewriting</a:t>
            </a:r>
            <a:r>
              <a:rPr lang="en-US" dirty="0"/>
              <a:t> will always work.</a:t>
            </a:r>
          </a:p>
          <a:p>
            <a:pPr marL="457189" lvl="1" indent="0">
              <a:lnSpc>
                <a:spcPct val="100000"/>
              </a:lnSpc>
              <a:buNone/>
            </a:pPr>
            <a:endParaRPr lang="en-US" dirty="0"/>
          </a:p>
          <a:p>
            <a:pPr lvl="1">
              <a:lnSpc>
                <a:spcPct val="100000"/>
              </a:lnSpc>
            </a:pPr>
            <a:r>
              <a:rPr lang="en-US" dirty="0"/>
              <a:t>In URL rewriting, a token(parameter) is added at the end of the URL. The token consist of name/value pair separated by an equal(=) sign.</a:t>
            </a:r>
          </a:p>
          <a:p>
            <a:endParaRPr lang="en-US" dirty="0"/>
          </a:p>
        </p:txBody>
      </p:sp>
      <p:pic>
        <p:nvPicPr>
          <p:cNvPr id="4" name="Picture 3" descr="C:\Users\Rajatha\Desktop\url-rewriting.jpg">
            <a:extLst>
              <a:ext uri="{FF2B5EF4-FFF2-40B4-BE49-F238E27FC236}">
                <a16:creationId xmlns:a16="http://schemas.microsoft.com/office/drawing/2014/main" id="{908E3926-F46E-40A3-9BA8-3E2EF1238A0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27693" y="4375053"/>
            <a:ext cx="5130042" cy="1899138"/>
          </a:xfrm>
          <a:prstGeom prst="rect">
            <a:avLst/>
          </a:prstGeom>
          <a:noFill/>
          <a:ln>
            <a:noFill/>
          </a:ln>
        </p:spPr>
      </p:pic>
    </p:spTree>
    <p:extLst>
      <p:ext uri="{BB962C8B-B14F-4D97-AF65-F5344CB8AC3E}">
        <p14:creationId xmlns:p14="http://schemas.microsoft.com/office/powerpoint/2010/main" val="310599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46DD8-1E8C-4F12-9B9F-8684BFFEABB9}"/>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1FA9E981-94D7-416D-B62F-3202BDD1FD44}"/>
              </a:ext>
            </a:extLst>
          </p:cNvPr>
          <p:cNvSpPr>
            <a:spLocks noGrp="1"/>
          </p:cNvSpPr>
          <p:nvPr>
            <p:ph idx="1"/>
          </p:nvPr>
        </p:nvSpPr>
        <p:spPr>
          <a:xfrm>
            <a:off x="140677" y="1478540"/>
            <a:ext cx="11892401" cy="5247247"/>
          </a:xfrm>
        </p:spPr>
        <p:txBody>
          <a:bodyPr>
            <a:normAutofit fontScale="92500" lnSpcReduction="10000"/>
          </a:bodyPr>
          <a:lstStyle/>
          <a:p>
            <a:pPr lvl="0" algn="just">
              <a:lnSpc>
                <a:spcPct val="110000"/>
              </a:lnSpc>
            </a:pPr>
            <a:r>
              <a:rPr lang="en-US" dirty="0">
                <a:latin typeface="+mj-lt"/>
              </a:rPr>
              <a:t>When the User clicks on the URL having parameters, the request goes to the </a:t>
            </a:r>
            <a:r>
              <a:rPr lang="en-US" b="1" dirty="0">
                <a:latin typeface="+mj-lt"/>
              </a:rPr>
              <a:t>Web Container</a:t>
            </a:r>
            <a:r>
              <a:rPr lang="en-US" dirty="0">
                <a:latin typeface="+mj-lt"/>
              </a:rPr>
              <a:t> with extra bit of information at the end of URL. The </a:t>
            </a:r>
            <a:r>
              <a:rPr lang="en-US" b="1" dirty="0">
                <a:latin typeface="+mj-lt"/>
              </a:rPr>
              <a:t>Web Container</a:t>
            </a:r>
            <a:r>
              <a:rPr lang="en-US" dirty="0">
                <a:latin typeface="+mj-lt"/>
              </a:rPr>
              <a:t> will fetch the extra part of the requested URL and use it for session management.</a:t>
            </a:r>
            <a:endParaRPr lang="en-US" sz="2400" dirty="0">
              <a:latin typeface="+mj-lt"/>
            </a:endParaRPr>
          </a:p>
          <a:p>
            <a:pPr lvl="0">
              <a:lnSpc>
                <a:spcPct val="110000"/>
              </a:lnSpc>
            </a:pPr>
            <a:r>
              <a:rPr lang="en-US" dirty="0"/>
              <a:t>The</a:t>
            </a:r>
            <a:r>
              <a:rPr lang="en-US" b="1" i="1" dirty="0">
                <a:solidFill>
                  <a:srgbClr val="00B0F0"/>
                </a:solidFill>
              </a:rPr>
              <a:t> </a:t>
            </a:r>
            <a:r>
              <a:rPr lang="en-US" b="1" i="1" dirty="0" err="1">
                <a:solidFill>
                  <a:srgbClr val="00B0F0"/>
                </a:solidFill>
              </a:rPr>
              <a:t>getParameter</a:t>
            </a:r>
            <a:r>
              <a:rPr lang="en-US" b="1" i="1" dirty="0">
                <a:solidFill>
                  <a:srgbClr val="00B0F0"/>
                </a:solidFill>
              </a:rPr>
              <a:t>()</a:t>
            </a:r>
            <a:r>
              <a:rPr lang="en-US" sz="3200" b="1" i="1" dirty="0">
                <a:solidFill>
                  <a:srgbClr val="00B0F0"/>
                </a:solidFill>
              </a:rPr>
              <a:t> </a:t>
            </a:r>
            <a:r>
              <a:rPr lang="en-US" dirty="0"/>
              <a:t>method is used to get the parameter value at the server side.</a:t>
            </a:r>
            <a:endParaRPr lang="en-US" sz="2400" dirty="0"/>
          </a:p>
          <a:p>
            <a:pPr lvl="0">
              <a:lnSpc>
                <a:spcPct val="110000"/>
              </a:lnSpc>
            </a:pPr>
            <a:r>
              <a:rPr lang="en-US" b="1" dirty="0">
                <a:solidFill>
                  <a:srgbClr val="00B0F0"/>
                </a:solidFill>
              </a:rPr>
              <a:t>Advantage of URL-Rewriting</a:t>
            </a:r>
            <a:endParaRPr lang="en-US" sz="2400" dirty="0">
              <a:solidFill>
                <a:srgbClr val="00B0F0"/>
              </a:solidFill>
            </a:endParaRPr>
          </a:p>
          <a:p>
            <a:pPr lvl="1">
              <a:lnSpc>
                <a:spcPct val="110000"/>
              </a:lnSpc>
            </a:pPr>
            <a:r>
              <a:rPr lang="en-US" dirty="0">
                <a:latin typeface="+mj-lt"/>
              </a:rPr>
              <a:t>It will always work whether cookie is disabled or not (browser independent).</a:t>
            </a:r>
            <a:endParaRPr lang="en-US" sz="2000" dirty="0">
              <a:latin typeface="+mj-lt"/>
            </a:endParaRPr>
          </a:p>
          <a:p>
            <a:pPr lvl="1">
              <a:lnSpc>
                <a:spcPct val="110000"/>
              </a:lnSpc>
            </a:pPr>
            <a:r>
              <a:rPr lang="en-US" dirty="0">
                <a:latin typeface="+mj-lt"/>
              </a:rPr>
              <a:t>Extra form submission is not required on each pages.</a:t>
            </a:r>
            <a:endParaRPr lang="en-US" sz="2000" dirty="0">
              <a:latin typeface="+mj-lt"/>
            </a:endParaRPr>
          </a:p>
          <a:p>
            <a:pPr lvl="0">
              <a:lnSpc>
                <a:spcPct val="110000"/>
              </a:lnSpc>
            </a:pPr>
            <a:r>
              <a:rPr lang="en-US" b="1" dirty="0">
                <a:solidFill>
                  <a:srgbClr val="00B0F0"/>
                </a:solidFill>
              </a:rPr>
              <a:t>Disadvantage of URL-Rewriting</a:t>
            </a:r>
            <a:endParaRPr lang="en-US" sz="2400" dirty="0">
              <a:solidFill>
                <a:srgbClr val="00B0F0"/>
              </a:solidFill>
            </a:endParaRPr>
          </a:p>
          <a:p>
            <a:pPr lvl="1">
              <a:lnSpc>
                <a:spcPct val="110000"/>
              </a:lnSpc>
            </a:pPr>
            <a:r>
              <a:rPr lang="en-US" dirty="0">
                <a:latin typeface="+mj-lt"/>
              </a:rPr>
              <a:t>It will work only with links.</a:t>
            </a:r>
            <a:endParaRPr lang="en-US" sz="2000" dirty="0">
              <a:latin typeface="+mj-lt"/>
            </a:endParaRPr>
          </a:p>
          <a:p>
            <a:pPr lvl="1">
              <a:lnSpc>
                <a:spcPct val="110000"/>
              </a:lnSpc>
            </a:pPr>
            <a:r>
              <a:rPr lang="en-US" dirty="0">
                <a:latin typeface="+mj-lt"/>
              </a:rPr>
              <a:t>It can send Only textual information.</a:t>
            </a:r>
            <a:endParaRPr lang="en-US" sz="2000" dirty="0">
              <a:latin typeface="+mj-lt"/>
            </a:endParaRPr>
          </a:p>
        </p:txBody>
      </p:sp>
    </p:spTree>
    <p:extLst>
      <p:ext uri="{BB962C8B-B14F-4D97-AF65-F5344CB8AC3E}">
        <p14:creationId xmlns:p14="http://schemas.microsoft.com/office/powerpoint/2010/main" val="28664331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09A4A-A163-400F-BC25-FBC3EF7E8C83}"/>
              </a:ext>
            </a:extLst>
          </p:cNvPr>
          <p:cNvSpPr>
            <a:spLocks noGrp="1"/>
          </p:cNvSpPr>
          <p:nvPr>
            <p:ph type="title"/>
          </p:nvPr>
        </p:nvSpPr>
        <p:spPr/>
        <p:txBody>
          <a:bodyPr/>
          <a:lstStyle/>
          <a:p>
            <a:r>
              <a:rPr lang="en-US" dirty="0"/>
              <a:t>URL-Rewriting</a:t>
            </a:r>
          </a:p>
        </p:txBody>
      </p:sp>
      <p:pic>
        <p:nvPicPr>
          <p:cNvPr id="5" name="Content Placeholder 4">
            <a:extLst>
              <a:ext uri="{FF2B5EF4-FFF2-40B4-BE49-F238E27FC236}">
                <a16:creationId xmlns:a16="http://schemas.microsoft.com/office/drawing/2014/main" id="{A412A453-2562-4A9A-928D-42903A4FA96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6638"/>
          <a:stretch/>
        </p:blipFill>
        <p:spPr>
          <a:xfrm>
            <a:off x="1294230" y="1267100"/>
            <a:ext cx="8554673" cy="5553108"/>
          </a:xfrm>
        </p:spPr>
      </p:pic>
    </p:spTree>
    <p:extLst>
      <p:ext uri="{BB962C8B-B14F-4D97-AF65-F5344CB8AC3E}">
        <p14:creationId xmlns:p14="http://schemas.microsoft.com/office/powerpoint/2010/main" val="30192060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B500B-1E8A-4670-ABF9-DFBC96A88C1F}"/>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D3BA19A1-CCF9-4CC2-B7FA-B6F9FA229ADD}"/>
              </a:ext>
            </a:extLst>
          </p:cNvPr>
          <p:cNvSpPr>
            <a:spLocks noGrp="1"/>
          </p:cNvSpPr>
          <p:nvPr>
            <p:ph idx="1"/>
          </p:nvPr>
        </p:nvSpPr>
        <p:spPr/>
        <p:txBody>
          <a:bodyPr>
            <a:normAutofit/>
          </a:bodyPr>
          <a:lstStyle/>
          <a:p>
            <a:r>
              <a:rPr lang="en-US" b="1" dirty="0">
                <a:solidFill>
                  <a:srgbClr val="00B0F0"/>
                </a:solidFill>
              </a:rPr>
              <a:t>Hidden form fields</a:t>
            </a:r>
          </a:p>
          <a:p>
            <a:pPr lvl="1">
              <a:lnSpc>
                <a:spcPct val="100000"/>
              </a:lnSpc>
            </a:pPr>
            <a:r>
              <a:rPr lang="en-US" dirty="0">
                <a:latin typeface="+mj-lt"/>
              </a:rPr>
              <a:t>Hidden form field can also be used to store session information for a particular client.</a:t>
            </a:r>
            <a:endParaRPr lang="en-US" sz="2000" dirty="0">
              <a:latin typeface="+mj-lt"/>
            </a:endParaRPr>
          </a:p>
          <a:p>
            <a:pPr lvl="1">
              <a:lnSpc>
                <a:spcPct val="100000"/>
              </a:lnSpc>
            </a:pPr>
            <a:r>
              <a:rPr lang="en-US" dirty="0">
                <a:latin typeface="+mj-lt"/>
              </a:rPr>
              <a:t>User information is stored in hidden field value and retrieved from another servlet.</a:t>
            </a:r>
            <a:endParaRPr lang="en-US" sz="2000" dirty="0">
              <a:latin typeface="+mj-lt"/>
            </a:endParaRPr>
          </a:p>
          <a:p>
            <a:pPr lvl="1">
              <a:lnSpc>
                <a:spcPct val="100000"/>
              </a:lnSpc>
            </a:pPr>
            <a:r>
              <a:rPr lang="en-US" dirty="0">
                <a:latin typeface="+mj-lt"/>
              </a:rPr>
              <a:t>&lt;INPUT TYPE="HIDDEN" NAME="session" VALUE=“username"&gt;</a:t>
            </a:r>
            <a:endParaRPr lang="en-US" sz="3600" dirty="0">
              <a:latin typeface="+mj-lt"/>
            </a:endParaRPr>
          </a:p>
          <a:p>
            <a:pPr lvl="0">
              <a:lnSpc>
                <a:spcPct val="100000"/>
              </a:lnSpc>
            </a:pPr>
            <a:r>
              <a:rPr lang="en-US" b="1" dirty="0">
                <a:solidFill>
                  <a:srgbClr val="00B0F0"/>
                </a:solidFill>
              </a:rPr>
              <a:t>Advantage</a:t>
            </a:r>
            <a:endParaRPr lang="en-US" sz="2000" dirty="0">
              <a:solidFill>
                <a:srgbClr val="00B0F0"/>
              </a:solidFill>
            </a:endParaRPr>
          </a:p>
          <a:p>
            <a:pPr lvl="1">
              <a:lnSpc>
                <a:spcPct val="100000"/>
              </a:lnSpc>
            </a:pPr>
            <a:r>
              <a:rPr lang="en-US" dirty="0">
                <a:latin typeface="+mj-lt"/>
              </a:rPr>
              <a:t>Does not have to depend on browser whether the cookie is disabled or not.</a:t>
            </a:r>
            <a:endParaRPr lang="en-US" sz="2000" dirty="0">
              <a:latin typeface="+mj-lt"/>
            </a:endParaRPr>
          </a:p>
          <a:p>
            <a:pPr lvl="1">
              <a:lnSpc>
                <a:spcPct val="100000"/>
              </a:lnSpc>
            </a:pPr>
            <a:r>
              <a:rPr lang="en-US" dirty="0">
                <a:latin typeface="+mj-lt"/>
              </a:rPr>
              <a:t>Inserting a simple HTML Input field of type hidden is required. Hence, its easier to implement.</a:t>
            </a:r>
            <a:endParaRPr lang="en-US" sz="2000" dirty="0">
              <a:latin typeface="+mj-lt"/>
            </a:endParaRPr>
          </a:p>
          <a:p>
            <a:pPr lvl="0">
              <a:lnSpc>
                <a:spcPct val="100000"/>
              </a:lnSpc>
            </a:pPr>
            <a:r>
              <a:rPr lang="en-US" b="1" dirty="0">
                <a:solidFill>
                  <a:srgbClr val="00B0F0"/>
                </a:solidFill>
              </a:rPr>
              <a:t>Disadvantage</a:t>
            </a:r>
            <a:endParaRPr lang="en-US" sz="2000" dirty="0">
              <a:solidFill>
                <a:srgbClr val="00B0F0"/>
              </a:solidFill>
            </a:endParaRPr>
          </a:p>
          <a:p>
            <a:pPr lvl="1">
              <a:lnSpc>
                <a:spcPct val="100000"/>
              </a:lnSpc>
            </a:pPr>
            <a:r>
              <a:rPr lang="en-US" dirty="0">
                <a:latin typeface="+mj-lt"/>
              </a:rPr>
              <a:t>Extra form submission is required on every page. This is a big overhead.</a:t>
            </a:r>
            <a:endParaRPr lang="en-US" sz="2000" dirty="0">
              <a:latin typeface="+mj-lt"/>
            </a:endParaRPr>
          </a:p>
          <a:p>
            <a:endParaRPr lang="en-US" dirty="0"/>
          </a:p>
        </p:txBody>
      </p:sp>
    </p:spTree>
    <p:extLst>
      <p:ext uri="{BB962C8B-B14F-4D97-AF65-F5344CB8AC3E}">
        <p14:creationId xmlns:p14="http://schemas.microsoft.com/office/powerpoint/2010/main" val="1664025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219BF-AA61-4B8D-A2CD-71D174C11459}"/>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C4B4B4E1-B37F-4D2F-8D16-1543BF88893A}"/>
              </a:ext>
            </a:extLst>
          </p:cNvPr>
          <p:cNvSpPr>
            <a:spLocks noGrp="1"/>
          </p:cNvSpPr>
          <p:nvPr>
            <p:ph idx="1"/>
          </p:nvPr>
        </p:nvSpPr>
        <p:spPr>
          <a:xfrm>
            <a:off x="702365" y="1463042"/>
            <a:ext cx="10522227" cy="4984751"/>
          </a:xfrm>
        </p:spPr>
        <p:txBody>
          <a:bodyPr/>
          <a:lstStyle/>
          <a:p>
            <a:pPr marL="338130" indent="-338130" algn="just">
              <a:lnSpc>
                <a:spcPct val="150000"/>
              </a:lnSpc>
              <a:defRPr/>
            </a:pPr>
            <a:r>
              <a:rPr lang="en-US" sz="2400" dirty="0">
                <a:latin typeface="+mj-lt"/>
              </a:rPr>
              <a:t>These validators are very valuable debugging services, helping you catch HTML syntax errors.</a:t>
            </a:r>
          </a:p>
          <a:p>
            <a:pPr marL="287331" indent="-287331" algn="just">
              <a:lnSpc>
                <a:spcPct val="150000"/>
              </a:lnSpc>
              <a:defRPr/>
            </a:pPr>
            <a:r>
              <a:rPr lang="en-US" sz="2400" dirty="0">
                <a:latin typeface="+mj-lt"/>
              </a:rPr>
              <a:t>The two most popular on-line validators are:</a:t>
            </a:r>
          </a:p>
          <a:p>
            <a:pPr marL="627047" lvl="1" indent="-220657">
              <a:lnSpc>
                <a:spcPct val="150000"/>
              </a:lnSpc>
              <a:buClr>
                <a:schemeClr val="accent6">
                  <a:lumMod val="50000"/>
                </a:schemeClr>
              </a:buClr>
              <a:buSzPct val="100000"/>
              <a:buFont typeface="Wingdings" panose="05000000000000000000" pitchFamily="2" charset="2"/>
              <a:buChar char="Ø"/>
              <a:defRPr/>
            </a:pPr>
            <a:r>
              <a:rPr lang="en-US" dirty="0">
                <a:latin typeface="+mj-lt"/>
              </a:rPr>
              <a:t>The World Wide Web Consortium (</a:t>
            </a:r>
            <a:r>
              <a:rPr lang="en-US" dirty="0">
                <a:latin typeface="+mj-lt"/>
                <a:hlinkClick r:id="rId2"/>
              </a:rPr>
              <a:t>http://validator.w3.org/</a:t>
            </a:r>
            <a:r>
              <a:rPr lang="en-US" dirty="0">
                <a:latin typeface="+mj-lt"/>
              </a:rPr>
              <a:t>) </a:t>
            </a:r>
          </a:p>
          <a:p>
            <a:pPr marL="627047" lvl="1" indent="-220657">
              <a:lnSpc>
                <a:spcPct val="150000"/>
              </a:lnSpc>
              <a:buClr>
                <a:schemeClr val="accent6">
                  <a:lumMod val="50000"/>
                </a:schemeClr>
              </a:buClr>
              <a:buSzPct val="100000"/>
              <a:buFont typeface="Wingdings" panose="05000000000000000000" pitchFamily="2" charset="2"/>
              <a:buChar char="Ø"/>
              <a:defRPr/>
            </a:pPr>
            <a:r>
              <a:rPr lang="en-US" dirty="0">
                <a:latin typeface="+mj-lt"/>
              </a:rPr>
              <a:t>The Web Design Group (</a:t>
            </a:r>
            <a:r>
              <a:rPr lang="en-US" dirty="0">
                <a:latin typeface="+mj-lt"/>
                <a:hlinkClick r:id="rId3"/>
              </a:rPr>
              <a:t>http://www.htmlhelp.com/tools/validator/</a:t>
            </a:r>
            <a:r>
              <a:rPr lang="en-US" dirty="0">
                <a:latin typeface="+mj-lt"/>
              </a:rPr>
              <a:t>)</a:t>
            </a:r>
          </a:p>
          <a:p>
            <a:pPr>
              <a:lnSpc>
                <a:spcPct val="150000"/>
              </a:lnSpc>
            </a:pPr>
            <a:r>
              <a:rPr lang="en-US" sz="2400" dirty="0">
                <a:latin typeface="+mj-lt"/>
              </a:rPr>
              <a:t>You submit a URL, then they retrieve the page, and report any errors to you in the HTML syntax specification.</a:t>
            </a:r>
          </a:p>
          <a:p>
            <a:endParaRPr lang="en-US" dirty="0"/>
          </a:p>
        </p:txBody>
      </p:sp>
    </p:spTree>
    <p:extLst>
      <p:ext uri="{BB962C8B-B14F-4D97-AF65-F5344CB8AC3E}">
        <p14:creationId xmlns:p14="http://schemas.microsoft.com/office/powerpoint/2010/main" val="35038157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E523-3503-4132-B5F0-2BB147732489}"/>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94324664-1773-4742-A623-3D2E8993E86B}"/>
              </a:ext>
            </a:extLst>
          </p:cNvPr>
          <p:cNvSpPr>
            <a:spLocks noGrp="1"/>
          </p:cNvSpPr>
          <p:nvPr>
            <p:ph idx="1"/>
          </p:nvPr>
        </p:nvSpPr>
        <p:spPr/>
        <p:txBody>
          <a:bodyPr/>
          <a:lstStyle/>
          <a:p>
            <a:pPr>
              <a:lnSpc>
                <a:spcPct val="100000"/>
              </a:lnSpc>
            </a:pPr>
            <a:r>
              <a:rPr lang="en-US" b="1" dirty="0" err="1"/>
              <a:t>HttpSession</a:t>
            </a:r>
            <a:endParaRPr lang="en-US" dirty="0"/>
          </a:p>
          <a:p>
            <a:pPr lvl="1">
              <a:lnSpc>
                <a:spcPct val="150000"/>
              </a:lnSpc>
            </a:pPr>
            <a:r>
              <a:rPr lang="en-US" dirty="0"/>
              <a:t>Servlets provide an outstanding technical solution: the </a:t>
            </a:r>
            <a:r>
              <a:rPr lang="en-US" dirty="0" err="1"/>
              <a:t>HttpSession</a:t>
            </a:r>
            <a:r>
              <a:rPr lang="en-US" dirty="0"/>
              <a:t> API.</a:t>
            </a:r>
          </a:p>
          <a:p>
            <a:pPr lvl="1">
              <a:lnSpc>
                <a:spcPct val="150000"/>
              </a:lnSpc>
            </a:pPr>
            <a:r>
              <a:rPr lang="en-US" dirty="0"/>
              <a:t>This high-level interface is built on top of cookies or URL-rewriting</a:t>
            </a:r>
          </a:p>
          <a:p>
            <a:endParaRPr lang="en-US" dirty="0"/>
          </a:p>
        </p:txBody>
      </p:sp>
    </p:spTree>
    <p:extLst>
      <p:ext uri="{BB962C8B-B14F-4D97-AF65-F5344CB8AC3E}">
        <p14:creationId xmlns:p14="http://schemas.microsoft.com/office/powerpoint/2010/main" val="29676883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C171-8EA1-4EF9-A0B5-068084F97295}"/>
              </a:ext>
            </a:extLst>
          </p:cNvPr>
          <p:cNvSpPr>
            <a:spLocks noGrp="1"/>
          </p:cNvSpPr>
          <p:nvPr>
            <p:ph type="title"/>
          </p:nvPr>
        </p:nvSpPr>
        <p:spPr/>
        <p:txBody>
          <a:bodyPr/>
          <a:lstStyle/>
          <a:p>
            <a:r>
              <a:rPr lang="en-US" b="1" dirty="0"/>
              <a:t>The Session Tracking API</a:t>
            </a:r>
            <a:endParaRPr lang="en-US" dirty="0"/>
          </a:p>
        </p:txBody>
      </p:sp>
      <p:sp>
        <p:nvSpPr>
          <p:cNvPr id="3" name="Content Placeholder 2">
            <a:extLst>
              <a:ext uri="{FF2B5EF4-FFF2-40B4-BE49-F238E27FC236}">
                <a16:creationId xmlns:a16="http://schemas.microsoft.com/office/drawing/2014/main" id="{41551E06-74C6-4E69-9248-78FD659F12E3}"/>
              </a:ext>
            </a:extLst>
          </p:cNvPr>
          <p:cNvSpPr>
            <a:spLocks noGrp="1"/>
          </p:cNvSpPr>
          <p:nvPr>
            <p:ph idx="1"/>
          </p:nvPr>
        </p:nvSpPr>
        <p:spPr/>
        <p:txBody>
          <a:bodyPr/>
          <a:lstStyle/>
          <a:p>
            <a:pPr>
              <a:lnSpc>
                <a:spcPct val="150000"/>
              </a:lnSpc>
            </a:pPr>
            <a:r>
              <a:rPr lang="en-US" b="1" dirty="0" err="1">
                <a:latin typeface="+mj-lt"/>
              </a:rPr>
              <a:t>HttpSession</a:t>
            </a:r>
            <a:r>
              <a:rPr lang="en-US" dirty="0">
                <a:latin typeface="+mj-lt"/>
              </a:rPr>
              <a:t> object is used to store entire session with a specific client.</a:t>
            </a:r>
          </a:p>
          <a:p>
            <a:pPr lvl="1">
              <a:lnSpc>
                <a:spcPct val="150000"/>
              </a:lnSpc>
            </a:pPr>
            <a:r>
              <a:rPr lang="en-US" dirty="0">
                <a:latin typeface="+mj-lt"/>
              </a:rPr>
              <a:t>We can store</a:t>
            </a:r>
          </a:p>
          <a:p>
            <a:pPr lvl="1">
              <a:lnSpc>
                <a:spcPct val="150000"/>
              </a:lnSpc>
            </a:pPr>
            <a:r>
              <a:rPr lang="en-US" dirty="0">
                <a:latin typeface="+mj-lt"/>
              </a:rPr>
              <a:t>retrieve and </a:t>
            </a:r>
          </a:p>
          <a:p>
            <a:pPr lvl="1">
              <a:lnSpc>
                <a:spcPct val="150000"/>
              </a:lnSpc>
            </a:pPr>
            <a:r>
              <a:rPr lang="en-US" dirty="0">
                <a:latin typeface="+mj-lt"/>
              </a:rPr>
              <a:t>remove attribute from </a:t>
            </a:r>
            <a:r>
              <a:rPr lang="en-US" b="1" dirty="0" err="1">
                <a:latin typeface="+mj-lt"/>
              </a:rPr>
              <a:t>HttpSession</a:t>
            </a:r>
            <a:r>
              <a:rPr lang="en-US" dirty="0">
                <a:latin typeface="+mj-lt"/>
              </a:rPr>
              <a:t> object.</a:t>
            </a:r>
          </a:p>
          <a:p>
            <a:pPr>
              <a:lnSpc>
                <a:spcPct val="150000"/>
              </a:lnSpc>
            </a:pPr>
            <a:r>
              <a:rPr lang="en-US" dirty="0">
                <a:latin typeface="+mj-lt"/>
              </a:rPr>
              <a:t>Any servlet can have access to </a:t>
            </a:r>
            <a:r>
              <a:rPr lang="en-US" b="1" dirty="0" err="1">
                <a:latin typeface="+mj-lt"/>
              </a:rPr>
              <a:t>HttpSession</a:t>
            </a:r>
            <a:r>
              <a:rPr lang="en-US" dirty="0">
                <a:latin typeface="+mj-lt"/>
              </a:rPr>
              <a:t> object throughout the </a:t>
            </a:r>
            <a:r>
              <a:rPr lang="en-US" dirty="0" err="1">
                <a:latin typeface="+mj-lt"/>
              </a:rPr>
              <a:t>getSession</a:t>
            </a:r>
            <a:r>
              <a:rPr lang="en-US" dirty="0">
                <a:latin typeface="+mj-lt"/>
              </a:rPr>
              <a:t>() method of the </a:t>
            </a:r>
            <a:r>
              <a:rPr lang="en-US" b="1" dirty="0" err="1">
                <a:latin typeface="+mj-lt"/>
              </a:rPr>
              <a:t>HttpServletRequest</a:t>
            </a:r>
            <a:r>
              <a:rPr lang="en-US" dirty="0">
                <a:latin typeface="+mj-lt"/>
              </a:rPr>
              <a:t> object.</a:t>
            </a:r>
          </a:p>
        </p:txBody>
      </p:sp>
    </p:spTree>
    <p:extLst>
      <p:ext uri="{BB962C8B-B14F-4D97-AF65-F5344CB8AC3E}">
        <p14:creationId xmlns:p14="http://schemas.microsoft.com/office/powerpoint/2010/main" val="15718002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F379A-99F9-449F-B8A4-9A5FC45F4AC8}"/>
              </a:ext>
            </a:extLst>
          </p:cNvPr>
          <p:cNvSpPr>
            <a:spLocks noGrp="1"/>
          </p:cNvSpPr>
          <p:nvPr>
            <p:ph type="title"/>
          </p:nvPr>
        </p:nvSpPr>
        <p:spPr/>
        <p:txBody>
          <a:bodyPr/>
          <a:lstStyle/>
          <a:p>
            <a:r>
              <a:rPr lang="en-US" dirty="0"/>
              <a:t>Creating a new Session</a:t>
            </a:r>
          </a:p>
        </p:txBody>
      </p:sp>
      <p:sp>
        <p:nvSpPr>
          <p:cNvPr id="4" name="Rectangle 3">
            <a:extLst>
              <a:ext uri="{FF2B5EF4-FFF2-40B4-BE49-F238E27FC236}">
                <a16:creationId xmlns:a16="http://schemas.microsoft.com/office/drawing/2014/main" id="{33E0101A-F26B-4176-8117-6352CEC4A16D}"/>
              </a:ext>
            </a:extLst>
          </p:cNvPr>
          <p:cNvSpPr/>
          <p:nvPr/>
        </p:nvSpPr>
        <p:spPr>
          <a:xfrm>
            <a:off x="506436" y="1436335"/>
            <a:ext cx="11465169" cy="53035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457200" marR="0" indent="-228600">
              <a:lnSpc>
                <a:spcPct val="107000"/>
              </a:lnSpc>
              <a:spcBef>
                <a:spcPts val="0"/>
              </a:spcBef>
              <a:spcAft>
                <a:spcPts val="0"/>
              </a:spcAft>
            </a:pPr>
            <a:endParaRPr lang="en-US" sz="2000" dirty="0">
              <a:effectLst/>
              <a:latin typeface="+mj-lt"/>
              <a:ea typeface="Calibri" panose="020F0502020204030204" pitchFamily="34" charset="0"/>
              <a:cs typeface="Times New Roman" panose="02020603050405020304" pitchFamily="18" charset="0"/>
            </a:endParaRPr>
          </a:p>
          <a:p>
            <a:pPr marL="457200" marR="0" indent="-228600">
              <a:lnSpc>
                <a:spcPct val="107000"/>
              </a:lnSpc>
              <a:spcBef>
                <a:spcPts val="0"/>
              </a:spcBef>
              <a:spcAft>
                <a:spcPts val="0"/>
              </a:spcAft>
            </a:pPr>
            <a:endParaRPr lang="en-US" sz="2000" dirty="0">
              <a:latin typeface="+mj-lt"/>
              <a:ea typeface="Calibri" panose="020F0502020204030204" pitchFamily="34" charset="0"/>
              <a:cs typeface="Times New Roman" panose="02020603050405020304" pitchFamily="18" charset="0"/>
            </a:endParaRPr>
          </a:p>
          <a:p>
            <a:pPr marL="457200" marR="0" indent="-228600">
              <a:lnSpc>
                <a:spcPct val="107000"/>
              </a:lnSpc>
              <a:spcBef>
                <a:spcPts val="0"/>
              </a:spcBef>
              <a:spcAft>
                <a:spcPts val="0"/>
              </a:spcAft>
            </a:pPr>
            <a:r>
              <a:rPr lang="en-US" sz="2000" b="1" dirty="0">
                <a:solidFill>
                  <a:srgbClr val="FF0000"/>
                </a:solidFill>
                <a:effectLst/>
                <a:latin typeface="+mj-lt"/>
                <a:ea typeface="Calibri" panose="020F0502020204030204" pitchFamily="34" charset="0"/>
                <a:cs typeface="Times New Roman" panose="02020603050405020304" pitchFamily="18" charset="0"/>
              </a:rPr>
              <a:t>Creating a session</a:t>
            </a:r>
          </a:p>
          <a:p>
            <a:pPr marL="457200" marR="0" indent="-228600">
              <a:lnSpc>
                <a:spcPct val="107000"/>
              </a:lnSpc>
              <a:spcBef>
                <a:spcPts val="0"/>
              </a:spcBef>
              <a:spcAft>
                <a:spcPts val="0"/>
              </a:spcAft>
            </a:pPr>
            <a:r>
              <a:rPr lang="en-US" sz="2000" b="1" dirty="0" err="1">
                <a:effectLst/>
                <a:latin typeface="Courier New" panose="02070309020205020404" pitchFamily="49" charset="0"/>
                <a:ea typeface="Calibri" panose="020F0502020204030204" pitchFamily="34" charset="0"/>
                <a:cs typeface="Courier New" panose="02070309020205020404" pitchFamily="49" charset="0"/>
              </a:rPr>
              <a:t>HttpSession</a:t>
            </a:r>
            <a:r>
              <a:rPr lang="en-US" sz="2000" b="1" dirty="0">
                <a:effectLst/>
                <a:latin typeface="Courier New" panose="02070309020205020404" pitchFamily="49" charset="0"/>
                <a:ea typeface="Calibri" panose="020F0502020204030204" pitchFamily="34" charset="0"/>
                <a:cs typeface="Courier New" panose="02070309020205020404" pitchFamily="49" charset="0"/>
              </a:rPr>
              <a:t> session =</a:t>
            </a:r>
            <a:r>
              <a:rPr lang="en-US" sz="2000" b="1" dirty="0" err="1">
                <a:effectLst/>
                <a:latin typeface="Courier New" panose="02070309020205020404" pitchFamily="49" charset="0"/>
                <a:ea typeface="Calibri" panose="020F0502020204030204" pitchFamily="34" charset="0"/>
                <a:cs typeface="Courier New" panose="02070309020205020404" pitchFamily="49" charset="0"/>
              </a:rPr>
              <a:t>request.getSession</a:t>
            </a:r>
            <a:r>
              <a:rPr lang="en-US" sz="2000" b="1" dirty="0">
                <a:effectLst/>
                <a:latin typeface="Courier New" panose="02070309020205020404" pitchFamily="49" charset="0"/>
                <a:ea typeface="Calibri" panose="020F0502020204030204" pitchFamily="34" charset="0"/>
                <a:cs typeface="Courier New" panose="02070309020205020404" pitchFamily="49" charset="0"/>
              </a:rPr>
              <a:t>()</a:t>
            </a:r>
            <a:r>
              <a:rPr lang="en-US" b="1" dirty="0">
                <a:effectLst/>
                <a:latin typeface="Courier New" panose="02070309020205020404" pitchFamily="49" charset="0"/>
                <a:ea typeface="Calibri" panose="020F0502020204030204" pitchFamily="34" charset="0"/>
                <a:cs typeface="Courier New" panose="02070309020205020404" pitchFamily="49" charset="0"/>
              </a:rPr>
              <a:t>; </a:t>
            </a:r>
          </a:p>
          <a:p>
            <a:pPr marL="457200" marR="0">
              <a:lnSpc>
                <a:spcPct val="107000"/>
              </a:lnSpc>
              <a:spcBef>
                <a:spcPts val="0"/>
              </a:spcBef>
              <a:spcAft>
                <a:spcPts val="0"/>
              </a:spcAft>
            </a:pPr>
            <a:r>
              <a:rPr lang="en-US" dirty="0">
                <a:effectLst/>
                <a:latin typeface="+mj-lt"/>
                <a:ea typeface="Calibri" panose="020F0502020204030204" pitchFamily="34" charset="0"/>
                <a:cs typeface="Times New Roman" panose="02020603050405020304" pitchFamily="18" charset="0"/>
              </a:rPr>
              <a:t>// </a:t>
            </a:r>
            <a:r>
              <a:rPr lang="en-US" dirty="0" err="1">
                <a:effectLst/>
                <a:latin typeface="+mj-lt"/>
                <a:ea typeface="Calibri" panose="020F0502020204030204" pitchFamily="34" charset="0"/>
                <a:cs typeface="Times New Roman" panose="02020603050405020304" pitchFamily="18" charset="0"/>
              </a:rPr>
              <a:t>getsession</a:t>
            </a:r>
            <a:r>
              <a:rPr lang="en-US" dirty="0">
                <a:effectLst/>
                <a:latin typeface="+mj-lt"/>
                <a:ea typeface="Calibri" panose="020F0502020204030204" pitchFamily="34" charset="0"/>
                <a:cs typeface="Times New Roman" panose="02020603050405020304" pitchFamily="18" charset="0"/>
              </a:rPr>
              <a:t>() method returns a session. If the session already exists, it returns the existing session else create a new session</a:t>
            </a:r>
          </a:p>
          <a:p>
            <a:pPr marL="457200" marR="0">
              <a:lnSpc>
                <a:spcPct val="107000"/>
              </a:lnSpc>
              <a:spcBef>
                <a:spcPts val="0"/>
              </a:spcBef>
              <a:spcAft>
                <a:spcPts val="0"/>
              </a:spcAft>
            </a:pPr>
            <a:r>
              <a:rPr lang="en-US" dirty="0">
                <a:effectLst/>
                <a:latin typeface="+mj-lt"/>
                <a:ea typeface="Calibri" panose="020F0502020204030204" pitchFamily="34" charset="0"/>
                <a:cs typeface="Times New Roman" panose="02020603050405020304" pitchFamily="18" charset="0"/>
              </a:rPr>
              <a:t> </a:t>
            </a:r>
          </a:p>
          <a:p>
            <a:pPr marL="457200" marR="0" indent="-228600">
              <a:lnSpc>
                <a:spcPct val="107000"/>
              </a:lnSpc>
              <a:spcBef>
                <a:spcPts val="0"/>
              </a:spcBef>
              <a:spcAft>
                <a:spcPts val="0"/>
              </a:spcAft>
            </a:pPr>
            <a:r>
              <a:rPr lang="en-US" sz="2000" b="1" dirty="0" err="1">
                <a:effectLst/>
                <a:latin typeface="Courier New" panose="02070309020205020404" pitchFamily="49" charset="0"/>
                <a:ea typeface="Calibri" panose="020F0502020204030204" pitchFamily="34" charset="0"/>
                <a:cs typeface="Courier New" panose="02070309020205020404" pitchFamily="49" charset="0"/>
              </a:rPr>
              <a:t>HttpSession</a:t>
            </a:r>
            <a:r>
              <a:rPr lang="en-US" sz="2000" b="1" dirty="0">
                <a:effectLst/>
                <a:latin typeface="Courier New" panose="02070309020205020404" pitchFamily="49" charset="0"/>
                <a:ea typeface="Calibri" panose="020F0502020204030204" pitchFamily="34" charset="0"/>
                <a:cs typeface="Courier New" panose="02070309020205020404" pitchFamily="49" charset="0"/>
              </a:rPr>
              <a:t> session = </a:t>
            </a:r>
            <a:r>
              <a:rPr lang="en-US" sz="2000" b="1" dirty="0" err="1">
                <a:effectLst/>
                <a:latin typeface="Courier New" panose="02070309020205020404" pitchFamily="49" charset="0"/>
                <a:ea typeface="Calibri" panose="020F0502020204030204" pitchFamily="34" charset="0"/>
                <a:cs typeface="Courier New" panose="02070309020205020404" pitchFamily="49" charset="0"/>
              </a:rPr>
              <a:t>request.getSession</a:t>
            </a:r>
            <a:r>
              <a:rPr lang="en-US" sz="2000" b="1" dirty="0">
                <a:effectLst/>
                <a:latin typeface="Courier New" panose="02070309020205020404" pitchFamily="49" charset="0"/>
                <a:ea typeface="Calibri" panose="020F0502020204030204" pitchFamily="34" charset="0"/>
                <a:cs typeface="Courier New" panose="02070309020205020404" pitchFamily="49" charset="0"/>
              </a:rPr>
              <a:t>(true);</a:t>
            </a:r>
            <a:endParaRPr lang="en-US" b="1" dirty="0">
              <a:effectLst/>
              <a:latin typeface="Courier New" panose="02070309020205020404" pitchFamily="49" charset="0"/>
              <a:ea typeface="Calibri" panose="020F0502020204030204" pitchFamily="34" charset="0"/>
              <a:cs typeface="Courier New" panose="02070309020205020404" pitchFamily="49" charset="0"/>
            </a:endParaRPr>
          </a:p>
          <a:p>
            <a:pPr marL="457200" marR="0">
              <a:lnSpc>
                <a:spcPct val="107000"/>
              </a:lnSpc>
              <a:spcBef>
                <a:spcPts val="0"/>
              </a:spcBef>
              <a:spcAft>
                <a:spcPts val="0"/>
              </a:spcAft>
            </a:pPr>
            <a:r>
              <a:rPr lang="en-US" dirty="0">
                <a:effectLst/>
                <a:latin typeface="+mj-lt"/>
                <a:ea typeface="Calibri" panose="020F0502020204030204" pitchFamily="34" charset="0"/>
                <a:cs typeface="Times New Roman" panose="02020603050405020304" pitchFamily="18" charset="0"/>
              </a:rPr>
              <a:t> // </a:t>
            </a:r>
            <a:r>
              <a:rPr lang="en-US" dirty="0" err="1">
                <a:effectLst/>
                <a:latin typeface="+mj-lt"/>
                <a:ea typeface="Calibri" panose="020F0502020204030204" pitchFamily="34" charset="0"/>
                <a:cs typeface="Times New Roman" panose="02020603050405020304" pitchFamily="18" charset="0"/>
              </a:rPr>
              <a:t>getsession</a:t>
            </a:r>
            <a:r>
              <a:rPr lang="en-US" dirty="0">
                <a:effectLst/>
                <a:latin typeface="+mj-lt"/>
                <a:ea typeface="Calibri" panose="020F0502020204030204" pitchFamily="34" charset="0"/>
                <a:cs typeface="Times New Roman" panose="02020603050405020304" pitchFamily="18" charset="0"/>
              </a:rPr>
              <a:t>(true) always returns new session</a:t>
            </a:r>
          </a:p>
          <a:p>
            <a:pPr marL="457200" marR="0">
              <a:lnSpc>
                <a:spcPct val="107000"/>
              </a:lnSpc>
              <a:spcBef>
                <a:spcPts val="0"/>
              </a:spcBef>
              <a:spcAft>
                <a:spcPts val="800"/>
              </a:spcAft>
            </a:pPr>
            <a:r>
              <a:rPr lang="en-US" dirty="0">
                <a:effectLst/>
                <a:latin typeface="+mj-lt"/>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2000" b="1" dirty="0">
                <a:solidFill>
                  <a:srgbClr val="FF0000"/>
                </a:solidFill>
                <a:effectLst/>
                <a:latin typeface="+mj-lt"/>
                <a:ea typeface="Calibri" panose="020F0502020204030204" pitchFamily="34" charset="0"/>
                <a:cs typeface="Times New Roman" panose="02020603050405020304" pitchFamily="18" charset="0"/>
              </a:rPr>
              <a:t>Getting a pre-existing session</a:t>
            </a:r>
            <a:endParaRPr lang="en-US" dirty="0">
              <a:solidFill>
                <a:srgbClr val="FF0000"/>
              </a:solidFill>
              <a:effectLst/>
              <a:latin typeface="+mj-lt"/>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000" b="1" dirty="0" err="1">
                <a:effectLst/>
                <a:latin typeface="Courier New" panose="02070309020205020404" pitchFamily="49" charset="0"/>
                <a:ea typeface="Calibri" panose="020F0502020204030204" pitchFamily="34" charset="0"/>
                <a:cs typeface="Courier New" panose="02070309020205020404" pitchFamily="49" charset="0"/>
              </a:rPr>
              <a:t>HttpSession</a:t>
            </a:r>
            <a:r>
              <a:rPr lang="en-US" sz="2000" b="1" dirty="0">
                <a:effectLst/>
                <a:latin typeface="Courier New" panose="02070309020205020404" pitchFamily="49" charset="0"/>
                <a:ea typeface="Calibri" panose="020F0502020204030204" pitchFamily="34" charset="0"/>
                <a:cs typeface="Courier New" panose="02070309020205020404" pitchFamily="49" charset="0"/>
              </a:rPr>
              <a:t> session = </a:t>
            </a:r>
            <a:r>
              <a:rPr lang="en-US" sz="2000" b="1" dirty="0" err="1">
                <a:effectLst/>
                <a:latin typeface="Courier New" panose="02070309020205020404" pitchFamily="49" charset="0"/>
                <a:ea typeface="Calibri" panose="020F0502020204030204" pitchFamily="34" charset="0"/>
                <a:cs typeface="Courier New" panose="02070309020205020404" pitchFamily="49" charset="0"/>
              </a:rPr>
              <a:t>request.getSession</a:t>
            </a:r>
            <a:r>
              <a:rPr lang="en-US" sz="2000" b="1" dirty="0">
                <a:effectLst/>
                <a:latin typeface="Courier New" panose="02070309020205020404" pitchFamily="49" charset="0"/>
                <a:ea typeface="Calibri" panose="020F0502020204030204" pitchFamily="34" charset="0"/>
                <a:cs typeface="Courier New" panose="02070309020205020404" pitchFamily="49" charset="0"/>
              </a:rPr>
              <a:t>(false);</a:t>
            </a:r>
            <a:r>
              <a:rPr lang="en-US" b="1" dirty="0">
                <a:effectLst/>
                <a:latin typeface="Courier New" panose="02070309020205020404" pitchFamily="49" charset="0"/>
                <a:ea typeface="Calibri" panose="020F0502020204030204" pitchFamily="34" charset="0"/>
                <a:cs typeface="Courier New" panose="02070309020205020404" pitchFamily="49" charset="0"/>
              </a:rPr>
              <a:t> </a:t>
            </a:r>
            <a:r>
              <a:rPr lang="en-US" dirty="0">
                <a:effectLst/>
                <a:latin typeface="+mj-lt"/>
                <a:ea typeface="Calibri" panose="020F0502020204030204" pitchFamily="34" charset="0"/>
                <a:cs typeface="Times New Roman" panose="02020603050405020304" pitchFamily="18" charset="0"/>
              </a:rPr>
              <a:t>//</a:t>
            </a:r>
            <a:r>
              <a:rPr lang="en-US" dirty="0" err="1">
                <a:effectLst/>
                <a:latin typeface="+mj-lt"/>
                <a:ea typeface="Calibri" panose="020F0502020204030204" pitchFamily="34" charset="0"/>
                <a:cs typeface="Times New Roman" panose="02020603050405020304" pitchFamily="18" charset="0"/>
              </a:rPr>
              <a:t>getSession</a:t>
            </a:r>
            <a:r>
              <a:rPr lang="en-US" dirty="0">
                <a:effectLst/>
                <a:latin typeface="+mj-lt"/>
                <a:ea typeface="Calibri" panose="020F0502020204030204" pitchFamily="34" charset="0"/>
                <a:cs typeface="Times New Roman" panose="02020603050405020304" pitchFamily="18" charset="0"/>
              </a:rPr>
              <a:t>(false)will check existence of session,</a:t>
            </a:r>
            <a:r>
              <a:rPr lang="en-US" dirty="0">
                <a:solidFill>
                  <a:srgbClr val="000000"/>
                </a:solidFill>
                <a:effectLst/>
                <a:latin typeface="+mj-lt"/>
                <a:ea typeface="Calibri" panose="020F0502020204030204" pitchFamily="34" charset="0"/>
                <a:cs typeface="Times New Roman" panose="02020603050405020304" pitchFamily="18" charset="0"/>
              </a:rPr>
              <a:t> </a:t>
            </a:r>
            <a:r>
              <a:rPr lang="en-US" dirty="0">
                <a:effectLst/>
                <a:latin typeface="+mj-lt"/>
                <a:ea typeface="Calibri" panose="020F0502020204030204" pitchFamily="34" charset="0"/>
                <a:cs typeface="Times New Roman" panose="02020603050405020304" pitchFamily="18" charset="0"/>
              </a:rPr>
              <a:t>If session exists, then it returns the reference of that session object, if not, this methods will return null</a:t>
            </a:r>
          </a:p>
          <a:p>
            <a:pPr marL="0" marR="0" algn="just">
              <a:lnSpc>
                <a:spcPct val="107000"/>
              </a:lnSpc>
              <a:spcBef>
                <a:spcPts val="0"/>
              </a:spcBef>
              <a:spcAft>
                <a:spcPts val="800"/>
              </a:spcAft>
            </a:pPr>
            <a:r>
              <a:rPr lang="en-US" sz="2000" b="1" dirty="0">
                <a:solidFill>
                  <a:srgbClr val="FF0000"/>
                </a:solidFill>
                <a:effectLst/>
                <a:latin typeface="+mj-lt"/>
                <a:ea typeface="Calibri" panose="020F0502020204030204" pitchFamily="34" charset="0"/>
                <a:cs typeface="Times New Roman" panose="02020603050405020304" pitchFamily="18" charset="0"/>
              </a:rPr>
              <a:t>Destroying a session</a:t>
            </a:r>
            <a:endParaRPr lang="en-US" dirty="0">
              <a:solidFill>
                <a:srgbClr val="FF0000"/>
              </a:solidFill>
              <a:effectLst/>
              <a:latin typeface="+mj-lt"/>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800"/>
              </a:spcAft>
            </a:pPr>
            <a:r>
              <a:rPr lang="en-US" sz="2000" b="1" dirty="0" err="1">
                <a:effectLst/>
                <a:latin typeface="Courier New" panose="02070309020205020404" pitchFamily="49" charset="0"/>
                <a:ea typeface="Calibri" panose="020F0502020204030204" pitchFamily="34" charset="0"/>
                <a:cs typeface="Courier New" panose="02070309020205020404" pitchFamily="49" charset="0"/>
              </a:rPr>
              <a:t>session.invalidate</a:t>
            </a:r>
            <a:r>
              <a:rPr lang="en-US" sz="2000" b="1" dirty="0">
                <a:effectLst/>
                <a:latin typeface="Courier New" panose="02070309020205020404" pitchFamily="49" charset="0"/>
                <a:ea typeface="Calibri" panose="020F0502020204030204" pitchFamily="34" charset="0"/>
                <a:cs typeface="Courier New" panose="02070309020205020404" pitchFamily="49" charset="0"/>
              </a:rPr>
              <a:t>( ); </a:t>
            </a:r>
            <a:r>
              <a:rPr lang="en-US" sz="2000" dirty="0">
                <a:effectLst/>
                <a:latin typeface="+mj-lt"/>
                <a:ea typeface="Calibri" panose="020F0502020204030204" pitchFamily="34" charset="0"/>
                <a:cs typeface="Times New Roman" panose="02020603050405020304" pitchFamily="18" charset="0"/>
              </a:rPr>
              <a:t>//destroy a session</a:t>
            </a:r>
            <a:endParaRPr lang="en-US" dirty="0">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1103827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ADF0-A6C1-4672-B408-16423ED176FB}"/>
              </a:ext>
            </a:extLst>
          </p:cNvPr>
          <p:cNvSpPr>
            <a:spLocks noGrp="1"/>
          </p:cNvSpPr>
          <p:nvPr>
            <p:ph type="title"/>
          </p:nvPr>
        </p:nvSpPr>
        <p:spPr/>
        <p:txBody>
          <a:bodyPr/>
          <a:lstStyle/>
          <a:p>
            <a:r>
              <a:rPr lang="en-US" dirty="0"/>
              <a:t>Methods Available in HTTP Session class</a:t>
            </a:r>
          </a:p>
        </p:txBody>
      </p:sp>
      <p:graphicFrame>
        <p:nvGraphicFramePr>
          <p:cNvPr id="4" name="Content Placeholder 3">
            <a:extLst>
              <a:ext uri="{FF2B5EF4-FFF2-40B4-BE49-F238E27FC236}">
                <a16:creationId xmlns:a16="http://schemas.microsoft.com/office/drawing/2014/main" id="{7249A186-0CAC-4D81-8A20-E586C62278A1}"/>
              </a:ext>
            </a:extLst>
          </p:cNvPr>
          <p:cNvGraphicFramePr>
            <a:graphicFrameLocks noGrp="1"/>
          </p:cNvGraphicFramePr>
          <p:nvPr>
            <p:ph idx="1"/>
            <p:extLst>
              <p:ext uri="{D42A27DB-BD31-4B8C-83A1-F6EECF244321}">
                <p14:modId xmlns:p14="http://schemas.microsoft.com/office/powerpoint/2010/main" val="1882584547"/>
              </p:ext>
            </p:extLst>
          </p:nvPr>
        </p:nvGraphicFramePr>
        <p:xfrm>
          <a:off x="158750" y="1463675"/>
          <a:ext cx="11874500" cy="4389120"/>
        </p:xfrm>
        <a:graphic>
          <a:graphicData uri="http://schemas.openxmlformats.org/drawingml/2006/table">
            <a:tbl>
              <a:tblPr firstRow="1" bandRow="1">
                <a:tableStyleId>{5FD0F851-EC5A-4D38-B0AD-8093EC10F338}</a:tableStyleId>
              </a:tblPr>
              <a:tblGrid>
                <a:gridCol w="516499">
                  <a:extLst>
                    <a:ext uri="{9D8B030D-6E8A-4147-A177-3AD203B41FA5}">
                      <a16:colId xmlns:a16="http://schemas.microsoft.com/office/drawing/2014/main" val="2729179159"/>
                    </a:ext>
                  </a:extLst>
                </a:gridCol>
                <a:gridCol w="11358001">
                  <a:extLst>
                    <a:ext uri="{9D8B030D-6E8A-4147-A177-3AD203B41FA5}">
                      <a16:colId xmlns:a16="http://schemas.microsoft.com/office/drawing/2014/main" val="2243760955"/>
                    </a:ext>
                  </a:extLst>
                </a:gridCol>
              </a:tblGrid>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kern="1200" dirty="0">
                          <a:solidFill>
                            <a:schemeClr val="tx1"/>
                          </a:solidFill>
                          <a:effectLst/>
                          <a:latin typeface="+mn-lt"/>
                          <a:ea typeface="+mn-ea"/>
                          <a:cs typeface="+mn-cs"/>
                        </a:rPr>
                        <a:t>public Object </a:t>
                      </a:r>
                      <a:r>
                        <a:rPr lang="en-US" sz="1800" b="1" kern="1200" dirty="0" err="1">
                          <a:solidFill>
                            <a:schemeClr val="tx1"/>
                          </a:solidFill>
                          <a:effectLst/>
                          <a:latin typeface="+mn-lt"/>
                          <a:ea typeface="+mn-ea"/>
                          <a:cs typeface="+mn-cs"/>
                        </a:rPr>
                        <a:t>getValue</a:t>
                      </a:r>
                      <a:r>
                        <a:rPr lang="en-US" sz="1800" b="1" kern="1200" dirty="0">
                          <a:solidFill>
                            <a:schemeClr val="tx1"/>
                          </a:solidFill>
                          <a:effectLst/>
                          <a:latin typeface="+mn-lt"/>
                          <a:ea typeface="+mn-ea"/>
                          <a:cs typeface="+mn-cs"/>
                        </a:rPr>
                        <a:t>(String name)</a:t>
                      </a:r>
                    </a:p>
                    <a:p>
                      <a:r>
                        <a:rPr lang="en-US" sz="1800" b="1" kern="1200" dirty="0">
                          <a:solidFill>
                            <a:schemeClr val="tx1"/>
                          </a:solidFill>
                          <a:effectLst/>
                          <a:latin typeface="+mn-lt"/>
                          <a:ea typeface="+mn-ea"/>
                          <a:cs typeface="+mn-cs"/>
                        </a:rPr>
                        <a:t>public Object </a:t>
                      </a:r>
                      <a:r>
                        <a:rPr lang="en-US" sz="1800" b="1" kern="1200" dirty="0" err="1">
                          <a:solidFill>
                            <a:schemeClr val="tx1"/>
                          </a:solidFill>
                          <a:effectLst/>
                          <a:latin typeface="+mn-lt"/>
                          <a:ea typeface="+mn-ea"/>
                          <a:cs typeface="+mn-cs"/>
                        </a:rPr>
                        <a:t>getAttribute</a:t>
                      </a:r>
                      <a:r>
                        <a:rPr lang="en-US" sz="1800" b="1" kern="1200" dirty="0">
                          <a:solidFill>
                            <a:schemeClr val="tx1"/>
                          </a:solidFill>
                          <a:effectLst/>
                          <a:latin typeface="+mn-lt"/>
                          <a:ea typeface="+mn-ea"/>
                          <a:cs typeface="+mn-cs"/>
                        </a:rPr>
                        <a:t>(String name)</a:t>
                      </a:r>
                    </a:p>
                    <a:p>
                      <a:endParaRPr lang="en-US" dirty="0"/>
                    </a:p>
                    <a:p>
                      <a:r>
                        <a:rPr lang="en-US" sz="1800" b="0" kern="1200" dirty="0">
                          <a:solidFill>
                            <a:schemeClr val="tx1"/>
                          </a:solidFill>
                          <a:effectLst/>
                          <a:latin typeface="+mn-lt"/>
                          <a:ea typeface="+mn-ea"/>
                          <a:cs typeface="+mn-cs"/>
                        </a:rPr>
                        <a:t>These methods extract a previously stored value from a session object. They return null if there is no value associated with the given name. </a:t>
                      </a:r>
                      <a:r>
                        <a:rPr lang="en-US" sz="1800" b="0" kern="1200" dirty="0" err="1">
                          <a:solidFill>
                            <a:schemeClr val="tx1"/>
                          </a:solidFill>
                          <a:effectLst/>
                          <a:latin typeface="+mn-lt"/>
                          <a:ea typeface="+mn-ea"/>
                          <a:cs typeface="+mn-cs"/>
                        </a:rPr>
                        <a:t>getAttribute</a:t>
                      </a:r>
                      <a:r>
                        <a:rPr lang="en-US" sz="1800" b="0" kern="1200" dirty="0">
                          <a:solidFill>
                            <a:schemeClr val="tx1"/>
                          </a:solidFill>
                          <a:effectLst/>
                          <a:latin typeface="+mn-lt"/>
                          <a:ea typeface="+mn-ea"/>
                          <a:cs typeface="+mn-cs"/>
                        </a:rPr>
                        <a:t> is preferred and </a:t>
                      </a:r>
                      <a:r>
                        <a:rPr lang="en-US" sz="1800" b="0" kern="1200" dirty="0" err="1">
                          <a:solidFill>
                            <a:schemeClr val="tx1"/>
                          </a:solidFill>
                          <a:effectLst/>
                          <a:latin typeface="+mn-lt"/>
                          <a:ea typeface="+mn-ea"/>
                          <a:cs typeface="+mn-cs"/>
                        </a:rPr>
                        <a:t>getValue</a:t>
                      </a:r>
                      <a:r>
                        <a:rPr lang="en-US" sz="1800" b="0" kern="1200" dirty="0">
                          <a:solidFill>
                            <a:schemeClr val="tx1"/>
                          </a:solidFill>
                          <a:effectLst/>
                          <a:latin typeface="+mn-lt"/>
                          <a:ea typeface="+mn-ea"/>
                          <a:cs typeface="+mn-cs"/>
                        </a:rPr>
                        <a:t> is deprecated.</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5983088"/>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kern="1200" dirty="0">
                          <a:solidFill>
                            <a:schemeClr val="tx1"/>
                          </a:solidFill>
                          <a:effectLst/>
                          <a:latin typeface="+mn-lt"/>
                          <a:ea typeface="+mn-ea"/>
                          <a:cs typeface="+mn-cs"/>
                        </a:rPr>
                        <a:t>public void </a:t>
                      </a:r>
                      <a:r>
                        <a:rPr lang="en-US" sz="1800" b="1" kern="1200" dirty="0" err="1">
                          <a:solidFill>
                            <a:schemeClr val="tx1"/>
                          </a:solidFill>
                          <a:effectLst/>
                          <a:latin typeface="+mn-lt"/>
                          <a:ea typeface="+mn-ea"/>
                          <a:cs typeface="+mn-cs"/>
                        </a:rPr>
                        <a:t>putValue</a:t>
                      </a:r>
                      <a:r>
                        <a:rPr lang="en-US" sz="1800" b="1" kern="1200" dirty="0">
                          <a:solidFill>
                            <a:schemeClr val="tx1"/>
                          </a:solidFill>
                          <a:effectLst/>
                          <a:latin typeface="+mn-lt"/>
                          <a:ea typeface="+mn-ea"/>
                          <a:cs typeface="+mn-cs"/>
                        </a:rPr>
                        <a:t>(String name, Object value)</a:t>
                      </a:r>
                      <a:endParaRPr lang="en-US" sz="1800" kern="1200" dirty="0">
                        <a:solidFill>
                          <a:schemeClr val="tx1"/>
                        </a:solidFill>
                        <a:effectLst/>
                        <a:latin typeface="+mn-lt"/>
                        <a:ea typeface="+mn-ea"/>
                        <a:cs typeface="+mn-cs"/>
                      </a:endParaRPr>
                    </a:p>
                    <a:p>
                      <a:r>
                        <a:rPr lang="en-US" sz="1800" b="1" kern="1200" dirty="0">
                          <a:solidFill>
                            <a:schemeClr val="tx1"/>
                          </a:solidFill>
                          <a:effectLst/>
                          <a:latin typeface="+mn-lt"/>
                          <a:ea typeface="+mn-ea"/>
                          <a:cs typeface="+mn-cs"/>
                        </a:rPr>
                        <a:t>public void </a:t>
                      </a:r>
                      <a:r>
                        <a:rPr lang="en-US" sz="1800" b="1" kern="1200" dirty="0" err="1">
                          <a:solidFill>
                            <a:schemeClr val="tx1"/>
                          </a:solidFill>
                          <a:effectLst/>
                          <a:latin typeface="+mn-lt"/>
                          <a:ea typeface="+mn-ea"/>
                          <a:cs typeface="+mn-cs"/>
                        </a:rPr>
                        <a:t>setAttribute</a:t>
                      </a:r>
                      <a:r>
                        <a:rPr lang="en-US" sz="1800" b="1" kern="1200" dirty="0">
                          <a:solidFill>
                            <a:schemeClr val="tx1"/>
                          </a:solidFill>
                          <a:effectLst/>
                          <a:latin typeface="+mn-lt"/>
                          <a:ea typeface="+mn-ea"/>
                          <a:cs typeface="+mn-cs"/>
                        </a:rPr>
                        <a:t>(String name, Object value)</a:t>
                      </a:r>
                      <a:endParaRPr lang="en-US" sz="1800" kern="1200" dirty="0">
                        <a:solidFill>
                          <a:schemeClr val="tx1"/>
                        </a:solidFill>
                        <a:effectLst/>
                        <a:latin typeface="+mn-lt"/>
                        <a:ea typeface="+mn-ea"/>
                        <a:cs typeface="+mn-cs"/>
                      </a:endParaRPr>
                    </a:p>
                    <a:p>
                      <a:endParaRPr lang="en-US" dirty="0"/>
                    </a:p>
                    <a:p>
                      <a:r>
                        <a:rPr lang="en-US" sz="1800" kern="1200" dirty="0">
                          <a:solidFill>
                            <a:schemeClr val="tx1"/>
                          </a:solidFill>
                          <a:effectLst/>
                          <a:latin typeface="+mn-lt"/>
                          <a:ea typeface="+mn-ea"/>
                          <a:cs typeface="+mn-cs"/>
                        </a:rPr>
                        <a:t>These methods associate a value with a name. Use </a:t>
                      </a:r>
                      <a:r>
                        <a:rPr lang="en-US" sz="1800" kern="1200" dirty="0" err="1">
                          <a:solidFill>
                            <a:schemeClr val="tx1"/>
                          </a:solidFill>
                          <a:effectLst/>
                          <a:latin typeface="+mn-lt"/>
                          <a:ea typeface="+mn-ea"/>
                          <a:cs typeface="+mn-cs"/>
                        </a:rPr>
                        <a:t>putValue</a:t>
                      </a:r>
                      <a:r>
                        <a:rPr lang="en-US" sz="1800" kern="1200" dirty="0">
                          <a:solidFill>
                            <a:schemeClr val="tx1"/>
                          </a:solidFill>
                          <a:effectLst/>
                          <a:latin typeface="+mn-lt"/>
                          <a:ea typeface="+mn-ea"/>
                          <a:cs typeface="+mn-cs"/>
                        </a:rPr>
                        <a:t> with servlets and either </a:t>
                      </a:r>
                      <a:r>
                        <a:rPr lang="en-US" sz="1800" kern="1200" dirty="0" err="1">
                          <a:solidFill>
                            <a:schemeClr val="tx1"/>
                          </a:solidFill>
                          <a:effectLst/>
                          <a:latin typeface="+mn-lt"/>
                          <a:ea typeface="+mn-ea"/>
                          <a:cs typeface="+mn-cs"/>
                        </a:rPr>
                        <a:t>setAttribute</a:t>
                      </a:r>
                      <a:r>
                        <a:rPr lang="en-US" sz="1800" kern="1200" dirty="0">
                          <a:solidFill>
                            <a:schemeClr val="tx1"/>
                          </a:solidFill>
                          <a:effectLst/>
                          <a:latin typeface="+mn-lt"/>
                          <a:ea typeface="+mn-ea"/>
                          <a:cs typeface="+mn-cs"/>
                        </a:rPr>
                        <a:t> (preferred) or </a:t>
                      </a:r>
                      <a:r>
                        <a:rPr lang="en-US" sz="1800" kern="1200" dirty="0" err="1">
                          <a:solidFill>
                            <a:schemeClr val="tx1"/>
                          </a:solidFill>
                          <a:effectLst/>
                          <a:latin typeface="+mn-lt"/>
                          <a:ea typeface="+mn-ea"/>
                          <a:cs typeface="+mn-cs"/>
                        </a:rPr>
                        <a:t>putValue</a:t>
                      </a:r>
                      <a:r>
                        <a:rPr lang="en-US" sz="1800" kern="1200" dirty="0">
                          <a:solidFill>
                            <a:schemeClr val="tx1"/>
                          </a:solidFill>
                          <a:effectLst/>
                          <a:latin typeface="+mn-lt"/>
                          <a:ea typeface="+mn-ea"/>
                          <a:cs typeface="+mn-cs"/>
                        </a:rPr>
                        <a:t> (deprecated) with version 2.2 servlets.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236260"/>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kern="1200" dirty="0">
                          <a:solidFill>
                            <a:schemeClr val="tx1"/>
                          </a:solidFill>
                          <a:effectLst/>
                          <a:latin typeface="+mn-lt"/>
                          <a:ea typeface="+mn-ea"/>
                          <a:cs typeface="+mn-cs"/>
                        </a:rPr>
                        <a:t>public void </a:t>
                      </a:r>
                      <a:r>
                        <a:rPr lang="en-US" sz="1800" b="1" kern="1200" dirty="0" err="1">
                          <a:solidFill>
                            <a:schemeClr val="tx1"/>
                          </a:solidFill>
                          <a:effectLst/>
                          <a:latin typeface="+mn-lt"/>
                          <a:ea typeface="+mn-ea"/>
                          <a:cs typeface="+mn-cs"/>
                        </a:rPr>
                        <a:t>removeValue</a:t>
                      </a:r>
                      <a:r>
                        <a:rPr lang="en-US" sz="1800" b="1" kern="1200" dirty="0">
                          <a:solidFill>
                            <a:schemeClr val="tx1"/>
                          </a:solidFill>
                          <a:effectLst/>
                          <a:latin typeface="+mn-lt"/>
                          <a:ea typeface="+mn-ea"/>
                          <a:cs typeface="+mn-cs"/>
                        </a:rPr>
                        <a:t>(String name)</a:t>
                      </a:r>
                      <a:endParaRPr lang="en-US" sz="1800" kern="1200" dirty="0">
                        <a:solidFill>
                          <a:schemeClr val="tx1"/>
                        </a:solidFill>
                        <a:effectLst/>
                        <a:latin typeface="+mn-lt"/>
                        <a:ea typeface="+mn-ea"/>
                        <a:cs typeface="+mn-cs"/>
                      </a:endParaRPr>
                    </a:p>
                    <a:p>
                      <a:r>
                        <a:rPr lang="en-US" sz="1800" b="1" kern="1200" dirty="0">
                          <a:solidFill>
                            <a:schemeClr val="tx1"/>
                          </a:solidFill>
                          <a:effectLst/>
                          <a:latin typeface="+mn-lt"/>
                          <a:ea typeface="+mn-ea"/>
                          <a:cs typeface="+mn-cs"/>
                        </a:rPr>
                        <a:t>public void </a:t>
                      </a:r>
                      <a:r>
                        <a:rPr lang="en-US" sz="1800" b="1" kern="1200" dirty="0" err="1">
                          <a:solidFill>
                            <a:schemeClr val="tx1"/>
                          </a:solidFill>
                          <a:effectLst/>
                          <a:latin typeface="+mn-lt"/>
                          <a:ea typeface="+mn-ea"/>
                          <a:cs typeface="+mn-cs"/>
                        </a:rPr>
                        <a:t>removeAttribute</a:t>
                      </a:r>
                      <a:r>
                        <a:rPr lang="en-US" sz="1800" b="1" kern="1200" dirty="0">
                          <a:solidFill>
                            <a:schemeClr val="tx1"/>
                          </a:solidFill>
                          <a:effectLst/>
                          <a:latin typeface="+mn-lt"/>
                          <a:ea typeface="+mn-ea"/>
                          <a:cs typeface="+mn-cs"/>
                        </a:rPr>
                        <a:t>(String name)</a:t>
                      </a:r>
                    </a:p>
                    <a:p>
                      <a:endParaRPr lang="en-US" sz="1800" b="1" kern="1200" dirty="0">
                        <a:solidFill>
                          <a:schemeClr val="tx1"/>
                        </a:solidFill>
                        <a:effectLst/>
                        <a:latin typeface="+mn-lt"/>
                        <a:ea typeface="+mn-ea"/>
                        <a:cs typeface="+mn-cs"/>
                      </a:endParaRPr>
                    </a:p>
                    <a:p>
                      <a:r>
                        <a:rPr lang="en-US" sz="1800" kern="1200" dirty="0">
                          <a:solidFill>
                            <a:schemeClr val="tx1"/>
                          </a:solidFill>
                          <a:effectLst/>
                          <a:latin typeface="+mn-lt"/>
                          <a:ea typeface="+mn-ea"/>
                          <a:cs typeface="+mn-cs"/>
                        </a:rPr>
                        <a:t>These methods remove any values associated with the designated name. If the value being removed implements </a:t>
                      </a:r>
                      <a:r>
                        <a:rPr lang="en-US" sz="1800" kern="1200" dirty="0" err="1">
                          <a:solidFill>
                            <a:schemeClr val="tx1"/>
                          </a:solidFill>
                          <a:effectLst/>
                          <a:latin typeface="+mn-lt"/>
                          <a:ea typeface="+mn-ea"/>
                          <a:cs typeface="+mn-cs"/>
                        </a:rPr>
                        <a:t>HttpSessionBindingListener</a:t>
                      </a:r>
                      <a:r>
                        <a:rPr lang="en-US" sz="1800" kern="1200" dirty="0">
                          <a:solidFill>
                            <a:schemeClr val="tx1"/>
                          </a:solidFill>
                          <a:effectLst/>
                          <a:latin typeface="+mn-lt"/>
                          <a:ea typeface="+mn-ea"/>
                          <a:cs typeface="+mn-cs"/>
                        </a:rPr>
                        <a:t>, its </a:t>
                      </a:r>
                      <a:r>
                        <a:rPr lang="en-US" sz="1800" kern="1200" dirty="0" err="1">
                          <a:solidFill>
                            <a:schemeClr val="tx1"/>
                          </a:solidFill>
                          <a:effectLst/>
                          <a:latin typeface="+mn-lt"/>
                          <a:ea typeface="+mn-ea"/>
                          <a:cs typeface="+mn-cs"/>
                        </a:rPr>
                        <a:t>valueUnbound</a:t>
                      </a:r>
                      <a:r>
                        <a:rPr lang="en-US" sz="1800" kern="1200" dirty="0">
                          <a:solidFill>
                            <a:schemeClr val="tx1"/>
                          </a:solidFill>
                          <a:effectLst/>
                          <a:latin typeface="+mn-lt"/>
                          <a:ea typeface="+mn-ea"/>
                          <a:cs typeface="+mn-cs"/>
                        </a:rPr>
                        <a:t> method is called.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7034918"/>
                  </a:ext>
                </a:extLst>
              </a:tr>
            </a:tbl>
          </a:graphicData>
        </a:graphic>
      </p:graphicFrame>
    </p:spTree>
    <p:extLst>
      <p:ext uri="{BB962C8B-B14F-4D97-AF65-F5344CB8AC3E}">
        <p14:creationId xmlns:p14="http://schemas.microsoft.com/office/powerpoint/2010/main" val="6388737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2E730-1840-4ED0-9BE0-EDBA0AE47F49}"/>
              </a:ext>
            </a:extLst>
          </p:cNvPr>
          <p:cNvSpPr>
            <a:spLocks noGrp="1"/>
          </p:cNvSpPr>
          <p:nvPr>
            <p:ph type="title"/>
          </p:nvPr>
        </p:nvSpPr>
        <p:spPr/>
        <p:txBody>
          <a:bodyPr/>
          <a:lstStyle/>
          <a:p>
            <a:r>
              <a:rPr lang="en-US" dirty="0"/>
              <a:t>Contd..,</a:t>
            </a:r>
          </a:p>
        </p:txBody>
      </p:sp>
      <p:graphicFrame>
        <p:nvGraphicFramePr>
          <p:cNvPr id="4" name="Table 3">
            <a:extLst>
              <a:ext uri="{FF2B5EF4-FFF2-40B4-BE49-F238E27FC236}">
                <a16:creationId xmlns:a16="http://schemas.microsoft.com/office/drawing/2014/main" id="{C2EAFE05-E9DF-4436-B14F-6F2CF338A4B5}"/>
              </a:ext>
            </a:extLst>
          </p:cNvPr>
          <p:cNvGraphicFramePr>
            <a:graphicFrameLocks noGrp="1"/>
          </p:cNvGraphicFramePr>
          <p:nvPr>
            <p:extLst>
              <p:ext uri="{D42A27DB-BD31-4B8C-83A1-F6EECF244321}">
                <p14:modId xmlns:p14="http://schemas.microsoft.com/office/powerpoint/2010/main" val="1380717115"/>
              </p:ext>
            </p:extLst>
          </p:nvPr>
        </p:nvGraphicFramePr>
        <p:xfrm>
          <a:off x="132861" y="1407779"/>
          <a:ext cx="11726203" cy="4663440"/>
        </p:xfrm>
        <a:graphic>
          <a:graphicData uri="http://schemas.openxmlformats.org/drawingml/2006/table">
            <a:tbl>
              <a:tblPr firstRow="1" bandRow="1">
                <a:tableStyleId>{5FD0F851-EC5A-4D38-B0AD-8093EC10F338}</a:tableStyleId>
              </a:tblPr>
              <a:tblGrid>
                <a:gridCol w="876305">
                  <a:extLst>
                    <a:ext uri="{9D8B030D-6E8A-4147-A177-3AD203B41FA5}">
                      <a16:colId xmlns:a16="http://schemas.microsoft.com/office/drawing/2014/main" val="2911486576"/>
                    </a:ext>
                  </a:extLst>
                </a:gridCol>
                <a:gridCol w="10849898">
                  <a:extLst>
                    <a:ext uri="{9D8B030D-6E8A-4147-A177-3AD203B41FA5}">
                      <a16:colId xmlns:a16="http://schemas.microsoft.com/office/drawing/2014/main" val="3695403639"/>
                    </a:ext>
                  </a:extLst>
                </a:gridCol>
              </a:tblGrid>
              <a:tr h="1033017">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kern="1200" dirty="0">
                          <a:solidFill>
                            <a:schemeClr val="tx1"/>
                          </a:solidFill>
                          <a:effectLst/>
                          <a:latin typeface="+mn-lt"/>
                          <a:ea typeface="+mn-ea"/>
                          <a:cs typeface="+mn-cs"/>
                        </a:rPr>
                        <a:t>public String[ ] </a:t>
                      </a:r>
                      <a:r>
                        <a:rPr lang="en-US" sz="1800" b="1" kern="1200" dirty="0" err="1">
                          <a:solidFill>
                            <a:schemeClr val="tx1"/>
                          </a:solidFill>
                          <a:effectLst/>
                          <a:latin typeface="+mn-lt"/>
                          <a:ea typeface="+mn-ea"/>
                          <a:cs typeface="+mn-cs"/>
                        </a:rPr>
                        <a:t>getValueNames</a:t>
                      </a:r>
                      <a:r>
                        <a:rPr lang="en-US" sz="1800" b="1" kern="1200" dirty="0">
                          <a:solidFill>
                            <a:schemeClr val="tx1"/>
                          </a:solidFill>
                          <a:effectLst/>
                          <a:latin typeface="+mn-lt"/>
                          <a:ea typeface="+mn-ea"/>
                          <a:cs typeface="+mn-cs"/>
                        </a:rPr>
                        <a:t>()</a:t>
                      </a:r>
                    </a:p>
                    <a:p>
                      <a:r>
                        <a:rPr lang="en-US" sz="1800" b="1" kern="1200" dirty="0">
                          <a:solidFill>
                            <a:schemeClr val="tx1"/>
                          </a:solidFill>
                          <a:effectLst/>
                          <a:latin typeface="+mn-lt"/>
                          <a:ea typeface="+mn-ea"/>
                          <a:cs typeface="+mn-cs"/>
                        </a:rPr>
                        <a:t>public Enumeration </a:t>
                      </a:r>
                      <a:r>
                        <a:rPr lang="en-US" sz="1800" b="1" kern="1200" dirty="0" err="1">
                          <a:solidFill>
                            <a:schemeClr val="tx1"/>
                          </a:solidFill>
                          <a:effectLst/>
                          <a:latin typeface="+mn-lt"/>
                          <a:ea typeface="+mn-ea"/>
                          <a:cs typeface="+mn-cs"/>
                        </a:rPr>
                        <a:t>getAttributeNames</a:t>
                      </a:r>
                      <a:r>
                        <a:rPr lang="en-US" sz="1800" b="1" kern="1200" dirty="0">
                          <a:solidFill>
                            <a:schemeClr val="tx1"/>
                          </a:solidFill>
                          <a:effectLst/>
                          <a:latin typeface="+mn-lt"/>
                          <a:ea typeface="+mn-ea"/>
                          <a:cs typeface="+mn-cs"/>
                        </a:rPr>
                        <a:t>()</a:t>
                      </a:r>
                    </a:p>
                    <a:p>
                      <a:endParaRPr lang="en-US" dirty="0"/>
                    </a:p>
                    <a:p>
                      <a:r>
                        <a:rPr lang="en-US" sz="1800" b="0" kern="1200" dirty="0">
                          <a:solidFill>
                            <a:schemeClr val="tx1"/>
                          </a:solidFill>
                          <a:effectLst/>
                          <a:latin typeface="+mn-lt"/>
                          <a:ea typeface="+mn-ea"/>
                          <a:cs typeface="+mn-cs"/>
                        </a:rPr>
                        <a:t>These methods return the names of all attributes in the session. Use </a:t>
                      </a:r>
                      <a:r>
                        <a:rPr lang="en-US" sz="1800" b="0" kern="1200" dirty="0" err="1">
                          <a:solidFill>
                            <a:schemeClr val="tx1"/>
                          </a:solidFill>
                          <a:effectLst/>
                          <a:latin typeface="+mn-lt"/>
                          <a:ea typeface="+mn-ea"/>
                          <a:cs typeface="+mn-cs"/>
                        </a:rPr>
                        <a:t>getValueNames</a:t>
                      </a:r>
                      <a:r>
                        <a:rPr lang="en-US" sz="1800" b="0" kern="1200" dirty="0">
                          <a:solidFill>
                            <a:schemeClr val="tx1"/>
                          </a:solidFill>
                          <a:effectLst/>
                          <a:latin typeface="+mn-lt"/>
                          <a:ea typeface="+mn-ea"/>
                          <a:cs typeface="+mn-cs"/>
                        </a:rPr>
                        <a:t> in version 2.1 of the servlet specification. In version  2.2, </a:t>
                      </a:r>
                      <a:r>
                        <a:rPr lang="en-US" sz="1800" b="0" kern="1200" dirty="0" err="1">
                          <a:solidFill>
                            <a:schemeClr val="tx1"/>
                          </a:solidFill>
                          <a:effectLst/>
                          <a:latin typeface="+mn-lt"/>
                          <a:ea typeface="+mn-ea"/>
                          <a:cs typeface="+mn-cs"/>
                        </a:rPr>
                        <a:t>getValueNames</a:t>
                      </a:r>
                      <a:r>
                        <a:rPr lang="en-US" sz="1800" b="0" kern="1200" dirty="0">
                          <a:solidFill>
                            <a:schemeClr val="tx1"/>
                          </a:solidFill>
                          <a:effectLst/>
                          <a:latin typeface="+mn-lt"/>
                          <a:ea typeface="+mn-ea"/>
                          <a:cs typeface="+mn-cs"/>
                        </a:rPr>
                        <a:t> is supported but deprecated; use </a:t>
                      </a:r>
                      <a:r>
                        <a:rPr lang="en-US" sz="1800" b="0" kern="1200" dirty="0" err="1">
                          <a:solidFill>
                            <a:schemeClr val="tx1"/>
                          </a:solidFill>
                          <a:effectLst/>
                          <a:latin typeface="+mn-lt"/>
                          <a:ea typeface="+mn-ea"/>
                          <a:cs typeface="+mn-cs"/>
                        </a:rPr>
                        <a:t>getAttributeNames</a:t>
                      </a:r>
                      <a:r>
                        <a:rPr lang="en-US" sz="1800" b="0" kern="1200" dirty="0">
                          <a:solidFill>
                            <a:schemeClr val="tx1"/>
                          </a:solidFill>
                          <a:effectLst/>
                          <a:latin typeface="+mn-lt"/>
                          <a:ea typeface="+mn-ea"/>
                          <a:cs typeface="+mn-cs"/>
                        </a:rPr>
                        <a:t>  instead.</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5123614"/>
                  </a:ext>
                </a:extLst>
              </a:tr>
              <a:tr h="1047364">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public String </a:t>
                      </a:r>
                      <a:r>
                        <a:rPr lang="en-US" sz="1800" b="1" kern="1200" dirty="0" err="1">
                          <a:solidFill>
                            <a:schemeClr val="tx1"/>
                          </a:solidFill>
                          <a:effectLst/>
                          <a:latin typeface="+mn-lt"/>
                          <a:ea typeface="+mn-ea"/>
                          <a:cs typeface="+mn-cs"/>
                        </a:rPr>
                        <a:t>getId</a:t>
                      </a:r>
                      <a:r>
                        <a:rPr lang="en-US" sz="1800" b="1" kern="1200" dirty="0">
                          <a:solidFill>
                            <a:schemeClr val="tx1"/>
                          </a:solidFill>
                          <a:effectLst/>
                          <a:latin typeface="+mn-lt"/>
                          <a:ea typeface="+mn-ea"/>
                          <a:cs typeface="+mn-cs"/>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r>
                        <a:rPr lang="en-US" sz="1800" kern="1200" dirty="0">
                          <a:solidFill>
                            <a:schemeClr val="tx1"/>
                          </a:solidFill>
                          <a:effectLst/>
                          <a:latin typeface="+mn-lt"/>
                          <a:ea typeface="+mn-ea"/>
                          <a:cs typeface="+mn-cs"/>
                        </a:rPr>
                        <a:t>This method returns the unique identifier generated for each session. It  is sometimes used as the key name when only a single value is associated with a session, or when information about sessions is being logged.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3955120"/>
                  </a:ext>
                </a:extLst>
              </a:tr>
              <a:tr h="1047364">
                <a:tc>
                  <a:txBody>
                    <a:bodyPr/>
                    <a:lstStyle/>
                    <a:p>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kern="1200" dirty="0">
                          <a:solidFill>
                            <a:schemeClr val="tx1"/>
                          </a:solidFill>
                          <a:effectLst/>
                          <a:latin typeface="+mn-lt"/>
                          <a:ea typeface="+mn-ea"/>
                          <a:cs typeface="+mn-cs"/>
                        </a:rPr>
                        <a:t>public </a:t>
                      </a:r>
                      <a:r>
                        <a:rPr lang="en-US" sz="1800" b="1" kern="1200" dirty="0" err="1">
                          <a:solidFill>
                            <a:schemeClr val="tx1"/>
                          </a:solidFill>
                          <a:effectLst/>
                          <a:latin typeface="+mn-lt"/>
                          <a:ea typeface="+mn-ea"/>
                          <a:cs typeface="+mn-cs"/>
                        </a:rPr>
                        <a:t>int</a:t>
                      </a:r>
                      <a:r>
                        <a:rPr lang="en-US" sz="1800" b="1" kern="1200" dirty="0">
                          <a:solidFill>
                            <a:schemeClr val="tx1"/>
                          </a:solidFill>
                          <a:effectLst/>
                          <a:latin typeface="+mn-lt"/>
                          <a:ea typeface="+mn-ea"/>
                          <a:cs typeface="+mn-cs"/>
                        </a:rPr>
                        <a:t> </a:t>
                      </a:r>
                      <a:r>
                        <a:rPr lang="en-US" sz="1800" b="1" kern="1200" dirty="0" err="1">
                          <a:solidFill>
                            <a:schemeClr val="tx1"/>
                          </a:solidFill>
                          <a:effectLst/>
                          <a:latin typeface="+mn-lt"/>
                          <a:ea typeface="+mn-ea"/>
                          <a:cs typeface="+mn-cs"/>
                        </a:rPr>
                        <a:t>getMaxInactiveInterval</a:t>
                      </a:r>
                      <a:r>
                        <a:rPr lang="en-US" sz="1800" b="1" kern="1200" dirty="0">
                          <a:solidFill>
                            <a:schemeClr val="tx1"/>
                          </a:solidFill>
                          <a:effectLst/>
                          <a:latin typeface="+mn-lt"/>
                          <a:ea typeface="+mn-ea"/>
                          <a:cs typeface="+mn-cs"/>
                        </a:rPr>
                        <a:t>()</a:t>
                      </a:r>
                      <a:endParaRPr lang="en-US" sz="1800" kern="1200" dirty="0">
                        <a:solidFill>
                          <a:schemeClr val="tx1"/>
                        </a:solidFill>
                        <a:effectLst/>
                        <a:latin typeface="+mn-lt"/>
                        <a:ea typeface="+mn-ea"/>
                        <a:cs typeface="+mn-cs"/>
                      </a:endParaRPr>
                    </a:p>
                    <a:p>
                      <a:r>
                        <a:rPr lang="en-US" sz="1800" b="1" kern="1200" dirty="0">
                          <a:solidFill>
                            <a:schemeClr val="tx1"/>
                          </a:solidFill>
                          <a:effectLst/>
                          <a:latin typeface="+mn-lt"/>
                          <a:ea typeface="+mn-ea"/>
                          <a:cs typeface="+mn-cs"/>
                        </a:rPr>
                        <a:t>public void </a:t>
                      </a:r>
                      <a:r>
                        <a:rPr lang="en-US" sz="1800" b="1" kern="1200" dirty="0" err="1">
                          <a:solidFill>
                            <a:schemeClr val="tx1"/>
                          </a:solidFill>
                          <a:effectLst/>
                          <a:latin typeface="+mn-lt"/>
                          <a:ea typeface="+mn-ea"/>
                          <a:cs typeface="+mn-cs"/>
                        </a:rPr>
                        <a:t>setMaxInactiveInterval</a:t>
                      </a:r>
                      <a:r>
                        <a:rPr lang="en-US" sz="1800" b="1" kern="1200" dirty="0">
                          <a:solidFill>
                            <a:schemeClr val="tx1"/>
                          </a:solidFill>
                          <a:effectLst/>
                          <a:latin typeface="+mn-lt"/>
                          <a:ea typeface="+mn-ea"/>
                          <a:cs typeface="+mn-cs"/>
                        </a:rPr>
                        <a:t>(</a:t>
                      </a:r>
                      <a:r>
                        <a:rPr lang="en-US" sz="1800" b="1" kern="1200" dirty="0" err="1">
                          <a:solidFill>
                            <a:schemeClr val="tx1"/>
                          </a:solidFill>
                          <a:effectLst/>
                          <a:latin typeface="+mn-lt"/>
                          <a:ea typeface="+mn-ea"/>
                          <a:cs typeface="+mn-cs"/>
                        </a:rPr>
                        <a:t>int</a:t>
                      </a:r>
                      <a:r>
                        <a:rPr lang="en-US" sz="1800" b="1" kern="1200" dirty="0">
                          <a:solidFill>
                            <a:schemeClr val="tx1"/>
                          </a:solidFill>
                          <a:effectLst/>
                          <a:latin typeface="+mn-lt"/>
                          <a:ea typeface="+mn-ea"/>
                          <a:cs typeface="+mn-cs"/>
                        </a:rPr>
                        <a:t> seconds)</a:t>
                      </a:r>
                      <a:endParaRPr lang="en-US" sz="1800" kern="1200" dirty="0">
                        <a:solidFill>
                          <a:schemeClr val="tx1"/>
                        </a:solidFill>
                        <a:effectLst/>
                        <a:latin typeface="+mn-lt"/>
                        <a:ea typeface="+mn-ea"/>
                        <a:cs typeface="+mn-cs"/>
                      </a:endParaRPr>
                    </a:p>
                    <a:p>
                      <a:endParaRPr lang="en-US" dirty="0"/>
                    </a:p>
                    <a:p>
                      <a:r>
                        <a:rPr lang="en-US" sz="1800" kern="1200" dirty="0">
                          <a:solidFill>
                            <a:schemeClr val="tx1"/>
                          </a:solidFill>
                          <a:effectLst/>
                          <a:latin typeface="+mn-lt"/>
                          <a:ea typeface="+mn-ea"/>
                          <a:cs typeface="+mn-cs"/>
                        </a:rPr>
                        <a:t>These methods get or set the amount of time, in seconds, that a session should go without access before being automatically invalidated. A negative value indicates that the session should never time out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0635571"/>
                  </a:ext>
                </a:extLst>
              </a:tr>
            </a:tbl>
          </a:graphicData>
        </a:graphic>
      </p:graphicFrame>
    </p:spTree>
    <p:extLst>
      <p:ext uri="{BB962C8B-B14F-4D97-AF65-F5344CB8AC3E}">
        <p14:creationId xmlns:p14="http://schemas.microsoft.com/office/powerpoint/2010/main" val="21338483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53BD7-8FC9-47D0-830F-6DB4476DA3FD}"/>
              </a:ext>
            </a:extLst>
          </p:cNvPr>
          <p:cNvSpPr>
            <a:spLocks noGrp="1"/>
          </p:cNvSpPr>
          <p:nvPr>
            <p:ph type="title"/>
          </p:nvPr>
        </p:nvSpPr>
        <p:spPr/>
        <p:txBody>
          <a:bodyPr/>
          <a:lstStyle/>
          <a:p>
            <a:r>
              <a:rPr lang="en-US" dirty="0"/>
              <a:t>JSP Overview </a:t>
            </a:r>
          </a:p>
        </p:txBody>
      </p:sp>
      <p:pic>
        <p:nvPicPr>
          <p:cNvPr id="5" name="Content Placeholder 4">
            <a:extLst>
              <a:ext uri="{FF2B5EF4-FFF2-40B4-BE49-F238E27FC236}">
                <a16:creationId xmlns:a16="http://schemas.microsoft.com/office/drawing/2014/main" id="{5A8F3B73-FF97-40AE-8B90-D15EA132E91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897" b="19996"/>
          <a:stretch/>
        </p:blipFill>
        <p:spPr>
          <a:xfrm>
            <a:off x="1519311" y="1969476"/>
            <a:ext cx="7899855" cy="3798279"/>
          </a:xfrm>
        </p:spPr>
      </p:pic>
    </p:spTree>
    <p:extLst>
      <p:ext uri="{BB962C8B-B14F-4D97-AF65-F5344CB8AC3E}">
        <p14:creationId xmlns:p14="http://schemas.microsoft.com/office/powerpoint/2010/main" val="36813945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BB100-9AA6-4B4E-9924-E4441F52F76C}"/>
              </a:ext>
            </a:extLst>
          </p:cNvPr>
          <p:cNvSpPr>
            <a:spLocks noGrp="1"/>
          </p:cNvSpPr>
          <p:nvPr>
            <p:ph type="title"/>
          </p:nvPr>
        </p:nvSpPr>
        <p:spPr/>
        <p:txBody>
          <a:bodyPr/>
          <a:lstStyle/>
          <a:p>
            <a:r>
              <a:rPr lang="en-US" dirty="0"/>
              <a:t>JSP  - Technology</a:t>
            </a:r>
          </a:p>
        </p:txBody>
      </p:sp>
      <p:pic>
        <p:nvPicPr>
          <p:cNvPr id="5" name="Content Placeholder 4">
            <a:extLst>
              <a:ext uri="{FF2B5EF4-FFF2-40B4-BE49-F238E27FC236}">
                <a16:creationId xmlns:a16="http://schemas.microsoft.com/office/drawing/2014/main" id="{5597F393-3C24-496B-A081-4EEDE2BA4EF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6356"/>
          <a:stretch/>
        </p:blipFill>
        <p:spPr>
          <a:xfrm>
            <a:off x="618978" y="1256272"/>
            <a:ext cx="10349133" cy="5573589"/>
          </a:xfrm>
        </p:spPr>
      </p:pic>
      <p:sp>
        <p:nvSpPr>
          <p:cNvPr id="3" name="Arrow: Curved Up 2">
            <a:extLst>
              <a:ext uri="{FF2B5EF4-FFF2-40B4-BE49-F238E27FC236}">
                <a16:creationId xmlns:a16="http://schemas.microsoft.com/office/drawing/2014/main" id="{54D8EDBF-50D6-4CC9-98D5-A74C48FD961B}"/>
              </a:ext>
            </a:extLst>
          </p:cNvPr>
          <p:cNvSpPr/>
          <p:nvPr/>
        </p:nvSpPr>
        <p:spPr>
          <a:xfrm>
            <a:off x="2954215" y="4937760"/>
            <a:ext cx="6991644" cy="1561515"/>
          </a:xfrm>
          <a:prstGeom prst="curvedUp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0560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53993-FDE2-4212-B714-487490294469}"/>
              </a:ext>
            </a:extLst>
          </p:cNvPr>
          <p:cNvSpPr>
            <a:spLocks noGrp="1"/>
          </p:cNvSpPr>
          <p:nvPr>
            <p:ph type="title"/>
          </p:nvPr>
        </p:nvSpPr>
        <p:spPr/>
        <p:txBody>
          <a:bodyPr/>
          <a:lstStyle/>
          <a:p>
            <a:r>
              <a:rPr lang="en-US" dirty="0"/>
              <a:t>JSP</a:t>
            </a:r>
          </a:p>
        </p:txBody>
      </p:sp>
      <p:sp>
        <p:nvSpPr>
          <p:cNvPr id="3" name="Content Placeholder 2">
            <a:extLst>
              <a:ext uri="{FF2B5EF4-FFF2-40B4-BE49-F238E27FC236}">
                <a16:creationId xmlns:a16="http://schemas.microsoft.com/office/drawing/2014/main" id="{9E080FC3-5266-4A25-8AFB-36961EDD93CC}"/>
              </a:ext>
            </a:extLst>
          </p:cNvPr>
          <p:cNvSpPr>
            <a:spLocks noGrp="1"/>
          </p:cNvSpPr>
          <p:nvPr>
            <p:ph idx="1"/>
          </p:nvPr>
        </p:nvSpPr>
        <p:spPr/>
        <p:txBody>
          <a:bodyPr/>
          <a:lstStyle/>
          <a:p>
            <a:pPr>
              <a:lnSpc>
                <a:spcPct val="150000"/>
              </a:lnSpc>
            </a:pPr>
            <a:r>
              <a:rPr lang="en-US" b="1" dirty="0">
                <a:latin typeface="+mj-lt"/>
              </a:rPr>
              <a:t>JSP</a:t>
            </a:r>
            <a:r>
              <a:rPr lang="en-US" dirty="0">
                <a:latin typeface="+mj-lt"/>
              </a:rPr>
              <a:t> technology is used to create dynamic web applications.</a:t>
            </a:r>
          </a:p>
          <a:p>
            <a:pPr>
              <a:lnSpc>
                <a:spcPct val="150000"/>
              </a:lnSpc>
            </a:pPr>
            <a:r>
              <a:rPr lang="en-US" dirty="0">
                <a:latin typeface="+mj-lt"/>
              </a:rPr>
              <a:t>A JSP page is a text document that contains two types of text: </a:t>
            </a:r>
          </a:p>
          <a:p>
            <a:pPr lvl="1">
              <a:lnSpc>
                <a:spcPct val="150000"/>
              </a:lnSpc>
            </a:pPr>
            <a:r>
              <a:rPr lang="en-US" dirty="0">
                <a:solidFill>
                  <a:srgbClr val="FF0000"/>
                </a:solidFill>
                <a:latin typeface="+mj-lt"/>
              </a:rPr>
              <a:t>static data, </a:t>
            </a:r>
            <a:r>
              <a:rPr lang="en-US" dirty="0">
                <a:latin typeface="+mj-lt"/>
              </a:rPr>
              <a:t>which can be expressed in any text-based format (such as HTML, SVG, WML, and XML), </a:t>
            </a:r>
          </a:p>
          <a:p>
            <a:pPr lvl="1">
              <a:lnSpc>
                <a:spcPct val="150000"/>
              </a:lnSpc>
            </a:pPr>
            <a:r>
              <a:rPr lang="en-US" dirty="0">
                <a:solidFill>
                  <a:srgbClr val="FF0000"/>
                </a:solidFill>
                <a:latin typeface="+mj-lt"/>
              </a:rPr>
              <a:t>JSP elements</a:t>
            </a:r>
            <a:r>
              <a:rPr lang="en-US" dirty="0">
                <a:latin typeface="+mj-lt"/>
              </a:rPr>
              <a:t>, which construct dynamic content.</a:t>
            </a:r>
          </a:p>
          <a:p>
            <a:pPr marL="227013" lvl="1" indent="-227013">
              <a:lnSpc>
                <a:spcPct val="150000"/>
              </a:lnSpc>
            </a:pPr>
            <a:r>
              <a:rPr lang="en-US" dirty="0">
                <a:latin typeface="+mj-lt"/>
              </a:rPr>
              <a:t>The recommended file extension for the source file of a JSP page is .</a:t>
            </a:r>
            <a:r>
              <a:rPr lang="en-US" dirty="0" err="1">
                <a:latin typeface="+mj-lt"/>
              </a:rPr>
              <a:t>jsp</a:t>
            </a:r>
            <a:endParaRPr lang="en-US" dirty="0">
              <a:latin typeface="+mj-lt"/>
            </a:endParaRPr>
          </a:p>
          <a:p>
            <a:pPr marL="227013" lvl="1" indent="-227013">
              <a:lnSpc>
                <a:spcPct val="150000"/>
              </a:lnSpc>
            </a:pPr>
            <a:r>
              <a:rPr lang="en-US" dirty="0">
                <a:latin typeface="+mj-lt"/>
              </a:rPr>
              <a:t>The JSP elements in a JSP page can be expressed in two syntaxes, standard and XML</a:t>
            </a:r>
          </a:p>
        </p:txBody>
      </p:sp>
    </p:spTree>
    <p:extLst>
      <p:ext uri="{BB962C8B-B14F-4D97-AF65-F5344CB8AC3E}">
        <p14:creationId xmlns:p14="http://schemas.microsoft.com/office/powerpoint/2010/main" val="35591256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0F98-32B0-4A9B-A6D2-490B90821BDF}"/>
              </a:ext>
            </a:extLst>
          </p:cNvPr>
          <p:cNvSpPr>
            <a:spLocks noGrp="1"/>
          </p:cNvSpPr>
          <p:nvPr>
            <p:ph type="title"/>
          </p:nvPr>
        </p:nvSpPr>
        <p:spPr/>
        <p:txBody>
          <a:bodyPr/>
          <a:lstStyle/>
          <a:p>
            <a:r>
              <a:rPr lang="en-US" dirty="0"/>
              <a:t>Phases in JSP</a:t>
            </a:r>
          </a:p>
        </p:txBody>
      </p:sp>
      <p:sp>
        <p:nvSpPr>
          <p:cNvPr id="3" name="Content Placeholder 2">
            <a:extLst>
              <a:ext uri="{FF2B5EF4-FFF2-40B4-BE49-F238E27FC236}">
                <a16:creationId xmlns:a16="http://schemas.microsoft.com/office/drawing/2014/main" id="{03137AD4-D2F2-44F2-BBC0-07F2E35A7F12}"/>
              </a:ext>
            </a:extLst>
          </p:cNvPr>
          <p:cNvSpPr>
            <a:spLocks noGrp="1"/>
          </p:cNvSpPr>
          <p:nvPr>
            <p:ph idx="1"/>
          </p:nvPr>
        </p:nvSpPr>
        <p:spPr>
          <a:xfrm>
            <a:off x="211014" y="1267099"/>
            <a:ext cx="11822063" cy="5457257"/>
          </a:xfrm>
        </p:spPr>
        <p:txBody>
          <a:bodyPr>
            <a:normAutofit/>
          </a:bodyPr>
          <a:lstStyle/>
          <a:p>
            <a:pPr>
              <a:lnSpc>
                <a:spcPct val="100000"/>
              </a:lnSpc>
            </a:pPr>
            <a:r>
              <a:rPr lang="en-US" dirty="0">
                <a:latin typeface="+mj-lt"/>
              </a:rPr>
              <a:t>Whenever we write in a JSP page, that JSP page will undergo the following phases:</a:t>
            </a:r>
          </a:p>
          <a:p>
            <a:pPr marL="514350" indent="-514350">
              <a:lnSpc>
                <a:spcPct val="100000"/>
              </a:lnSpc>
              <a:buFont typeface="+mj-lt"/>
              <a:buAutoNum type="arabicPeriod"/>
            </a:pPr>
            <a:r>
              <a:rPr lang="en-US" b="1" dirty="0">
                <a:solidFill>
                  <a:srgbClr val="00B0F0"/>
                </a:solidFill>
                <a:latin typeface="+mj-lt"/>
              </a:rPr>
              <a:t>Translation phase</a:t>
            </a:r>
            <a:r>
              <a:rPr lang="en-US" b="1" dirty="0">
                <a:latin typeface="+mj-lt"/>
              </a:rPr>
              <a:t>:</a:t>
            </a:r>
            <a:r>
              <a:rPr lang="en-US" dirty="0">
                <a:latin typeface="+mj-lt"/>
              </a:rPr>
              <a:t> converts .</a:t>
            </a:r>
            <a:r>
              <a:rPr lang="en-US" dirty="0" err="1">
                <a:latin typeface="+mj-lt"/>
              </a:rPr>
              <a:t>jsp</a:t>
            </a:r>
            <a:r>
              <a:rPr lang="en-US" dirty="0">
                <a:latin typeface="+mj-lt"/>
              </a:rPr>
              <a:t> program into .java program internally by the container.</a:t>
            </a:r>
          </a:p>
          <a:p>
            <a:pPr marL="514350" indent="-514350">
              <a:lnSpc>
                <a:spcPct val="100000"/>
              </a:lnSpc>
              <a:buFont typeface="+mj-lt"/>
              <a:buAutoNum type="arabicPeriod"/>
            </a:pPr>
            <a:r>
              <a:rPr lang="en-US" b="1" dirty="0">
                <a:solidFill>
                  <a:srgbClr val="00B0F0"/>
                </a:solidFill>
                <a:latin typeface="+mj-lt"/>
              </a:rPr>
              <a:t>Compilation phase:</a:t>
            </a:r>
            <a:r>
              <a:rPr lang="en-US" dirty="0">
                <a:latin typeface="+mj-lt"/>
              </a:rPr>
              <a:t> .java program into .class file </a:t>
            </a:r>
          </a:p>
          <a:p>
            <a:pPr marL="514350" indent="-514350">
              <a:lnSpc>
                <a:spcPct val="100000"/>
              </a:lnSpc>
              <a:buFont typeface="+mj-lt"/>
              <a:buAutoNum type="arabicPeriod"/>
            </a:pPr>
            <a:r>
              <a:rPr lang="en-US" b="1" dirty="0">
                <a:solidFill>
                  <a:srgbClr val="00B0F0"/>
                </a:solidFill>
                <a:latin typeface="+mj-lt"/>
              </a:rPr>
              <a:t>Execution or Running phase:</a:t>
            </a:r>
            <a:r>
              <a:rPr lang="en-US" b="1" dirty="0">
                <a:latin typeface="+mj-lt"/>
              </a:rPr>
              <a:t> </a:t>
            </a:r>
            <a:r>
              <a:rPr lang="en-US" dirty="0">
                <a:latin typeface="+mj-lt"/>
              </a:rPr>
              <a:t>It is the process of executing .class file by the container.</a:t>
            </a:r>
          </a:p>
          <a:p>
            <a:pPr marL="0" indent="0">
              <a:lnSpc>
                <a:spcPct val="100000"/>
              </a:lnSpc>
              <a:buNone/>
            </a:pPr>
            <a:r>
              <a:rPr lang="en-US" b="1" dirty="0">
                <a:latin typeface="+mj-lt"/>
              </a:rPr>
              <a:t>Note</a:t>
            </a:r>
            <a:r>
              <a:rPr lang="en-US" dirty="0">
                <a:latin typeface="+mj-lt"/>
              </a:rPr>
              <a:t>: When we make very first request to a JSP page, translation phase, compilation phase and execution phase will be taken place.</a:t>
            </a:r>
          </a:p>
          <a:p>
            <a:pPr marL="0" indent="0">
              <a:lnSpc>
                <a:spcPct val="100000"/>
              </a:lnSpc>
              <a:buNone/>
            </a:pPr>
            <a:r>
              <a:rPr lang="en-US" dirty="0">
                <a:latin typeface="+mj-lt"/>
              </a:rPr>
              <a:t>From second request to further sub sequent requests only execution phase taking place provided when we are not modifying JSP page.</a:t>
            </a:r>
          </a:p>
        </p:txBody>
      </p:sp>
    </p:spTree>
    <p:extLst>
      <p:ext uri="{BB962C8B-B14F-4D97-AF65-F5344CB8AC3E}">
        <p14:creationId xmlns:p14="http://schemas.microsoft.com/office/powerpoint/2010/main" val="2599232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EFF3C-8C3C-4246-B0A1-BC1AE56231A8}"/>
              </a:ext>
            </a:extLst>
          </p:cNvPr>
          <p:cNvSpPr>
            <a:spLocks noGrp="1"/>
          </p:cNvSpPr>
          <p:nvPr>
            <p:ph type="title"/>
          </p:nvPr>
        </p:nvSpPr>
        <p:spPr/>
        <p:txBody>
          <a:bodyPr/>
          <a:lstStyle/>
          <a:p>
            <a:r>
              <a:rPr lang="en-US" dirty="0"/>
              <a:t>JSP Architecture</a:t>
            </a:r>
          </a:p>
        </p:txBody>
      </p:sp>
      <p:pic>
        <p:nvPicPr>
          <p:cNvPr id="1026" name="Picture 2" descr="jsp architecture">
            <a:extLst>
              <a:ext uri="{FF2B5EF4-FFF2-40B4-BE49-F238E27FC236}">
                <a16:creationId xmlns:a16="http://schemas.microsoft.com/office/drawing/2014/main" id="{182AD794-EE55-4AA3-9D5C-CEF46945C8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3234" y="1983687"/>
            <a:ext cx="8533333" cy="3860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88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03847C6-CD3E-417E-84C9-41949FBB9CF8}"/>
              </a:ext>
            </a:extLst>
          </p:cNvPr>
          <p:cNvSpPr>
            <a:spLocks noGrp="1"/>
          </p:cNvSpPr>
          <p:nvPr>
            <p:ph type="body" idx="1"/>
          </p:nvPr>
        </p:nvSpPr>
        <p:spPr>
          <a:xfrm>
            <a:off x="384315" y="97943"/>
            <a:ext cx="5157787" cy="651220"/>
          </a:xfrm>
        </p:spPr>
        <p:style>
          <a:lnRef idx="2">
            <a:schemeClr val="dk1"/>
          </a:lnRef>
          <a:fillRef idx="1">
            <a:schemeClr val="lt1"/>
          </a:fillRef>
          <a:effectRef idx="0">
            <a:schemeClr val="dk1"/>
          </a:effectRef>
          <a:fontRef idx="minor">
            <a:schemeClr val="dk1"/>
          </a:fontRef>
        </p:style>
        <p:txBody>
          <a:bodyPr/>
          <a:lstStyle/>
          <a:p>
            <a:r>
              <a:rPr lang="en-US" dirty="0"/>
              <a:t>ServletUtilities.java </a:t>
            </a:r>
          </a:p>
        </p:txBody>
      </p:sp>
      <p:sp>
        <p:nvSpPr>
          <p:cNvPr id="4" name="Content Placeholder 3">
            <a:extLst>
              <a:ext uri="{FF2B5EF4-FFF2-40B4-BE49-F238E27FC236}">
                <a16:creationId xmlns:a16="http://schemas.microsoft.com/office/drawing/2014/main" id="{BCDF2A00-F44B-4644-96C6-86C1AC613633}"/>
              </a:ext>
            </a:extLst>
          </p:cNvPr>
          <p:cNvSpPr>
            <a:spLocks noGrp="1"/>
          </p:cNvSpPr>
          <p:nvPr>
            <p:ph sz="half" idx="2"/>
          </p:nvPr>
        </p:nvSpPr>
        <p:spPr>
          <a:xfrm>
            <a:off x="384315" y="967411"/>
            <a:ext cx="5459895" cy="5792647"/>
          </a:xfrm>
        </p:spPr>
        <p:style>
          <a:lnRef idx="2">
            <a:schemeClr val="dk1"/>
          </a:lnRef>
          <a:fillRef idx="1">
            <a:schemeClr val="lt1"/>
          </a:fillRef>
          <a:effectRef idx="0">
            <a:schemeClr val="dk1"/>
          </a:effectRef>
          <a:fontRef idx="minor">
            <a:schemeClr val="dk1"/>
          </a:fontRef>
        </p:style>
        <p:txBody>
          <a:bodyPr>
            <a:normAutofit fontScale="55000" lnSpcReduction="20000"/>
          </a:bodyPr>
          <a:lstStyle/>
          <a:p>
            <a:pPr marL="0" indent="0">
              <a:buNone/>
            </a:pPr>
            <a:r>
              <a:rPr lang="en-US" dirty="0">
                <a:latin typeface="Calibri" panose="020F0502020204030204" pitchFamily="34" charset="0"/>
                <a:cs typeface="Calibri" panose="020F0502020204030204" pitchFamily="34" charset="0"/>
              </a:rPr>
              <a:t>package </a:t>
            </a:r>
            <a:r>
              <a:rPr lang="en-US" dirty="0" err="1">
                <a:latin typeface="Calibri" panose="020F0502020204030204" pitchFamily="34" charset="0"/>
                <a:cs typeface="Calibri" panose="020F0502020204030204" pitchFamily="34" charset="0"/>
              </a:rPr>
              <a:t>coreservlets</a:t>
            </a:r>
            <a:r>
              <a:rPr lang="en-US" dirty="0">
                <a:latin typeface="Calibri" panose="020F0502020204030204" pitchFamily="34" charset="0"/>
                <a:cs typeface="Calibri" panose="020F0502020204030204" pitchFamily="34" charset="0"/>
              </a:rPr>
              <a:t>;</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import </a:t>
            </a:r>
            <a:r>
              <a:rPr lang="en-US" dirty="0" err="1">
                <a:latin typeface="Calibri" panose="020F0502020204030204" pitchFamily="34" charset="0"/>
                <a:cs typeface="Calibri" panose="020F0502020204030204" pitchFamily="34" charset="0"/>
              </a:rPr>
              <a:t>javax.servlet</a:t>
            </a:r>
            <a:r>
              <a:rPr lang="en-US" dirty="0">
                <a:latin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cs typeface="Calibri" panose="020F0502020204030204" pitchFamily="34" charset="0"/>
              </a:rPr>
              <a:t>import </a:t>
            </a:r>
            <a:r>
              <a:rPr lang="en-US" dirty="0" err="1">
                <a:latin typeface="Calibri" panose="020F0502020204030204" pitchFamily="34" charset="0"/>
                <a:cs typeface="Calibri" panose="020F0502020204030204" pitchFamily="34" charset="0"/>
              </a:rPr>
              <a:t>javax.servlet.http</a:t>
            </a:r>
            <a:r>
              <a:rPr lang="en-US" dirty="0">
                <a:latin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cs typeface="Calibri" panose="020F0502020204030204" pitchFamily="34" charset="0"/>
              </a:rPr>
              <a:t>public class </a:t>
            </a:r>
            <a:r>
              <a:rPr lang="en-US" b="1" dirty="0" err="1">
                <a:latin typeface="Calibri" panose="020F0502020204030204" pitchFamily="34" charset="0"/>
                <a:cs typeface="Calibri" panose="020F0502020204030204" pitchFamily="34" charset="0"/>
              </a:rPr>
              <a:t>ServletUtilities</a:t>
            </a:r>
            <a:r>
              <a:rPr lang="en-US" dirty="0">
                <a:latin typeface="Calibri" panose="020F0502020204030204" pitchFamily="34" charset="0"/>
                <a:cs typeface="Calibri" panose="020F0502020204030204" pitchFamily="34" charset="0"/>
              </a:rPr>
              <a:t> {</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public static final String DOCTYPE =</a:t>
            </a:r>
          </a:p>
          <a:p>
            <a:pPr marL="0" indent="0">
              <a:buNone/>
            </a:pPr>
            <a:r>
              <a:rPr lang="en-US" b="1" dirty="0">
                <a:latin typeface="Calibri" panose="020F0502020204030204" pitchFamily="34" charset="0"/>
                <a:cs typeface="Calibri" panose="020F0502020204030204" pitchFamily="34" charset="0"/>
              </a:rPr>
              <a:t>    "&lt;!DOCTYPE HTML PUBLIC \"-//W3C//DTD HTML 4.0 " +</a:t>
            </a:r>
          </a:p>
          <a:p>
            <a:pPr marL="0" indent="0">
              <a:buNone/>
            </a:pPr>
            <a:r>
              <a:rPr lang="en-US" b="1" dirty="0">
                <a:latin typeface="Calibri" panose="020F0502020204030204" pitchFamily="34" charset="0"/>
                <a:cs typeface="Calibri" panose="020F0502020204030204" pitchFamily="34" charset="0"/>
              </a:rPr>
              <a:t>    "Transitional//EN\"&gt;";</a:t>
            </a:r>
          </a:p>
          <a:p>
            <a:pPr marL="0" indent="0">
              <a:buNone/>
            </a:pPr>
            <a:r>
              <a:rPr lang="en-US" b="1" dirty="0">
                <a:latin typeface="Calibri" panose="020F0502020204030204" pitchFamily="34" charset="0"/>
                <a:cs typeface="Calibri" panose="020F0502020204030204" pitchFamily="34" charset="0"/>
              </a:rPr>
              <a:t>  public static String </a:t>
            </a:r>
            <a:r>
              <a:rPr lang="en-US" b="1" dirty="0" err="1">
                <a:latin typeface="Calibri" panose="020F0502020204030204" pitchFamily="34" charset="0"/>
                <a:cs typeface="Calibri" panose="020F0502020204030204" pitchFamily="34" charset="0"/>
              </a:rPr>
              <a:t>headWithTitle</a:t>
            </a:r>
            <a:r>
              <a:rPr lang="en-US" b="1" dirty="0">
                <a:latin typeface="Calibri" panose="020F0502020204030204" pitchFamily="34" charset="0"/>
                <a:cs typeface="Calibri" panose="020F0502020204030204" pitchFamily="34" charset="0"/>
              </a:rPr>
              <a:t>(String title) {</a:t>
            </a:r>
          </a:p>
          <a:p>
            <a:pPr marL="0" indent="0">
              <a:buNone/>
            </a:pPr>
            <a:r>
              <a:rPr lang="en-US" b="1" dirty="0">
                <a:latin typeface="Calibri" panose="020F0502020204030204" pitchFamily="34" charset="0"/>
                <a:cs typeface="Calibri" panose="020F0502020204030204" pitchFamily="34" charset="0"/>
              </a:rPr>
              <a:t>    return(DOCTYPE + "\n" +</a:t>
            </a:r>
          </a:p>
          <a:p>
            <a:pPr marL="0" indent="0">
              <a:buNone/>
            </a:pPr>
            <a:r>
              <a:rPr lang="en-US" b="1" dirty="0">
                <a:latin typeface="Calibri" panose="020F0502020204030204" pitchFamily="34" charset="0"/>
                <a:cs typeface="Calibri" panose="020F0502020204030204" pitchFamily="34" charset="0"/>
              </a:rPr>
              <a:t>           "&lt;HTML&gt;\n" +</a:t>
            </a:r>
          </a:p>
          <a:p>
            <a:pPr marL="0" indent="0">
              <a:buNone/>
            </a:pPr>
            <a:r>
              <a:rPr lang="en-US" b="1" dirty="0">
                <a:latin typeface="Calibri" panose="020F0502020204030204" pitchFamily="34" charset="0"/>
                <a:cs typeface="Calibri" panose="020F0502020204030204" pitchFamily="34" charset="0"/>
              </a:rPr>
              <a:t>           "&lt;HEAD&gt;&lt;TITLE&gt;" + title + "&lt;/TITLE&gt;&lt;/HEAD&gt;\n");</a:t>
            </a:r>
          </a:p>
          <a:p>
            <a:pPr marL="0" indent="0">
              <a:buNone/>
            </a:pPr>
            <a:r>
              <a:rPr lang="en-US" b="1"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cs typeface="Calibri" panose="020F0502020204030204" pitchFamily="34" charset="0"/>
              </a:rPr>
              <a:t>}</a:t>
            </a:r>
          </a:p>
        </p:txBody>
      </p:sp>
      <p:sp>
        <p:nvSpPr>
          <p:cNvPr id="5" name="Text Placeholder 4">
            <a:extLst>
              <a:ext uri="{FF2B5EF4-FFF2-40B4-BE49-F238E27FC236}">
                <a16:creationId xmlns:a16="http://schemas.microsoft.com/office/drawing/2014/main" id="{F2673B19-E2BD-4C06-A18D-61372BA67B44}"/>
              </a:ext>
            </a:extLst>
          </p:cNvPr>
          <p:cNvSpPr>
            <a:spLocks noGrp="1"/>
          </p:cNvSpPr>
          <p:nvPr>
            <p:ph type="body" sz="quarter" idx="3"/>
          </p:nvPr>
        </p:nvSpPr>
        <p:spPr>
          <a:xfrm>
            <a:off x="6109253" y="84279"/>
            <a:ext cx="5183188" cy="651220"/>
          </a:xfrm>
        </p:spPr>
        <p:style>
          <a:lnRef idx="2">
            <a:schemeClr val="dk1"/>
          </a:lnRef>
          <a:fillRef idx="1">
            <a:schemeClr val="lt1"/>
          </a:fillRef>
          <a:effectRef idx="0">
            <a:schemeClr val="dk1"/>
          </a:effectRef>
          <a:fontRef idx="minor">
            <a:schemeClr val="dk1"/>
          </a:fontRef>
        </p:style>
        <p:txBody>
          <a:bodyPr/>
          <a:lstStyle/>
          <a:p>
            <a:r>
              <a:rPr lang="en-US" dirty="0"/>
              <a:t>HelloWWW3.java </a:t>
            </a:r>
          </a:p>
        </p:txBody>
      </p:sp>
      <p:sp>
        <p:nvSpPr>
          <p:cNvPr id="6" name="Content Placeholder 5">
            <a:extLst>
              <a:ext uri="{FF2B5EF4-FFF2-40B4-BE49-F238E27FC236}">
                <a16:creationId xmlns:a16="http://schemas.microsoft.com/office/drawing/2014/main" id="{CC0A5682-0B4C-4C21-B5B7-A64752B5DA31}"/>
              </a:ext>
            </a:extLst>
          </p:cNvPr>
          <p:cNvSpPr>
            <a:spLocks noGrp="1"/>
          </p:cNvSpPr>
          <p:nvPr>
            <p:ph sz="quarter" idx="4"/>
          </p:nvPr>
        </p:nvSpPr>
        <p:spPr>
          <a:xfrm>
            <a:off x="5997577" y="967411"/>
            <a:ext cx="5810111" cy="5806311"/>
          </a:xfrm>
        </p:spPr>
        <p:style>
          <a:lnRef idx="2">
            <a:schemeClr val="dk1"/>
          </a:lnRef>
          <a:fillRef idx="1">
            <a:schemeClr val="lt1"/>
          </a:fillRef>
          <a:effectRef idx="0">
            <a:schemeClr val="dk1"/>
          </a:effectRef>
          <a:fontRef idx="minor">
            <a:schemeClr val="dk1"/>
          </a:fontRef>
        </p:style>
        <p:txBody>
          <a:bodyPr>
            <a:normAutofit fontScale="55000" lnSpcReduction="20000"/>
          </a:bodyPr>
          <a:lstStyle/>
          <a:p>
            <a:pPr marL="0" indent="0">
              <a:buNone/>
            </a:pPr>
            <a:r>
              <a:rPr lang="en-US" dirty="0">
                <a:latin typeface="Calibri" panose="020F0502020204030204" pitchFamily="34" charset="0"/>
                <a:cs typeface="Calibri" panose="020F0502020204030204" pitchFamily="34" charset="0"/>
              </a:rPr>
              <a:t>package </a:t>
            </a:r>
            <a:r>
              <a:rPr lang="en-US" dirty="0" err="1">
                <a:latin typeface="Calibri" panose="020F0502020204030204" pitchFamily="34" charset="0"/>
                <a:cs typeface="Calibri" panose="020F0502020204030204" pitchFamily="34" charset="0"/>
              </a:rPr>
              <a:t>coreservlets</a:t>
            </a:r>
            <a:r>
              <a:rPr lang="en-US" dirty="0">
                <a:latin typeface="Calibri" panose="020F0502020204030204" pitchFamily="34" charset="0"/>
                <a:cs typeface="Calibri" panose="020F0502020204030204" pitchFamily="34" charset="0"/>
              </a:rPr>
              <a:t>;</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import java.io.*;</a:t>
            </a:r>
          </a:p>
          <a:p>
            <a:pPr marL="0" indent="0">
              <a:buNone/>
            </a:pPr>
            <a:r>
              <a:rPr lang="en-US" dirty="0">
                <a:latin typeface="Calibri" panose="020F0502020204030204" pitchFamily="34" charset="0"/>
                <a:cs typeface="Calibri" panose="020F0502020204030204" pitchFamily="34" charset="0"/>
              </a:rPr>
              <a:t>import </a:t>
            </a:r>
            <a:r>
              <a:rPr lang="en-US" dirty="0" err="1">
                <a:latin typeface="Calibri" panose="020F0502020204030204" pitchFamily="34" charset="0"/>
                <a:cs typeface="Calibri" panose="020F0502020204030204" pitchFamily="34" charset="0"/>
              </a:rPr>
              <a:t>javax.servlet</a:t>
            </a:r>
            <a:r>
              <a:rPr lang="en-US" dirty="0">
                <a:latin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cs typeface="Calibri" panose="020F0502020204030204" pitchFamily="34" charset="0"/>
              </a:rPr>
              <a:t>import </a:t>
            </a:r>
            <a:r>
              <a:rPr lang="en-US" dirty="0" err="1">
                <a:latin typeface="Calibri" panose="020F0502020204030204" pitchFamily="34" charset="0"/>
                <a:cs typeface="Calibri" panose="020F0502020204030204" pitchFamily="34" charset="0"/>
              </a:rPr>
              <a:t>javax.servlet.http</a:t>
            </a:r>
            <a:r>
              <a:rPr lang="en-US" dirty="0">
                <a:latin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cs typeface="Calibri" panose="020F0502020204030204" pitchFamily="34" charset="0"/>
              </a:rPr>
              <a:t>public class HelloWWW3 extends </a:t>
            </a:r>
            <a:r>
              <a:rPr lang="en-US" dirty="0" err="1">
                <a:latin typeface="Calibri" panose="020F0502020204030204" pitchFamily="34" charset="0"/>
                <a:cs typeface="Calibri" panose="020F0502020204030204" pitchFamily="34" charset="0"/>
              </a:rPr>
              <a:t>HttpServlet</a:t>
            </a: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  public void </a:t>
            </a:r>
            <a:r>
              <a:rPr lang="en-US" dirty="0" err="1">
                <a:latin typeface="Calibri" panose="020F0502020204030204" pitchFamily="34" charset="0"/>
                <a:cs typeface="Calibri" panose="020F0502020204030204" pitchFamily="34" charset="0"/>
              </a:rPr>
              <a:t>doGet</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HttpServletRequest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req</a:t>
            </a:r>
            <a:r>
              <a:rPr lang="en-US" dirty="0">
                <a:latin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HttpServletResponse</a:t>
            </a:r>
            <a:r>
              <a:rPr lang="en-US" dirty="0">
                <a:latin typeface="Calibri" panose="020F0502020204030204" pitchFamily="34" charset="0"/>
                <a:cs typeface="Calibri" panose="020F0502020204030204" pitchFamily="34" charset="0"/>
              </a:rPr>
              <a:t> res)</a:t>
            </a:r>
          </a:p>
          <a:p>
            <a:pPr marL="0" indent="0">
              <a:buNone/>
            </a:pPr>
            <a:r>
              <a:rPr lang="en-US" dirty="0">
                <a:latin typeface="Calibri" panose="020F0502020204030204" pitchFamily="34" charset="0"/>
                <a:cs typeface="Calibri" panose="020F0502020204030204" pitchFamily="34" charset="0"/>
              </a:rPr>
              <a:t>      throws </a:t>
            </a:r>
            <a:r>
              <a:rPr lang="en-US" dirty="0" err="1">
                <a:latin typeface="Calibri" panose="020F0502020204030204" pitchFamily="34" charset="0"/>
                <a:cs typeface="Calibri" panose="020F0502020204030204" pitchFamily="34" charset="0"/>
              </a:rPr>
              <a:t>ServletException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IOException</a:t>
            </a:r>
            <a:r>
              <a:rPr lang="en-US" dirty="0">
                <a:latin typeface="Calibri" panose="020F0502020204030204" pitchFamily="34" charset="0"/>
                <a:cs typeface="Calibri" panose="020F0502020204030204" pitchFamily="34" charset="0"/>
              </a:rPr>
              <a:t> {</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response.setContentType</a:t>
            </a:r>
            <a:r>
              <a:rPr lang="en-US" dirty="0">
                <a:latin typeface="Calibri" panose="020F0502020204030204" pitchFamily="34" charset="0"/>
                <a:cs typeface="Calibri" panose="020F0502020204030204" pitchFamily="34" charset="0"/>
              </a:rPr>
              <a:t>("text/html");</a:t>
            </a:r>
          </a:p>
          <a:p>
            <a:pPr marL="0" indent="0">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PrintWriter</a:t>
            </a:r>
            <a:r>
              <a:rPr lang="en-US" dirty="0">
                <a:latin typeface="Calibri" panose="020F0502020204030204" pitchFamily="34" charset="0"/>
                <a:cs typeface="Calibri" panose="020F0502020204030204" pitchFamily="34" charset="0"/>
              </a:rPr>
              <a:t> out = </a:t>
            </a:r>
            <a:r>
              <a:rPr lang="en-US" dirty="0" err="1">
                <a:latin typeface="Calibri" panose="020F0502020204030204" pitchFamily="34" charset="0"/>
                <a:cs typeface="Calibri" panose="020F0502020204030204" pitchFamily="34" charset="0"/>
              </a:rPr>
              <a:t>response.getWriter</a:t>
            </a:r>
            <a:r>
              <a:rPr lang="en-US" dirty="0">
                <a:latin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out.println</a:t>
            </a:r>
            <a:r>
              <a:rPr lang="en-US" dirty="0">
                <a:latin typeface="Calibri" panose="020F0502020204030204" pitchFamily="34" charset="0"/>
                <a:cs typeface="Calibri" panose="020F0502020204030204" pitchFamily="34" charset="0"/>
              </a:rPr>
              <a:t>(</a:t>
            </a:r>
            <a:r>
              <a:rPr lang="en-US" b="1" dirty="0" err="1">
                <a:latin typeface="Calibri" panose="020F0502020204030204" pitchFamily="34" charset="0"/>
                <a:cs typeface="Calibri" panose="020F0502020204030204" pitchFamily="34" charset="0"/>
              </a:rPr>
              <a:t>ServletUtilities.headWithTitle</a:t>
            </a:r>
            <a:r>
              <a:rPr lang="en-US" b="1" dirty="0">
                <a:latin typeface="Calibri" panose="020F0502020204030204" pitchFamily="34" charset="0"/>
                <a:cs typeface="Calibri" panose="020F0502020204030204" pitchFamily="34" charset="0"/>
              </a:rPr>
              <a:t>("Hello WWW") +</a:t>
            </a:r>
          </a:p>
          <a:p>
            <a:pPr marL="0" indent="0">
              <a:buNone/>
            </a:pPr>
            <a:r>
              <a:rPr lang="en-US" dirty="0">
                <a:latin typeface="Calibri" panose="020F0502020204030204" pitchFamily="34" charset="0"/>
                <a:cs typeface="Calibri" panose="020F0502020204030204" pitchFamily="34" charset="0"/>
              </a:rPr>
              <a:t>                "&lt;BODY&gt;\n" +</a:t>
            </a:r>
          </a:p>
          <a:p>
            <a:pPr marL="0" indent="0">
              <a:buNone/>
            </a:pPr>
            <a:r>
              <a:rPr lang="pt-BR" dirty="0">
                <a:latin typeface="Calibri" panose="020F0502020204030204" pitchFamily="34" charset="0"/>
                <a:cs typeface="Calibri" panose="020F0502020204030204" pitchFamily="34" charset="0"/>
              </a:rPr>
              <a:t>                "&lt;H1&gt;Hello WWW&lt;/H1&gt;\n" +</a:t>
            </a:r>
          </a:p>
          <a:p>
            <a:pPr marL="0" indent="0">
              <a:buNone/>
            </a:pPr>
            <a:r>
              <a:rPr lang="en-US" dirty="0">
                <a:latin typeface="Calibri" panose="020F0502020204030204" pitchFamily="34" charset="0"/>
                <a:cs typeface="Calibri" panose="020F0502020204030204" pitchFamily="34" charset="0"/>
              </a:rPr>
              <a:t>                "&lt;/BODY&gt;&lt;/HTML&gt;");</a:t>
            </a:r>
          </a:p>
          <a:p>
            <a:pPr marL="0" indent="0">
              <a:buNone/>
            </a:pP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7137338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400DA-9A0B-4E37-84A3-70AB0EDF7BCE}"/>
              </a:ext>
            </a:extLst>
          </p:cNvPr>
          <p:cNvSpPr>
            <a:spLocks noGrp="1"/>
          </p:cNvSpPr>
          <p:nvPr>
            <p:ph type="title"/>
          </p:nvPr>
        </p:nvSpPr>
        <p:spPr/>
        <p:txBody>
          <a:bodyPr/>
          <a:lstStyle/>
          <a:p>
            <a:r>
              <a:rPr lang="en-US" dirty="0"/>
              <a:t>Life-Cycle of JSP</a:t>
            </a:r>
          </a:p>
        </p:txBody>
      </p:sp>
      <p:pic>
        <p:nvPicPr>
          <p:cNvPr id="5" name="Content Placeholder 4">
            <a:extLst>
              <a:ext uri="{FF2B5EF4-FFF2-40B4-BE49-F238E27FC236}">
                <a16:creationId xmlns:a16="http://schemas.microsoft.com/office/drawing/2014/main" id="{61E1BA1B-DD13-4B67-9718-0EB07CC31F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8629" y="1267099"/>
            <a:ext cx="7092534" cy="5512198"/>
          </a:xfrm>
        </p:spPr>
      </p:pic>
    </p:spTree>
    <p:extLst>
      <p:ext uri="{BB962C8B-B14F-4D97-AF65-F5344CB8AC3E}">
        <p14:creationId xmlns:p14="http://schemas.microsoft.com/office/powerpoint/2010/main" val="26172080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10EFD-4338-4429-B928-1678F058ECFA}"/>
              </a:ext>
            </a:extLst>
          </p:cNvPr>
          <p:cNvSpPr>
            <a:spLocks noGrp="1"/>
          </p:cNvSpPr>
          <p:nvPr>
            <p:ph type="title"/>
          </p:nvPr>
        </p:nvSpPr>
        <p:spPr/>
        <p:txBody>
          <a:bodyPr/>
          <a:lstStyle/>
          <a:p>
            <a:r>
              <a:rPr lang="en-US" dirty="0"/>
              <a:t>Need for JSP</a:t>
            </a:r>
          </a:p>
        </p:txBody>
      </p:sp>
      <p:sp>
        <p:nvSpPr>
          <p:cNvPr id="3" name="Content Placeholder 2">
            <a:extLst>
              <a:ext uri="{FF2B5EF4-FFF2-40B4-BE49-F238E27FC236}">
                <a16:creationId xmlns:a16="http://schemas.microsoft.com/office/drawing/2014/main" id="{0A388E56-1900-4FC8-AED4-8449CF232FF0}"/>
              </a:ext>
            </a:extLst>
          </p:cNvPr>
          <p:cNvSpPr>
            <a:spLocks noGrp="1"/>
          </p:cNvSpPr>
          <p:nvPr>
            <p:ph idx="1"/>
          </p:nvPr>
        </p:nvSpPr>
        <p:spPr/>
        <p:txBody>
          <a:bodyPr/>
          <a:lstStyle/>
          <a:p>
            <a:pPr>
              <a:lnSpc>
                <a:spcPct val="150000"/>
              </a:lnSpc>
            </a:pPr>
            <a:r>
              <a:rPr lang="en-US" dirty="0"/>
              <a:t>JSP provides an easier way to code </a:t>
            </a:r>
            <a:r>
              <a:rPr lang="en-US" i="1" dirty="0"/>
              <a:t>dynamic </a:t>
            </a:r>
            <a:r>
              <a:rPr lang="en-US" dirty="0"/>
              <a:t>web pages.</a:t>
            </a:r>
          </a:p>
          <a:p>
            <a:pPr>
              <a:lnSpc>
                <a:spcPct val="150000"/>
              </a:lnSpc>
            </a:pPr>
            <a:r>
              <a:rPr lang="en-US" dirty="0"/>
              <a:t>JSP does not require additional files like, </a:t>
            </a:r>
            <a:r>
              <a:rPr lang="en-US" i="1" dirty="0"/>
              <a:t>java class files</a:t>
            </a:r>
            <a:r>
              <a:rPr lang="en-US" dirty="0"/>
              <a:t>, </a:t>
            </a:r>
            <a:r>
              <a:rPr lang="en-US" i="1" dirty="0"/>
              <a:t>web.xml </a:t>
            </a:r>
            <a:r>
              <a:rPr lang="en-US" dirty="0" err="1"/>
              <a:t>etc</a:t>
            </a:r>
            <a:endParaRPr lang="en-US" dirty="0"/>
          </a:p>
          <a:p>
            <a:pPr>
              <a:lnSpc>
                <a:spcPct val="150000"/>
              </a:lnSpc>
            </a:pPr>
            <a:r>
              <a:rPr lang="en-US" dirty="0"/>
              <a:t>Any change in the JSP code is handled by </a:t>
            </a:r>
            <a:r>
              <a:rPr lang="en-US" i="1" dirty="0">
                <a:solidFill>
                  <a:srgbClr val="FF0000"/>
                </a:solidFill>
              </a:rPr>
              <a:t>Web Container</a:t>
            </a:r>
            <a:r>
              <a:rPr lang="en-US" dirty="0"/>
              <a:t>(Application server like tomcat), and doesn't require re-compilation.</a:t>
            </a:r>
          </a:p>
          <a:p>
            <a:pPr>
              <a:lnSpc>
                <a:spcPct val="150000"/>
              </a:lnSpc>
            </a:pPr>
            <a:r>
              <a:rPr lang="en-US" dirty="0"/>
              <a:t>JSP pages can be directly accessed, and </a:t>
            </a:r>
            <a:r>
              <a:rPr lang="en-US" i="1" dirty="0">
                <a:solidFill>
                  <a:srgbClr val="FF0000"/>
                </a:solidFill>
              </a:rPr>
              <a:t>web.xml </a:t>
            </a:r>
            <a:r>
              <a:rPr lang="en-US" dirty="0"/>
              <a:t>mapping is not required like in servlets.</a:t>
            </a:r>
          </a:p>
          <a:p>
            <a:endParaRPr lang="en-US" dirty="0"/>
          </a:p>
        </p:txBody>
      </p:sp>
    </p:spTree>
    <p:extLst>
      <p:ext uri="{BB962C8B-B14F-4D97-AF65-F5344CB8AC3E}">
        <p14:creationId xmlns:p14="http://schemas.microsoft.com/office/powerpoint/2010/main" val="35771460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8F2A0-63F9-4974-BF67-34449A605715}"/>
              </a:ext>
            </a:extLst>
          </p:cNvPr>
          <p:cNvSpPr>
            <a:spLocks noGrp="1"/>
          </p:cNvSpPr>
          <p:nvPr>
            <p:ph type="title"/>
          </p:nvPr>
        </p:nvSpPr>
        <p:spPr/>
        <p:txBody>
          <a:bodyPr/>
          <a:lstStyle/>
          <a:p>
            <a:r>
              <a:rPr lang="en-US" dirty="0"/>
              <a:t>Advantage of JSP</a:t>
            </a:r>
          </a:p>
        </p:txBody>
      </p:sp>
      <p:sp>
        <p:nvSpPr>
          <p:cNvPr id="3" name="Content Placeholder 2">
            <a:extLst>
              <a:ext uri="{FF2B5EF4-FFF2-40B4-BE49-F238E27FC236}">
                <a16:creationId xmlns:a16="http://schemas.microsoft.com/office/drawing/2014/main" id="{677C6E90-4088-475A-9B32-5BC47FBF063F}"/>
              </a:ext>
            </a:extLst>
          </p:cNvPr>
          <p:cNvSpPr>
            <a:spLocks noGrp="1"/>
          </p:cNvSpPr>
          <p:nvPr>
            <p:ph idx="1"/>
          </p:nvPr>
        </p:nvSpPr>
        <p:spPr/>
        <p:txBody>
          <a:bodyPr/>
          <a:lstStyle/>
          <a:p>
            <a:pPr>
              <a:lnSpc>
                <a:spcPct val="150000"/>
              </a:lnSpc>
            </a:pPr>
            <a:r>
              <a:rPr lang="en-US" dirty="0"/>
              <a:t>Easy to maintain and code.</a:t>
            </a:r>
          </a:p>
          <a:p>
            <a:pPr>
              <a:lnSpc>
                <a:spcPct val="150000"/>
              </a:lnSpc>
            </a:pPr>
            <a:r>
              <a:rPr lang="en-US" dirty="0"/>
              <a:t>High Performance and Scalability.</a:t>
            </a:r>
          </a:p>
          <a:p>
            <a:pPr>
              <a:lnSpc>
                <a:spcPct val="150000"/>
              </a:lnSpc>
            </a:pPr>
            <a:r>
              <a:rPr lang="en-US" dirty="0"/>
              <a:t>JSP, so it is platform independent.</a:t>
            </a:r>
          </a:p>
          <a:p>
            <a:r>
              <a:rPr lang="en-US" dirty="0"/>
              <a:t>is built on Java technology</a:t>
            </a:r>
          </a:p>
        </p:txBody>
      </p:sp>
    </p:spTree>
    <p:extLst>
      <p:ext uri="{BB962C8B-B14F-4D97-AF65-F5344CB8AC3E}">
        <p14:creationId xmlns:p14="http://schemas.microsoft.com/office/powerpoint/2010/main" val="33558564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A14E2-80D4-4695-B441-622D62985E80}"/>
              </a:ext>
            </a:extLst>
          </p:cNvPr>
          <p:cNvSpPr>
            <a:spLocks noGrp="1"/>
          </p:cNvSpPr>
          <p:nvPr>
            <p:ph type="title"/>
          </p:nvPr>
        </p:nvSpPr>
        <p:spPr/>
        <p:txBody>
          <a:bodyPr/>
          <a:lstStyle/>
          <a:p>
            <a:r>
              <a:rPr lang="en-US" dirty="0"/>
              <a:t>JSP Elements (Basic Syntax)</a:t>
            </a:r>
          </a:p>
        </p:txBody>
      </p:sp>
      <p:sp>
        <p:nvSpPr>
          <p:cNvPr id="3" name="Content Placeholder 2">
            <a:extLst>
              <a:ext uri="{FF2B5EF4-FFF2-40B4-BE49-F238E27FC236}">
                <a16:creationId xmlns:a16="http://schemas.microsoft.com/office/drawing/2014/main" id="{F2B1EB52-4E91-4105-A62F-E975AB9A4327}"/>
              </a:ext>
            </a:extLst>
          </p:cNvPr>
          <p:cNvSpPr>
            <a:spLocks noGrp="1"/>
          </p:cNvSpPr>
          <p:nvPr>
            <p:ph idx="1"/>
          </p:nvPr>
        </p:nvSpPr>
        <p:spPr>
          <a:xfrm>
            <a:off x="154745" y="1378634"/>
            <a:ext cx="11878333" cy="5359791"/>
          </a:xfrm>
        </p:spPr>
        <p:txBody>
          <a:bodyPr>
            <a:normAutofit lnSpcReduction="10000"/>
          </a:bodyPr>
          <a:lstStyle/>
          <a:p>
            <a:r>
              <a:rPr lang="en-US" b="1" dirty="0" err="1">
                <a:solidFill>
                  <a:srgbClr val="00B0F0"/>
                </a:solidFill>
              </a:rPr>
              <a:t>Scriplets</a:t>
            </a:r>
            <a:endParaRPr lang="en-US" b="1" dirty="0">
              <a:solidFill>
                <a:srgbClr val="00B0F0"/>
              </a:solidFill>
            </a:endParaRPr>
          </a:p>
          <a:p>
            <a:pPr lvl="1"/>
            <a:r>
              <a:rPr lang="en-US" b="1" dirty="0">
                <a:solidFill>
                  <a:srgbClr val="FF0000"/>
                </a:solidFill>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i =10; </a:t>
            </a:r>
            <a:r>
              <a:rPr lang="en-US" b="1" dirty="0">
                <a:solidFill>
                  <a:srgbClr val="FF0000"/>
                </a:solidFill>
                <a:latin typeface="Courier New" panose="02070309020205020404" pitchFamily="49" charset="0"/>
                <a:cs typeface="Courier New" panose="02070309020205020404" pitchFamily="49" charset="0"/>
              </a:rPr>
              <a:t>%&gt;</a:t>
            </a:r>
          </a:p>
          <a:p>
            <a:pPr lvl="1"/>
            <a:r>
              <a:rPr lang="en-US" b="1" dirty="0">
                <a:solidFill>
                  <a:srgbClr val="FF0000"/>
                </a:solidFill>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 Student sob = new Student(); </a:t>
            </a:r>
            <a:r>
              <a:rPr lang="en-US" b="1" dirty="0">
                <a:solidFill>
                  <a:srgbClr val="FF0000"/>
                </a:solidFill>
                <a:latin typeface="Courier New" panose="02070309020205020404" pitchFamily="49" charset="0"/>
                <a:cs typeface="Courier New" panose="02070309020205020404" pitchFamily="49" charset="0"/>
              </a:rPr>
              <a:t>%&gt;</a:t>
            </a:r>
          </a:p>
          <a:p>
            <a:r>
              <a:rPr lang="en-US" b="1" dirty="0">
                <a:solidFill>
                  <a:srgbClr val="00B0F0"/>
                </a:solidFill>
              </a:rPr>
              <a:t>Expression</a:t>
            </a:r>
          </a:p>
          <a:p>
            <a:pPr lvl="1"/>
            <a:r>
              <a:rPr lang="en-US" b="1" dirty="0">
                <a:solidFill>
                  <a:srgbClr val="FF0000"/>
                </a:solidFill>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 i; </a:t>
            </a:r>
            <a:r>
              <a:rPr lang="en-US" b="1" dirty="0">
                <a:solidFill>
                  <a:srgbClr val="FF0000"/>
                </a:solidFill>
                <a:latin typeface="Courier New" panose="02070309020205020404" pitchFamily="49" charset="0"/>
                <a:cs typeface="Courier New" panose="02070309020205020404" pitchFamily="49" charset="0"/>
              </a:rPr>
              <a:t>%&gt;</a:t>
            </a:r>
          </a:p>
          <a:p>
            <a:pPr lvl="1"/>
            <a:r>
              <a:rPr lang="en-US" b="1" dirty="0">
                <a:solidFill>
                  <a:srgbClr val="FF0000"/>
                </a:solidFill>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sob.getName</a:t>
            </a: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%&gt;</a:t>
            </a:r>
          </a:p>
          <a:p>
            <a:r>
              <a:rPr lang="en-US" b="1" dirty="0">
                <a:solidFill>
                  <a:srgbClr val="00B0F0"/>
                </a:solidFill>
              </a:rPr>
              <a:t>Declarations</a:t>
            </a:r>
          </a:p>
          <a:p>
            <a:pPr lvl="1"/>
            <a:r>
              <a:rPr lang="en-US" b="1" dirty="0">
                <a:solidFill>
                  <a:srgbClr val="FF0000"/>
                </a:solidFill>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=10; </a:t>
            </a:r>
            <a:r>
              <a:rPr lang="en-US" b="1" dirty="0">
                <a:solidFill>
                  <a:srgbClr val="FF0000"/>
                </a:solidFill>
                <a:latin typeface="Courier New" panose="02070309020205020404" pitchFamily="49" charset="0"/>
                <a:cs typeface="Courier New" panose="02070309020205020404" pitchFamily="49" charset="0"/>
              </a:rPr>
              <a:t>%&gt;</a:t>
            </a:r>
          </a:p>
          <a:p>
            <a:pPr lvl="1"/>
            <a:r>
              <a:rPr lang="en-US" b="1" dirty="0">
                <a:solidFill>
                  <a:srgbClr val="FF0000"/>
                </a:solidFill>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 void display() { </a:t>
            </a:r>
            <a:r>
              <a:rPr lang="en-US" b="1" dirty="0" err="1">
                <a:latin typeface="Courier New" panose="02070309020205020404" pitchFamily="49" charset="0"/>
                <a:cs typeface="Courier New" panose="02070309020205020404" pitchFamily="49" charset="0"/>
              </a:rPr>
              <a:t>System.out.println</a:t>
            </a:r>
            <a:r>
              <a:rPr lang="en-US" b="1" dirty="0">
                <a:latin typeface="Courier New" panose="02070309020205020404" pitchFamily="49" charset="0"/>
                <a:cs typeface="Courier New" panose="02070309020205020404" pitchFamily="49" charset="0"/>
              </a:rPr>
              <a:t>(“Hello”);} </a:t>
            </a:r>
            <a:r>
              <a:rPr lang="en-US" b="1" dirty="0">
                <a:solidFill>
                  <a:srgbClr val="FF0000"/>
                </a:solidFill>
                <a:latin typeface="Courier New" panose="02070309020205020404" pitchFamily="49" charset="0"/>
                <a:cs typeface="Courier New" panose="02070309020205020404" pitchFamily="49" charset="0"/>
              </a:rPr>
              <a:t>%&gt;</a:t>
            </a:r>
          </a:p>
          <a:p>
            <a:r>
              <a:rPr lang="en-US" b="1" dirty="0">
                <a:solidFill>
                  <a:srgbClr val="00B0F0"/>
                </a:solidFill>
              </a:rPr>
              <a:t>Directives</a:t>
            </a:r>
          </a:p>
          <a:p>
            <a:pPr lvl="1"/>
            <a:r>
              <a:rPr lang="en-US" b="1" dirty="0">
                <a:latin typeface="Courier New" panose="02070309020205020404" pitchFamily="49" charset="0"/>
                <a:cs typeface="Courier New" panose="02070309020205020404" pitchFamily="49" charset="0"/>
              </a:rPr>
              <a:t>pages :  </a:t>
            </a:r>
            <a:r>
              <a:rPr lang="en-US" b="1" dirty="0">
                <a:solidFill>
                  <a:srgbClr val="FF0000"/>
                </a:solidFill>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 import =“foo.*” </a:t>
            </a:r>
            <a:r>
              <a:rPr lang="en-US" b="1" dirty="0">
                <a:solidFill>
                  <a:srgbClr val="FF0000"/>
                </a:solidFill>
                <a:latin typeface="Courier New" panose="02070309020205020404" pitchFamily="49" charset="0"/>
                <a:cs typeface="Courier New" panose="02070309020205020404" pitchFamily="49" charset="0"/>
              </a:rPr>
              <a:t>%&gt;</a:t>
            </a:r>
          </a:p>
          <a:p>
            <a:pPr lvl="1"/>
            <a:r>
              <a:rPr lang="en-US" b="1" dirty="0">
                <a:latin typeface="Courier New" panose="02070309020205020404" pitchFamily="49" charset="0"/>
                <a:cs typeface="Courier New" panose="02070309020205020404" pitchFamily="49" charset="0"/>
              </a:rPr>
              <a:t>include: </a:t>
            </a:r>
            <a:r>
              <a:rPr lang="en-US" b="1" dirty="0">
                <a:solidFill>
                  <a:srgbClr val="FF0000"/>
                </a:solidFill>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 include file =“/foo/</a:t>
            </a:r>
            <a:r>
              <a:rPr lang="en-US" b="1" dirty="0" err="1">
                <a:latin typeface="Courier New" panose="02070309020205020404" pitchFamily="49" charset="0"/>
                <a:cs typeface="Courier New" panose="02070309020205020404" pitchFamily="49" charset="0"/>
              </a:rPr>
              <a:t>myjsp.jsp</a:t>
            </a: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%&gt;</a:t>
            </a:r>
          </a:p>
          <a:p>
            <a:pPr lvl="1"/>
            <a:r>
              <a:rPr lang="en-US" b="1" dirty="0" err="1">
                <a:latin typeface="Courier New" panose="02070309020205020404" pitchFamily="49" charset="0"/>
                <a:cs typeface="Courier New" panose="02070309020205020404" pitchFamily="49" charset="0"/>
              </a:rPr>
              <a:t>taglib</a:t>
            </a:r>
            <a:r>
              <a:rPr lang="en-US" b="1" dirty="0">
                <a:latin typeface="Courier New" panose="02070309020205020404" pitchFamily="49" charset="0"/>
                <a:cs typeface="Courier New" panose="02070309020205020404" pitchFamily="49" charset="0"/>
              </a:rPr>
              <a:t> : </a:t>
            </a:r>
            <a:r>
              <a:rPr lang="en-US" b="1" dirty="0">
                <a:solidFill>
                  <a:srgbClr val="FF0000"/>
                </a:solidFill>
                <a:latin typeface="Courier New" panose="02070309020205020404" pitchFamily="49" charset="0"/>
                <a:cs typeface="Courier New" panose="02070309020205020404" pitchFamily="49" charset="0"/>
              </a:rPr>
              <a:t>&lt;%@</a:t>
            </a:r>
            <a:r>
              <a:rPr lang="en-US" b="1" dirty="0" err="1">
                <a:latin typeface="Courier New" panose="02070309020205020404" pitchFamily="49" charset="0"/>
                <a:cs typeface="Courier New" panose="02070309020205020404" pitchFamily="49" charset="0"/>
              </a:rPr>
              <a:t>taglib</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uri</a:t>
            </a:r>
            <a:r>
              <a:rPr lang="en-US" b="1" dirty="0">
                <a:latin typeface="Courier New" panose="02070309020205020404" pitchFamily="49" charset="0"/>
                <a:cs typeface="Courier New" panose="02070309020205020404" pitchFamily="49" charset="0"/>
              </a:rPr>
              <a:t> =“Tags” prefix=“cool” </a:t>
            </a:r>
            <a:r>
              <a:rPr lang="en-US" b="1" dirty="0">
                <a:solidFill>
                  <a:srgbClr val="FF0000"/>
                </a:solidFill>
                <a:latin typeface="Courier New" panose="02070309020205020404" pitchFamily="49" charset="0"/>
                <a:cs typeface="Courier New" panose="02070309020205020404" pitchFamily="49" charset="0"/>
              </a:rPr>
              <a:t>%&gt;</a:t>
            </a:r>
          </a:p>
        </p:txBody>
      </p:sp>
      <p:sp>
        <p:nvSpPr>
          <p:cNvPr id="4" name="TextBox 3">
            <a:extLst>
              <a:ext uri="{FF2B5EF4-FFF2-40B4-BE49-F238E27FC236}">
                <a16:creationId xmlns:a16="http://schemas.microsoft.com/office/drawing/2014/main" id="{F24B0135-89AE-4C75-9225-DC7E55F79625}"/>
              </a:ext>
            </a:extLst>
          </p:cNvPr>
          <p:cNvSpPr txBox="1"/>
          <p:nvPr/>
        </p:nvSpPr>
        <p:spPr>
          <a:xfrm>
            <a:off x="5906253" y="3105834"/>
            <a:ext cx="4630448" cy="646331"/>
          </a:xfrm>
          <a:prstGeom prst="rect">
            <a:avLst/>
          </a:prstGeom>
          <a:noFill/>
        </p:spPr>
        <p:txBody>
          <a:bodyPr wrap="square" rtlCol="0">
            <a:spAutoFit/>
          </a:bodyPr>
          <a:lstStyle/>
          <a:p>
            <a:r>
              <a:rPr lang="en-US" dirty="0"/>
              <a:t> </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out.println</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out.println</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sob.getName</a:t>
            </a:r>
            <a:r>
              <a:rPr lang="en-US" b="1" dirty="0">
                <a:latin typeface="Courier New" panose="02070309020205020404" pitchFamily="49" charset="0"/>
                <a:cs typeface="Courier New" panose="02070309020205020404" pitchFamily="49" charset="0"/>
              </a:rPr>
              <a:t>());</a:t>
            </a:r>
          </a:p>
        </p:txBody>
      </p:sp>
      <p:sp>
        <p:nvSpPr>
          <p:cNvPr id="5" name="Right Brace 4">
            <a:extLst>
              <a:ext uri="{FF2B5EF4-FFF2-40B4-BE49-F238E27FC236}">
                <a16:creationId xmlns:a16="http://schemas.microsoft.com/office/drawing/2014/main" id="{DB20E329-02AD-4605-9491-5E9FA9964456}"/>
              </a:ext>
            </a:extLst>
          </p:cNvPr>
          <p:cNvSpPr/>
          <p:nvPr/>
        </p:nvSpPr>
        <p:spPr>
          <a:xfrm>
            <a:off x="4785193" y="2809143"/>
            <a:ext cx="1121060" cy="1141242"/>
          </a:xfrm>
          <a:prstGeom prst="rightBrace">
            <a:avLst>
              <a:gd name="adj1" fmla="val 8333"/>
              <a:gd name="adj2" fmla="val 4591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4402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B7CE2-FF60-41D0-A3CD-16A035EF5C5D}"/>
              </a:ext>
            </a:extLst>
          </p:cNvPr>
          <p:cNvSpPr>
            <a:spLocks noGrp="1"/>
          </p:cNvSpPr>
          <p:nvPr>
            <p:ph type="title"/>
          </p:nvPr>
        </p:nvSpPr>
        <p:spPr/>
        <p:txBody>
          <a:bodyPr/>
          <a:lstStyle/>
          <a:p>
            <a:r>
              <a:rPr lang="en-US" dirty="0"/>
              <a:t>JSP Elements- JSP to Servlet</a:t>
            </a:r>
          </a:p>
        </p:txBody>
      </p:sp>
      <p:pic>
        <p:nvPicPr>
          <p:cNvPr id="2050" name="Picture 2" descr="Image result for JSP elements-jsp to servlet">
            <a:extLst>
              <a:ext uri="{FF2B5EF4-FFF2-40B4-BE49-F238E27FC236}">
                <a16:creationId xmlns:a16="http://schemas.microsoft.com/office/drawing/2014/main" id="{4D2AE43C-680B-4EE1-9AC7-AF32AA2C52F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5509"/>
          <a:stretch/>
        </p:blipFill>
        <p:spPr bwMode="auto">
          <a:xfrm>
            <a:off x="1282405" y="1267099"/>
            <a:ext cx="8832266" cy="5472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015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3610</TotalTime>
  <Words>5931</Words>
  <Application>Microsoft Office PowerPoint</Application>
  <PresentationFormat>Widescreen</PresentationFormat>
  <Paragraphs>849</Paragraphs>
  <Slides>94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94</vt:i4>
      </vt:variant>
    </vt:vector>
  </HeadingPairs>
  <TitlesOfParts>
    <vt:vector size="105" baseType="lpstr">
      <vt:lpstr>Arial</vt:lpstr>
      <vt:lpstr>Britannic Bold</vt:lpstr>
      <vt:lpstr>Calibri</vt:lpstr>
      <vt:lpstr>Cambria</vt:lpstr>
      <vt:lpstr>Courier New</vt:lpstr>
      <vt:lpstr>Georgia</vt:lpstr>
      <vt:lpstr>Symbol</vt:lpstr>
      <vt:lpstr>Times New Roman</vt:lpstr>
      <vt:lpstr>Wingdings</vt:lpstr>
      <vt:lpstr>Wingdings 2</vt:lpstr>
      <vt:lpstr>Office Theme</vt:lpstr>
      <vt:lpstr>Servlets</vt:lpstr>
      <vt:lpstr>Module 1</vt:lpstr>
      <vt:lpstr>Basic Servlet Structure </vt:lpstr>
      <vt:lpstr>Contd..</vt:lpstr>
      <vt:lpstr>Example of Servlet</vt:lpstr>
      <vt:lpstr>Servlet Packaging</vt:lpstr>
      <vt:lpstr>HTML Building Utilities</vt:lpstr>
      <vt:lpstr>Contd..,</vt:lpstr>
      <vt:lpstr>PowerPoint Presentation</vt:lpstr>
      <vt:lpstr>Servlet life cycle</vt:lpstr>
      <vt:lpstr>Contd..,</vt:lpstr>
      <vt:lpstr>Contd..,</vt:lpstr>
      <vt:lpstr>Contd..,</vt:lpstr>
      <vt:lpstr>Contd..</vt:lpstr>
      <vt:lpstr>Contd..,</vt:lpstr>
      <vt:lpstr>Contd..,</vt:lpstr>
      <vt:lpstr>Contd..,</vt:lpstr>
      <vt:lpstr>Contd..,</vt:lpstr>
      <vt:lpstr>The SingleThreadModel Interface</vt:lpstr>
      <vt:lpstr>Contd..,</vt:lpstr>
      <vt:lpstr>Handling the client request: form data</vt:lpstr>
      <vt:lpstr>Contd..,</vt:lpstr>
      <vt:lpstr>Contd..,</vt:lpstr>
      <vt:lpstr>Contd..,</vt:lpstr>
      <vt:lpstr>Contd..,</vt:lpstr>
      <vt:lpstr>Contd..,</vt:lpstr>
      <vt:lpstr>PowerPoint Presentation</vt:lpstr>
      <vt:lpstr>Contd..,</vt:lpstr>
      <vt:lpstr>Contd..,</vt:lpstr>
      <vt:lpstr>Handling the Client Request: HTTP Request Headers</vt:lpstr>
      <vt:lpstr>HTTP Request and HTTP Response</vt:lpstr>
      <vt:lpstr>Reading Request Headers from Servlets</vt:lpstr>
      <vt:lpstr>Contd..,</vt:lpstr>
      <vt:lpstr>Contd..,</vt:lpstr>
      <vt:lpstr>Request Headers</vt:lpstr>
      <vt:lpstr>HTTP 1.1 Request Headers</vt:lpstr>
      <vt:lpstr>Contd..,</vt:lpstr>
      <vt:lpstr>Contd..,</vt:lpstr>
      <vt:lpstr>Contd..,</vt:lpstr>
      <vt:lpstr>Contd..,</vt:lpstr>
      <vt:lpstr>Sending Compressed Web Pages</vt:lpstr>
      <vt:lpstr> Sending Compressed Web Pages </vt:lpstr>
      <vt:lpstr>Contd..,</vt:lpstr>
      <vt:lpstr>Restricting Access to Web</vt:lpstr>
      <vt:lpstr>Generating Server Response</vt:lpstr>
      <vt:lpstr>Generating Server Response: HTTP Status codes</vt:lpstr>
      <vt:lpstr>PowerPoint Presentation</vt:lpstr>
      <vt:lpstr>Contd..,</vt:lpstr>
      <vt:lpstr>Contd..,</vt:lpstr>
      <vt:lpstr>Contd..,</vt:lpstr>
      <vt:lpstr>PowerPoint Presentation</vt:lpstr>
      <vt:lpstr>Generating server response: HTTP Response Headers</vt:lpstr>
      <vt:lpstr>Contd..,</vt:lpstr>
      <vt:lpstr>Contd..,</vt:lpstr>
      <vt:lpstr>HTTP 1.1 Response Headers and Their Meaning</vt:lpstr>
      <vt:lpstr>Contd..,</vt:lpstr>
      <vt:lpstr>Contd..,</vt:lpstr>
      <vt:lpstr>GET vs POST</vt:lpstr>
      <vt:lpstr>Handling Cookies</vt:lpstr>
      <vt:lpstr>Contd..,</vt:lpstr>
      <vt:lpstr>Contd..,</vt:lpstr>
      <vt:lpstr>Contd..,</vt:lpstr>
      <vt:lpstr>Cookie API</vt:lpstr>
      <vt:lpstr>Contd..,</vt:lpstr>
      <vt:lpstr>Cookie Attribute</vt:lpstr>
      <vt:lpstr>Contd..,</vt:lpstr>
      <vt:lpstr>Contd..,</vt:lpstr>
      <vt:lpstr> Creating cookie and placing in response headers </vt:lpstr>
      <vt:lpstr>Contd..,</vt:lpstr>
      <vt:lpstr>Session Management</vt:lpstr>
      <vt:lpstr>Sessions Management: How Session works</vt:lpstr>
      <vt:lpstr>How Session Works</vt:lpstr>
      <vt:lpstr>Session  Management</vt:lpstr>
      <vt:lpstr>Cont..,</vt:lpstr>
      <vt:lpstr>Session Tracking - Cookies</vt:lpstr>
      <vt:lpstr>Contd..,</vt:lpstr>
      <vt:lpstr>Contd..,</vt:lpstr>
      <vt:lpstr>URL-Rewriting</vt:lpstr>
      <vt:lpstr>Contd..,</vt:lpstr>
      <vt:lpstr>Contd..,</vt:lpstr>
      <vt:lpstr>The Session Tracking API</vt:lpstr>
      <vt:lpstr>Creating a new Session</vt:lpstr>
      <vt:lpstr>Methods Available in HTTP Session class</vt:lpstr>
      <vt:lpstr>Contd..,</vt:lpstr>
      <vt:lpstr>JSP Overview </vt:lpstr>
      <vt:lpstr>JSP  - Technology</vt:lpstr>
      <vt:lpstr>JSP</vt:lpstr>
      <vt:lpstr>Phases in JSP</vt:lpstr>
      <vt:lpstr>JSP Architecture</vt:lpstr>
      <vt:lpstr>Life-Cycle of JSP</vt:lpstr>
      <vt:lpstr>Need for JSP</vt:lpstr>
      <vt:lpstr>Advantage of JSP</vt:lpstr>
      <vt:lpstr>JSP Elements (Basic Syntax)</vt:lpstr>
      <vt:lpstr>JSP Elements- JSP to Servlet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Rajatha</dc:creator>
  <cp:lastModifiedBy>Rajatha</cp:lastModifiedBy>
  <cp:revision>318</cp:revision>
  <dcterms:created xsi:type="dcterms:W3CDTF">2018-01-24T05:22:38Z</dcterms:created>
  <dcterms:modified xsi:type="dcterms:W3CDTF">2018-02-26T05:51:23Z</dcterms:modified>
</cp:coreProperties>
</file>