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8" r:id="rId17"/>
    <p:sldId id="271" r:id="rId18"/>
    <p:sldId id="273" r:id="rId19"/>
    <p:sldId id="279" r:id="rId20"/>
    <p:sldId id="274" r:id="rId21"/>
    <p:sldId id="275" r:id="rId22"/>
    <p:sldId id="276" r:id="rId23"/>
    <p:sldId id="280" r:id="rId24"/>
    <p:sldId id="277" r:id="rId25"/>
    <p:sldId id="278" r:id="rId26"/>
    <p:sldId id="281" r:id="rId27"/>
    <p:sldId id="283" r:id="rId28"/>
    <p:sldId id="290" r:id="rId29"/>
    <p:sldId id="284" r:id="rId30"/>
    <p:sldId id="292" r:id="rId31"/>
    <p:sldId id="285" r:id="rId32"/>
    <p:sldId id="286" r:id="rId33"/>
    <p:sldId id="289" r:id="rId34"/>
    <p:sldId id="287" r:id="rId35"/>
    <p:sldId id="291" r:id="rId36"/>
    <p:sldId id="293" r:id="rId37"/>
    <p:sldId id="294" r:id="rId38"/>
    <p:sldId id="302" r:id="rId39"/>
    <p:sldId id="295" r:id="rId40"/>
    <p:sldId id="303" r:id="rId41"/>
    <p:sldId id="296" r:id="rId42"/>
    <p:sldId id="304" r:id="rId43"/>
    <p:sldId id="297" r:id="rId44"/>
    <p:sldId id="298" r:id="rId45"/>
    <p:sldId id="299" r:id="rId46"/>
    <p:sldId id="300" r:id="rId47"/>
    <p:sldId id="301" r:id="rId48"/>
    <p:sldId id="305" r:id="rId49"/>
    <p:sldId id="306" r:id="rId50"/>
    <p:sldId id="313" r:id="rId51"/>
    <p:sldId id="314" r:id="rId52"/>
    <p:sldId id="315" r:id="rId53"/>
    <p:sldId id="316" r:id="rId54"/>
    <p:sldId id="317" r:id="rId55"/>
    <p:sldId id="319" r:id="rId56"/>
    <p:sldId id="320" r:id="rId57"/>
    <p:sldId id="318" r:id="rId58"/>
    <p:sldId id="321" r:id="rId59"/>
    <p:sldId id="327" r:id="rId60"/>
    <p:sldId id="328" r:id="rId61"/>
    <p:sldId id="323" r:id="rId62"/>
    <p:sldId id="324" r:id="rId63"/>
    <p:sldId id="326" r:id="rId64"/>
    <p:sldId id="333" r:id="rId65"/>
    <p:sldId id="330" r:id="rId66"/>
    <p:sldId id="322" r:id="rId67"/>
    <p:sldId id="331" r:id="rId68"/>
    <p:sldId id="332" r:id="rId69"/>
    <p:sldId id="334" r:id="rId70"/>
    <p:sldId id="336" r:id="rId71"/>
    <p:sldId id="337" r:id="rId72"/>
    <p:sldId id="335" r:id="rId73"/>
    <p:sldId id="308" r:id="rId74"/>
    <p:sldId id="312" r:id="rId75"/>
    <p:sldId id="309" r:id="rId76"/>
    <p:sldId id="310" r:id="rId77"/>
    <p:sldId id="311" r:id="rId78"/>
    <p:sldId id="329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3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B8895A-3888-4948-98DF-59C712B5277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21E32D-EF95-47DF-BA5F-FEA2E734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4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B8895A-3888-4948-98DF-59C712B5277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21E32D-EF95-47DF-BA5F-FEA2E734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9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B8895A-3888-4948-98DF-59C712B5277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21E32D-EF95-47DF-BA5F-FEA2E734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7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B8895A-3888-4948-98DF-59C712B5277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21E32D-EF95-47DF-BA5F-FEA2E734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0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B8895A-3888-4948-98DF-59C712B5277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21E32D-EF95-47DF-BA5F-FEA2E734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5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B8895A-3888-4948-98DF-59C712B5277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21E32D-EF95-47DF-BA5F-FEA2E734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3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B8895A-3888-4948-98DF-59C712B5277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21E32D-EF95-47DF-BA5F-FEA2E734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B8895A-3888-4948-98DF-59C712B5277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21E32D-EF95-47DF-BA5F-FEA2E734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B8895A-3888-4948-98DF-59C712B5277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21E32D-EF95-47DF-BA5F-FEA2E734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5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B8895A-3888-4948-98DF-59C712B5277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21E32D-EF95-47DF-BA5F-FEA2E734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2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B8895A-3888-4948-98DF-59C712B5277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21E32D-EF95-47DF-BA5F-FEA2E734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9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53394"/>
            <a:ext cx="7886700" cy="1165803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722" y="1460499"/>
            <a:ext cx="8653896" cy="510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050" name="Picture 2" descr="Image result for jsp">
            <a:extLst>
              <a:ext uri="{FF2B5EF4-FFF2-40B4-BE49-F238E27FC236}">
                <a16:creationId xmlns:a16="http://schemas.microsoft.com/office/drawing/2014/main" id="{CB17FA4B-1C8C-400A-AAE7-A5F648AE7A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145977"/>
            <a:ext cx="1232669" cy="10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07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thoutbook.com/Technology.php?tech=35&amp;subject=Java%20Beans%20Interview%20Questions%20and%20Answers" TargetMode="External"/><Relationship Id="rId2" Type="http://schemas.openxmlformats.org/officeDocument/2006/relationships/hyperlink" Target="http://www.withoutbook.com/InterviewQuestionAnswer.php?tech=2&amp;quesId=458&amp;subject=JSP%20Interview%20Questions%20and%20Answ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thoutbook.com/Technology.php?tech=8&amp;subject=JavaScript%20Interview%20Questions%20and%20Answer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90B9-0AE1-498F-8559-BE28479F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961635"/>
          </a:xfrm>
        </p:spPr>
        <p:txBody>
          <a:bodyPr/>
          <a:lstStyle/>
          <a:p>
            <a:r>
              <a:rPr lang="en-US" dirty="0"/>
              <a:t>Module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06537-8C2B-4CA3-A19C-B1DB58402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635" y="3602038"/>
            <a:ext cx="8304551" cy="1134854"/>
          </a:xfrm>
        </p:spPr>
        <p:txBody>
          <a:bodyPr>
            <a:normAutofit/>
          </a:bodyPr>
          <a:lstStyle/>
          <a:p>
            <a:r>
              <a:rPr lang="en-US" sz="2800" b="1" dirty="0"/>
              <a:t>JSP and Controlling the Structure of generated Servlets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3920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37D5-4DB0-412A-B45E-0212C675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Using </a:t>
            </a:r>
            <a:r>
              <a:rPr lang="en-US" b="1" dirty="0" err="1"/>
              <a:t>jsp</a:t>
            </a:r>
            <a:r>
              <a:rPr lang="en-US" b="1" dirty="0"/>
              <a:t> expressions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432E4-4897-46A4-8456-1419BBFF6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9" y="1219197"/>
            <a:ext cx="8750239" cy="5585409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2400" dirty="0"/>
              <a:t>A JSP expression is used to insert values directly into the output. It has the following form.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&lt;%= </a:t>
            </a:r>
            <a:r>
              <a:rPr lang="en-US" sz="2000" b="1" i="1" dirty="0">
                <a:solidFill>
                  <a:srgbClr val="FF0000"/>
                </a:solidFill>
              </a:rPr>
              <a:t>Java Expression</a:t>
            </a:r>
            <a:r>
              <a:rPr lang="en-US" sz="2000" b="1" dirty="0">
                <a:solidFill>
                  <a:srgbClr val="FF0000"/>
                </a:solidFill>
              </a:rPr>
              <a:t> %&gt;</a:t>
            </a:r>
            <a:endParaRPr lang="en-US" sz="1800" b="1" dirty="0">
              <a:solidFill>
                <a:srgbClr val="FF0000"/>
              </a:solidFill>
            </a:endParaRPr>
          </a:p>
          <a:p>
            <a:pPr lvl="0">
              <a:lnSpc>
                <a:spcPct val="110000"/>
              </a:lnSpc>
            </a:pPr>
            <a:r>
              <a:rPr lang="en-US" sz="2400" dirty="0"/>
              <a:t>The expression is </a:t>
            </a:r>
            <a:r>
              <a:rPr lang="en-US" sz="2400" b="1" dirty="0"/>
              <a:t>evaluated</a:t>
            </a:r>
            <a:r>
              <a:rPr lang="en-US" sz="2400" dirty="0"/>
              <a:t>, </a:t>
            </a:r>
            <a:r>
              <a:rPr lang="en-US" sz="2400" b="1" dirty="0"/>
              <a:t>converted</a:t>
            </a:r>
            <a:r>
              <a:rPr lang="en-US" sz="2400" dirty="0"/>
              <a:t> to a string, and </a:t>
            </a:r>
            <a:r>
              <a:rPr lang="en-US" sz="2400" b="1" dirty="0"/>
              <a:t>inserted</a:t>
            </a:r>
            <a:r>
              <a:rPr lang="en-US" sz="2400" dirty="0"/>
              <a:t> in the page. </a:t>
            </a:r>
            <a:endParaRPr lang="en-US" sz="2000" dirty="0"/>
          </a:p>
          <a:p>
            <a:pPr lvl="0">
              <a:lnSpc>
                <a:spcPct val="110000"/>
              </a:lnSpc>
            </a:pPr>
            <a:r>
              <a:rPr lang="en-US" sz="2400" dirty="0"/>
              <a:t>This evaluation is performed at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runtime</a:t>
            </a:r>
            <a:r>
              <a:rPr lang="en-US" sz="2400" dirty="0"/>
              <a:t> (when the page is requested) and thus has full access to information about the request.</a:t>
            </a:r>
            <a:endParaRPr lang="en-US" sz="2000" dirty="0"/>
          </a:p>
          <a:p>
            <a:pPr lvl="0">
              <a:lnSpc>
                <a:spcPct val="100000"/>
              </a:lnSpc>
            </a:pPr>
            <a:r>
              <a:rPr lang="en-US" sz="2400" dirty="0"/>
              <a:t>For example, the following shows the date/time that the page was requested.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Current time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&lt;%=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i="1" dirty="0">
                <a:solidFill>
                  <a:srgbClr val="00B050"/>
                </a:solidFill>
              </a:rPr>
              <a:t>new </a:t>
            </a:r>
            <a:r>
              <a:rPr lang="en-US" b="1" i="1" dirty="0" err="1">
                <a:solidFill>
                  <a:srgbClr val="00B050"/>
                </a:solidFill>
              </a:rPr>
              <a:t>java.util.Date</a:t>
            </a:r>
            <a:r>
              <a:rPr lang="en-US" b="1" i="1" dirty="0">
                <a:solidFill>
                  <a:srgbClr val="00B050"/>
                </a:solidFill>
              </a:rPr>
              <a:t>( )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%&gt;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1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546E-7D4C-4FFD-BAD1-52EAF7E9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0" y="8424"/>
            <a:ext cx="7886700" cy="116580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	Predefined Variables </a:t>
            </a:r>
            <a:br>
              <a:rPr lang="en-US" b="1" dirty="0"/>
            </a:br>
            <a:r>
              <a:rPr lang="en-US" b="1" dirty="0"/>
              <a:t>				</a:t>
            </a:r>
            <a:r>
              <a:rPr lang="en-US" sz="4000" b="1" dirty="0"/>
              <a:t>(or</a:t>
            </a:r>
            <a:r>
              <a:rPr lang="en-US" sz="4000" b="1" i="1" dirty="0"/>
              <a:t> implicit objects</a:t>
            </a:r>
            <a:r>
              <a:rPr lang="en-US" sz="4000" b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D8FDC-5C17-4AC5-89BE-F0E500519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11" y="1400539"/>
            <a:ext cx="8933258" cy="5225113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400" dirty="0"/>
              <a:t>To simplify these expressions, a number of </a:t>
            </a:r>
            <a:r>
              <a:rPr lang="en-US" sz="2400" b="1" dirty="0"/>
              <a:t>predefined variables </a:t>
            </a:r>
            <a:r>
              <a:rPr lang="en-US" sz="2400" dirty="0"/>
              <a:t>(or “</a:t>
            </a:r>
            <a:r>
              <a:rPr lang="en-US" sz="2400" i="1" dirty="0"/>
              <a:t>implicit objects</a:t>
            </a:r>
            <a:r>
              <a:rPr lang="en-US" sz="2400" dirty="0"/>
              <a:t>”). are used. 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These Objects are the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Java objects </a:t>
            </a:r>
            <a:r>
              <a:rPr lang="en-US" sz="2400" dirty="0"/>
              <a:t>that the JSP Container makes available to the developers in each page and the developer can call them directly without being explicitly declared.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For example you can retrieve HTML form parameter data by using request variable, which represent the  </a:t>
            </a:r>
            <a:r>
              <a:rPr lang="en-US" sz="2400" b="1" dirty="0" err="1"/>
              <a:t>HttpServletRequest</a:t>
            </a:r>
            <a:r>
              <a:rPr lang="en-US" sz="2400" dirty="0"/>
              <a:t> 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0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6EC9-6437-447E-A2A4-7C97801F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Contd..,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A20945E1-B709-44FA-8458-8E0EDB78A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23" y="1379621"/>
            <a:ext cx="8739266" cy="524603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&lt;% </a:t>
            </a:r>
            <a:endParaRPr lang="en-US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 user =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request.getParameter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(“user”);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%&gt;</a:t>
            </a:r>
            <a:endParaRPr lang="en-US" sz="16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Hello, </a:t>
            </a:r>
            <a:r>
              <a:rPr lang="en-US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&lt;%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out.println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(user); </a:t>
            </a:r>
            <a:r>
              <a:rPr lang="en-US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%&gt;</a:t>
            </a:r>
            <a:endParaRPr lang="en-US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90C40E90-231F-4F8A-85B2-D500CACDF5C2}"/>
              </a:ext>
            </a:extLst>
          </p:cNvPr>
          <p:cNvSpPr/>
          <p:nvPr/>
        </p:nvSpPr>
        <p:spPr>
          <a:xfrm>
            <a:off x="4639455" y="1543987"/>
            <a:ext cx="3454657" cy="1109272"/>
          </a:xfrm>
          <a:prstGeom prst="borderCallout1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“request” object is implicit here, associated with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HttpServletRequest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object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C6A6C277-70ED-492C-8D4F-3D2545D195E1}"/>
              </a:ext>
            </a:extLst>
          </p:cNvPr>
          <p:cNvSpPr/>
          <p:nvPr/>
        </p:nvSpPr>
        <p:spPr>
          <a:xfrm>
            <a:off x="3830559" y="4062334"/>
            <a:ext cx="3454657" cy="908014"/>
          </a:xfrm>
          <a:prstGeom prst="borderCallout2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 ”out” object is implicit in JSP, associated with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JspWriter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428018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AF0E-4F2D-4233-A7E5-7A7E93ED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2B67-8E1F-4E6B-B1D7-B72C7E900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3707"/>
            <a:ext cx="8653896" cy="5106555"/>
          </a:xfrm>
        </p:spPr>
        <p:txBody>
          <a:bodyPr/>
          <a:lstStyle/>
          <a:p>
            <a:r>
              <a:rPr lang="en-US" dirty="0"/>
              <a:t>Following are the JSP implicit object: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B41624-DA36-45D4-9CC5-CD5612315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04760"/>
              </p:ext>
            </p:extLst>
          </p:nvPr>
        </p:nvGraphicFramePr>
        <p:xfrm>
          <a:off x="0" y="1858780"/>
          <a:ext cx="9144000" cy="49458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6640">
                  <a:extLst>
                    <a:ext uri="{9D8B030D-6E8A-4147-A177-3AD203B41FA5}">
                      <a16:colId xmlns:a16="http://schemas.microsoft.com/office/drawing/2014/main" val="801381239"/>
                    </a:ext>
                  </a:extLst>
                </a:gridCol>
                <a:gridCol w="6677360">
                  <a:extLst>
                    <a:ext uri="{9D8B030D-6E8A-4147-A177-3AD203B41FA5}">
                      <a16:colId xmlns:a16="http://schemas.microsoft.com/office/drawing/2014/main" val="1195703115"/>
                    </a:ext>
                  </a:extLst>
                </a:gridCol>
              </a:tblGrid>
              <a:tr h="515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Implicit Object</a:t>
                      </a:r>
                      <a:endParaRPr lang="en-US" sz="1800" i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i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5594363"/>
                  </a:ext>
                </a:extLst>
              </a:tr>
              <a:tr h="4422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 </a:t>
                      </a:r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HttpServletRequest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object associated with the request.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9229739"/>
                  </a:ext>
                </a:extLst>
              </a:tr>
              <a:tr h="9048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 </a:t>
                      </a: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HttpServletResponse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object associated with the response that is sent back to the browser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0637292"/>
                  </a:ext>
                </a:extLst>
              </a:tr>
              <a:tr h="9048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session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 </a:t>
                      </a: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HttpSession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object associated with the session for the given user of request.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4989511"/>
                  </a:ext>
                </a:extLst>
              </a:tr>
              <a:tr h="8679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 </a:t>
                      </a:r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JspWriter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object associated with the output stream of the response.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422336"/>
                  </a:ext>
                </a:extLst>
              </a:tr>
              <a:tr h="4422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 </a:t>
                      </a:r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ServletContext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object for the web application.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3510669"/>
                  </a:ext>
                </a:extLst>
              </a:tr>
              <a:tr h="8679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 object represents the Throwable object that was thrown by some other JSP page.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9401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53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245C-4C76-4E9D-8A25-032C7E95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7886700" cy="1165803"/>
          </a:xfrm>
        </p:spPr>
        <p:txBody>
          <a:bodyPr/>
          <a:lstStyle/>
          <a:p>
            <a:r>
              <a:rPr lang="en-US" dirty="0"/>
              <a:t>Contd..,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A54E0-EDDF-405F-A4F9-77331E4AA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22" y="1256741"/>
            <a:ext cx="4860667" cy="592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Jsp</a:t>
            </a:r>
            <a:r>
              <a:rPr lang="en-US" b="1" dirty="0"/>
              <a:t>/Servlet Correspondence</a:t>
            </a:r>
            <a:endParaRPr lang="en-US" dirty="0"/>
          </a:p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2D092F-BC5A-4876-9E13-6FC3B7E4ED03}"/>
              </a:ext>
            </a:extLst>
          </p:cNvPr>
          <p:cNvSpPr/>
          <p:nvPr/>
        </p:nvSpPr>
        <p:spPr>
          <a:xfrm>
            <a:off x="240722" y="1868776"/>
            <a:ext cx="6689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Example:</a:t>
            </a:r>
            <a:r>
              <a:rPr lang="en-US" dirty="0"/>
              <a:t> Sample JSP Expression: Random Number</a:t>
            </a: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8865874B-1D8C-421C-A838-99D49C2E9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635" y="2389595"/>
            <a:ext cx="4875548" cy="8829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&lt;H1&gt;A Random Number&lt;/H1&gt;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&lt;%=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Math.random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%&gt;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3EB43-B05B-402A-857C-809359BA7561}"/>
              </a:ext>
            </a:extLst>
          </p:cNvPr>
          <p:cNvSpPr/>
          <p:nvPr/>
        </p:nvSpPr>
        <p:spPr>
          <a:xfrm>
            <a:off x="240722" y="3458845"/>
            <a:ext cx="417293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Resulting Servlet Code: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Number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4A2EC66C-11DD-447E-9D5D-AA94B2A18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22" y="3847541"/>
            <a:ext cx="8662556" cy="295706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void _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jspService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HttpServletRequest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request,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HttpServletResponse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response)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throws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ServletException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IOException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HttpSession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session =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request.getSession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JspWriter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out =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response.getWriter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out.println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("&lt;H1&gt;A Random Number&lt;/H1&gt;");</a:t>
            </a:r>
            <a:endParaRPr lang="en-US" sz="16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out.println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Math.random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16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479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305B-B72E-4D97-82B9-93100628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JSP Expression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CB904C22-F3F9-4A46-98AF-EE797ADA6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422" y="1310599"/>
            <a:ext cx="8789686" cy="31714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&lt;!DOCTYPE html&gt;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&lt;html&gt;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&lt;head&gt;&lt;title&gt;JSP Page&lt;/title&gt;&lt;/head&gt;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&lt;body&gt;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&lt;h1&gt;</a:t>
            </a:r>
            <a:r>
              <a:rPr lang="en-US" b="1" i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JSP Expression</a:t>
            </a:r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&lt;/h1&gt;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&lt;UL&gt;</a:t>
            </a:r>
            <a:endParaRPr lang="en-US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</a:t>
            </a:r>
            <a:r>
              <a:rPr lang="en-US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Current time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&lt;%= </a:t>
            </a:r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 </a:t>
            </a:r>
            <a:r>
              <a:rPr lang="en-US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java.util.Date</a:t>
            </a:r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%&gt; </a:t>
            </a:r>
            <a:r>
              <a:rPr lang="en-US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&lt;/li&gt;</a:t>
            </a:r>
            <a:endParaRPr lang="en-US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</a:t>
            </a:r>
            <a:r>
              <a:rPr lang="en-US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Server: 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&lt;%= </a:t>
            </a:r>
            <a:r>
              <a:rPr lang="en-US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application.getServerInfo</a:t>
            </a:r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%&gt; </a:t>
            </a:r>
            <a:r>
              <a:rPr lang="en-US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&lt;/li&gt;</a:t>
            </a:r>
            <a:endParaRPr lang="en-US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</a:t>
            </a:r>
            <a:r>
              <a:rPr lang="en-US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 ID: 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&lt;%= </a:t>
            </a:r>
            <a:r>
              <a:rPr lang="en-US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session.getId</a:t>
            </a:r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%&gt; &lt;/li&gt;</a:t>
            </a:r>
            <a:endParaRPr lang="en-US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&lt;/UL&gt;</a:t>
            </a:r>
            <a:endParaRPr lang="en-US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&lt;/body&gt;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&lt;/html&gt;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234B6-E541-4C8C-A46B-9453A6FE03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9370" y="4616971"/>
            <a:ext cx="5585809" cy="21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1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CC52-8C16-4951-909B-5CF53730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Contd..,</a:t>
            </a:r>
          </a:p>
        </p:txBody>
      </p:sp>
      <p:pic>
        <p:nvPicPr>
          <p:cNvPr id="1026" name="Picture 2" descr="Image result for jsp expression- more examples">
            <a:extLst>
              <a:ext uri="{FF2B5EF4-FFF2-40B4-BE49-F238E27FC236}">
                <a16:creationId xmlns:a16="http://schemas.microsoft.com/office/drawing/2014/main" id="{3475E5D8-60F7-43C1-B97B-DF8BC4B4B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86"/>
          <a:stretch/>
        </p:blipFill>
        <p:spPr bwMode="auto">
          <a:xfrm>
            <a:off x="0" y="1246990"/>
            <a:ext cx="9144000" cy="555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25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E3A5-C386-45C6-B62C-60CCE26A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7886700" cy="1165803"/>
          </a:xfrm>
        </p:spPr>
        <p:txBody>
          <a:bodyPr/>
          <a:lstStyle/>
          <a:p>
            <a:r>
              <a:rPr lang="en-US" dirty="0"/>
              <a:t>Comparing JSP and Servlets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AF49F2-15EA-4598-9C99-18FF8EC5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49789"/>
              </p:ext>
            </p:extLst>
          </p:nvPr>
        </p:nvGraphicFramePr>
        <p:xfrm>
          <a:off x="1" y="1219196"/>
          <a:ext cx="9143999" cy="5638802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4542019">
                  <a:extLst>
                    <a:ext uri="{9D8B030D-6E8A-4147-A177-3AD203B41FA5}">
                      <a16:colId xmlns:a16="http://schemas.microsoft.com/office/drawing/2014/main" val="4224451509"/>
                    </a:ext>
                  </a:extLst>
                </a:gridCol>
                <a:gridCol w="4601980">
                  <a:extLst>
                    <a:ext uri="{9D8B030D-6E8A-4147-A177-3AD203B41FA5}">
                      <a16:colId xmlns:a16="http://schemas.microsoft.com/office/drawing/2014/main" val="3263890429"/>
                    </a:ext>
                  </a:extLst>
                </a:gridCol>
              </a:tblGrid>
              <a:tr h="511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</a:rPr>
                        <a:t>JSP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</a:rPr>
                        <a:t>Servlet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3162305"/>
                  </a:ext>
                </a:extLst>
              </a:tr>
              <a:tr h="6638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JSP is a web page scripting language that can generate dynamic content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Servlets are already compiled which also creates dynamic web content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6794527"/>
                  </a:ext>
                </a:extLst>
              </a:tr>
              <a:tr h="8868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JSP runs slower compared to servlet as it takes compilation time to convert into java Servlets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Servlets run faster compared to JSP.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5924987"/>
                  </a:ext>
                </a:extLst>
              </a:tr>
              <a:tr h="8219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It’s easier to code in JSP than in Java Servlets.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Its little much code to write here.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4299542"/>
                  </a:ext>
                </a:extLst>
              </a:tr>
              <a:tr h="3285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MVC, </a:t>
                      </a:r>
                      <a:r>
                        <a:rPr lang="en-US" sz="18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jsp</a:t>
                      </a: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act as a view.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MVC, servlet act as a controller.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725172"/>
                  </a:ext>
                </a:extLst>
              </a:tr>
              <a:tr h="755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JSP are generally preferred when there is not much processing of data required.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servlets are best for use when there is more processing and manipulation involved.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8526730"/>
                  </a:ext>
                </a:extLst>
              </a:tr>
              <a:tr h="10073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advantage of JSP programming over servlets is that we can build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b="1" u="sng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custom tags</a:t>
                      </a: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which can directly call </a:t>
                      </a:r>
                      <a:r>
                        <a:rPr lang="en-US" sz="1800" b="1" u="sng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Java beans</a:t>
                      </a: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no such custom tag facility in servlets.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3866117"/>
                  </a:ext>
                </a:extLst>
              </a:tr>
              <a:tr h="6638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can achieve functionality of JSP at client side by running </a:t>
                      </a:r>
                      <a:r>
                        <a:rPr lang="en-US" sz="1800" b="1" u="sng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JavaScript</a:t>
                      </a: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at client side.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are no such methods for servlets.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603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336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7385EC-BEE1-4476-8C4C-67B0332B625A}"/>
              </a:ext>
            </a:extLst>
          </p:cNvPr>
          <p:cNvSpPr/>
          <p:nvPr/>
        </p:nvSpPr>
        <p:spPr>
          <a:xfrm>
            <a:off x="0" y="668189"/>
            <a:ext cx="9143999" cy="5990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ThreeParams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extends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HttpServlet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public void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doGet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HttpServletRequest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request,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HttpServletResponse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response)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throws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ServletException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IOException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PrintWriter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out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response.getWriter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String title = "Reading Three Request Parameters";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("&lt;HTML&gt;\n" +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"&lt;HEAD&gt;&lt;TITLE&gt;" + title + "&lt;/TITLE&gt;&lt;/HEAD&gt;\n" +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"&lt;BODY BGCOLOR=\"#FDF5E6\"&gt;\n" +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"&lt;H1 ALIGN=\"CENTER\"&gt;" + title + "&lt;/H1&gt;\n" +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"&lt;UL&gt;\n" +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  &lt;LI&gt;&lt;B&gt;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param1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&lt;/B&gt;: 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request.getParameter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("param1") + "\n" +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  &lt;LI&gt;&lt;B&gt;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param2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&lt;/B&gt;: 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		   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request.getParameter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("param2") + "\n" +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  &lt;LI&gt;&lt;B&gt;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param3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&lt;/B&gt;: 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+ 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request.getParameter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("param3") + "\n" +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"&lt;/UL&gt;\n" +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"&lt;/BODY&gt;&lt;/HTML&gt;"); }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922487-E191-4326-86AF-4B58412B7FFE}"/>
              </a:ext>
            </a:extLst>
          </p:cNvPr>
          <p:cNvSpPr/>
          <p:nvPr/>
        </p:nvSpPr>
        <p:spPr>
          <a:xfrm>
            <a:off x="0" y="14659"/>
            <a:ext cx="4014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Example in Servlet :ThreeParams.java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2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7F29-5D33-485C-BD70-EDEC8154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7886700" cy="1165803"/>
          </a:xfrm>
        </p:spPr>
        <p:txBody>
          <a:bodyPr/>
          <a:lstStyle/>
          <a:p>
            <a:r>
              <a:rPr lang="en-US" dirty="0"/>
              <a:t>JSP 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49493DC-9DE5-4C8E-9519-96F27CA91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19197"/>
            <a:ext cx="9144000" cy="56303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&lt;!DOCTYPE HTML PUBLIC "-//W3C//DTD HTML 4.0 Transitional//EN"&gt;</a:t>
            </a:r>
            <a:endParaRPr lang="en-US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&lt;HTML&gt;</a:t>
            </a:r>
            <a:endParaRPr lang="en-US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&lt;HEAD&gt;</a:t>
            </a:r>
            <a:endParaRPr lang="en-US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&lt;TITLE&gt;Reading Three Request Parameters&lt;/TITLE&gt; &lt;/HEAD&gt;</a:t>
            </a:r>
            <a:endParaRPr lang="en-US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&lt;BODY&gt;</a:t>
            </a:r>
            <a:endParaRPr lang="en-US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&lt;H1&gt;</a:t>
            </a:r>
            <a:r>
              <a:rPr lang="en-US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Reading Three Request Parameters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&lt;/H1&gt;</a:t>
            </a:r>
            <a:endParaRPr lang="en-US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&lt;UL&gt;</a:t>
            </a:r>
            <a:endParaRPr lang="en-US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&lt;LI&gt;&lt;B&gt;param1&lt;/B&gt;: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&lt;%=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request.getParameter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("param1") </a:t>
            </a:r>
            <a:r>
              <a:rPr lang="en-US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%&gt;</a:t>
            </a:r>
            <a:endParaRPr lang="en-US" sz="2400" dirty="0">
              <a:solidFill>
                <a:srgbClr val="FF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	  &lt;LI&gt;&lt;B&gt;param2&lt;/B&gt;: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en-US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&lt;%=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request.getParameter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("param2") </a:t>
            </a:r>
            <a:r>
              <a:rPr lang="en-US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%&gt;</a:t>
            </a:r>
            <a:endParaRPr lang="en-US" sz="2400" dirty="0">
              <a:solidFill>
                <a:srgbClr val="FF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&lt;LI&gt;&lt;B&gt;param3&lt;/B&gt;: 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&lt;%=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request.getParameter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("param3") </a:t>
            </a:r>
            <a:r>
              <a:rPr lang="en-US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%&gt;</a:t>
            </a:r>
            <a:endParaRPr lang="en-US" sz="2400" dirty="0">
              <a:solidFill>
                <a:srgbClr val="FF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&lt;/UL&gt;</a:t>
            </a:r>
            <a:endParaRPr lang="en-US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&lt;/BODY&gt;&lt;/HTML&gt;</a:t>
            </a:r>
            <a:endParaRPr lang="en-US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8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1D46-D7E6-4EAC-9D4B-53467E2D1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22" y="359761"/>
            <a:ext cx="8653896" cy="6447133"/>
          </a:xfrm>
        </p:spPr>
        <p:txBody>
          <a:bodyPr>
            <a:normAutofit/>
          </a:bodyPr>
          <a:lstStyle/>
          <a:p>
            <a:r>
              <a:rPr lang="en-US" dirty="0"/>
              <a:t>Invoking java code with JSP scripting elements</a:t>
            </a:r>
          </a:p>
          <a:p>
            <a:r>
              <a:rPr lang="en-US" dirty="0"/>
              <a:t>Creating Template Text</a:t>
            </a:r>
          </a:p>
          <a:p>
            <a:r>
              <a:rPr lang="en-US" dirty="0"/>
              <a:t>Invoking java code from JSP </a:t>
            </a:r>
          </a:p>
          <a:p>
            <a:r>
              <a:rPr lang="en-US" dirty="0"/>
              <a:t>Limiting java code in JSP </a:t>
            </a:r>
          </a:p>
          <a:p>
            <a:r>
              <a:rPr lang="en-US" dirty="0"/>
              <a:t>Using </a:t>
            </a:r>
            <a:r>
              <a:rPr lang="en-US" dirty="0" err="1"/>
              <a:t>jsp</a:t>
            </a:r>
            <a:r>
              <a:rPr lang="en-US" dirty="0"/>
              <a:t> expressions</a:t>
            </a:r>
          </a:p>
          <a:p>
            <a:r>
              <a:rPr lang="en-US" dirty="0"/>
              <a:t>Comparing servlets and </a:t>
            </a:r>
            <a:r>
              <a:rPr lang="en-US" dirty="0" err="1"/>
              <a:t>jsp</a:t>
            </a:r>
            <a:endParaRPr lang="en-US" dirty="0"/>
          </a:p>
          <a:p>
            <a:r>
              <a:rPr lang="en-US" dirty="0"/>
              <a:t>Writing </a:t>
            </a:r>
            <a:r>
              <a:rPr lang="en-US" dirty="0" err="1"/>
              <a:t>scriptlets</a:t>
            </a:r>
            <a:endParaRPr lang="en-US" dirty="0"/>
          </a:p>
          <a:p>
            <a:r>
              <a:rPr lang="en-US" dirty="0"/>
              <a:t>For example Using Scriptlets to make parts of </a:t>
            </a:r>
            <a:r>
              <a:rPr lang="en-US" dirty="0" err="1"/>
              <a:t>jsp</a:t>
            </a:r>
            <a:r>
              <a:rPr lang="en-US" dirty="0"/>
              <a:t> conditional</a:t>
            </a:r>
          </a:p>
          <a:p>
            <a:r>
              <a:rPr lang="en-US" dirty="0"/>
              <a:t>Using declarations</a:t>
            </a:r>
          </a:p>
          <a:p>
            <a:r>
              <a:rPr lang="en-US" dirty="0"/>
              <a:t>Declaration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6E97-4126-418B-ACA7-436CA491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Scriptlets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B4834-B74F-4EE1-85BF-84A35886B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4187"/>
            <a:ext cx="9144000" cy="5585409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2400" dirty="0"/>
              <a:t>Scriptlet Tag allows to write java code inside JSP page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Scriptlet tag implements the _</a:t>
            </a:r>
            <a:r>
              <a:rPr lang="en-US" sz="2400" dirty="0" err="1"/>
              <a:t>jspService</a:t>
            </a:r>
            <a:r>
              <a:rPr lang="en-US" sz="2400" dirty="0"/>
              <a:t> method functionality by writing script/java code.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Scriptlets have the following form: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lvl="0" algn="just">
              <a:lnSpc>
                <a:spcPct val="100000"/>
              </a:lnSpc>
            </a:pPr>
            <a:r>
              <a:rPr lang="en-US" sz="2400" dirty="0"/>
              <a:t>Scriptlets have access to the same automatically defined variables as do expressions  (request response, session, out, etc.). explicitly sending output to the resultant page, out variable is used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6D77BDD-F209-44CF-A6C4-1225C8AAF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105" y="3768148"/>
            <a:ext cx="3793084" cy="48750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&lt;% </a:t>
            </a:r>
            <a:r>
              <a:rPr lang="en-US" sz="2400" b="1" i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 Code</a:t>
            </a:r>
            <a:r>
              <a:rPr lang="en-US" sz="24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%&gt;</a:t>
            </a:r>
            <a:endParaRPr lang="en-US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760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2FE1-D40B-4F0B-8B15-AE071572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scriptlet</a:t>
            </a:r>
            <a:r>
              <a:rPr lang="en-US" dirty="0"/>
              <a:t>( 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151EE3-E8F9-425B-8E04-7E119EAD43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0262" y="1423136"/>
            <a:ext cx="8603475" cy="45217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&lt;head&gt;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&lt;title&gt;My First JSP Page&lt;/title&gt;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&lt;/head&gt;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Page Count 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(++count);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2820260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3F97-55DE-4876-89A0-14D1708E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598"/>
            <a:ext cx="7886700" cy="116580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Using Scriptlets to make parts of </a:t>
            </a:r>
            <a:r>
              <a:rPr lang="en-US" b="1" dirty="0" err="1"/>
              <a:t>jsp</a:t>
            </a:r>
            <a:r>
              <a:rPr lang="en-US" b="1" dirty="0"/>
              <a:t> conditional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A8614-34F0-4F53-B171-31EC67E00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9197"/>
            <a:ext cx="9144000" cy="55854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Insert 1 to many lines of java code</a:t>
            </a:r>
          </a:p>
          <a:p>
            <a:pPr>
              <a:lnSpc>
                <a:spcPct val="150000"/>
              </a:lnSpc>
            </a:pPr>
            <a:r>
              <a:rPr lang="en-US" dirty="0"/>
              <a:t>Key to this approach are the facts that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	</a:t>
            </a:r>
            <a:r>
              <a:rPr lang="en-US" sz="2400" b="1" dirty="0"/>
              <a:t>(a)</a:t>
            </a:r>
            <a:r>
              <a:rPr lang="en-US" sz="2400" dirty="0"/>
              <a:t> code inside a </a:t>
            </a:r>
            <a:r>
              <a:rPr lang="en-US" sz="2400" dirty="0" err="1"/>
              <a:t>scriptlet</a:t>
            </a:r>
            <a:r>
              <a:rPr lang="en-US" sz="2400" dirty="0"/>
              <a:t> gets inserted into the resultant 	servlet’s _</a:t>
            </a:r>
            <a:r>
              <a:rPr lang="en-US" sz="2400" dirty="0" err="1"/>
              <a:t>jspService</a:t>
            </a:r>
            <a:r>
              <a:rPr lang="en-US" sz="2400" dirty="0"/>
              <a:t> method (called by service) </a:t>
            </a:r>
            <a:r>
              <a:rPr lang="en-US" sz="2400" i="1" dirty="0"/>
              <a:t>exactly</a:t>
            </a:r>
            <a:r>
              <a:rPr lang="en-US" sz="2400" dirty="0"/>
              <a:t> as 	written and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	</a:t>
            </a:r>
            <a:r>
              <a:rPr lang="en-US" sz="2400" b="1" dirty="0"/>
              <a:t>(b)</a:t>
            </a:r>
            <a:r>
              <a:rPr lang="en-US" sz="2400" dirty="0"/>
              <a:t> that any static HTML (template text) before or after a 	</a:t>
            </a:r>
            <a:r>
              <a:rPr lang="en-US" sz="2400" dirty="0" err="1"/>
              <a:t>scriptlet</a:t>
            </a:r>
            <a:r>
              <a:rPr lang="en-US" sz="2400" dirty="0"/>
              <a:t> gets converted to print statements.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68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9695-45F9-480C-8588-436CD4B47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6F1D-4F13-407F-9440-F481EFF0E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 JSP declaration lets you define methods or fields that get inserted into the main body of the servlet class (</a:t>
            </a:r>
            <a:r>
              <a:rPr lang="en-US" sz="2400" i="1" dirty="0"/>
              <a:t>outside</a:t>
            </a:r>
            <a:r>
              <a:rPr lang="en-US" sz="2400" dirty="0"/>
              <a:t> the _</a:t>
            </a:r>
            <a:r>
              <a:rPr lang="en-US" sz="2400" dirty="0" err="1"/>
              <a:t>jspService</a:t>
            </a:r>
            <a:r>
              <a:rPr lang="en-US" sz="2400" dirty="0"/>
              <a:t> method)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Declaration is made inside the servlet class but outside the service method.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 declaration has the following form: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EC5FC12-1B23-4465-BD04-350DEC6FC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935" y="5337541"/>
            <a:ext cx="6295869" cy="7287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&lt;%!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Field or Method Definition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%&gt;</a:t>
            </a:r>
            <a:endParaRPr lang="en-US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317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F7AC-D132-4BE2-BE71-A07462F8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Contd..,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C0487A3-4650-4BD2-BE4E-53B4DF56E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41" y="1410091"/>
            <a:ext cx="7472597" cy="22175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&lt;BODY&gt;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&lt;% if (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Math.random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 0.5) { %&gt;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&lt;H1&gt;</a:t>
            </a:r>
            <a:r>
              <a:rPr lang="en-US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Have a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&lt;I&gt;</a:t>
            </a:r>
            <a:r>
              <a:rPr lang="en-US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nice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&lt;/I&gt; </a:t>
            </a:r>
            <a:r>
              <a:rPr lang="en-US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day!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&lt;/H1&gt;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&lt;% } else { %&gt;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&lt;H1&gt;</a:t>
            </a:r>
            <a:r>
              <a:rPr lang="en-US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Have a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&lt;I&gt;</a:t>
            </a:r>
            <a:r>
              <a:rPr lang="en-US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lousy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&lt;/I&gt; </a:t>
            </a:r>
            <a:r>
              <a:rPr lang="en-US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day!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&lt;/H1&gt;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&lt;% } %&gt;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&lt;/BODY&gt;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47B504C-6705-479A-A610-CD80FBC83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22" y="4029618"/>
            <a:ext cx="8544393" cy="2079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Math.random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 0.5) 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out.println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("&lt;H1&gt;Have a &lt;I&gt;nice&lt;/I&gt; day!&lt;/H1&gt;");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else 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out.println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("&lt;H1&gt;Have a &lt;I&gt;lousy&lt;/I&gt; day!&lt;/H1&gt;");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93C123-9EED-4F5F-A78B-559478E04713}"/>
              </a:ext>
            </a:extLst>
          </p:cNvPr>
          <p:cNvSpPr/>
          <p:nvPr/>
        </p:nvSpPr>
        <p:spPr>
          <a:xfrm>
            <a:off x="547141" y="6109505"/>
            <a:ext cx="8162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Overuse of this approach can lead to JSP code that is hard to understand and maintain.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74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1FBB-4454-4D26-8C51-59FF36D1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Contd..,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3AE208-6887-477B-BF93-37E5B0695B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170" y="1195335"/>
            <a:ext cx="8843007" cy="59067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html&gt;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&lt;head&gt; &lt;title&gt;My First JSP Page&lt;/title&gt;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&lt;/head&gt;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&lt;%!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count = 0; %&gt;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&lt;body&gt;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Page Count is: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(++count); %&gt;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&lt;/body&gt;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&lt;/html&gt; 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30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B20B-280F-4D21-91F0-4A38794E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51"/>
            <a:ext cx="7886700" cy="1054348"/>
          </a:xfrm>
        </p:spPr>
        <p:txBody>
          <a:bodyPr/>
          <a:lstStyle/>
          <a:p>
            <a:r>
              <a:rPr lang="en-US" dirty="0"/>
              <a:t>Contd..,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BF5A6-CF07-4538-91DB-336264C4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31" y="1219200"/>
            <a:ext cx="8789687" cy="5347854"/>
          </a:xfrm>
        </p:spPr>
        <p:txBody>
          <a:bodyPr/>
          <a:lstStyle/>
          <a:p>
            <a:pPr algn="just"/>
            <a:r>
              <a:rPr lang="en-US" dirty="0"/>
              <a:t>JSP declarations can contain field (instance variable) definitions, method definitions, inner class definitions, or even static initializer blocks: anything that is legal to put inside a class definition but outside any existing methods. </a:t>
            </a:r>
          </a:p>
          <a:p>
            <a:r>
              <a:rPr lang="en-US" dirty="0"/>
              <a:t>Declarations almost always contain field or method definitions.</a:t>
            </a:r>
          </a:p>
          <a:p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349DD33-E7CC-46F5-98DF-BDAB05591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587" y="4013776"/>
            <a:ext cx="7257113" cy="23975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&lt;H1&gt;Some Heading&lt;/H1&gt;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&lt;%!</a:t>
            </a:r>
            <a:endParaRPr lang="en-US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private String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randomHeading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20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return("&lt;H2&gt;" +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Math.random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+ "&lt;/H2&gt;");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%&gt;</a:t>
            </a:r>
            <a:endParaRPr lang="en-US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&lt;%=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randomHeading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%&gt;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824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E690-1C1F-4283-A114-053FE33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Declaration Example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634CD1B4-5DF4-44FF-9B14-29560DDC2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93" y="1615816"/>
            <a:ext cx="8424475" cy="33459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&lt;%!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private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accessCount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2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%&gt;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Accesses to page since server reboot: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&lt;%=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++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accessCount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%&gt;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816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90194-0746-4C37-BED3-8FEE499E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22" y="3038168"/>
            <a:ext cx="8653896" cy="1932038"/>
          </a:xfrm>
          <a:solidFill>
            <a:srgbClr val="00B0F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chemeClr val="bg1"/>
                </a:solidFill>
              </a:rPr>
              <a:t>Controlling the Structure of 			     generated servlets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64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D6C2-F6F1-41DC-9CC8-F00FE71F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b="1" dirty="0"/>
            </a:br>
            <a:r>
              <a:rPr lang="en-US" sz="3600" b="1" dirty="0"/>
              <a:t>The JSP page directive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D8D8-5FE9-4B2E-AA1E-C8B028AC5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31" y="1219197"/>
            <a:ext cx="8789687" cy="5347857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/>
              <a:t>JSP </a:t>
            </a:r>
            <a:r>
              <a:rPr lang="en-US" i="1" dirty="0"/>
              <a:t>directive</a:t>
            </a:r>
            <a:r>
              <a:rPr lang="en-US" dirty="0"/>
              <a:t> affects the overall structure of the servlet that results from the JSP page.</a:t>
            </a:r>
          </a:p>
          <a:p>
            <a:pPr lvl="0" algn="just">
              <a:lnSpc>
                <a:spcPct val="100000"/>
              </a:lnSpc>
            </a:pPr>
            <a:r>
              <a:rPr lang="en-US" dirty="0"/>
              <a:t>The </a:t>
            </a:r>
            <a:r>
              <a:rPr lang="en-US" b="1" dirty="0" err="1"/>
              <a:t>jsp</a:t>
            </a:r>
            <a:r>
              <a:rPr lang="en-US" b="1" dirty="0"/>
              <a:t> directives</a:t>
            </a:r>
            <a:r>
              <a:rPr lang="en-US" dirty="0"/>
              <a:t> are messages that tells the web container how to translate a JSP page into the corresponding servlet.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dirty="0"/>
              <a:t>Syntax: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E3EEB-4FB5-4443-BF59-40888EB98404}"/>
              </a:ext>
            </a:extLst>
          </p:cNvPr>
          <p:cNvSpPr txBox="1"/>
          <p:nvPr/>
        </p:nvSpPr>
        <p:spPr>
          <a:xfrm>
            <a:off x="855406" y="4126950"/>
            <a:ext cx="8039212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</a:t>
            </a:r>
            <a:r>
              <a:rPr lang="en-US" sz="2400" b="1" dirty="0"/>
              <a:t>)	&lt;%@ directive attribute="value" %&gt;</a:t>
            </a:r>
          </a:p>
          <a:p>
            <a:endParaRPr lang="en-US" sz="2400" b="1" dirty="0"/>
          </a:p>
          <a:p>
            <a:r>
              <a:rPr lang="en-US" sz="2400" b="1" dirty="0"/>
              <a:t>ii)	&lt;%@ directive attribute1="value1"               			    	 						 attribute2="value2"</a:t>
            </a:r>
          </a:p>
          <a:p>
            <a:r>
              <a:rPr lang="en-US" sz="2400" b="1" dirty="0"/>
              <a:t>               	               . . . . . . . . . . . . . . . . </a:t>
            </a:r>
          </a:p>
          <a:p>
            <a:r>
              <a:rPr lang="en-US" sz="2400" b="1" dirty="0"/>
              <a:t>		                     </a:t>
            </a:r>
            <a:r>
              <a:rPr lang="en-US" sz="2400" b="1" dirty="0" err="1"/>
              <a:t>attributeN</a:t>
            </a:r>
            <a:r>
              <a:rPr lang="en-US" sz="2400" b="1" dirty="0"/>
              <a:t>="</a:t>
            </a:r>
            <a:r>
              <a:rPr lang="en-US" sz="2400" b="1" dirty="0" err="1"/>
              <a:t>valueN</a:t>
            </a:r>
            <a:r>
              <a:rPr lang="en-US" sz="2400" b="1" dirty="0"/>
              <a:t>" %&gt;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7277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75CF-0BEA-4485-9769-9D0D8D46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JSP </a:t>
            </a:r>
            <a:r>
              <a:rPr lang="en-US" dirty="0"/>
              <a:t>as Servlet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A5249B-91EF-438E-B90E-64FAC544D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0705"/>
            <a:ext cx="9111204" cy="2841118"/>
          </a:xfrm>
        </p:spPr>
      </p:pic>
    </p:spTree>
    <p:extLst>
      <p:ext uri="{BB962C8B-B14F-4D97-AF65-F5344CB8AC3E}">
        <p14:creationId xmlns:p14="http://schemas.microsoft.com/office/powerpoint/2010/main" val="1052802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1239-CA2B-4908-9594-3AC9D6DE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98BA-E8FB-4438-8BCB-E0DCA2C8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/>
              <a:t>In JSP, there are three types of directives: 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dirty="0"/>
              <a:t>page, 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dirty="0"/>
              <a:t>include, and 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dirty="0" err="1"/>
              <a:t>taglib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4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A549-D368-4971-B007-00F15DFF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598"/>
            <a:ext cx="7886700" cy="1165803"/>
          </a:xfrm>
        </p:spPr>
        <p:txBody>
          <a:bodyPr/>
          <a:lstStyle/>
          <a:p>
            <a:r>
              <a:rPr lang="en-US" dirty="0"/>
              <a:t>The JSP page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C07B4-1E82-4952-A087-AAC6FFF18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/>
              <a:t>page</a:t>
            </a:r>
            <a:r>
              <a:rPr lang="en-US" dirty="0"/>
              <a:t> directive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dirty="0"/>
              <a:t>controls the structure of the servlet by importing classes,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dirty="0"/>
              <a:t>customizing the servlet superclass, 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dirty="0"/>
              <a:t>setting the content type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dirty="0"/>
              <a:t>page directive can be placed anywhere within the document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62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1655-0275-4BA8-B424-9351C8F5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" y="-5598"/>
            <a:ext cx="7886700" cy="1165803"/>
          </a:xfrm>
        </p:spPr>
        <p:txBody>
          <a:bodyPr/>
          <a:lstStyle/>
          <a:p>
            <a:r>
              <a:rPr lang="en-US" dirty="0"/>
              <a:t>The JSP page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56C3-5529-44DD-AF97-3787C41C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3" y="1219197"/>
            <a:ext cx="8878529" cy="5240597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The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directive</a:t>
            </a:r>
            <a:endParaRPr lang="en-US" sz="2400" b="1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US" dirty="0"/>
              <a:t>inserts a file into the servlet class at the time the JSP file is </a:t>
            </a:r>
            <a:r>
              <a:rPr lang="en-US" i="1" dirty="0">
                <a:solidFill>
                  <a:srgbClr val="FF0000"/>
                </a:solidFill>
              </a:rPr>
              <a:t>translated</a:t>
            </a:r>
            <a:r>
              <a:rPr lang="en-US" dirty="0"/>
              <a:t> into a servlet.</a:t>
            </a:r>
            <a:endParaRPr lang="en-US" sz="2000" dirty="0"/>
          </a:p>
          <a:p>
            <a:pPr lvl="1" algn="just">
              <a:lnSpc>
                <a:spcPct val="150000"/>
              </a:lnSpc>
            </a:pPr>
            <a:r>
              <a:rPr lang="en-US" dirty="0"/>
              <a:t>An include directive should be placed in the document at the point at which you want the file to be inserted.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/>
              <a:t> </a:t>
            </a: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directive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which can be used to define custom markup tags;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27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2B39-23B5-4866-B5A0-5FD568CC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73D0-CEBC-40FD-BC4D-184096C9D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22" y="1386349"/>
            <a:ext cx="8653896" cy="5180706"/>
          </a:xfrm>
        </p:spPr>
        <p:txBody>
          <a:bodyPr/>
          <a:lstStyle/>
          <a:p>
            <a:r>
              <a:rPr lang="en-US" dirty="0"/>
              <a:t>The page directive lets you define one or more of the following </a:t>
            </a:r>
            <a:r>
              <a:rPr lang="en-US" i="1" dirty="0">
                <a:solidFill>
                  <a:srgbClr val="C00000"/>
                </a:solidFill>
              </a:rPr>
              <a:t>case-sensitive attributes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import, </a:t>
            </a:r>
          </a:p>
          <a:p>
            <a:pPr lvl="1"/>
            <a:r>
              <a:rPr lang="en-US" dirty="0" err="1"/>
              <a:t>contentType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isThreadSafe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session, </a:t>
            </a:r>
          </a:p>
          <a:p>
            <a:pPr lvl="1"/>
            <a:r>
              <a:rPr lang="en-US" dirty="0"/>
              <a:t>buffer, </a:t>
            </a:r>
          </a:p>
          <a:p>
            <a:pPr lvl="1"/>
            <a:r>
              <a:rPr lang="en-US" dirty="0" err="1"/>
              <a:t>autoflush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extends, </a:t>
            </a:r>
          </a:p>
          <a:p>
            <a:pPr lvl="1"/>
            <a:r>
              <a:rPr lang="en-US" dirty="0"/>
              <a:t>info, </a:t>
            </a:r>
          </a:p>
          <a:p>
            <a:pPr lvl="1"/>
            <a:r>
              <a:rPr lang="en-US" dirty="0" err="1"/>
              <a:t>errorPage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isErrorPage</a:t>
            </a:r>
            <a:r>
              <a:rPr lang="en-US" dirty="0"/>
              <a:t>, and language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34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6286-9847-4664-A619-E8717A8E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import attribute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9B72-DD77-4D43-A064-EDC00E662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82" y="1342515"/>
            <a:ext cx="8653896" cy="283127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400" dirty="0"/>
              <a:t>The import attribute is used to import class, interface or all the members of a package.</a:t>
            </a:r>
          </a:p>
          <a:p>
            <a:pPr>
              <a:lnSpc>
                <a:spcPct val="170000"/>
              </a:lnSpc>
            </a:pPr>
            <a:r>
              <a:rPr lang="en-US" sz="2400" dirty="0"/>
              <a:t>It is similar to import keyword in java class or interface.</a:t>
            </a:r>
          </a:p>
          <a:p>
            <a:r>
              <a:rPr lang="en-US" sz="2400" dirty="0"/>
              <a:t>Use of the import attribute takes one of the following two forms</a:t>
            </a:r>
            <a:r>
              <a:rPr lang="en-US" sz="3200" dirty="0"/>
              <a:t>: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DC5A3-3EAC-4745-AE4A-62AA9A766787}"/>
              </a:ext>
            </a:extLst>
          </p:cNvPr>
          <p:cNvSpPr/>
          <p:nvPr/>
        </p:nvSpPr>
        <p:spPr>
          <a:xfrm>
            <a:off x="166982" y="4464746"/>
            <a:ext cx="8810036" cy="1322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&lt;%@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package.class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%&gt;</a:t>
            </a:r>
          </a:p>
          <a:p>
            <a:pPr marL="9144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2. &lt;%@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page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="package.class1,...,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package.classN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" 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670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D295-00D3-4CA7-9792-78D63146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Contd..,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45613-8643-453D-8DB2-31F235B54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22" y="1460499"/>
            <a:ext cx="865389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Example: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3998A4-D300-40DF-8CAB-5FB15BCEAA58}"/>
              </a:ext>
            </a:extLst>
          </p:cNvPr>
          <p:cNvSpPr/>
          <p:nvPr/>
        </p:nvSpPr>
        <p:spPr>
          <a:xfrm>
            <a:off x="1166966" y="2181932"/>
            <a:ext cx="67197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&lt;html&gt;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&lt;body&gt;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	&lt;%@ page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java.util.Date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%&gt;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	Today is: &lt;%=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Date() %&gt;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&lt;/body&gt;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&lt;/html&gt;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7672E5-DD28-425A-9F51-1C35F14A564D}"/>
              </a:ext>
            </a:extLst>
          </p:cNvPr>
          <p:cNvSpPr/>
          <p:nvPr/>
        </p:nvSpPr>
        <p:spPr>
          <a:xfrm>
            <a:off x="240721" y="4731558"/>
            <a:ext cx="865389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 is the only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 that is allowed to appear multiple times within the same document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page directives can appear anywhere within the document, it is traditional to place import statements either near the top of the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5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DA80-7C28-417A-A49B-94E94A80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contentType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F39F6-F5EC-4FA1-AEC9-F3A3B5348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22" y="1460499"/>
            <a:ext cx="8653896" cy="196850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dirty="0" err="1"/>
              <a:t>contentType</a:t>
            </a:r>
            <a:r>
              <a:rPr lang="en-US" sz="2400" dirty="0"/>
              <a:t> attribute sets the character encoding for the JSP page and for the generated response page. The default content type is </a:t>
            </a:r>
            <a:r>
              <a:rPr lang="en-US" sz="2400" b="1" dirty="0"/>
              <a:t>text/html</a:t>
            </a:r>
            <a:r>
              <a:rPr lang="en-US" sz="2400" dirty="0"/>
              <a:t>, charset=ISO-8859-1" which is the standard content type for HTML pages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6128D7-688F-4E47-A2D2-2C552B2F159F}"/>
              </a:ext>
            </a:extLst>
          </p:cNvPr>
          <p:cNvSpPr/>
          <p:nvPr/>
        </p:nvSpPr>
        <p:spPr>
          <a:xfrm>
            <a:off x="803564" y="3428999"/>
            <a:ext cx="70831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&lt;html&gt;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&lt;body&gt;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&lt;%@ page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contentType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=application/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msword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%&gt;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	Today is: &lt;%=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java.util.Date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 %&gt;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&lt;/body&gt;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&lt;/html&gt;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554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2E70-60F3-4B07-AE13-A64933FC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62E20-AEFF-42D4-BCE7-99D9CFC2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The session attribute controls whether or not the page participates in HTTP sessions.</a:t>
            </a:r>
          </a:p>
          <a:p>
            <a:pPr algn="just"/>
            <a:r>
              <a:rPr lang="en-US" dirty="0"/>
              <a:t>Use of this attribute takes one of the following two forms:</a:t>
            </a:r>
          </a:p>
          <a:p>
            <a:pPr lvl="1" algn="just"/>
            <a:r>
              <a:rPr lang="en-US" b="1" dirty="0"/>
              <a:t>&lt;%@ page session="true" %&gt; &lt;%-- Default --%&gt;</a:t>
            </a:r>
          </a:p>
          <a:p>
            <a:pPr lvl="1" algn="just"/>
            <a:r>
              <a:rPr lang="en-US" b="1" dirty="0"/>
              <a:t>&lt;%@ page session="false" %&gt;</a:t>
            </a:r>
          </a:p>
          <a:p>
            <a:pPr lvl="1" algn="just"/>
            <a:endParaRPr lang="en-US" b="1" dirty="0"/>
          </a:p>
          <a:p>
            <a:pPr algn="just"/>
            <a:r>
              <a:rPr lang="en-US" dirty="0"/>
              <a:t>A value of </a:t>
            </a:r>
            <a:r>
              <a:rPr lang="en-US" sz="2400" b="1" dirty="0"/>
              <a:t>true</a:t>
            </a:r>
            <a:r>
              <a:rPr lang="en-US" dirty="0"/>
              <a:t> indicates that the predefined variable </a:t>
            </a:r>
            <a:r>
              <a:rPr lang="en-US" sz="2400" b="1" dirty="0"/>
              <a:t>session</a:t>
            </a:r>
            <a:r>
              <a:rPr lang="en-US" sz="1800" dirty="0"/>
              <a:t> </a:t>
            </a:r>
            <a:r>
              <a:rPr lang="en-US" dirty="0"/>
              <a:t>(of type </a:t>
            </a:r>
            <a:r>
              <a:rPr lang="en-US" dirty="0" err="1"/>
              <a:t>HttpSession</a:t>
            </a:r>
            <a:r>
              <a:rPr lang="en-US" sz="4000" dirty="0"/>
              <a:t>) </a:t>
            </a:r>
            <a:r>
              <a:rPr lang="en-US" dirty="0"/>
              <a:t>should be bound to the existing session if one exists; otherwise, a new session should be created and bound to session</a:t>
            </a:r>
            <a:r>
              <a:rPr lang="en-US" sz="4000" dirty="0"/>
              <a:t>.</a:t>
            </a:r>
          </a:p>
          <a:p>
            <a:pPr algn="just"/>
            <a:r>
              <a:rPr lang="en-US" dirty="0"/>
              <a:t>A value false means that no sessions will be used automatically and attempts to access session variable </a:t>
            </a:r>
          </a:p>
          <a:p>
            <a:pPr marL="342900" lvl="1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655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F248-1264-440F-BF06-6684BE11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Contd..,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B6B9328-30C4-4A78-81FD-68F183314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45" y="1440748"/>
            <a:ext cx="8714509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 page session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"true"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%&gt;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9933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&lt;html&gt;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&lt;head&gt;&lt;title&gt;session &lt;/title&gt;&lt;/head&gt;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is a session page directive 	example.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9933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11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"Session id:"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					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session.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11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%&gt;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&lt;/body&gt;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&lt;/html&gt;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331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6219-BA0F-446B-83D5-1EBE4355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isThreadSafe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E4E85-A261-46E0-97D3-939EEC96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</a:t>
            </a:r>
            <a:r>
              <a:rPr lang="en-US" dirty="0" err="1"/>
              <a:t>isThreadSafe</a:t>
            </a:r>
            <a:r>
              <a:rPr lang="en-US" dirty="0"/>
              <a:t> attribute controls whether or not the servlet that results from the JSP page will implement the </a:t>
            </a:r>
            <a:r>
              <a:rPr lang="en-US" dirty="0" err="1"/>
              <a:t>SingleThreadModel</a:t>
            </a:r>
            <a:r>
              <a:rPr lang="en-US" dirty="0"/>
              <a:t> interface.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Use of the </a:t>
            </a:r>
            <a:r>
              <a:rPr lang="en-US" dirty="0" err="1"/>
              <a:t>isThreadSafe</a:t>
            </a:r>
            <a:r>
              <a:rPr lang="en-US" dirty="0"/>
              <a:t> attribute takes one of the following two forms: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&lt;%@ page </a:t>
            </a:r>
            <a:r>
              <a:rPr lang="en-US" dirty="0" err="1"/>
              <a:t>isThreadSafe</a:t>
            </a:r>
            <a:r>
              <a:rPr lang="en-US" dirty="0"/>
              <a:t>="true" %&gt; &lt;%!-- Default --%&gt;</a:t>
            </a:r>
          </a:p>
          <a:p>
            <a:pPr marL="0" indent="0">
              <a:buNone/>
            </a:pPr>
            <a:r>
              <a:rPr lang="en-US" dirty="0"/>
              <a:t>&lt;%@ page </a:t>
            </a:r>
            <a:r>
              <a:rPr lang="en-US" dirty="0" err="1"/>
              <a:t>isThreadSafe</a:t>
            </a:r>
            <a:r>
              <a:rPr lang="en-US" dirty="0"/>
              <a:t>="false" %&gt;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5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E0FD-313A-412F-9DBD-DD8CE419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7886700" cy="1165803"/>
          </a:xfrm>
        </p:spPr>
        <p:txBody>
          <a:bodyPr>
            <a:noAutofit/>
          </a:bodyPr>
          <a:lstStyle/>
          <a:p>
            <a:r>
              <a:rPr lang="en-US" sz="3600" b="1" dirty="0"/>
              <a:t>Invoking java code with JSP scripting elements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7562-256C-4A6B-802D-3F9111EBC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JSP Scripting element are written inside </a:t>
            </a:r>
            <a:r>
              <a:rPr lang="en-US" b="1" dirty="0"/>
              <a:t>&lt;% %&gt;</a:t>
            </a:r>
            <a:r>
              <a:rPr lang="en-US" dirty="0"/>
              <a:t> tags.</a:t>
            </a:r>
          </a:p>
          <a:p>
            <a:pPr>
              <a:lnSpc>
                <a:spcPct val="200000"/>
              </a:lnSpc>
            </a:pPr>
            <a:r>
              <a:rPr lang="en-US" dirty="0"/>
              <a:t>These code inside </a:t>
            </a:r>
            <a:r>
              <a:rPr lang="en-US" b="1" dirty="0"/>
              <a:t>&lt;% %&gt;</a:t>
            </a:r>
            <a:r>
              <a:rPr lang="en-US" dirty="0"/>
              <a:t> tags are processed by the JSP engine during translation of the JSP page. </a:t>
            </a:r>
          </a:p>
          <a:p>
            <a:pPr>
              <a:lnSpc>
                <a:spcPct val="200000"/>
              </a:lnSpc>
            </a:pPr>
            <a:r>
              <a:rPr lang="en-US" dirty="0"/>
              <a:t>Any other text in the JSP page is considered as HTML code or plain text.</a:t>
            </a:r>
          </a:p>
        </p:txBody>
      </p:sp>
    </p:spTree>
    <p:extLst>
      <p:ext uri="{BB962C8B-B14F-4D97-AF65-F5344CB8AC3E}">
        <p14:creationId xmlns:p14="http://schemas.microsoft.com/office/powerpoint/2010/main" val="16424819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BF5A-BBE6-4163-AB24-440B405D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2F87-6E84-4F2C-8DF1-12E08DCAB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b="1" dirty="0"/>
              <a:t> </a:t>
            </a:r>
            <a:r>
              <a:rPr lang="en-US" b="1" dirty="0" err="1"/>
              <a:t>isThreadSafe</a:t>
            </a:r>
            <a:r>
              <a:rPr lang="en-US" b="1" dirty="0"/>
              <a:t>="true"</a:t>
            </a:r>
            <a:r>
              <a:rPr lang="en-US" dirty="0"/>
              <a:t>, creates multiple objects for the same JSP file when requested by multiple clients. Each client is served with a separate </a:t>
            </a:r>
            <a:r>
              <a:rPr lang="en-US" b="1" dirty="0"/>
              <a:t>_</a:t>
            </a:r>
            <a:r>
              <a:rPr lang="en-US" b="1" dirty="0" err="1"/>
              <a:t>jspService</a:t>
            </a:r>
            <a:r>
              <a:rPr lang="en-US" b="1" dirty="0"/>
              <a:t>()</a:t>
            </a:r>
            <a:r>
              <a:rPr lang="en-US" dirty="0"/>
              <a:t> method</a:t>
            </a:r>
          </a:p>
          <a:p>
            <a:pPr lvl="0">
              <a:lnSpc>
                <a:spcPct val="150000"/>
              </a:lnSpc>
            </a:pPr>
            <a:r>
              <a:rPr lang="en-US" b="1" dirty="0" err="1"/>
              <a:t>isThreadSafe</a:t>
            </a:r>
            <a:r>
              <a:rPr lang="en-US" b="1" dirty="0"/>
              <a:t>="false"</a:t>
            </a:r>
            <a:r>
              <a:rPr lang="en-US" dirty="0"/>
              <a:t>, allows the container to create one Servlet object for each client requesting the same JSP. </a:t>
            </a:r>
          </a:p>
        </p:txBody>
      </p:sp>
    </p:spTree>
    <p:extLst>
      <p:ext uri="{BB962C8B-B14F-4D97-AF65-F5344CB8AC3E}">
        <p14:creationId xmlns:p14="http://schemas.microsoft.com/office/powerpoint/2010/main" val="42453869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332F-5B99-4A9A-A2F4-6B6089C8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F6F0-FEB7-4710-80F3-E9E0534C6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The buffer attribute specifies the size of the buffer used by the out variable, which is of type </a:t>
            </a:r>
            <a:r>
              <a:rPr lang="en-US" dirty="0" err="1"/>
              <a:t>JspWriter</a:t>
            </a:r>
            <a:r>
              <a:rPr lang="en-US" dirty="0"/>
              <a:t> (a subclass of </a:t>
            </a:r>
            <a:r>
              <a:rPr lang="en-US" dirty="0" err="1"/>
              <a:t>PrintWriter</a:t>
            </a:r>
            <a:r>
              <a:rPr lang="en-US" dirty="0"/>
              <a:t>). Use of this attribute takes one of two forms: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&lt;%@ page buffer="</a:t>
            </a:r>
            <a:r>
              <a:rPr lang="en-US" b="1" i="1" dirty="0" err="1">
                <a:solidFill>
                  <a:srgbClr val="FF0000"/>
                </a:solidFill>
              </a:rPr>
              <a:t>size</a:t>
            </a:r>
            <a:r>
              <a:rPr lang="en-US" b="1" dirty="0" err="1">
                <a:solidFill>
                  <a:srgbClr val="FF0000"/>
                </a:solidFill>
              </a:rPr>
              <a:t>kb</a:t>
            </a:r>
            <a:r>
              <a:rPr lang="en-US" b="1" dirty="0">
                <a:solidFill>
                  <a:srgbClr val="FF0000"/>
                </a:solidFill>
              </a:rPr>
              <a:t>"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	&lt;%@ page buffer="none" %&gt;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Servers can use a larger buffer than you specify, but not a smaller one. 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206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1412-C339-4CDA-9FFA-B0950BBF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A2562-F578-43EF-B2DB-4A96B3292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/>
              <a:t>For example, </a:t>
            </a:r>
            <a:r>
              <a:rPr lang="en-US" dirty="0">
                <a:solidFill>
                  <a:srgbClr val="FF0000"/>
                </a:solidFill>
              </a:rPr>
              <a:t>&lt;%@ page buffer="32kb" %&gt; </a:t>
            </a:r>
            <a:r>
              <a:rPr lang="en-US" dirty="0"/>
              <a:t>means the document content should be buffered and not sent to the client until at least 32 kilobytes have been accumulated or the page is completed.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The default buffer size is server specific, but must be at least 8 kilobytes.</a:t>
            </a:r>
          </a:p>
        </p:txBody>
      </p:sp>
    </p:spTree>
    <p:extLst>
      <p:ext uri="{BB962C8B-B14F-4D97-AF65-F5344CB8AC3E}">
        <p14:creationId xmlns:p14="http://schemas.microsoft.com/office/powerpoint/2010/main" val="6061181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0BC7-332D-489C-808F-528AA616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29"/>
            <a:ext cx="7886700" cy="1165803"/>
          </a:xfrm>
        </p:spPr>
        <p:txBody>
          <a:bodyPr/>
          <a:lstStyle/>
          <a:p>
            <a:r>
              <a:rPr lang="en-US" dirty="0" err="1"/>
              <a:t>autofulsh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1316-3A40-4310-8B12-6E7306991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/>
              <a:t>autoflush</a:t>
            </a:r>
            <a:r>
              <a:rPr lang="en-US" dirty="0"/>
              <a:t> attribute controls whether the output buffer should be automatically flushed when it is full or whether an exception should be raised when the buffer overflows.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Use of this attribute takes one of the following two forms: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&lt;%@ page </a:t>
            </a:r>
            <a:r>
              <a:rPr lang="en-US" dirty="0" err="1">
                <a:solidFill>
                  <a:srgbClr val="FF0000"/>
                </a:solidFill>
              </a:rPr>
              <a:t>autoflush</a:t>
            </a:r>
            <a:r>
              <a:rPr lang="en-US" dirty="0">
                <a:solidFill>
                  <a:srgbClr val="FF0000"/>
                </a:solidFill>
              </a:rPr>
              <a:t>="true" %&gt;</a:t>
            </a:r>
            <a:r>
              <a:rPr lang="en-US" dirty="0"/>
              <a:t> &lt;%-- Default --%&gt;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&lt;%@ page </a:t>
            </a:r>
            <a:r>
              <a:rPr lang="en-US" dirty="0" err="1">
                <a:solidFill>
                  <a:srgbClr val="FF0000"/>
                </a:solidFill>
              </a:rPr>
              <a:t>autoflush</a:t>
            </a:r>
            <a:r>
              <a:rPr lang="en-US" dirty="0">
                <a:solidFill>
                  <a:srgbClr val="FF0000"/>
                </a:solidFill>
              </a:rPr>
              <a:t>="false" %&gt;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lvl="0">
              <a:lnSpc>
                <a:spcPct val="100000"/>
              </a:lnSpc>
            </a:pPr>
            <a:r>
              <a:rPr lang="en-US" dirty="0"/>
              <a:t>A value of false is illegal when also using buffer="none".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65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9863-5B1B-4A2E-ABF2-3DE44DC3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C6E4-A244-4641-B850-6072034A3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/>
              <a:t>The </a:t>
            </a:r>
            <a:r>
              <a:rPr lang="en-US" b="1" dirty="0"/>
              <a:t>extends</a:t>
            </a:r>
            <a:r>
              <a:rPr lang="en-US" dirty="0"/>
              <a:t> attribute specifies a superclass that the generated servlet must extend.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For example, the following directive directs the JSP translator to generate the servlet such that the servlet extends </a:t>
            </a:r>
            <a:r>
              <a:rPr lang="en-US" dirty="0" err="1"/>
              <a:t>somePackage.SomeClass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&lt;%@ page extends="</a:t>
            </a:r>
            <a:r>
              <a:rPr lang="en-US" b="1" i="1" dirty="0" err="1">
                <a:solidFill>
                  <a:srgbClr val="FF0000"/>
                </a:solidFill>
              </a:rPr>
              <a:t>package.class</a:t>
            </a:r>
            <a:r>
              <a:rPr lang="en-US" b="1" dirty="0">
                <a:solidFill>
                  <a:srgbClr val="FF0000"/>
                </a:solidFill>
              </a:rPr>
              <a:t>" %&gt;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514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5272-2D67-443D-A641-1F0B2FFC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11724-D72E-4897-8630-4093F3E8D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/>
              <a:t>The info attribute defines a string that can be retrieved from the servlet by means of the </a:t>
            </a:r>
            <a:r>
              <a:rPr lang="en-US" dirty="0" err="1"/>
              <a:t>getServletInfo</a:t>
            </a:r>
            <a:r>
              <a:rPr lang="en-US" dirty="0"/>
              <a:t> method. 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Use of info takes the following form: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&lt;%@ page info="</a:t>
            </a:r>
            <a:r>
              <a:rPr lang="en-US" b="1" i="1" dirty="0">
                <a:solidFill>
                  <a:srgbClr val="FF0000"/>
                </a:solidFill>
              </a:rPr>
              <a:t>Some Message</a:t>
            </a:r>
            <a:r>
              <a:rPr lang="en-US" b="1" dirty="0">
                <a:solidFill>
                  <a:srgbClr val="FF0000"/>
                </a:solidFill>
              </a:rPr>
              <a:t>" %&gt;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65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A333-087C-494B-AA54-C65431B6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errorPage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9F49-3971-4914-92AA-0CBF169C9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/>
              <a:t>errorPage</a:t>
            </a:r>
            <a:r>
              <a:rPr lang="en-US" dirty="0"/>
              <a:t> attribute specifies a JSP page that should process any exceptions (i.e., something of type Throwable) thrown but not caught in the current page. 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It is used as follows: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&lt;%@ page </a:t>
            </a:r>
            <a:r>
              <a:rPr lang="en-US" b="1" dirty="0" err="1">
                <a:solidFill>
                  <a:srgbClr val="FF0000"/>
                </a:solidFill>
              </a:rPr>
              <a:t>errorPage</a:t>
            </a:r>
            <a:r>
              <a:rPr lang="en-US" b="1" dirty="0">
                <a:solidFill>
                  <a:srgbClr val="FF0000"/>
                </a:solidFill>
              </a:rPr>
              <a:t>="</a:t>
            </a:r>
            <a:r>
              <a:rPr lang="en-US" b="1" i="1" dirty="0">
                <a:solidFill>
                  <a:srgbClr val="FF0000"/>
                </a:solidFill>
              </a:rPr>
              <a:t>Relative URL</a:t>
            </a:r>
            <a:r>
              <a:rPr lang="en-US" b="1" dirty="0">
                <a:solidFill>
                  <a:srgbClr val="FF0000"/>
                </a:solidFill>
              </a:rPr>
              <a:t>" %&gt;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The exception thrown will be automatically available to the designated error page by means of the exception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328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46C8-4373-4E5D-B794-7F46EA9A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iserrorPage</a:t>
            </a:r>
            <a:r>
              <a:rPr lang="en-US" dirty="0"/>
              <a:t> and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59B0A-E0AC-4815-92C7-8A8C6CCA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Any JSP file declared with </a:t>
            </a:r>
            <a:r>
              <a:rPr lang="en-US" sz="2400" b="1" dirty="0" err="1"/>
              <a:t>isErrorPage</a:t>
            </a:r>
            <a:r>
              <a:rPr lang="en-US" sz="2400" dirty="0"/>
              <a:t> (and set to a value of true), is capable to receive exceptions from other JSP pages. Implicit object exception is available to these pages only (set with true).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Default value is false.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&lt;%@ page </a:t>
            </a:r>
            <a:r>
              <a:rPr lang="en-US" sz="2400" dirty="0" err="1"/>
              <a:t>isErrorPage</a:t>
            </a:r>
            <a:r>
              <a:rPr lang="en-US" sz="2400" dirty="0"/>
              <a:t>="true" %&gt;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&lt;%@ page </a:t>
            </a:r>
            <a:r>
              <a:rPr lang="en-US" sz="2400" dirty="0" err="1"/>
              <a:t>isErrorPage</a:t>
            </a:r>
            <a:r>
              <a:rPr lang="en-US" sz="2400" dirty="0"/>
              <a:t>="false" %&gt; </a:t>
            </a:r>
            <a:r>
              <a:rPr lang="en-US" sz="1800" dirty="0"/>
              <a:t>&lt;%!-- Default --%&gt;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It should be noted that </a:t>
            </a:r>
            <a:r>
              <a:rPr lang="en-US" sz="2400" b="1" dirty="0" err="1"/>
              <a:t>errorPage</a:t>
            </a:r>
            <a:r>
              <a:rPr lang="en-US" sz="2400" b="1" dirty="0"/>
              <a:t> </a:t>
            </a:r>
            <a:r>
              <a:rPr lang="en-US" sz="2400" dirty="0"/>
              <a:t>and </a:t>
            </a:r>
            <a:r>
              <a:rPr lang="en-US" sz="2400" b="1" dirty="0" err="1"/>
              <a:t>isErrorPage</a:t>
            </a:r>
            <a:r>
              <a:rPr lang="en-US" sz="2400" dirty="0"/>
              <a:t> are used in combination with "</a:t>
            </a:r>
            <a:r>
              <a:rPr lang="en-US" sz="2400" b="1" dirty="0"/>
              <a:t>exception</a:t>
            </a:r>
            <a:r>
              <a:rPr lang="en-US" sz="2400" dirty="0"/>
              <a:t>" object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1836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EFA8-0A9F-45E0-876A-24A5C393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E621B-BEB6-44BD-AAA9-848D8297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/>
              <a:t>The language attribute is intended to specify the scripting language being used, as below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&lt;%@ page language="java" %&gt;</a:t>
            </a:r>
          </a:p>
          <a:p>
            <a:pPr>
              <a:lnSpc>
                <a:spcPct val="150000"/>
              </a:lnSpc>
            </a:pPr>
            <a:r>
              <a:rPr lang="en-US" dirty="0"/>
              <a:t>since java is both the default and the only legal choice</a:t>
            </a:r>
          </a:p>
        </p:txBody>
      </p:sp>
    </p:spTree>
    <p:extLst>
      <p:ext uri="{BB962C8B-B14F-4D97-AF65-F5344CB8AC3E}">
        <p14:creationId xmlns:p14="http://schemas.microsoft.com/office/powerpoint/2010/main" val="8649911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9BC3-434E-47EF-B265-2AB454FA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isElignore</a:t>
            </a:r>
            <a:r>
              <a:rPr lang="en-US" b="1" dirty="0"/>
              <a:t> attribute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2D8E1-FF4B-44F7-AA75-9E26B3968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</a:t>
            </a:r>
            <a:r>
              <a:rPr lang="en-US" dirty="0" err="1"/>
              <a:t>isELIgnored</a:t>
            </a:r>
            <a:r>
              <a:rPr lang="en-US" dirty="0"/>
              <a:t> attribute takes </a:t>
            </a:r>
            <a:r>
              <a:rPr lang="en-US" dirty="0" err="1"/>
              <a:t>boolean</a:t>
            </a:r>
            <a:r>
              <a:rPr lang="en-US" dirty="0"/>
              <a:t> value of true or false as input. </a:t>
            </a:r>
            <a:endParaRPr lang="en-US" sz="2400" dirty="0"/>
          </a:p>
          <a:p>
            <a:pPr lvl="0"/>
            <a:r>
              <a:rPr lang="en-US" dirty="0"/>
              <a:t>If </a:t>
            </a:r>
            <a:r>
              <a:rPr lang="en-US" dirty="0" err="1"/>
              <a:t>isELIgnored</a:t>
            </a:r>
            <a:r>
              <a:rPr lang="en-US" dirty="0"/>
              <a:t> is true, then any Expression Language in JSP is ignored. </a:t>
            </a:r>
            <a:endParaRPr lang="en-US" sz="2400" dirty="0"/>
          </a:p>
          <a:p>
            <a:pPr lvl="0"/>
            <a:r>
              <a:rPr lang="en-US" dirty="0"/>
              <a:t>The default value of </a:t>
            </a:r>
            <a:r>
              <a:rPr lang="en-US" dirty="0" err="1"/>
              <a:t>isELIgnored</a:t>
            </a:r>
            <a:r>
              <a:rPr lang="en-US" dirty="0"/>
              <a:t> is false. </a:t>
            </a:r>
            <a:endParaRPr lang="en-US" sz="2400" dirty="0"/>
          </a:p>
          <a:p>
            <a:pPr lvl="0"/>
            <a:r>
              <a:rPr lang="en-US" dirty="0"/>
              <a:t>The example below illustrates the usage of </a:t>
            </a:r>
            <a:r>
              <a:rPr lang="en-US" dirty="0" err="1"/>
              <a:t>isELIgnored</a:t>
            </a:r>
            <a:r>
              <a:rPr lang="en-US" dirty="0"/>
              <a:t> attribute of page directive.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dirty="0"/>
              <a:t>	&lt;%@ page </a:t>
            </a:r>
            <a:r>
              <a:rPr lang="en-US" dirty="0" err="1"/>
              <a:t>isELIgnored</a:t>
            </a:r>
            <a:r>
              <a:rPr lang="en-US" dirty="0"/>
              <a:t>="false" %&gt;</a:t>
            </a:r>
            <a:endParaRPr lang="en-US" sz="2400" dirty="0"/>
          </a:p>
          <a:p>
            <a:pPr marL="0" indent="0">
              <a:buNone/>
            </a:pPr>
            <a:r>
              <a:rPr lang="en-US"/>
              <a:t>	&lt;%@ </a:t>
            </a:r>
            <a:r>
              <a:rPr lang="en-US" dirty="0"/>
              <a:t>page </a:t>
            </a:r>
            <a:r>
              <a:rPr lang="en-US" dirty="0" err="1"/>
              <a:t>isELIgnored</a:t>
            </a:r>
            <a:r>
              <a:rPr lang="en-US" dirty="0"/>
              <a:t>="true" %&gt;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1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AEFA5-EA71-4E0F-937C-C79B2B0A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566"/>
            <a:ext cx="7886700" cy="1165803"/>
          </a:xfrm>
        </p:spPr>
        <p:txBody>
          <a:bodyPr/>
          <a:lstStyle/>
          <a:p>
            <a:r>
              <a:rPr lang="en-US" b="1" dirty="0"/>
              <a:t>Creating Template 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BAA8-F028-4FFC-A3EC-59CD4E056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40" y="1219197"/>
            <a:ext cx="8894618" cy="5585409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</a:rPr>
              <a:t>JSP</a:t>
            </a:r>
            <a:r>
              <a:rPr lang="en-US" dirty="0"/>
              <a:t> document consists of static text (</a:t>
            </a:r>
            <a:r>
              <a:rPr lang="en-US" i="1" dirty="0"/>
              <a:t>usually HTML</a:t>
            </a:r>
            <a:r>
              <a:rPr lang="en-US" dirty="0"/>
              <a:t>), known as template text.</a:t>
            </a:r>
            <a:endParaRPr lang="en-US" sz="2400" dirty="0"/>
          </a:p>
          <a:p>
            <a:pPr lvl="0"/>
            <a:r>
              <a:rPr lang="en-US" dirty="0"/>
              <a:t>There are two minor exceptions to the “</a:t>
            </a:r>
            <a:r>
              <a:rPr lang="en-US" i="1" dirty="0"/>
              <a:t>template text is passed straight through</a:t>
            </a:r>
            <a:r>
              <a:rPr lang="en-US" dirty="0"/>
              <a:t>” rule. </a:t>
            </a:r>
          </a:p>
          <a:p>
            <a:pPr lvl="1" algn="just"/>
            <a:r>
              <a:rPr lang="en-US" b="1" i="1" dirty="0"/>
              <a:t>First</a:t>
            </a:r>
            <a:r>
              <a:rPr lang="en-US" dirty="0"/>
              <a:t>, if you want to have </a:t>
            </a:r>
            <a:r>
              <a:rPr lang="en-US" b="1" dirty="0">
                <a:solidFill>
                  <a:srgbClr val="FF0000"/>
                </a:solidFill>
              </a:rPr>
              <a:t>&lt;%</a:t>
            </a:r>
            <a:r>
              <a:rPr lang="en-US" dirty="0"/>
              <a:t> or </a:t>
            </a:r>
            <a:r>
              <a:rPr lang="en-US" b="1" dirty="0">
                <a:solidFill>
                  <a:srgbClr val="FF0000"/>
                </a:solidFill>
              </a:rPr>
              <a:t>%&gt;</a:t>
            </a:r>
            <a:r>
              <a:rPr lang="en-US" dirty="0"/>
              <a:t> in the output, you need to put </a:t>
            </a:r>
            <a:r>
              <a:rPr lang="en-US" b="1" dirty="0">
                <a:solidFill>
                  <a:srgbClr val="FF0000"/>
                </a:solidFill>
              </a:rPr>
              <a:t>&lt;\%</a:t>
            </a:r>
            <a:r>
              <a:rPr lang="en-US" dirty="0"/>
              <a:t> or </a:t>
            </a:r>
            <a:r>
              <a:rPr lang="en-US" b="1" dirty="0">
                <a:solidFill>
                  <a:srgbClr val="FF0000"/>
                </a:solidFill>
              </a:rPr>
              <a:t>%\&gt;</a:t>
            </a:r>
            <a:r>
              <a:rPr lang="en-US" sz="2000" dirty="0"/>
              <a:t> </a:t>
            </a:r>
            <a:r>
              <a:rPr lang="en-US" dirty="0"/>
              <a:t>in the output, you need to put &lt;\% or %\&gt; in the template text. </a:t>
            </a:r>
          </a:p>
          <a:p>
            <a:pPr lvl="1" algn="just"/>
            <a:r>
              <a:rPr lang="en-US" b="1" i="1" dirty="0"/>
              <a:t>Second</a:t>
            </a:r>
            <a:r>
              <a:rPr lang="en-US" dirty="0"/>
              <a:t>, if you want a comment to appear in the JSP page but not in the resultant document, use</a:t>
            </a:r>
            <a:endParaRPr lang="en-US" sz="2000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&lt;%-- </a:t>
            </a:r>
            <a:r>
              <a:rPr lang="en-US" b="1" i="1" dirty="0">
                <a:solidFill>
                  <a:srgbClr val="C00000"/>
                </a:solidFill>
              </a:rPr>
              <a:t>JSP COMMENTS </a:t>
            </a:r>
            <a:r>
              <a:rPr lang="en-US" b="1" dirty="0">
                <a:solidFill>
                  <a:srgbClr val="C00000"/>
                </a:solidFill>
              </a:rPr>
              <a:t>--%&gt;</a:t>
            </a:r>
            <a:endParaRPr lang="en-US" sz="2000" b="1" dirty="0">
              <a:solidFill>
                <a:srgbClr val="C00000"/>
              </a:solidFill>
            </a:endParaRPr>
          </a:p>
          <a:p>
            <a:pPr lvl="0"/>
            <a:r>
              <a:rPr lang="en-US" dirty="0"/>
              <a:t>HTML comments of the form are passed through to the client normally</a:t>
            </a:r>
            <a:endParaRPr lang="en-US" sz="2400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&lt;!-- </a:t>
            </a:r>
            <a:r>
              <a:rPr lang="en-US" b="1" i="1" dirty="0">
                <a:solidFill>
                  <a:srgbClr val="C00000"/>
                </a:solidFill>
              </a:rPr>
              <a:t>HTML COMMENTS </a:t>
            </a:r>
            <a:r>
              <a:rPr lang="en-US" b="1" dirty="0">
                <a:solidFill>
                  <a:srgbClr val="C00000"/>
                </a:solidFill>
              </a:rPr>
              <a:t>--&gt;</a:t>
            </a:r>
            <a:endParaRPr lang="en-US" sz="2000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382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A4A3-AACB-419C-A1F8-99D92D82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F566-00F4-47B2-8B63-3D2BE1AEC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include directive tells the Web Container to copy everything in the included file and </a:t>
            </a:r>
            <a:r>
              <a:rPr lang="en-US" dirty="0"/>
              <a:t>paste it into current JSP file. </a:t>
            </a:r>
          </a:p>
          <a:p>
            <a:r>
              <a:rPr lang="en-US" dirty="0"/>
              <a:t>Syntax: </a:t>
            </a:r>
            <a:r>
              <a:rPr lang="en-US" b="1" dirty="0"/>
              <a:t>&lt;%@ include file="</a:t>
            </a:r>
            <a:r>
              <a:rPr lang="en-US" b="1" dirty="0" err="1"/>
              <a:t>filename.jsp</a:t>
            </a:r>
            <a:r>
              <a:rPr lang="en-US" b="1" dirty="0"/>
              <a:t>" %&gt;</a:t>
            </a:r>
            <a:endParaRPr lang="en-US" dirty="0"/>
          </a:p>
        </p:txBody>
      </p:sp>
      <p:pic>
        <p:nvPicPr>
          <p:cNvPr id="1026" name="Picture 2" descr="Jsp Include Directive">
            <a:extLst>
              <a:ext uri="{FF2B5EF4-FFF2-40B4-BE49-F238E27FC236}">
                <a16:creationId xmlns:a16="http://schemas.microsoft.com/office/drawing/2014/main" id="{ED166EEC-95E4-4C54-A344-948202612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2" y="3429000"/>
            <a:ext cx="7886699" cy="313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345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B153-5E02-472F-A2B1-1C2FF4BC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taglib</a:t>
            </a:r>
            <a:r>
              <a:rPr lang="en-US" dirty="0"/>
              <a:t>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6BEA9-2AC5-435C-BAE9-BF18C872B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52" y="1356590"/>
            <a:ext cx="8653896" cy="2072409"/>
          </a:xfrm>
        </p:spPr>
        <p:txBody>
          <a:bodyPr/>
          <a:lstStyle/>
          <a:p>
            <a:pPr algn="just"/>
            <a:r>
              <a:rPr lang="en-US" sz="2400" dirty="0"/>
              <a:t>The </a:t>
            </a:r>
            <a:r>
              <a:rPr lang="en-US" sz="2400" b="1" dirty="0" err="1"/>
              <a:t>taglib</a:t>
            </a:r>
            <a:r>
              <a:rPr lang="en-US" sz="2400" dirty="0"/>
              <a:t> directive is used to define tag library that the current JSP page uses. A JSP page might include several tag library</a:t>
            </a:r>
          </a:p>
          <a:p>
            <a:pPr algn="just"/>
            <a:r>
              <a:rPr lang="en-US" sz="2400" dirty="0" err="1"/>
              <a:t>JavaServer</a:t>
            </a:r>
            <a:r>
              <a:rPr lang="en-US" sz="2400" dirty="0"/>
              <a:t> Pages Standard Tag Library (JSTL), is a collection of useful JSP tags, which provides many commonly used core functionalities. </a:t>
            </a:r>
          </a:p>
          <a:p>
            <a:endParaRPr lang="en-US" dirty="0"/>
          </a:p>
        </p:txBody>
      </p:sp>
      <p:pic>
        <p:nvPicPr>
          <p:cNvPr id="2052" name="Picture 4" descr="Jsp Taglib Directive">
            <a:extLst>
              <a:ext uri="{FF2B5EF4-FFF2-40B4-BE49-F238E27FC236}">
                <a16:creationId xmlns:a16="http://schemas.microsoft.com/office/drawing/2014/main" id="{1036FAD7-45B1-49B0-A502-C2E3C106A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97382"/>
            <a:ext cx="6954982" cy="347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2836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D59F-FC54-4AA0-B231-7DFF92B57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18509"/>
            <a:ext cx="7772400" cy="891454"/>
          </a:xfrm>
        </p:spPr>
        <p:txBody>
          <a:bodyPr>
            <a:normAutofit fontScale="90000"/>
          </a:bodyPr>
          <a:lstStyle/>
          <a:p>
            <a:r>
              <a:rPr lang="en-US" dirty="0"/>
              <a:t>Action Tags</a:t>
            </a:r>
          </a:p>
        </p:txBody>
      </p:sp>
    </p:spTree>
    <p:extLst>
      <p:ext uri="{BB962C8B-B14F-4D97-AF65-F5344CB8AC3E}">
        <p14:creationId xmlns:p14="http://schemas.microsoft.com/office/powerpoint/2010/main" val="16604789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0D10-25C1-4D28-9D47-3D4041D1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6"/>
            <a:ext cx="7886700" cy="1165803"/>
          </a:xfrm>
        </p:spPr>
        <p:txBody>
          <a:bodyPr/>
          <a:lstStyle/>
          <a:p>
            <a:r>
              <a:rPr lang="en-US" dirty="0"/>
              <a:t>Action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BE74-3830-492C-9FB2-53ACD3678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22" y="1460499"/>
            <a:ext cx="8653896" cy="510655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The action tags are used to control the flow between pages and to use Java Bean. 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These tags are used to remove or eliminate </a:t>
            </a:r>
            <a:r>
              <a:rPr lang="en-US" dirty="0" err="1"/>
              <a:t>scriptlet</a:t>
            </a:r>
            <a:r>
              <a:rPr lang="en-US" dirty="0"/>
              <a:t> code from JSP page because </a:t>
            </a:r>
            <a:r>
              <a:rPr lang="en-US" dirty="0" err="1"/>
              <a:t>scriplet</a:t>
            </a:r>
            <a:r>
              <a:rPr lang="en-US" dirty="0"/>
              <a:t> code are technically not recommended nowadays.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It's considered to be bad practice to put java code directly inside your JSP page.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Standard tags begin with the </a:t>
            </a:r>
            <a:r>
              <a:rPr lang="en-US" b="1" dirty="0" err="1">
                <a:solidFill>
                  <a:srgbClr val="FF0000"/>
                </a:solidFill>
              </a:rPr>
              <a:t>jsp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/>
              <a:t> prefix.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 There are many JSP standard Action tag which are used to perform some specific 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130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D84C-9776-453F-B424-2F8579B5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29"/>
            <a:ext cx="7886700" cy="1165803"/>
          </a:xfrm>
        </p:spPr>
        <p:txBody>
          <a:bodyPr/>
          <a:lstStyle/>
          <a:p>
            <a:r>
              <a:rPr lang="en-US" dirty="0"/>
              <a:t>JSP action tags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96328A-4E74-4413-857A-65F5F5E3C4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733327"/>
              </p:ext>
            </p:extLst>
          </p:nvPr>
        </p:nvGraphicFramePr>
        <p:xfrm>
          <a:off x="0" y="1177633"/>
          <a:ext cx="9144000" cy="5585410"/>
        </p:xfrm>
        <a:graphic>
          <a:graphicData uri="http://schemas.openxmlformats.org/drawingml/2006/table">
            <a:tbl>
              <a:tblPr/>
              <a:tblGrid>
                <a:gridCol w="2282500">
                  <a:extLst>
                    <a:ext uri="{9D8B030D-6E8A-4147-A177-3AD203B41FA5}">
                      <a16:colId xmlns:a16="http://schemas.microsoft.com/office/drawing/2014/main" val="2391518986"/>
                    </a:ext>
                  </a:extLst>
                </a:gridCol>
                <a:gridCol w="6861500">
                  <a:extLst>
                    <a:ext uri="{9D8B030D-6E8A-4147-A177-3AD203B41FA5}">
                      <a16:colId xmlns:a16="http://schemas.microsoft.com/office/drawing/2014/main" val="3695358147"/>
                    </a:ext>
                  </a:extLst>
                </a:gridCol>
              </a:tblGrid>
              <a:tr h="62172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JSP Action Tags</a:t>
                      </a:r>
                    </a:p>
                  </a:txBody>
                  <a:tcPr marL="95517" marR="95517" marT="95517" marB="95517">
                    <a:lnL w="9525" cap="flat" cmpd="sng" algn="ctr">
                      <a:solidFill>
                        <a:srgbClr val="989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89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9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95517" marR="95517" marT="95517" marB="95517">
                    <a:lnL w="9525" cap="flat" cmpd="sng" algn="ctr">
                      <a:solidFill>
                        <a:srgbClr val="989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89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9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45376"/>
                  </a:ext>
                </a:extLst>
              </a:tr>
              <a:tr h="5443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jsp:forward</a:t>
                      </a:r>
                    </a:p>
                  </a:txBody>
                  <a:tcPr marL="63678" marR="63678" marT="63678" marB="636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forwards the request and response to another resource.</a:t>
                      </a:r>
                    </a:p>
                  </a:txBody>
                  <a:tcPr marL="63678" marR="63678" marT="63678" marB="636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180746"/>
                  </a:ext>
                </a:extLst>
              </a:tr>
              <a:tr h="49854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jsp:include</a:t>
                      </a:r>
                    </a:p>
                  </a:txBody>
                  <a:tcPr marL="63678" marR="63678" marT="63678" marB="636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includes another resource.</a:t>
                      </a:r>
                    </a:p>
                  </a:txBody>
                  <a:tcPr marL="63678" marR="63678" marT="63678" marB="636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108803"/>
                  </a:ext>
                </a:extLst>
              </a:tr>
              <a:tr h="49854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jsp:useBean</a:t>
                      </a:r>
                      <a:endParaRPr lang="en-US" sz="15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678" marR="63678" marT="63678" marB="636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or locates bean object.</a:t>
                      </a:r>
                    </a:p>
                  </a:txBody>
                  <a:tcPr marL="63678" marR="63678" marT="63678" marB="636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403888"/>
                  </a:ext>
                </a:extLst>
              </a:tr>
              <a:tr h="57626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jsp:setProperty</a:t>
                      </a:r>
                    </a:p>
                  </a:txBody>
                  <a:tcPr marL="63678" marR="63678" marT="63678" marB="636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sets the value of property in bean object.</a:t>
                      </a:r>
                    </a:p>
                  </a:txBody>
                  <a:tcPr marL="63678" marR="63678" marT="63678" marB="636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737833"/>
                  </a:ext>
                </a:extLst>
              </a:tr>
              <a:tr h="6116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jsp:getProperty</a:t>
                      </a:r>
                    </a:p>
                  </a:txBody>
                  <a:tcPr marL="63678" marR="63678" marT="63678" marB="636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prints the value of property of the bean.</a:t>
                      </a:r>
                    </a:p>
                  </a:txBody>
                  <a:tcPr marL="63678" marR="63678" marT="63678" marB="636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079226"/>
                  </a:ext>
                </a:extLst>
              </a:tr>
              <a:tr h="59145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jsp:plugin</a:t>
                      </a:r>
                    </a:p>
                  </a:txBody>
                  <a:tcPr marL="63678" marR="63678" marT="63678" marB="636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embeds another components such as applet.</a:t>
                      </a:r>
                    </a:p>
                  </a:txBody>
                  <a:tcPr marL="63678" marR="63678" marT="63678" marB="636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773938"/>
                  </a:ext>
                </a:extLst>
              </a:tr>
              <a:tr h="73207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jsp:param</a:t>
                      </a:r>
                    </a:p>
                  </a:txBody>
                  <a:tcPr marL="63678" marR="63678" marT="63678" marB="636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sets the parameter value. It is used in forward and include mostly.</a:t>
                      </a:r>
                    </a:p>
                  </a:txBody>
                  <a:tcPr marL="63678" marR="63678" marT="63678" marB="636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02727"/>
                  </a:ext>
                </a:extLst>
              </a:tr>
              <a:tr h="91071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jsp:fallback</a:t>
                      </a:r>
                    </a:p>
                  </a:txBody>
                  <a:tcPr marL="63678" marR="63678" marT="63678" marB="636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can be used to print the message if plugin is working. It is used in </a:t>
                      </a:r>
                      <a:r>
                        <a:rPr lang="en-US" sz="15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jsp:plugin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63678" marR="63678" marT="63678" marB="636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075458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8FE163E3-66A5-417F-9FE3-28B5065A8867}"/>
              </a:ext>
            </a:extLst>
          </p:cNvPr>
          <p:cNvSpPr/>
          <p:nvPr/>
        </p:nvSpPr>
        <p:spPr>
          <a:xfrm>
            <a:off x="5929745" y="2895600"/>
            <a:ext cx="1108363" cy="1593272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99E6D8-792D-470A-8644-ACB145BB316F}"/>
              </a:ext>
            </a:extLst>
          </p:cNvPr>
          <p:cNvSpPr/>
          <p:nvPr/>
        </p:nvSpPr>
        <p:spPr>
          <a:xfrm>
            <a:off x="7038108" y="3359727"/>
            <a:ext cx="1981200" cy="5195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Uses Bean Class</a:t>
            </a:r>
          </a:p>
        </p:txBody>
      </p:sp>
    </p:spTree>
    <p:extLst>
      <p:ext uri="{BB962C8B-B14F-4D97-AF65-F5344CB8AC3E}">
        <p14:creationId xmlns:p14="http://schemas.microsoft.com/office/powerpoint/2010/main" val="155940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ACE1-C46A-451E-9D8F-EB25A54C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6"/>
            <a:ext cx="7886700" cy="1165803"/>
          </a:xfrm>
        </p:spPr>
        <p:txBody>
          <a:bodyPr/>
          <a:lstStyle/>
          <a:p>
            <a:r>
              <a:rPr lang="en-US" dirty="0"/>
              <a:t>include action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5FEB-E434-4D34-8956-6CEAD1C0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Includes a page at the given location in the main page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398463" lvl="1">
              <a:buFont typeface="Arial" panose="020B0604020202020204" pitchFamily="34" charset="0"/>
              <a:buChar char="•"/>
            </a:pPr>
            <a:r>
              <a:rPr lang="en-US" dirty="0"/>
              <a:t>Syntax:</a:t>
            </a:r>
          </a:p>
          <a:p>
            <a:pPr marL="398463"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153AB-D188-4CCD-9ECE-D3E4FD8140E6}"/>
              </a:ext>
            </a:extLst>
          </p:cNvPr>
          <p:cNvSpPr txBox="1"/>
          <p:nvPr/>
        </p:nvSpPr>
        <p:spPr>
          <a:xfrm>
            <a:off x="0" y="3782290"/>
            <a:ext cx="9144000" cy="5264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  <a:r>
              <a:rPr lang="en-US" sz="2800" dirty="0" err="1"/>
              <a:t>jsp:include</a:t>
            </a:r>
            <a:r>
              <a:rPr lang="en-US" sz="2800" dirty="0"/>
              <a:t> page =“{ </a:t>
            </a:r>
            <a:r>
              <a:rPr lang="en-US" sz="2800" dirty="0" err="1"/>
              <a:t>page_to</a:t>
            </a:r>
            <a:r>
              <a:rPr lang="en-US" sz="2800" dirty="0"/>
              <a:t> _include}”  flush=“true” /&gt;</a:t>
            </a:r>
          </a:p>
        </p:txBody>
      </p:sp>
    </p:spTree>
    <p:extLst>
      <p:ext uri="{BB962C8B-B14F-4D97-AF65-F5344CB8AC3E}">
        <p14:creationId xmlns:p14="http://schemas.microsoft.com/office/powerpoint/2010/main" val="41265704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915F-D028-43FB-9F07-7C067AF8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81"/>
            <a:ext cx="7886700" cy="1165803"/>
          </a:xfrm>
        </p:spPr>
        <p:txBody>
          <a:bodyPr>
            <a:noAutofit/>
          </a:bodyPr>
          <a:lstStyle/>
          <a:p>
            <a:r>
              <a:rPr lang="en-US" sz="3600" dirty="0" err="1"/>
              <a:t>Jsp</a:t>
            </a:r>
            <a:r>
              <a:rPr lang="en-US" sz="3600" dirty="0"/>
              <a:t> action: include directive vs include action</a:t>
            </a:r>
          </a:p>
        </p:txBody>
      </p:sp>
      <p:pic>
        <p:nvPicPr>
          <p:cNvPr id="3074" name="Picture 2" descr="Image result for jsp action :include action vs include directive">
            <a:extLst>
              <a:ext uri="{FF2B5EF4-FFF2-40B4-BE49-F238E27FC236}">
                <a16:creationId xmlns:a16="http://schemas.microsoft.com/office/drawing/2014/main" id="{5FC5EAF3-7633-492A-B199-EF7879D1A2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94" b="9622"/>
          <a:stretch/>
        </p:blipFill>
        <p:spPr bwMode="auto">
          <a:xfrm>
            <a:off x="0" y="1371599"/>
            <a:ext cx="8853936" cy="494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4172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1B4E-A5CF-4B7F-8550-0C4CD192A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6"/>
            <a:ext cx="7886700" cy="1165803"/>
          </a:xfrm>
        </p:spPr>
        <p:txBody>
          <a:bodyPr/>
          <a:lstStyle/>
          <a:p>
            <a:r>
              <a:rPr lang="en-US" dirty="0" err="1"/>
              <a:t>jsp:forward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43C0A-36C3-45B0-A0C7-04246736E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jsp:forward</a:t>
            </a:r>
            <a:r>
              <a:rPr lang="en-US" sz="2400" dirty="0"/>
              <a:t> action tag is used to forward the request to another resource it may be </a:t>
            </a:r>
            <a:r>
              <a:rPr lang="en-US" sz="2400" dirty="0" err="1"/>
              <a:t>jsp</a:t>
            </a:r>
            <a:r>
              <a:rPr lang="en-US" sz="2400" dirty="0"/>
              <a:t>, html or another resource.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Syntax of </a:t>
            </a:r>
            <a:r>
              <a:rPr lang="en-US" sz="2400" dirty="0" err="1"/>
              <a:t>jsp:forward</a:t>
            </a:r>
            <a:r>
              <a:rPr lang="en-US" sz="2400" dirty="0"/>
              <a:t> action tag without parameter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Syntax of </a:t>
            </a:r>
            <a:r>
              <a:rPr lang="en-US" sz="2400" dirty="0" err="1"/>
              <a:t>jsp:forward</a:t>
            </a:r>
            <a:r>
              <a:rPr lang="en-US" sz="2400" dirty="0"/>
              <a:t> action tag with parameter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		  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1D3EAC-46F8-44E4-9CC9-8E1886FA60FD}"/>
              </a:ext>
            </a:extLst>
          </p:cNvPr>
          <p:cNvSpPr txBox="1"/>
          <p:nvPr/>
        </p:nvSpPr>
        <p:spPr>
          <a:xfrm>
            <a:off x="1898075" y="3258896"/>
            <a:ext cx="454429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jsp:forward</a:t>
            </a:r>
            <a:r>
              <a:rPr lang="en-US" sz="2400" dirty="0"/>
              <a:t> page="</a:t>
            </a:r>
            <a:r>
              <a:rPr lang="en-US" sz="2400" dirty="0" err="1"/>
              <a:t>relativeURL</a:t>
            </a:r>
            <a:r>
              <a:rPr lang="en-US" sz="2400" dirty="0"/>
              <a:t>  /&gt;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C99891-92DB-4970-A5B4-C4BDD5FEA953}"/>
              </a:ext>
            </a:extLst>
          </p:cNvPr>
          <p:cNvSpPr txBox="1"/>
          <p:nvPr/>
        </p:nvSpPr>
        <p:spPr>
          <a:xfrm>
            <a:off x="0" y="4890666"/>
            <a:ext cx="9143999" cy="15101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&lt;</a:t>
            </a:r>
            <a:r>
              <a:rPr lang="en-US" sz="2400" dirty="0" err="1"/>
              <a:t>jsp:forward</a:t>
            </a:r>
            <a:r>
              <a:rPr lang="en-US" sz="2400" dirty="0"/>
              <a:t> page="</a:t>
            </a:r>
            <a:r>
              <a:rPr lang="en-US" sz="2400" dirty="0" err="1"/>
              <a:t>relativeURL</a:t>
            </a:r>
            <a:r>
              <a:rPr lang="en-US" sz="2400" dirty="0"/>
              <a:t> "&gt;</a:t>
            </a:r>
          </a:p>
          <a:p>
            <a:r>
              <a:rPr lang="en-US" sz="2400" dirty="0"/>
              <a:t>	&lt;</a:t>
            </a:r>
            <a:r>
              <a:rPr lang="en-US" sz="2400" dirty="0" err="1"/>
              <a:t>jsp:param</a:t>
            </a:r>
            <a:r>
              <a:rPr lang="en-US" sz="2400" dirty="0"/>
              <a:t> name="</a:t>
            </a:r>
            <a:r>
              <a:rPr lang="en-US" sz="2400" dirty="0" err="1"/>
              <a:t>param_name</a:t>
            </a:r>
            <a:r>
              <a:rPr lang="en-US" sz="2400" dirty="0"/>
              <a:t>" value="</a:t>
            </a:r>
            <a:r>
              <a:rPr lang="en-US" sz="2400" dirty="0" err="1"/>
              <a:t>param_value</a:t>
            </a:r>
            <a:r>
              <a:rPr lang="en-US" sz="2400" dirty="0"/>
              <a:t> /&gt; </a:t>
            </a:r>
          </a:p>
          <a:p>
            <a:r>
              <a:rPr lang="en-US" sz="2400" dirty="0"/>
              <a:t>&lt;/</a:t>
            </a:r>
            <a:r>
              <a:rPr lang="en-US" sz="2400" dirty="0" err="1"/>
              <a:t>jsp:forward</a:t>
            </a:r>
            <a:r>
              <a:rPr lang="en-US" sz="2400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692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65CC-16B7-4BB1-A4FF-988E4B34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6"/>
            <a:ext cx="7886700" cy="116580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jsp:param</a:t>
            </a:r>
            <a:r>
              <a:rPr lang="en-US" dirty="0"/>
              <a:t> and </a:t>
            </a:r>
            <a:r>
              <a:rPr lang="en-US" dirty="0" err="1"/>
              <a:t>jsp:params</a:t>
            </a:r>
            <a:r>
              <a:rPr lang="en-US" dirty="0"/>
              <a:t>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15CA-E197-420A-AA65-F17117CFA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Definition</a:t>
            </a:r>
          </a:p>
          <a:p>
            <a:pPr marL="0" indent="0">
              <a:buNone/>
            </a:pPr>
            <a:r>
              <a:rPr lang="en-US" dirty="0"/>
              <a:t>	Pass parameters to the included/forwarded page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Syntax: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C834E-F2D7-42FE-BCCD-7F3F437C5138}"/>
              </a:ext>
            </a:extLst>
          </p:cNvPr>
          <p:cNvSpPr/>
          <p:nvPr/>
        </p:nvSpPr>
        <p:spPr>
          <a:xfrm>
            <a:off x="625187" y="3196335"/>
            <a:ext cx="852401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jsp:include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page =“{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page_to_include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}” flush=“true”&gt;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name=“{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}" value=“{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}”/&gt;  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jsp:include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32BAC8-099F-48DD-9300-EF94ADA7A935}"/>
              </a:ext>
            </a:extLst>
          </p:cNvPr>
          <p:cNvSpPr/>
          <p:nvPr/>
        </p:nvSpPr>
        <p:spPr>
          <a:xfrm>
            <a:off x="619990" y="4873083"/>
            <a:ext cx="852401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jsp:forward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page =“{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page_to_forward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}” flush=“true”&gt;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name=“{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}" value=“{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}”/&gt;  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jsp:forward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F5544CD-A74F-4F15-8C25-A761C508BB0B}"/>
              </a:ext>
            </a:extLst>
          </p:cNvPr>
          <p:cNvSpPr/>
          <p:nvPr/>
        </p:nvSpPr>
        <p:spPr>
          <a:xfrm>
            <a:off x="-235515" y="3653445"/>
            <a:ext cx="872837" cy="36437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AFC783C-4D4B-45D4-82E8-5CECC2E59B7D}"/>
              </a:ext>
            </a:extLst>
          </p:cNvPr>
          <p:cNvSpPr/>
          <p:nvPr/>
        </p:nvSpPr>
        <p:spPr>
          <a:xfrm>
            <a:off x="-247642" y="5207339"/>
            <a:ext cx="872837" cy="36437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6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3E42-5E21-44DC-83E5-62FAD853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6E4DAF-5553-47A5-BF43-D704278DEBF3}"/>
              </a:ext>
            </a:extLst>
          </p:cNvPr>
          <p:cNvSpPr/>
          <p:nvPr/>
        </p:nvSpPr>
        <p:spPr>
          <a:xfrm>
            <a:off x="120361" y="2264062"/>
            <a:ext cx="89032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jsp:include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page =“{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page_to_include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}” flush=“true”&gt;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jsp:params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 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name=“{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}" value=“{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}”/&gt;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name=“{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}" value=“{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}”/&gt;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jsp:params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jsp:include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233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6085-543D-4299-B8BE-36D4B6BE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566"/>
            <a:ext cx="7886700" cy="116580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Invoking java code from JSP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4DB3E-6267-481C-9BA5-964CB316B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22" y="1219197"/>
            <a:ext cx="8653896" cy="5347857"/>
          </a:xfrm>
        </p:spPr>
        <p:txBody>
          <a:bodyPr/>
          <a:lstStyle/>
          <a:p>
            <a:r>
              <a:rPr lang="en-US" sz="2400" dirty="0"/>
              <a:t>There are a number of different ways to generate dynamic content from JSP, as illustrated in the below figure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 descr="C:\Users\Rajatha\Pictures\Untitled1.png">
            <a:extLst>
              <a:ext uri="{FF2B5EF4-FFF2-40B4-BE49-F238E27FC236}">
                <a16:creationId xmlns:a16="http://schemas.microsoft.com/office/drawing/2014/main" id="{D4715FFD-45EE-40B0-9D52-FCFE47F272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12" y="2069432"/>
            <a:ext cx="8768366" cy="4557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66884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E779-BA7B-4354-97E9-EB895BA5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jsp:fallback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409F0-9C77-4153-99BB-A60E49D6C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9197"/>
            <a:ext cx="8894618" cy="5347857"/>
          </a:xfrm>
        </p:spPr>
        <p:txBody>
          <a:bodyPr/>
          <a:lstStyle/>
          <a:p>
            <a:r>
              <a:rPr lang="en-US" dirty="0" err="1"/>
              <a:t>jsp:fallback</a:t>
            </a:r>
            <a:r>
              <a:rPr lang="en-US" dirty="0"/>
              <a:t> element provides alternative text to browsers that do not support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EMBED</a:t>
            </a:r>
            <a:r>
              <a:rPr lang="en-US" dirty="0"/>
              <a:t>.</a:t>
            </a:r>
          </a:p>
          <a:p>
            <a:r>
              <a:rPr lang="en-US" dirty="0"/>
              <a:t>This element is used the same way as alternative text placed within an APPLET element </a:t>
            </a:r>
          </a:p>
          <a:p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jsp:plugin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type=“applet”</a:t>
            </a:r>
          </a:p>
          <a:p>
            <a:pPr marL="0" indent="0">
              <a:buNone/>
            </a:pPr>
            <a:r>
              <a:rPr lang="en-US" dirty="0"/>
              <a:t>	code=“</a:t>
            </a:r>
            <a:r>
              <a:rPr lang="en-US" dirty="0" err="1"/>
              <a:t>MyApplet.class</a:t>
            </a:r>
            <a:r>
              <a:rPr lang="en-US" dirty="0"/>
              <a:t>” width=“450” height=“350”&gt;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 err="1">
                <a:solidFill>
                  <a:schemeClr val="accent1"/>
                </a:solidFill>
              </a:rPr>
              <a:t>jsp:fallback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>		&lt;B&gt;Error: this example requires java.&lt;/B&gt;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accent1"/>
                </a:solidFill>
              </a:rPr>
              <a:t>&lt;/</a:t>
            </a:r>
            <a:r>
              <a:rPr lang="en-US" b="1" dirty="0" err="1">
                <a:solidFill>
                  <a:schemeClr val="accent1"/>
                </a:solidFill>
              </a:rPr>
              <a:t>jsp:fallback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</a:p>
          <a:p>
            <a:r>
              <a:rPr lang="en-US" b="1" dirty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jsp:plugin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066616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9F92-08FA-4F6F-ACCF-485CFE52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Including Applets for the Java Plug-In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AE41-F572-47F0-80BD-BDBBF71B6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1" y="1316182"/>
            <a:ext cx="8922327" cy="548842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jsp:plugin</a:t>
            </a:r>
            <a:r>
              <a:rPr lang="en-US" dirty="0"/>
              <a:t> element instructs the server to build a tag appropriate for applets that use the plug-in.</a:t>
            </a:r>
          </a:p>
          <a:p>
            <a:r>
              <a:rPr lang="en-US" dirty="0"/>
              <a:t>The </a:t>
            </a:r>
            <a:r>
              <a:rPr lang="en-US" dirty="0" err="1"/>
              <a:t>jsp:plugin</a:t>
            </a:r>
            <a:r>
              <a:rPr lang="en-US" dirty="0"/>
              <a:t> Element</a:t>
            </a:r>
          </a:p>
          <a:p>
            <a:pPr lvl="1"/>
            <a:r>
              <a:rPr lang="en-US" dirty="0"/>
              <a:t>The simplest way to use </a:t>
            </a:r>
            <a:r>
              <a:rPr lang="en-US" dirty="0" err="1"/>
              <a:t>jsp:plugin</a:t>
            </a:r>
            <a:r>
              <a:rPr lang="en-US" dirty="0"/>
              <a:t> is to supply four attributes</a:t>
            </a:r>
          </a:p>
          <a:p>
            <a:pPr lvl="2"/>
            <a:r>
              <a:rPr lang="en-US" dirty="0"/>
              <a:t>type</a:t>
            </a:r>
          </a:p>
          <a:p>
            <a:pPr lvl="2"/>
            <a:r>
              <a:rPr lang="en-US" dirty="0"/>
              <a:t>code</a:t>
            </a:r>
          </a:p>
          <a:p>
            <a:pPr lvl="2"/>
            <a:r>
              <a:rPr lang="en-US" dirty="0"/>
              <a:t>width</a:t>
            </a:r>
          </a:p>
          <a:p>
            <a:pPr lvl="2"/>
            <a:r>
              <a:rPr lang="en-US" dirty="0"/>
              <a:t>height</a:t>
            </a:r>
          </a:p>
          <a:p>
            <a:r>
              <a:rPr lang="en-US" dirty="0"/>
              <a:t>The attribute names are case sensitive, and single or double quotes are always required around the attribute values.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marL="342900" lvl="2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2" indent="-858838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447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A8A1-D3A2-4C05-8146-CF124561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FF54A-57F3-49FE-8659-A873FBCF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&lt;APPLET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CODE</a:t>
            </a:r>
            <a:r>
              <a:rPr lang="en-US" dirty="0"/>
              <a:t>=“</a:t>
            </a:r>
            <a:r>
              <a:rPr lang="en-US" dirty="0" err="1"/>
              <a:t>MyAppplet.class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WIDTH</a:t>
            </a:r>
            <a:r>
              <a:rPr lang="en-US" dirty="0"/>
              <a:t>=475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HEIGHT</a:t>
            </a:r>
            <a:r>
              <a:rPr lang="en-US" dirty="0"/>
              <a:t>=350&gt;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&lt;/APPLET&gt;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With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jsp:plugin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dirty="0"/>
              <a:t>=“applet”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code</a:t>
            </a:r>
            <a:r>
              <a:rPr lang="en-US" dirty="0"/>
              <a:t>=“</a:t>
            </a:r>
            <a:r>
              <a:rPr lang="en-US" dirty="0" err="1"/>
              <a:t>MyApplet.class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width</a:t>
            </a:r>
            <a:r>
              <a:rPr lang="en-US" dirty="0"/>
              <a:t>=“475”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height</a:t>
            </a:r>
            <a:r>
              <a:rPr lang="en-US" dirty="0"/>
              <a:t>=“350”&gt;</a:t>
            </a:r>
          </a:p>
          <a:p>
            <a:r>
              <a:rPr lang="en-US" dirty="0">
                <a:solidFill>
                  <a:srgbClr val="FF0000"/>
                </a:solidFill>
              </a:rPr>
              <a:t>&lt;/</a:t>
            </a:r>
            <a:r>
              <a:rPr lang="en-US" dirty="0" err="1">
                <a:solidFill>
                  <a:srgbClr val="FF0000"/>
                </a:solidFill>
              </a:rPr>
              <a:t>jsp:plugin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356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1D1F-CC6C-4248-8F91-D21FCCD4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Contd..,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D4B8B-05A2-4635-93EE-16033FBB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jsp:plugin</a:t>
            </a:r>
            <a:r>
              <a:rPr lang="en-US" dirty="0"/>
              <a:t> element has a number of other optional attribute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width</a:t>
            </a:r>
          </a:p>
          <a:p>
            <a:pPr lvl="1"/>
            <a:r>
              <a:rPr lang="en-US" dirty="0"/>
              <a:t>height</a:t>
            </a:r>
          </a:p>
          <a:p>
            <a:pPr lvl="1"/>
            <a:r>
              <a:rPr lang="en-US" dirty="0"/>
              <a:t>codebase</a:t>
            </a:r>
          </a:p>
          <a:p>
            <a:pPr lvl="1"/>
            <a:r>
              <a:rPr lang="en-US" dirty="0"/>
              <a:t>align</a:t>
            </a:r>
          </a:p>
          <a:p>
            <a:pPr lvl="1"/>
            <a:r>
              <a:rPr lang="en-US" dirty="0" err="1"/>
              <a:t>hspace</a:t>
            </a:r>
            <a:endParaRPr lang="en-US" dirty="0"/>
          </a:p>
          <a:p>
            <a:pPr lvl="1"/>
            <a:r>
              <a:rPr lang="en-US" dirty="0" err="1"/>
              <a:t>vspace</a:t>
            </a:r>
            <a:endParaRPr lang="en-US" dirty="0"/>
          </a:p>
          <a:p>
            <a:pPr lvl="1"/>
            <a:r>
              <a:rPr lang="en-US" dirty="0"/>
              <a:t>archive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 err="1"/>
              <a:t>jreversion</a:t>
            </a:r>
            <a:endParaRPr lang="en-US" dirty="0"/>
          </a:p>
          <a:p>
            <a:pPr lvl="1"/>
            <a:r>
              <a:rPr lang="en-US" dirty="0" err="1"/>
              <a:t>iepluginurl</a:t>
            </a:r>
            <a:endParaRPr lang="en-US" dirty="0"/>
          </a:p>
          <a:p>
            <a:pPr lvl="1"/>
            <a:r>
              <a:rPr lang="en-US" dirty="0" err="1"/>
              <a:t>nspluginurl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273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9143-DA6F-45B2-9F5B-26A116E7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Beans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7D88-402F-4326-8D04-63C1A0DC2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2" y="1219197"/>
            <a:ext cx="8797636" cy="534785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2000" dirty="0"/>
              <a:t>Using separate Java classes instead of embedding large amounts of code directly in JSP pages.</a:t>
            </a:r>
          </a:p>
          <a:p>
            <a:pPr lvl="0">
              <a:lnSpc>
                <a:spcPct val="100000"/>
              </a:lnSpc>
            </a:pPr>
            <a:r>
              <a:rPr lang="en-US" sz="2000" dirty="0"/>
              <a:t>Beans are  regular Java classes that follow some simple conventions defined by the JavaBeans specification; beans extend no particular class, are in no particular package, and use no particular interface.</a:t>
            </a:r>
          </a:p>
          <a:p>
            <a:pPr lvl="0">
              <a:lnSpc>
                <a:spcPct val="100000"/>
              </a:lnSpc>
            </a:pPr>
            <a:r>
              <a:rPr lang="en-US" sz="2000" dirty="0"/>
              <a:t>Use of JavaBeans components provides three advantages over </a:t>
            </a:r>
            <a:r>
              <a:rPr lang="en-US" sz="2000" dirty="0" err="1"/>
              <a:t>scriptlets</a:t>
            </a:r>
            <a:r>
              <a:rPr lang="en-US" sz="2000" dirty="0"/>
              <a:t> and JSP expressions that refer to normal Java classes.</a:t>
            </a:r>
          </a:p>
          <a:p>
            <a:pPr lvl="1">
              <a:lnSpc>
                <a:spcPct val="100000"/>
              </a:lnSpc>
            </a:pPr>
            <a:r>
              <a:rPr lang="en-US" sz="2000" b="1" dirty="0"/>
              <a:t>No Java syntax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b="1" dirty="0"/>
              <a:t>Simpler object sharing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b="1" dirty="0"/>
              <a:t>Convenient correspondence between request parameters and object properties.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200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1B24-5E99-4F7C-B784-8ABB2F80B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29"/>
            <a:ext cx="7886700" cy="1165803"/>
          </a:xfrm>
        </p:spPr>
        <p:txBody>
          <a:bodyPr/>
          <a:lstStyle/>
          <a:p>
            <a:r>
              <a:rPr lang="en-US" dirty="0"/>
              <a:t>JavaBean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31B31-585A-4FF8-A574-A7B5DCBD1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82" y="1266529"/>
            <a:ext cx="8653896" cy="51065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JavaBeans component is a Java class with the following features.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no-argument constructor.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Properties defined with accessors and mutators(getter and setter method).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Class must not define any public instance variables.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class must implement the </a:t>
            </a:r>
            <a:r>
              <a:rPr lang="en-US" b="1" dirty="0" err="1"/>
              <a:t>java.io.Serializable</a:t>
            </a:r>
            <a:r>
              <a:rPr lang="en-US" dirty="0"/>
              <a:t> interface.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630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A581-C648-4B42-A512-0BF6B514F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81"/>
            <a:ext cx="7886700" cy="1165803"/>
          </a:xfrm>
        </p:spPr>
        <p:txBody>
          <a:bodyPr/>
          <a:lstStyle/>
          <a:p>
            <a:r>
              <a:rPr lang="en-US" dirty="0" err="1"/>
              <a:t>jsp:useBean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9C06-7B09-4F88-933D-FD65C4D5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 err="1"/>
              <a:t>javaBean</a:t>
            </a:r>
            <a:r>
              <a:rPr lang="en-US" dirty="0"/>
              <a:t> in JSP Page</a:t>
            </a:r>
          </a:p>
          <a:p>
            <a:pPr lvl="1"/>
            <a:r>
              <a:rPr lang="en-US" dirty="0" err="1"/>
              <a:t>Javabeans</a:t>
            </a:r>
            <a:r>
              <a:rPr lang="en-US" dirty="0"/>
              <a:t> can be used in any JSP page using the &lt;</a:t>
            </a:r>
            <a:r>
              <a:rPr lang="en-US" dirty="0" err="1"/>
              <a:t>jsp:usebean</a:t>
            </a:r>
            <a:r>
              <a:rPr lang="en-US" dirty="0"/>
              <a:t>&gt; tag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example: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4C5F4-B772-41F9-B071-85F6D06344B8}"/>
              </a:ext>
            </a:extLst>
          </p:cNvPr>
          <p:cNvSpPr txBox="1"/>
          <p:nvPr/>
        </p:nvSpPr>
        <p:spPr>
          <a:xfrm>
            <a:off x="1" y="3588327"/>
            <a:ext cx="9144000" cy="16209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jsp:useBean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=“bean name”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=“qualified path of bean”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=“page | request | application 					|session”&gt;</a:t>
            </a:r>
          </a:p>
        </p:txBody>
      </p:sp>
    </p:spTree>
    <p:extLst>
      <p:ext uri="{BB962C8B-B14F-4D97-AF65-F5344CB8AC3E}">
        <p14:creationId xmlns:p14="http://schemas.microsoft.com/office/powerpoint/2010/main" val="27873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BBC5-F552-4464-872F-5275F3E4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29"/>
            <a:ext cx="7886700" cy="1165803"/>
          </a:xfrm>
        </p:spPr>
        <p:txBody>
          <a:bodyPr/>
          <a:lstStyle/>
          <a:p>
            <a:r>
              <a:rPr lang="en-US" dirty="0"/>
              <a:t>Contd..,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35C5C-7BDC-4ABE-9157-D0C77A584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87" y="1300180"/>
            <a:ext cx="8653896" cy="5106555"/>
          </a:xfrm>
        </p:spPr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jsp:useBean</a:t>
            </a:r>
            <a:r>
              <a:rPr lang="en-US" dirty="0"/>
              <a:t>&gt; is a way of declaring and initializing the actual bean object. </a:t>
            </a:r>
          </a:p>
          <a:p>
            <a:r>
              <a:rPr lang="en-US" dirty="0"/>
              <a:t>Syntax:</a:t>
            </a: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000F6E1-262F-437E-9878-9AA47723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330" y="3460708"/>
            <a:ext cx="9148330" cy="70529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i="0" u="none" strike="noStrike" normalizeH="0" baseline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jsp:useBean</a:t>
            </a:r>
            <a:r>
              <a:rPr kumimoji="0" lang="en-US" altLang="en-US" sz="20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id = "</a:t>
            </a:r>
            <a:r>
              <a:rPr kumimoji="0" lang="en-US" altLang="en-US" sz="2000" i="0" u="none" strike="noStrike" normalizeH="0" baseline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beanName</a:t>
            </a:r>
            <a:r>
              <a:rPr kumimoji="0" lang="en-US" altLang="en-US" sz="20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class = "</a:t>
            </a:r>
            <a:r>
              <a:rPr kumimoji="0" lang="en-US" altLang="en-US" sz="2000" i="0" u="none" strike="noStrike" normalizeH="0" baseline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kumimoji="0" lang="en-US" altLang="en-US" sz="20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scope = "page | request | session | application"&gt;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F264C7-9EE1-4BFB-BE05-9237B2CDC1FB}"/>
              </a:ext>
            </a:extLst>
          </p:cNvPr>
          <p:cNvSpPr/>
          <p:nvPr/>
        </p:nvSpPr>
        <p:spPr>
          <a:xfrm>
            <a:off x="-8660" y="3448208"/>
            <a:ext cx="1943966" cy="50569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jsp:useBean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39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7D97-E618-45CF-8A94-045629CC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29"/>
            <a:ext cx="7886700" cy="1165803"/>
          </a:xfrm>
        </p:spPr>
        <p:txBody>
          <a:bodyPr/>
          <a:lstStyle/>
          <a:p>
            <a:r>
              <a:rPr lang="en-US" dirty="0"/>
              <a:t>Contd..,</a:t>
            </a:r>
          </a:p>
        </p:txBody>
      </p:sp>
      <p:pic>
        <p:nvPicPr>
          <p:cNvPr id="4098" name="Picture 2" descr="useBean Tag in JSP">
            <a:extLst>
              <a:ext uri="{FF2B5EF4-FFF2-40B4-BE49-F238E27FC236}">
                <a16:creationId xmlns:a16="http://schemas.microsoft.com/office/drawing/2014/main" id="{9446814C-A286-45E5-B5D0-EADED22E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96" y="1732252"/>
            <a:ext cx="8423562" cy="385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7518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071E-A11B-4518-8761-D0E71AA2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6"/>
            <a:ext cx="7886700" cy="1165803"/>
          </a:xfrm>
        </p:spPr>
        <p:txBody>
          <a:bodyPr/>
          <a:lstStyle/>
          <a:p>
            <a:r>
              <a:rPr lang="en-US" dirty="0" err="1"/>
              <a:t>jsp:getProperty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C584D-185D-4F7B-A57D-4A538E5D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/>
              <a:t>jsp:getProperty</a:t>
            </a:r>
            <a:r>
              <a:rPr lang="en-US" b="1" dirty="0"/>
              <a:t>. This element reads and outputs the value of a </a:t>
            </a:r>
            <a:r>
              <a:rPr lang="en-US" dirty="0"/>
              <a:t>bean property. Reading a property is a shorthand notation for calling a method of the form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get</a:t>
            </a:r>
            <a:r>
              <a:rPr lang="en-US" b="1" i="1" dirty="0" err="1"/>
              <a:t>Xxx</a:t>
            </a:r>
            <a:r>
              <a:rPr lang="en-US" b="1" i="1" dirty="0"/>
              <a:t>. This element is used as follows: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&lt;</a:t>
            </a:r>
            <a:r>
              <a:rPr lang="en-US" dirty="0" err="1">
                <a:solidFill>
                  <a:srgbClr val="FF0000"/>
                </a:solidFill>
              </a:rPr>
              <a:t>jsp:getProperty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name</a:t>
            </a:r>
            <a:r>
              <a:rPr lang="en-US" dirty="0"/>
              <a:t>=“</a:t>
            </a:r>
            <a:r>
              <a:rPr lang="en-US" dirty="0" err="1"/>
              <a:t>beanName</a:t>
            </a:r>
            <a:r>
              <a:rPr lang="en-US" dirty="0"/>
              <a:t>”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		        </a:t>
            </a:r>
            <a:r>
              <a:rPr lang="en-US" dirty="0">
                <a:solidFill>
                  <a:srgbClr val="002060"/>
                </a:solidFill>
              </a:rPr>
              <a:t>property</a:t>
            </a:r>
            <a:r>
              <a:rPr lang="en-US" dirty="0">
                <a:solidFill>
                  <a:srgbClr val="FF0000"/>
                </a:solidFill>
              </a:rPr>
              <a:t>=“</a:t>
            </a:r>
            <a:r>
              <a:rPr lang="en-US" dirty="0" err="1"/>
              <a:t>propertyName</a:t>
            </a:r>
            <a:r>
              <a:rPr lang="en-US" dirty="0">
                <a:solidFill>
                  <a:srgbClr val="FF0000"/>
                </a:solidFill>
              </a:rPr>
              <a:t>” /&gt;</a:t>
            </a:r>
          </a:p>
        </p:txBody>
      </p:sp>
    </p:spTree>
    <p:extLst>
      <p:ext uri="{BB962C8B-B14F-4D97-AF65-F5344CB8AC3E}">
        <p14:creationId xmlns:p14="http://schemas.microsoft.com/office/powerpoint/2010/main" val="215651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F8F7-519B-45F3-A808-18E12795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7886700" cy="116580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Types of JSP Scripting 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2F197-85E4-44B5-8096-39E76E2CA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JSP scripting elements allows to insert Java code into the servlet that will be generated from the JSP page. There are three forms: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b="1" i="1" dirty="0">
                <a:solidFill>
                  <a:srgbClr val="00B050"/>
                </a:solidFill>
              </a:rPr>
              <a:t>Expressions</a:t>
            </a:r>
            <a:r>
              <a:rPr lang="en-US" sz="2400" dirty="0"/>
              <a:t> of the form, which are evaluated and inserted into the servlet’s   output.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b="1" i="1" dirty="0">
                <a:solidFill>
                  <a:srgbClr val="00B050"/>
                </a:solidFill>
              </a:rPr>
              <a:t>Scriptlets</a:t>
            </a:r>
            <a:r>
              <a:rPr lang="en-US" sz="2400" dirty="0"/>
              <a:t> of the form, which are inserted into the servlet’s _</a:t>
            </a:r>
            <a:r>
              <a:rPr lang="en-US" sz="2400" dirty="0" err="1"/>
              <a:t>jspService</a:t>
            </a:r>
            <a:r>
              <a:rPr lang="en-US" sz="2400" dirty="0"/>
              <a:t> method (called by service).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b="1" i="1" dirty="0">
                <a:solidFill>
                  <a:srgbClr val="00B050"/>
                </a:solidFill>
              </a:rPr>
              <a:t>Declarations</a:t>
            </a:r>
            <a:r>
              <a:rPr lang="en-US" sz="2400" dirty="0"/>
              <a:t> of the form, which are inserted into the body of the servlet class, outside any existing methods.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b="1" dirty="0"/>
              <a:t> </a:t>
            </a:r>
            <a:r>
              <a:rPr lang="en-US" sz="2400" b="1" i="1" dirty="0">
                <a:solidFill>
                  <a:srgbClr val="00B050"/>
                </a:solidFill>
              </a:rPr>
              <a:t>Directive</a:t>
            </a:r>
            <a:r>
              <a:rPr lang="en-US" sz="2400" dirty="0"/>
              <a:t> is used to provide instructions to the container.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28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2D7A-D57C-4847-B686-652E7A58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29"/>
            <a:ext cx="7886700" cy="1165803"/>
          </a:xfrm>
        </p:spPr>
        <p:txBody>
          <a:bodyPr/>
          <a:lstStyle/>
          <a:p>
            <a:r>
              <a:rPr lang="en-US" dirty="0" err="1"/>
              <a:t>jsp:setProperty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DFFE6-5AEB-4A17-BACA-1FA0828F9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77632"/>
            <a:ext cx="8894618" cy="568036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jsp:setProperty</a:t>
            </a:r>
            <a:r>
              <a:rPr lang="en-US" b="1" dirty="0"/>
              <a:t>. This element modifies a bean property (i.e., </a:t>
            </a:r>
            <a:r>
              <a:rPr lang="en-US" dirty="0"/>
              <a:t>calls a method of the form </a:t>
            </a:r>
            <a:r>
              <a:rPr lang="en-US" dirty="0" err="1"/>
              <a:t>set</a:t>
            </a:r>
            <a:r>
              <a:rPr lang="en-US" b="1" i="1" dirty="0" err="1"/>
              <a:t>Xxx</a:t>
            </a:r>
            <a:r>
              <a:rPr lang="en-US" b="1" i="1" dirty="0"/>
              <a:t>). </a:t>
            </a:r>
          </a:p>
          <a:p>
            <a:pPr>
              <a:lnSpc>
                <a:spcPct val="150000"/>
              </a:lnSpc>
            </a:pPr>
            <a:r>
              <a:rPr lang="en-US" b="1" i="1" dirty="0"/>
              <a:t>It is normally used as follows: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/>
              <a:t>&lt;</a:t>
            </a:r>
            <a:r>
              <a:rPr lang="en-US" sz="2800" dirty="0" err="1">
                <a:solidFill>
                  <a:srgbClr val="FF0000"/>
                </a:solidFill>
              </a:rPr>
              <a:t>jsp</a:t>
            </a:r>
            <a:r>
              <a:rPr lang="en-US" sz="2800" dirty="0" err="1"/>
              <a:t>:</a:t>
            </a:r>
            <a:r>
              <a:rPr lang="en-US" sz="2800" dirty="0" err="1">
                <a:solidFill>
                  <a:srgbClr val="FF0000"/>
                </a:solidFill>
              </a:rPr>
              <a:t>setProperty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2060"/>
                </a:solidFill>
              </a:rPr>
              <a:t>name</a:t>
            </a:r>
            <a:r>
              <a:rPr lang="en-US" sz="2800" dirty="0"/>
              <a:t>="</a:t>
            </a:r>
            <a:r>
              <a:rPr lang="en-US" sz="2800" dirty="0" err="1"/>
              <a:t>beanName</a:t>
            </a:r>
            <a:r>
              <a:rPr lang="en-US" dirty="0"/>
              <a:t>"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2060"/>
                </a:solidFill>
              </a:rPr>
              <a:t>property</a:t>
            </a:r>
            <a:r>
              <a:rPr lang="en-US" dirty="0"/>
              <a:t>="</a:t>
            </a:r>
            <a:r>
              <a:rPr lang="en-US" dirty="0" err="1"/>
              <a:t>propertyName</a:t>
            </a:r>
            <a:r>
              <a:rPr lang="en-US" dirty="0"/>
              <a:t>"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2060"/>
                </a:solidFill>
              </a:rPr>
              <a:t>value</a:t>
            </a:r>
            <a:r>
              <a:rPr lang="en-US" dirty="0"/>
              <a:t>="</a:t>
            </a:r>
            <a:r>
              <a:rPr lang="en-US" dirty="0" err="1"/>
              <a:t>propertyValue</a:t>
            </a:r>
            <a:r>
              <a:rPr lang="en-US" dirty="0"/>
              <a:t>" /&gt;</a:t>
            </a:r>
          </a:p>
          <a:p>
            <a:pPr>
              <a:lnSpc>
                <a:spcPct val="150000"/>
              </a:lnSpc>
            </a:pPr>
            <a:r>
              <a:rPr lang="en-US" dirty="0"/>
              <a:t>There are several ways to use </a:t>
            </a:r>
            <a:r>
              <a:rPr lang="en-US" dirty="0" err="1"/>
              <a:t>jsp:setProperty</a:t>
            </a:r>
            <a:r>
              <a:rPr lang="en-US" dirty="0"/>
              <a:t>, but the best  is with property =“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135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1A4B-C28C-4AE9-9B39-11234233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6"/>
            <a:ext cx="7886700" cy="1165803"/>
          </a:xfrm>
        </p:spPr>
        <p:txBody>
          <a:bodyPr/>
          <a:lstStyle/>
          <a:p>
            <a:r>
              <a:rPr lang="en-US" dirty="0"/>
              <a:t>Scope (Visibility)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C7F910-127C-413F-8140-441FE5696BC5}"/>
              </a:ext>
            </a:extLst>
          </p:cNvPr>
          <p:cNvSpPr/>
          <p:nvPr/>
        </p:nvSpPr>
        <p:spPr>
          <a:xfrm>
            <a:off x="512618" y="1731817"/>
            <a:ext cx="7495309" cy="419792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Application (Most Visible)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B018E7-E703-421E-B79C-28BBE3A403A2}"/>
              </a:ext>
            </a:extLst>
          </p:cNvPr>
          <p:cNvSpPr/>
          <p:nvPr/>
        </p:nvSpPr>
        <p:spPr>
          <a:xfrm>
            <a:off x="1136073" y="2195942"/>
            <a:ext cx="6137563" cy="30202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/>
              <a:t>Session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76DB5C-9075-4B06-BB24-9E6DD43437E4}"/>
              </a:ext>
            </a:extLst>
          </p:cNvPr>
          <p:cNvSpPr/>
          <p:nvPr/>
        </p:nvSpPr>
        <p:spPr>
          <a:xfrm>
            <a:off x="2057399" y="2570017"/>
            <a:ext cx="4294909" cy="20504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/>
              <a:t>Request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7D9999-6940-4C31-A4CF-FA61BC860B72}"/>
              </a:ext>
            </a:extLst>
          </p:cNvPr>
          <p:cNvSpPr/>
          <p:nvPr/>
        </p:nvSpPr>
        <p:spPr>
          <a:xfrm>
            <a:off x="3325089" y="2909454"/>
            <a:ext cx="1759527" cy="10390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Page</a:t>
            </a:r>
          </a:p>
          <a:p>
            <a:pPr algn="ctr"/>
            <a:r>
              <a:rPr lang="en-US" dirty="0"/>
              <a:t>(Least Visible)</a:t>
            </a:r>
          </a:p>
        </p:txBody>
      </p:sp>
    </p:spTree>
    <p:extLst>
      <p:ext uri="{BB962C8B-B14F-4D97-AF65-F5344CB8AC3E}">
        <p14:creationId xmlns:p14="http://schemas.microsoft.com/office/powerpoint/2010/main" val="450500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71398-367D-425F-9009-0F865853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6"/>
            <a:ext cx="7886700" cy="1165803"/>
          </a:xfrm>
        </p:spPr>
        <p:txBody>
          <a:bodyPr/>
          <a:lstStyle/>
          <a:p>
            <a:r>
              <a:rPr lang="en-US" dirty="0"/>
              <a:t>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1F9A0-E16E-4405-8FC8-AE78DEEAE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9197"/>
            <a:ext cx="9144000" cy="558540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jsp:useBean</a:t>
            </a:r>
            <a:r>
              <a:rPr lang="en-US" b="1" dirty="0">
                <a:solidFill>
                  <a:srgbClr val="FF0000"/>
                </a:solidFill>
              </a:rPr>
              <a:t> ... scope="page" /&gt;</a:t>
            </a:r>
          </a:p>
          <a:p>
            <a:pPr lvl="1"/>
            <a:r>
              <a:rPr lang="en-US" dirty="0"/>
              <a:t>‘page’ scope means, the </a:t>
            </a:r>
            <a:r>
              <a:rPr lang="en-US" dirty="0" err="1"/>
              <a:t>jsp</a:t>
            </a:r>
            <a:r>
              <a:rPr lang="en-US" dirty="0"/>
              <a:t> object can be accessed only from within the same page where it was created.</a:t>
            </a:r>
          </a:p>
          <a:p>
            <a:pPr lvl="1"/>
            <a:r>
              <a:rPr lang="en-US" dirty="0" err="1"/>
              <a:t>Jsp</a:t>
            </a:r>
            <a:r>
              <a:rPr lang="en-US" dirty="0"/>
              <a:t> implicit objects out, exception, response, have </a:t>
            </a:r>
            <a:r>
              <a:rPr lang="en-US" b="1" dirty="0">
                <a:solidFill>
                  <a:srgbClr val="FF0000"/>
                </a:solidFill>
              </a:rPr>
              <a:t>page</a:t>
            </a:r>
            <a:r>
              <a:rPr lang="en-US" dirty="0"/>
              <a:t> scope</a:t>
            </a:r>
          </a:p>
          <a:p>
            <a:pPr marL="342900" lvl="1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&lt;</a:t>
            </a:r>
            <a:r>
              <a:rPr lang="en-US" sz="2800" b="1" dirty="0" err="1">
                <a:solidFill>
                  <a:srgbClr val="FF0000"/>
                </a:solidFill>
              </a:rPr>
              <a:t>jsp:useBean</a:t>
            </a:r>
            <a:r>
              <a:rPr lang="en-US" sz="2800" b="1" dirty="0">
                <a:solidFill>
                  <a:srgbClr val="FF0000"/>
                </a:solidFill>
              </a:rPr>
              <a:t> … scope=“request”/&gt;</a:t>
            </a:r>
          </a:p>
          <a:p>
            <a:pPr marL="800100" lvl="2">
              <a:buFont typeface="Courier New" panose="02070309020205020404" pitchFamily="49" charset="0"/>
              <a:buChar char="o"/>
            </a:pPr>
            <a:r>
              <a:rPr lang="en-US" dirty="0"/>
              <a:t>Can access from any page</a:t>
            </a:r>
          </a:p>
          <a:p>
            <a:pPr marL="342900" lvl="1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lvl="1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&lt;</a:t>
            </a:r>
            <a:r>
              <a:rPr lang="en-US" sz="2800" b="1" dirty="0" err="1">
                <a:solidFill>
                  <a:srgbClr val="FF0000"/>
                </a:solidFill>
              </a:rPr>
              <a:t>jsp:useBean</a:t>
            </a:r>
            <a:r>
              <a:rPr lang="en-US" sz="2800" b="1" dirty="0">
                <a:solidFill>
                  <a:srgbClr val="FF0000"/>
                </a:solidFill>
              </a:rPr>
              <a:t> ... scope="session" /&gt;</a:t>
            </a:r>
          </a:p>
          <a:p>
            <a:pPr marL="800100" lvl="2">
              <a:buFont typeface="Arial" panose="020B0604020202020204" pitchFamily="34" charset="0"/>
              <a:buChar char="•"/>
            </a:pPr>
            <a:r>
              <a:rPr lang="en-US" dirty="0"/>
              <a:t>Accessible from pages that belong to the same session.</a:t>
            </a:r>
          </a:p>
          <a:p>
            <a:pPr marL="342900" lvl="1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lvl="1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&lt;</a:t>
            </a:r>
            <a:r>
              <a:rPr lang="en-US" sz="2800" b="1" dirty="0" err="1">
                <a:solidFill>
                  <a:srgbClr val="FF0000"/>
                </a:solidFill>
              </a:rPr>
              <a:t>jsp:useBean</a:t>
            </a:r>
            <a:r>
              <a:rPr lang="en-US" sz="2800" b="1" dirty="0">
                <a:solidFill>
                  <a:srgbClr val="FF0000"/>
                </a:solidFill>
              </a:rPr>
              <a:t> ... scope="application" /&gt;</a:t>
            </a:r>
          </a:p>
          <a:p>
            <a:pPr marL="800100" lvl="2">
              <a:buFont typeface="Arial" panose="020B0604020202020204" pitchFamily="34" charset="0"/>
              <a:buChar char="•"/>
            </a:pPr>
            <a:r>
              <a:rPr lang="en-US" dirty="0"/>
              <a:t>Can be accessed from any pages across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0698209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6A67-BF37-4283-8D23-EB85C310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6"/>
            <a:ext cx="7886700" cy="1165803"/>
          </a:xfrm>
        </p:spPr>
        <p:txBody>
          <a:bodyPr/>
          <a:lstStyle/>
          <a:p>
            <a:r>
              <a:rPr lang="en-US" dirty="0"/>
              <a:t>Including external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5FFC4-DA7B-4E60-9D04-847A4FD07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JSP has three main capabilities for including external pieces into a JSP document: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b="1" dirty="0"/>
              <a:t>The </a:t>
            </a:r>
            <a:r>
              <a:rPr lang="en-US" b="1" dirty="0" err="1"/>
              <a:t>jsp:include</a:t>
            </a:r>
            <a:r>
              <a:rPr lang="en-US" b="1" dirty="0"/>
              <a:t> action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The include directive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The </a:t>
            </a:r>
            <a:r>
              <a:rPr lang="en-US" b="1" dirty="0" err="1"/>
              <a:t>jsp:plugin</a:t>
            </a:r>
            <a:r>
              <a:rPr lang="en-US" b="1" dirty="0"/>
              <a:t> action</a:t>
            </a:r>
          </a:p>
        </p:txBody>
      </p:sp>
    </p:spTree>
    <p:extLst>
      <p:ext uri="{BB962C8B-B14F-4D97-AF65-F5344CB8AC3E}">
        <p14:creationId xmlns:p14="http://schemas.microsoft.com/office/powerpoint/2010/main" val="32879781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3F9F-E1AC-443C-92C3-6E89A26B7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29"/>
            <a:ext cx="7886700" cy="1165803"/>
          </a:xfrm>
        </p:spPr>
        <p:txBody>
          <a:bodyPr>
            <a:noAutofit/>
          </a:bodyPr>
          <a:lstStyle/>
          <a:p>
            <a:r>
              <a:rPr lang="en-US" sz="3600" b="1" dirty="0"/>
              <a:t>Including Pages at Request Time:</a:t>
            </a:r>
            <a:br>
              <a:rPr lang="en-US" sz="3600" b="1" dirty="0"/>
            </a:br>
            <a:r>
              <a:rPr lang="en-US" sz="3600" b="1" dirty="0"/>
              <a:t>The </a:t>
            </a:r>
            <a:r>
              <a:rPr lang="en-US" sz="3600" b="1" dirty="0" err="1"/>
              <a:t>jsp:include</a:t>
            </a:r>
            <a:r>
              <a:rPr lang="en-US" sz="3600" b="1" dirty="0"/>
              <a:t> Action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30832-29B9-48C6-A7A2-77F15A646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</a:t>
            </a:r>
            <a:r>
              <a:rPr lang="en-US" dirty="0" err="1"/>
              <a:t>jsp:include</a:t>
            </a:r>
            <a:r>
              <a:rPr lang="en-US" dirty="0"/>
              <a:t>, a portable mechanism that lets you insert any of the following into the JSP output:</a:t>
            </a:r>
          </a:p>
          <a:p>
            <a:pPr lvl="1"/>
            <a:r>
              <a:rPr lang="en-US" dirty="0"/>
              <a:t>The content of an HTML page.</a:t>
            </a:r>
          </a:p>
          <a:p>
            <a:pPr lvl="1"/>
            <a:r>
              <a:rPr lang="en-US" dirty="0"/>
              <a:t>The content of a plain text document.</a:t>
            </a:r>
          </a:p>
          <a:p>
            <a:pPr lvl="1"/>
            <a:r>
              <a:rPr lang="en-US" dirty="0"/>
              <a:t>The output of JSP page.</a:t>
            </a:r>
          </a:p>
          <a:p>
            <a:pPr lvl="1"/>
            <a:r>
              <a:rPr lang="en-US" dirty="0"/>
              <a:t>The output of a servlet</a:t>
            </a:r>
          </a:p>
          <a:p>
            <a:r>
              <a:rPr lang="en-US" dirty="0"/>
              <a:t>The </a:t>
            </a:r>
            <a:r>
              <a:rPr lang="en-US" sz="2400" dirty="0" err="1"/>
              <a:t>jsp:include</a:t>
            </a:r>
            <a:r>
              <a:rPr lang="en-US" dirty="0"/>
              <a:t> action includes the output of a secondary page at the time the main page is requested.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686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914D-FA86-424A-9F41-89368DB0F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29"/>
            <a:ext cx="7886700" cy="1165803"/>
          </a:xfrm>
        </p:spPr>
        <p:txBody>
          <a:bodyPr/>
          <a:lstStyle/>
          <a:p>
            <a:r>
              <a:rPr lang="en-US" dirty="0"/>
              <a:t>Contd..,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9A007-5401-4931-8A31-2F20DA39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jsp:include</a:t>
            </a:r>
            <a:r>
              <a:rPr lang="en-US" b="1" dirty="0"/>
              <a:t> action</a:t>
            </a:r>
          </a:p>
          <a:p>
            <a:pPr lvl="1"/>
            <a:r>
              <a:rPr lang="en-US" dirty="0"/>
              <a:t>include the output of a page at request time.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Advantage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 it saves you from changing the main page when the included pages change.</a:t>
            </a:r>
          </a:p>
          <a:p>
            <a:pPr lvl="1"/>
            <a:r>
              <a:rPr lang="en-US" b="1" dirty="0"/>
              <a:t>Disadvantage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is that since it includes the </a:t>
            </a:r>
            <a:r>
              <a:rPr lang="en-US" i="1" dirty="0"/>
              <a:t>output of  </a:t>
            </a:r>
            <a:r>
              <a:rPr lang="en-US" dirty="0"/>
              <a:t>the secondary page, not the secondary page’s actual </a:t>
            </a:r>
            <a:r>
              <a:rPr lang="en-US" i="1" dirty="0"/>
              <a:t>code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829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C732A-D098-463B-83F6-8CAC715D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81"/>
            <a:ext cx="7886700" cy="1165803"/>
          </a:xfrm>
        </p:spPr>
        <p:txBody>
          <a:bodyPr/>
          <a:lstStyle/>
          <a:p>
            <a:r>
              <a:rPr lang="en-US" dirty="0"/>
              <a:t>Contd..,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3F446-702E-4D55-A85B-550BD68E1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include directive</a:t>
            </a:r>
          </a:p>
          <a:p>
            <a:pPr lvl="1"/>
            <a:r>
              <a:rPr lang="en-US" dirty="0"/>
              <a:t>insert JSP code into the main page before that main page is translated into a servlet. </a:t>
            </a:r>
          </a:p>
          <a:p>
            <a:pPr lvl="1"/>
            <a:r>
              <a:rPr lang="en-US" b="1" dirty="0"/>
              <a:t>Advantage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Powerful</a:t>
            </a:r>
          </a:p>
          <a:p>
            <a:pPr lvl="2"/>
            <a:r>
              <a:rPr lang="en-US" dirty="0"/>
              <a:t>the included code can contain JSP constructs such as field definitions and content-type settings that affect the main page as a whole. </a:t>
            </a:r>
          </a:p>
          <a:p>
            <a:pPr lvl="1"/>
            <a:r>
              <a:rPr lang="en-US" b="1" dirty="0"/>
              <a:t>Disadvantage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 hard to maintain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889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6E09-7DCC-4A9B-A461-7E3F7695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6"/>
            <a:ext cx="7886700" cy="1165803"/>
          </a:xfrm>
        </p:spPr>
        <p:txBody>
          <a:bodyPr/>
          <a:lstStyle/>
          <a:p>
            <a:r>
              <a:rPr lang="en-US" dirty="0"/>
              <a:t>Contd..,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DFFE4-7CFE-49F3-AAE5-B1F73AFA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The jsp:plugin action</a:t>
            </a:r>
          </a:p>
          <a:p>
            <a:pPr lvl="1"/>
            <a:r>
              <a:rPr lang="en-US"/>
              <a:t>server-side Java, client-side Java in the form of Web-embedded</a:t>
            </a:r>
          </a:p>
          <a:p>
            <a:pPr lvl="1"/>
            <a:r>
              <a:rPr lang="en-US"/>
              <a:t>applets continues to play a role, especially within corporate intranets.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570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573D-C89C-41D7-9680-3348D175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29"/>
            <a:ext cx="7886700" cy="1165803"/>
          </a:xfrm>
        </p:spPr>
        <p:txBody>
          <a:bodyPr/>
          <a:lstStyle/>
          <a:p>
            <a:r>
              <a:rPr lang="en-US" dirty="0"/>
              <a:t>Serialization</a:t>
            </a:r>
          </a:p>
        </p:txBody>
      </p:sp>
      <p:pic>
        <p:nvPicPr>
          <p:cNvPr id="1026" name="Picture 2" descr="serialize-deserialize-java">
            <a:extLst>
              <a:ext uri="{FF2B5EF4-FFF2-40B4-BE49-F238E27FC236}">
                <a16:creationId xmlns:a16="http://schemas.microsoft.com/office/drawing/2014/main" id="{7D217726-DF2F-43D3-B184-73DDC355AA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01" y="2027754"/>
            <a:ext cx="5992061" cy="397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60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04DA-2460-435C-8ED2-AA0B3F327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566"/>
            <a:ext cx="7886700" cy="116580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Limiting java code in JSP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8D2E-C923-408E-94C9-14CA78083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/>
              <a:t>There are two options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dirty="0"/>
              <a:t>Put 25 lines of Java code directly in the JSP page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dirty="0"/>
              <a:t>Put those 25 lines in a separate Java class and put 1 line in the JSP page that invokes it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6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168A-7214-4E27-8350-F485E2AE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05549-645C-4E94-A8A0-338923F7F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9198"/>
            <a:ext cx="9144000" cy="5421446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Why is the second option much better?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b="1" i="1" dirty="0">
                <a:solidFill>
                  <a:srgbClr val="FF0000"/>
                </a:solidFill>
              </a:rPr>
              <a:t>Development</a:t>
            </a: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/>
              <a:t> Write the separate class in a Java environment (editor or IDE), not an HTML environment</a:t>
            </a:r>
          </a:p>
          <a:p>
            <a:pPr lvl="1">
              <a:lnSpc>
                <a:spcPct val="150000"/>
              </a:lnSpc>
            </a:pPr>
            <a:r>
              <a:rPr lang="en-US" b="1" i="1" dirty="0">
                <a:solidFill>
                  <a:srgbClr val="FF0000"/>
                </a:solidFill>
              </a:rPr>
              <a:t>Compilation</a:t>
            </a:r>
            <a:r>
              <a:rPr lang="en-US" b="1" dirty="0"/>
              <a:t>. </a:t>
            </a:r>
            <a:r>
              <a:rPr lang="en-US" dirty="0"/>
              <a:t>To compile a regular Java class, you press the Build button in your IDE or invoke </a:t>
            </a:r>
            <a:r>
              <a:rPr lang="en-US" dirty="0" err="1"/>
              <a:t>javac</a:t>
            </a:r>
            <a:r>
              <a:rPr lang="en-US" sz="3200" dirty="0"/>
              <a:t>.</a:t>
            </a:r>
            <a:endParaRPr lang="en-US" sz="6600" dirty="0"/>
          </a:p>
          <a:p>
            <a:pPr lvl="1">
              <a:lnSpc>
                <a:spcPct val="150000"/>
              </a:lnSpc>
            </a:pPr>
            <a:r>
              <a:rPr lang="en-US" b="1" i="1" dirty="0">
                <a:solidFill>
                  <a:srgbClr val="FF0000"/>
                </a:solidFill>
              </a:rPr>
              <a:t>Debugging</a:t>
            </a: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/>
              <a:t> If there are syntax errors, it is immediately seen at compile time. 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b="1" i="1" dirty="0">
                <a:solidFill>
                  <a:srgbClr val="FF0000"/>
                </a:solidFill>
              </a:rPr>
              <a:t>Testing</a:t>
            </a:r>
            <a:r>
              <a:rPr lang="en-US" dirty="0"/>
              <a:t>. You can write a test routine with a loop that does 10,000 tests and reapply it after each change.</a:t>
            </a:r>
          </a:p>
          <a:p>
            <a:pPr lvl="1">
              <a:lnSpc>
                <a:spcPct val="150000"/>
              </a:lnSpc>
            </a:pPr>
            <a:r>
              <a:rPr lang="en-US" b="1" i="1" dirty="0">
                <a:solidFill>
                  <a:srgbClr val="FF0000"/>
                </a:solidFill>
              </a:rPr>
              <a:t>Reuse</a:t>
            </a:r>
            <a:r>
              <a:rPr lang="en-US" dirty="0"/>
              <a:t>. You can use the same class from multiple pages</a:t>
            </a:r>
          </a:p>
        </p:txBody>
      </p:sp>
    </p:spTree>
    <p:extLst>
      <p:ext uri="{BB962C8B-B14F-4D97-AF65-F5344CB8AC3E}">
        <p14:creationId xmlns:p14="http://schemas.microsoft.com/office/powerpoint/2010/main" val="175554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5439</TotalTime>
  <Words>3403</Words>
  <Application>Microsoft Office PowerPoint</Application>
  <PresentationFormat>On-screen Show (4:3)</PresentationFormat>
  <Paragraphs>625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6" baseType="lpstr">
      <vt:lpstr>Arial</vt:lpstr>
      <vt:lpstr>Calibri</vt:lpstr>
      <vt:lpstr>Courier New</vt:lpstr>
      <vt:lpstr>times new roman</vt:lpstr>
      <vt:lpstr>times new roman</vt:lpstr>
      <vt:lpstr>verdana</vt:lpstr>
      <vt:lpstr>Wingdings</vt:lpstr>
      <vt:lpstr>Office Theme</vt:lpstr>
      <vt:lpstr>Module 2</vt:lpstr>
      <vt:lpstr>PowerPoint Presentation</vt:lpstr>
      <vt:lpstr>JSP as Servlet</vt:lpstr>
      <vt:lpstr>Invoking java code with JSP scripting elements</vt:lpstr>
      <vt:lpstr>Creating Template Text</vt:lpstr>
      <vt:lpstr> Invoking java code from JSP </vt:lpstr>
      <vt:lpstr>Types of JSP Scripting Elements</vt:lpstr>
      <vt:lpstr> Limiting java code in JSP </vt:lpstr>
      <vt:lpstr>Contd..,</vt:lpstr>
      <vt:lpstr> Using jsp expressions </vt:lpstr>
      <vt:lpstr> Predefined Variables      (or implicit objects)</vt:lpstr>
      <vt:lpstr>Contd..,</vt:lpstr>
      <vt:lpstr>Contd..,</vt:lpstr>
      <vt:lpstr>Contd..,</vt:lpstr>
      <vt:lpstr>Example: JSP Expression</vt:lpstr>
      <vt:lpstr>Contd..,</vt:lpstr>
      <vt:lpstr>Comparing JSP and Servlets </vt:lpstr>
      <vt:lpstr>PowerPoint Presentation</vt:lpstr>
      <vt:lpstr>JSP </vt:lpstr>
      <vt:lpstr>Writing Scriptlets</vt:lpstr>
      <vt:lpstr>Example of scriptlet( )</vt:lpstr>
      <vt:lpstr>Using Scriptlets to make parts of jsp conditional</vt:lpstr>
      <vt:lpstr>Using Declaration</vt:lpstr>
      <vt:lpstr>Contd..,</vt:lpstr>
      <vt:lpstr>Contd..,</vt:lpstr>
      <vt:lpstr>Contd..,</vt:lpstr>
      <vt:lpstr>Declaration Example</vt:lpstr>
      <vt:lpstr>PowerPoint Presentation</vt:lpstr>
      <vt:lpstr> The JSP page directive </vt:lpstr>
      <vt:lpstr>Contd..,</vt:lpstr>
      <vt:lpstr>The JSP page directive</vt:lpstr>
      <vt:lpstr>The JSP page directive</vt:lpstr>
      <vt:lpstr>Contd..,</vt:lpstr>
      <vt:lpstr>import attribute</vt:lpstr>
      <vt:lpstr>Contd..,</vt:lpstr>
      <vt:lpstr>contentType Attribute</vt:lpstr>
      <vt:lpstr>session Attribute</vt:lpstr>
      <vt:lpstr>Contd..,</vt:lpstr>
      <vt:lpstr>isThreadSafe</vt:lpstr>
      <vt:lpstr>Contd..,</vt:lpstr>
      <vt:lpstr>buffer attribute</vt:lpstr>
      <vt:lpstr>Contd..,</vt:lpstr>
      <vt:lpstr>autofulsh attribute</vt:lpstr>
      <vt:lpstr>extends</vt:lpstr>
      <vt:lpstr>info</vt:lpstr>
      <vt:lpstr>errorPage</vt:lpstr>
      <vt:lpstr>iserrorPage and language</vt:lpstr>
      <vt:lpstr>language</vt:lpstr>
      <vt:lpstr>isElignore attribute</vt:lpstr>
      <vt:lpstr>include directive</vt:lpstr>
      <vt:lpstr>taglib directive</vt:lpstr>
      <vt:lpstr>Action Tags</vt:lpstr>
      <vt:lpstr>Action tags</vt:lpstr>
      <vt:lpstr>JSP action tags</vt:lpstr>
      <vt:lpstr>include action tag</vt:lpstr>
      <vt:lpstr>Jsp action: include directive vs include action</vt:lpstr>
      <vt:lpstr>jsp:forward</vt:lpstr>
      <vt:lpstr>jsp:param and jsp:params Elements</vt:lpstr>
      <vt:lpstr>Contd..,</vt:lpstr>
      <vt:lpstr>jsp:fallback Element</vt:lpstr>
      <vt:lpstr>Including Applets for the Java Plug-In</vt:lpstr>
      <vt:lpstr>Contd..,</vt:lpstr>
      <vt:lpstr>Contd..,</vt:lpstr>
      <vt:lpstr>Why Use Beans</vt:lpstr>
      <vt:lpstr>JavaBean</vt:lpstr>
      <vt:lpstr>jsp:useBean</vt:lpstr>
      <vt:lpstr>Contd..,</vt:lpstr>
      <vt:lpstr>Contd..,</vt:lpstr>
      <vt:lpstr>jsp:getProperty</vt:lpstr>
      <vt:lpstr>jsp:setProperty</vt:lpstr>
      <vt:lpstr>Scope (Visibility)</vt:lpstr>
      <vt:lpstr>Scope </vt:lpstr>
      <vt:lpstr>Including external file</vt:lpstr>
      <vt:lpstr>Including Pages at Request Time: The jsp:include Action</vt:lpstr>
      <vt:lpstr>Contd..,</vt:lpstr>
      <vt:lpstr>Contd..,</vt:lpstr>
      <vt:lpstr>Contd..,</vt:lpstr>
      <vt:lpstr>Serialization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Rajatha</dc:creator>
  <cp:lastModifiedBy>Rajatha</cp:lastModifiedBy>
  <cp:revision>244</cp:revision>
  <dcterms:created xsi:type="dcterms:W3CDTF">2018-02-25T10:00:23Z</dcterms:created>
  <dcterms:modified xsi:type="dcterms:W3CDTF">2018-04-05T06:23:07Z</dcterms:modified>
</cp:coreProperties>
</file>