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7" r:id="rId4"/>
    <p:sldId id="259" r:id="rId5"/>
    <p:sldId id="260" r:id="rId6"/>
    <p:sldId id="261" r:id="rId7"/>
    <p:sldId id="262" r:id="rId8"/>
    <p:sldId id="264"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80"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1/25/2023</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1D8BD707-D9CF-40AE-B4C6-C98DA3205C09}" type="datetimeFigureOut">
              <a:rPr lang="en-US" smtClean="0"/>
              <a:pPr/>
              <a:t>1/25/2023</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381000"/>
            <a:ext cx="7315200" cy="1454049"/>
          </a:xfrm>
          <a:solidFill>
            <a:schemeClr val="tx2"/>
          </a:solidFill>
        </p:spPr>
        <p:txBody>
          <a:bodyPr>
            <a:normAutofit fontScale="90000"/>
          </a:bodyPr>
          <a:lstStyle/>
          <a:p>
            <a:r>
              <a:rPr lang="en-US" sz="1800" dirty="0">
                <a:solidFill>
                  <a:schemeClr val="tx1"/>
                </a:solidFill>
              </a:rPr>
              <a:t>PowerPoint  </a:t>
            </a:r>
            <a:r>
              <a:rPr lang="en-US" sz="1800" dirty="0" smtClean="0">
                <a:solidFill>
                  <a:schemeClr val="tx1"/>
                </a:solidFill>
              </a:rPr>
              <a:t>Presentation </a:t>
            </a:r>
            <a:r>
              <a:rPr lang="en-US" sz="1800" dirty="0">
                <a:solidFill>
                  <a:schemeClr val="tx1"/>
                </a:solidFill>
              </a:rPr>
              <a:t>on </a:t>
            </a:r>
            <a:r>
              <a:rPr lang="en-US" dirty="0" smtClean="0">
                <a:solidFill>
                  <a:schemeClr val="tx1"/>
                </a:solidFill>
              </a:rPr>
              <a:t/>
            </a:r>
            <a:br>
              <a:rPr lang="en-US" dirty="0" smtClean="0">
                <a:solidFill>
                  <a:schemeClr val="tx1"/>
                </a:solidFill>
              </a:rPr>
            </a:br>
            <a:r>
              <a:rPr lang="en-US" sz="6000" b="1" i="1" dirty="0" smtClean="0">
                <a:solidFill>
                  <a:schemeClr val="tx1"/>
                </a:solidFill>
              </a:rPr>
              <a:t>Knowledge </a:t>
            </a:r>
            <a:r>
              <a:rPr lang="en-US" sz="6000" b="1" i="1" dirty="0">
                <a:solidFill>
                  <a:schemeClr val="tx1"/>
                </a:solidFill>
              </a:rPr>
              <a:t>Creation</a:t>
            </a:r>
          </a:p>
        </p:txBody>
      </p:sp>
      <p:sp>
        <p:nvSpPr>
          <p:cNvPr id="3" name="Subtitle 2"/>
          <p:cNvSpPr>
            <a:spLocks noGrp="1"/>
          </p:cNvSpPr>
          <p:nvPr>
            <p:ph type="subTitle" idx="1"/>
          </p:nvPr>
        </p:nvSpPr>
        <p:spPr>
          <a:xfrm>
            <a:off x="228600" y="2514600"/>
            <a:ext cx="7315200" cy="1144632"/>
          </a:xfrm>
        </p:spPr>
        <p:txBody>
          <a:bodyPr>
            <a:noAutofit/>
          </a:bodyPr>
          <a:lstStyle/>
          <a:p>
            <a:pPr marL="342900" indent="-342900">
              <a:buFont typeface="Arial" pitchFamily="34" charset="0"/>
              <a:buChar char="•"/>
            </a:pPr>
            <a:r>
              <a:rPr lang="en-US" sz="2000" b="1" dirty="0" smtClean="0"/>
              <a:t>Name – </a:t>
            </a:r>
            <a:r>
              <a:rPr lang="en-US" sz="2000" b="1" dirty="0" err="1" smtClean="0"/>
              <a:t>Vaishnavi</a:t>
            </a:r>
            <a:r>
              <a:rPr lang="en-US" sz="2000" b="1" dirty="0" smtClean="0"/>
              <a:t> Mahesh </a:t>
            </a:r>
            <a:r>
              <a:rPr lang="en-US" sz="2000" b="1" dirty="0" err="1" smtClean="0"/>
              <a:t>Itkar</a:t>
            </a:r>
            <a:endParaRPr lang="en-US" sz="2000" b="1" dirty="0" smtClean="0"/>
          </a:p>
          <a:p>
            <a:pPr marL="342900" indent="-342900">
              <a:buFont typeface="Arial" pitchFamily="34" charset="0"/>
              <a:buChar char="•"/>
            </a:pPr>
            <a:r>
              <a:rPr lang="en-US" sz="2000" b="1" dirty="0" smtClean="0"/>
              <a:t>Assignment </a:t>
            </a:r>
            <a:r>
              <a:rPr lang="en-US" sz="2000" b="1" dirty="0"/>
              <a:t>no. 2</a:t>
            </a:r>
          </a:p>
          <a:p>
            <a:pPr marL="342900" indent="-342900">
              <a:buFont typeface="Arial" pitchFamily="34" charset="0"/>
              <a:buChar char="•"/>
            </a:pPr>
            <a:r>
              <a:rPr lang="en-US" sz="2000" b="1" dirty="0" smtClean="0"/>
              <a:t>Subject </a:t>
            </a:r>
            <a:r>
              <a:rPr lang="en-US" sz="2000" b="1" dirty="0"/>
              <a:t>- </a:t>
            </a:r>
            <a:r>
              <a:rPr lang="en-US" sz="2000" b="1" u="sng" dirty="0"/>
              <a:t>Knowledge </a:t>
            </a:r>
            <a:r>
              <a:rPr lang="en-US" sz="2000" b="1" u="sng" dirty="0" smtClean="0"/>
              <a:t>Management</a:t>
            </a:r>
          </a:p>
          <a:p>
            <a:pPr marL="342900" indent="-342900">
              <a:buFont typeface="Arial" pitchFamily="34" charset="0"/>
              <a:buChar char="•"/>
            </a:pPr>
            <a:r>
              <a:rPr lang="en-US" sz="2000" b="1" dirty="0" err="1" smtClean="0"/>
              <a:t>Div</a:t>
            </a:r>
            <a:r>
              <a:rPr lang="en-US" sz="2000" b="1" dirty="0" smtClean="0"/>
              <a:t> </a:t>
            </a:r>
            <a:r>
              <a:rPr lang="en-US" sz="2000" b="1" dirty="0"/>
              <a:t>- E ,HR </a:t>
            </a:r>
            <a:r>
              <a:rPr lang="en-US" sz="2000" b="1" dirty="0" smtClean="0"/>
              <a:t>(53)</a:t>
            </a:r>
            <a:endParaRPr lang="en-US" sz="2000" b="1" dirty="0"/>
          </a:p>
        </p:txBody>
      </p:sp>
    </p:spTree>
    <p:extLst>
      <p:ext uri="{BB962C8B-B14F-4D97-AF65-F5344CB8AC3E}">
        <p14:creationId xmlns:p14="http://schemas.microsoft.com/office/powerpoint/2010/main" val="30987259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1828800"/>
            <a:ext cx="7315200" cy="1144632"/>
          </a:xfrm>
        </p:spPr>
        <p:txBody>
          <a:bodyPr>
            <a:noAutofit/>
          </a:bodyPr>
          <a:lstStyle/>
          <a:p>
            <a:r>
              <a:rPr lang="en-US" sz="2400" dirty="0"/>
              <a:t>Knowledge creation means continuous combination, transfer and conversion of different knowledge. It is a formation of new ideas, occurs through interactions, and includes tacit and explicit forms of knowledge.</a:t>
            </a:r>
          </a:p>
        </p:txBody>
      </p:sp>
      <p:sp>
        <p:nvSpPr>
          <p:cNvPr id="7" name="TextBox 6"/>
          <p:cNvSpPr txBox="1"/>
          <p:nvPr/>
        </p:nvSpPr>
        <p:spPr>
          <a:xfrm>
            <a:off x="685800" y="496823"/>
            <a:ext cx="5791200" cy="584775"/>
          </a:xfrm>
          <a:prstGeom prst="rect">
            <a:avLst/>
          </a:prstGeom>
          <a:solidFill>
            <a:schemeClr val="tx2"/>
          </a:solidFill>
        </p:spPr>
        <p:txBody>
          <a:bodyPr wrap="square" rtlCol="0">
            <a:spAutoFit/>
          </a:bodyPr>
          <a:lstStyle/>
          <a:p>
            <a:r>
              <a:rPr lang="en-US" sz="3200" b="1" i="1" dirty="0"/>
              <a:t>Knowledge </a:t>
            </a:r>
            <a:r>
              <a:rPr lang="en-US" sz="3200" b="1" i="1" dirty="0" smtClean="0"/>
              <a:t>Creation:</a:t>
            </a:r>
            <a:endParaRPr lang="en-US" sz="3200" b="1" i="1" dirty="0"/>
          </a:p>
        </p:txBody>
      </p:sp>
    </p:spTree>
    <p:extLst>
      <p:ext uri="{BB962C8B-B14F-4D97-AF65-F5344CB8AC3E}">
        <p14:creationId xmlns:p14="http://schemas.microsoft.com/office/powerpoint/2010/main" val="37544910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1"/>
            <a:ext cx="7315200" cy="609600"/>
          </a:xfrm>
          <a:solidFill>
            <a:schemeClr val="tx2"/>
          </a:solidFill>
        </p:spPr>
        <p:txBody>
          <a:bodyPr>
            <a:normAutofit fontScale="90000"/>
          </a:bodyPr>
          <a:lstStyle/>
          <a:p>
            <a:r>
              <a:rPr lang="en-US" sz="4000" b="1" i="1" dirty="0">
                <a:solidFill>
                  <a:schemeClr val="tx1"/>
                </a:solidFill>
              </a:rPr>
              <a:t>How to create the Knowledge:</a:t>
            </a:r>
          </a:p>
        </p:txBody>
      </p:sp>
      <p:sp>
        <p:nvSpPr>
          <p:cNvPr id="3" name="Subtitle 2"/>
          <p:cNvSpPr>
            <a:spLocks noGrp="1"/>
          </p:cNvSpPr>
          <p:nvPr>
            <p:ph type="subTitle" idx="1"/>
          </p:nvPr>
        </p:nvSpPr>
        <p:spPr>
          <a:xfrm>
            <a:off x="457200" y="1981200"/>
            <a:ext cx="7315200" cy="1144632"/>
          </a:xfrm>
        </p:spPr>
        <p:txBody>
          <a:bodyPr>
            <a:noAutofit/>
          </a:bodyPr>
          <a:lstStyle/>
          <a:p>
            <a:r>
              <a:rPr lang="en-US" sz="2400" dirty="0"/>
              <a:t>Knowledge is created through practice, collaboration, interaction, and education, as the different knowledge types are shared and converted. Beyond this, knowledge creation is also supported by relevant information and data which can improve decisions and serve as building blocks in the creation of new knowledge.</a:t>
            </a:r>
          </a:p>
        </p:txBody>
      </p:sp>
    </p:spTree>
    <p:extLst>
      <p:ext uri="{BB962C8B-B14F-4D97-AF65-F5344CB8AC3E}">
        <p14:creationId xmlns:p14="http://schemas.microsoft.com/office/powerpoint/2010/main" val="37544910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609600"/>
            <a:ext cx="8001000" cy="615849"/>
          </a:xfrm>
          <a:solidFill>
            <a:schemeClr val="tx2"/>
          </a:solidFill>
        </p:spPr>
        <p:txBody>
          <a:bodyPr>
            <a:normAutofit fontScale="90000"/>
          </a:bodyPr>
          <a:lstStyle/>
          <a:p>
            <a:r>
              <a:rPr lang="en-US" sz="4400" b="1" i="1" dirty="0">
                <a:solidFill>
                  <a:schemeClr val="tx1"/>
                </a:solidFill>
              </a:rPr>
              <a:t>Types of knowledge creation</a:t>
            </a:r>
            <a:r>
              <a:rPr lang="en-US" sz="6000" b="1" i="1" dirty="0">
                <a:solidFill>
                  <a:schemeClr val="tx1"/>
                </a:solidFill>
              </a:rPr>
              <a:t>:</a:t>
            </a:r>
          </a:p>
        </p:txBody>
      </p:sp>
      <p:sp>
        <p:nvSpPr>
          <p:cNvPr id="3" name="Subtitle 2"/>
          <p:cNvSpPr>
            <a:spLocks noGrp="1"/>
          </p:cNvSpPr>
          <p:nvPr>
            <p:ph type="subTitle" idx="1"/>
          </p:nvPr>
        </p:nvSpPr>
        <p:spPr>
          <a:xfrm>
            <a:off x="609600" y="1828800"/>
            <a:ext cx="7315200" cy="1144632"/>
          </a:xfrm>
        </p:spPr>
        <p:txBody>
          <a:bodyPr>
            <a:noAutofit/>
          </a:bodyPr>
          <a:lstStyle/>
          <a:p>
            <a:r>
              <a:rPr lang="en-US" sz="2400" dirty="0"/>
              <a:t>According to </a:t>
            </a:r>
            <a:r>
              <a:rPr lang="en-US" sz="2400" dirty="0" err="1"/>
              <a:t>Ikujiro</a:t>
            </a:r>
            <a:r>
              <a:rPr lang="en-US" sz="2400" dirty="0"/>
              <a:t> </a:t>
            </a:r>
            <a:r>
              <a:rPr lang="en-US" sz="2400" dirty="0" err="1"/>
              <a:t>Nonaka</a:t>
            </a:r>
            <a:r>
              <a:rPr lang="en-US" sz="2400" dirty="0"/>
              <a:t>, there are mainly four types of knowledge creation processes, including socialization, externalization, combination, and internalization.</a:t>
            </a:r>
          </a:p>
        </p:txBody>
      </p:sp>
    </p:spTree>
    <p:extLst>
      <p:ext uri="{BB962C8B-B14F-4D97-AF65-F5344CB8AC3E}">
        <p14:creationId xmlns:p14="http://schemas.microsoft.com/office/powerpoint/2010/main" val="8614044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1"/>
            <a:ext cx="7821168" cy="883920"/>
          </a:xfrm>
          <a:solidFill>
            <a:schemeClr val="tx2"/>
          </a:solidFill>
        </p:spPr>
        <p:txBody>
          <a:bodyPr>
            <a:normAutofit fontScale="90000"/>
          </a:bodyPr>
          <a:lstStyle/>
          <a:p>
            <a:r>
              <a:rPr lang="en-US" sz="4000" b="1" i="1" dirty="0">
                <a:solidFill>
                  <a:schemeClr val="tx1"/>
                </a:solidFill>
              </a:rPr>
              <a:t>Importance of knowledge creation</a:t>
            </a:r>
            <a:r>
              <a:rPr lang="en-US" sz="4000" dirty="0">
                <a:solidFill>
                  <a:schemeClr val="tx1"/>
                </a:solidFill>
              </a:rPr>
              <a:t>:</a:t>
            </a:r>
          </a:p>
        </p:txBody>
      </p:sp>
      <p:sp>
        <p:nvSpPr>
          <p:cNvPr id="3" name="Subtitle 2"/>
          <p:cNvSpPr>
            <a:spLocks noGrp="1"/>
          </p:cNvSpPr>
          <p:nvPr>
            <p:ph type="subTitle" idx="1"/>
          </p:nvPr>
        </p:nvSpPr>
        <p:spPr>
          <a:xfrm>
            <a:off x="533400" y="1752600"/>
            <a:ext cx="7315200" cy="1144632"/>
          </a:xfrm>
        </p:spPr>
        <p:txBody>
          <a:bodyPr>
            <a:noAutofit/>
          </a:bodyPr>
          <a:lstStyle/>
          <a:p>
            <a:r>
              <a:rPr lang="en-US" sz="2400" dirty="0"/>
              <a:t>Knowledge creation is important not only for organizational competitiveness and survival, but can have far-reaching societal, national, and global consequences. This chapter discusses the knowledge creation process and its relationship with other knowledge activities, as well as its role in knowledge management</a:t>
            </a:r>
            <a:r>
              <a:rPr lang="en-US" sz="2000" dirty="0"/>
              <a:t>.</a:t>
            </a:r>
          </a:p>
        </p:txBody>
      </p:sp>
    </p:spTree>
    <p:extLst>
      <p:ext uri="{BB962C8B-B14F-4D97-AF65-F5344CB8AC3E}">
        <p14:creationId xmlns:p14="http://schemas.microsoft.com/office/powerpoint/2010/main" val="8614044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304800"/>
            <a:ext cx="8305800" cy="609600"/>
          </a:xfrm>
          <a:solidFill>
            <a:schemeClr val="tx2"/>
          </a:solidFill>
        </p:spPr>
        <p:txBody>
          <a:bodyPr>
            <a:normAutofit fontScale="90000"/>
          </a:bodyPr>
          <a:lstStyle/>
          <a:p>
            <a:r>
              <a:rPr lang="en-US" sz="4400" b="1" i="1" dirty="0">
                <a:solidFill>
                  <a:schemeClr val="tx1"/>
                </a:solidFill>
              </a:rPr>
              <a:t>The Role of Knowledge Creation</a:t>
            </a:r>
            <a:r>
              <a:rPr lang="en-US" sz="6000" dirty="0">
                <a:solidFill>
                  <a:schemeClr val="tx1"/>
                </a:solidFill>
              </a:rPr>
              <a:t>:</a:t>
            </a:r>
          </a:p>
        </p:txBody>
      </p:sp>
      <p:sp>
        <p:nvSpPr>
          <p:cNvPr id="3" name="Subtitle 2"/>
          <p:cNvSpPr>
            <a:spLocks noGrp="1"/>
          </p:cNvSpPr>
          <p:nvPr>
            <p:ph type="subTitle" idx="1"/>
          </p:nvPr>
        </p:nvSpPr>
        <p:spPr>
          <a:xfrm>
            <a:off x="228600" y="2514600"/>
            <a:ext cx="7315200" cy="1144632"/>
          </a:xfrm>
        </p:spPr>
        <p:txBody>
          <a:bodyPr>
            <a:noAutofit/>
          </a:bodyPr>
          <a:lstStyle/>
          <a:p>
            <a:r>
              <a:rPr lang="en-US" sz="2400" dirty="0"/>
              <a:t>1.Enabling and Encouraging Knowledge </a:t>
            </a:r>
            <a:r>
              <a:rPr lang="en-US" sz="2400" dirty="0" smtClean="0"/>
              <a:t>Sharing</a:t>
            </a:r>
          </a:p>
          <a:p>
            <a:r>
              <a:rPr lang="en-US" sz="2400" dirty="0" smtClean="0"/>
              <a:t>2</a:t>
            </a:r>
            <a:r>
              <a:rPr lang="en-US" sz="2400" dirty="0"/>
              <a:t>. Appropriate Work Environment </a:t>
            </a:r>
            <a:r>
              <a:rPr lang="en-US" sz="2400" dirty="0" smtClean="0"/>
              <a:t>Creations</a:t>
            </a:r>
          </a:p>
          <a:p>
            <a:r>
              <a:rPr lang="en-US" sz="2400" dirty="0" smtClean="0"/>
              <a:t>3</a:t>
            </a:r>
            <a:r>
              <a:rPr lang="en-US" sz="2400" dirty="0"/>
              <a:t>. System Allocation To Support the Work </a:t>
            </a:r>
            <a:r>
              <a:rPr lang="en-US" sz="2400" dirty="0" smtClean="0"/>
              <a:t>Process</a:t>
            </a:r>
          </a:p>
          <a:p>
            <a:r>
              <a:rPr lang="en-US" sz="2400" dirty="0" smtClean="0"/>
              <a:t>4</a:t>
            </a:r>
            <a:r>
              <a:rPr lang="en-US" sz="2400" dirty="0"/>
              <a:t>. Providing Knowledge Workers with Accurate </a:t>
            </a:r>
            <a:r>
              <a:rPr lang="en-US" sz="2400" dirty="0" smtClean="0"/>
              <a:t>Data</a:t>
            </a:r>
          </a:p>
          <a:p>
            <a:r>
              <a:rPr lang="en-US" sz="2400" dirty="0" smtClean="0"/>
              <a:t>5</a:t>
            </a:r>
            <a:r>
              <a:rPr lang="en-US" sz="2400" dirty="0"/>
              <a:t>. Ease in Dealing with Project Management</a:t>
            </a:r>
          </a:p>
        </p:txBody>
      </p:sp>
    </p:spTree>
    <p:extLst>
      <p:ext uri="{BB962C8B-B14F-4D97-AF65-F5344CB8AC3E}">
        <p14:creationId xmlns:p14="http://schemas.microsoft.com/office/powerpoint/2010/main" val="8614044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381000"/>
            <a:ext cx="8077200" cy="990599"/>
          </a:xfrm>
          <a:solidFill>
            <a:schemeClr val="tx2"/>
          </a:solidFill>
        </p:spPr>
        <p:txBody>
          <a:bodyPr>
            <a:normAutofit fontScale="90000"/>
          </a:bodyPr>
          <a:lstStyle/>
          <a:p>
            <a:r>
              <a:rPr lang="en-US" sz="4000" b="1" i="1" dirty="0">
                <a:solidFill>
                  <a:schemeClr val="tx1"/>
                </a:solidFill>
              </a:rPr>
              <a:t>Use of IT in Knowledge Creation</a:t>
            </a:r>
            <a:r>
              <a:rPr lang="en-US" sz="6000" dirty="0">
                <a:solidFill>
                  <a:schemeClr val="tx1"/>
                </a:solidFill>
              </a:rPr>
              <a:t>:</a:t>
            </a:r>
          </a:p>
        </p:txBody>
      </p:sp>
      <p:sp>
        <p:nvSpPr>
          <p:cNvPr id="3" name="Subtitle 2"/>
          <p:cNvSpPr>
            <a:spLocks noGrp="1"/>
          </p:cNvSpPr>
          <p:nvPr>
            <p:ph type="subTitle" idx="1"/>
          </p:nvPr>
        </p:nvSpPr>
        <p:spPr>
          <a:xfrm>
            <a:off x="228600" y="2514600"/>
            <a:ext cx="7315200" cy="1144632"/>
          </a:xfrm>
        </p:spPr>
        <p:txBody>
          <a:bodyPr>
            <a:noAutofit/>
          </a:bodyPr>
          <a:lstStyle/>
          <a:p>
            <a:pPr marL="457200" indent="-457200">
              <a:buAutoNum type="arabicPeriod"/>
            </a:pPr>
            <a:r>
              <a:rPr lang="en-US" sz="2400" dirty="0" smtClean="0"/>
              <a:t>Adapting </a:t>
            </a:r>
            <a:r>
              <a:rPr lang="en-US" sz="2400" dirty="0"/>
              <a:t>Organizational </a:t>
            </a:r>
            <a:r>
              <a:rPr lang="en-US" sz="2400" dirty="0" smtClean="0"/>
              <a:t>Learning</a:t>
            </a:r>
          </a:p>
          <a:p>
            <a:pPr marL="457200" indent="-457200">
              <a:buAutoNum type="arabicPeriod"/>
            </a:pPr>
            <a:r>
              <a:rPr lang="en-US" sz="2400" dirty="0" smtClean="0"/>
              <a:t>Project-Based Learning</a:t>
            </a:r>
          </a:p>
          <a:p>
            <a:pPr marL="457200" indent="-457200">
              <a:buAutoNum type="arabicPeriod"/>
            </a:pPr>
            <a:r>
              <a:rPr lang="en-US" sz="2400" dirty="0" smtClean="0"/>
              <a:t>Integrated </a:t>
            </a:r>
            <a:r>
              <a:rPr lang="en-US" sz="2400" dirty="0"/>
              <a:t>Conceptual </a:t>
            </a:r>
            <a:r>
              <a:rPr lang="en-US" sz="2400" dirty="0" smtClean="0"/>
              <a:t>Model.</a:t>
            </a:r>
          </a:p>
          <a:p>
            <a:pPr marL="457200" indent="-457200">
              <a:buAutoNum type="arabicPeriod"/>
            </a:pPr>
            <a:r>
              <a:rPr lang="en-US" sz="2400" dirty="0" smtClean="0"/>
              <a:t>Understanding </a:t>
            </a:r>
            <a:r>
              <a:rPr lang="en-US" sz="2400" dirty="0"/>
              <a:t>Core Elements for Organizational Learning to </a:t>
            </a:r>
            <a:r>
              <a:rPr lang="en-US" sz="2400" dirty="0" smtClean="0"/>
              <a:t>Happen.</a:t>
            </a:r>
          </a:p>
          <a:p>
            <a:pPr marL="457200" indent="-457200">
              <a:buAutoNum type="arabicPeriod"/>
            </a:pPr>
            <a:r>
              <a:rPr lang="en-US" sz="2400" dirty="0" smtClean="0"/>
              <a:t>Stage </a:t>
            </a:r>
            <a:r>
              <a:rPr lang="en-US" sz="2400" dirty="0"/>
              <a:t>Two Research Methodology6.Business Categorization Analysis</a:t>
            </a:r>
          </a:p>
        </p:txBody>
      </p:sp>
    </p:spTree>
    <p:extLst>
      <p:ext uri="{BB962C8B-B14F-4D97-AF65-F5344CB8AC3E}">
        <p14:creationId xmlns:p14="http://schemas.microsoft.com/office/powerpoint/2010/main" val="8614044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5105400" cy="914400"/>
          </a:xfrm>
          <a:solidFill>
            <a:schemeClr val="tx2"/>
          </a:solidFill>
        </p:spPr>
        <p:txBody>
          <a:bodyPr>
            <a:normAutofit fontScale="90000"/>
          </a:bodyPr>
          <a:lstStyle/>
          <a:p>
            <a:r>
              <a:rPr lang="en-US" sz="6000" b="1" i="1" dirty="0">
                <a:solidFill>
                  <a:schemeClr val="tx1"/>
                </a:solidFill>
              </a:rPr>
              <a:t>Conclusion</a:t>
            </a:r>
          </a:p>
        </p:txBody>
      </p:sp>
      <p:sp>
        <p:nvSpPr>
          <p:cNvPr id="3" name="Subtitle 2"/>
          <p:cNvSpPr>
            <a:spLocks noGrp="1"/>
          </p:cNvSpPr>
          <p:nvPr>
            <p:ph type="subTitle" idx="1"/>
          </p:nvPr>
        </p:nvSpPr>
        <p:spPr>
          <a:xfrm>
            <a:off x="304800" y="1905000"/>
            <a:ext cx="7315200" cy="1144632"/>
          </a:xfrm>
        </p:spPr>
        <p:txBody>
          <a:bodyPr>
            <a:noAutofit/>
          </a:bodyPr>
          <a:lstStyle/>
          <a:p>
            <a:r>
              <a:rPr lang="en-US" sz="2400" dirty="0"/>
              <a:t>In conclusion, knowledge creation depends upon the mechanisms described in the subsection on knowledge sharing, combined with the ability to put knowledge into practice in an environment which supports interaction and experimentation. The creative process is a delicate one, and it is easily ruined by strict adherence to rules and regulations, or by bureaucracy. Similarly IT systems must be implemented with care (as discussed above), and not attempt to replace processes vital to knowledge creation</a:t>
            </a:r>
            <a:r>
              <a:rPr lang="en-US" sz="2000" dirty="0"/>
              <a:t>.</a:t>
            </a:r>
          </a:p>
        </p:txBody>
      </p:sp>
    </p:spTree>
    <p:extLst>
      <p:ext uri="{BB962C8B-B14F-4D97-AF65-F5344CB8AC3E}">
        <p14:creationId xmlns:p14="http://schemas.microsoft.com/office/powerpoint/2010/main" val="8614044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438400"/>
            <a:ext cx="7315200" cy="1454049"/>
          </a:xfrm>
          <a:solidFill>
            <a:schemeClr val="tx2"/>
          </a:solidFill>
        </p:spPr>
        <p:txBody>
          <a:bodyPr>
            <a:normAutofit/>
          </a:bodyPr>
          <a:lstStyle/>
          <a:p>
            <a:r>
              <a:rPr lang="en-US" sz="6000" b="1" i="1" dirty="0" smtClean="0">
                <a:solidFill>
                  <a:schemeClr val="tx1"/>
                </a:solidFill>
              </a:rPr>
              <a:t>Thank You….!!!</a:t>
            </a:r>
            <a:endParaRPr lang="en-US" sz="6000" b="1" i="1" dirty="0">
              <a:solidFill>
                <a:schemeClr val="tx1"/>
              </a:solidFill>
            </a:endParaRPr>
          </a:p>
        </p:txBody>
      </p:sp>
    </p:spTree>
    <p:extLst>
      <p:ext uri="{BB962C8B-B14F-4D97-AF65-F5344CB8AC3E}">
        <p14:creationId xmlns:p14="http://schemas.microsoft.com/office/powerpoint/2010/main" val="8614044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35</TotalTime>
  <Words>363</Words>
  <Application>Microsoft Office PowerPoint</Application>
  <PresentationFormat>On-screen Show (4:3)</PresentationFormat>
  <Paragraphs>28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Perspective</vt:lpstr>
      <vt:lpstr>PowerPoint  Presentation on  Knowledge Creation</vt:lpstr>
      <vt:lpstr>PowerPoint Presentation</vt:lpstr>
      <vt:lpstr>How to create the Knowledge:</vt:lpstr>
      <vt:lpstr>Types of knowledge creation:</vt:lpstr>
      <vt:lpstr>Importance of knowledge creation:</vt:lpstr>
      <vt:lpstr>The Role of Knowledge Creation:</vt:lpstr>
      <vt:lpstr>Use of IT in Knowledge Creation:</vt:lpstr>
      <vt:lpstr>Conclusion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on  Knowledge Creation</dc:title>
  <dc:creator>admin</dc:creator>
  <cp:lastModifiedBy>admin</cp:lastModifiedBy>
  <cp:revision>6</cp:revision>
  <dcterms:created xsi:type="dcterms:W3CDTF">2006-08-16T00:00:00Z</dcterms:created>
  <dcterms:modified xsi:type="dcterms:W3CDTF">2023-01-25T03:03:03Z</dcterms:modified>
</cp:coreProperties>
</file>