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62" r:id="rId5"/>
    <p:sldId id="263" r:id="rId6"/>
    <p:sldId id="264" r:id="rId7"/>
    <p:sldId id="265" r:id="rId8"/>
    <p:sldId id="266" r:id="rId9"/>
    <p:sldId id="257" r:id="rId10"/>
    <p:sldId id="270" r:id="rId11"/>
    <p:sldId id="271" r:id="rId12"/>
    <p:sldId id="258" r:id="rId13"/>
    <p:sldId id="272" r:id="rId14"/>
    <p:sldId id="273" r:id="rId15"/>
    <p:sldId id="267" r:id="rId16"/>
    <p:sldId id="268"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5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8D8FBCE-62CB-41CD-B238-E483139980A1}" type="datetimeFigureOut">
              <a:rPr lang="en-IN" smtClean="0"/>
              <a:t>05-09-2022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326395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67116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305017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798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1737003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8D8FBCE-62CB-41CD-B238-E483139980A1}"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292714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8D8FBCE-62CB-41CD-B238-E483139980A1}"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159200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D8FBCE-62CB-41CD-B238-E483139980A1}"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3172246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D8FBCE-62CB-41CD-B238-E483139980A1}"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202994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D8FBCE-62CB-41CD-B238-E483139980A1}"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422157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D8FBCE-62CB-41CD-B238-E483139980A1}"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291492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388954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D8FBCE-62CB-41CD-B238-E483139980A1}" type="datetimeFigureOut">
              <a:rPr lang="en-IN" smtClean="0"/>
              <a:t>05-09-2022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14297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D8FBCE-62CB-41CD-B238-E483139980A1}"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7867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8FBCE-62CB-41CD-B238-E483139980A1}" type="datetimeFigureOut">
              <a:rPr lang="en-IN" smtClean="0"/>
              <a:t>05-09-2022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228424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248988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D8FBCE-62CB-41CD-B238-E483139980A1}"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7D0F1-782E-4934-8C24-65B9434A62AF}" type="slidenum">
              <a:rPr lang="en-IN" smtClean="0"/>
              <a:t>‹#›</a:t>
            </a:fld>
            <a:endParaRPr lang="en-IN"/>
          </a:p>
        </p:txBody>
      </p:sp>
    </p:spTree>
    <p:extLst>
      <p:ext uri="{BB962C8B-B14F-4D97-AF65-F5344CB8AC3E}">
        <p14:creationId xmlns:p14="http://schemas.microsoft.com/office/powerpoint/2010/main" val="340241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D8FBCE-62CB-41CD-B238-E483139980A1}" type="datetimeFigureOut">
              <a:rPr lang="en-IN" smtClean="0"/>
              <a:t>05-09-2022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D7D0F1-782E-4934-8C24-65B9434A62AF}" type="slidenum">
              <a:rPr lang="en-IN" smtClean="0"/>
              <a:t>‹#›</a:t>
            </a:fld>
            <a:endParaRPr lang="en-IN"/>
          </a:p>
        </p:txBody>
      </p:sp>
    </p:spTree>
    <p:extLst>
      <p:ext uri="{BB962C8B-B14F-4D97-AF65-F5344CB8AC3E}">
        <p14:creationId xmlns:p14="http://schemas.microsoft.com/office/powerpoint/2010/main" val="11488867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otnet/core"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7.xml"/><Relationship Id="rId6" Type="http://schemas.openxmlformats.org/officeDocument/2006/relationships/hyperlink" Target="https://dotnettutorials.net/lesson/common-language-runtime-dotnet/" TargetMode="External"/><Relationship Id="rId5" Type="http://schemas.openxmlformats.org/officeDocument/2006/relationships/hyperlink" Target="https://devblogs.microsoft.com/dotnet/category/developer-stories/" TargetMode="External"/><Relationship Id="rId4" Type="http://schemas.openxmlformats.org/officeDocument/2006/relationships/hyperlink" Target="https://devblogs.microsoft.com/dotnet/category/performanc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hyperlink" Target="https://www.w3schools.com/css/css_combinators.asp" TargetMode="External"/><Relationship Id="rId1" Type="http://schemas.openxmlformats.org/officeDocument/2006/relationships/slideLayout" Target="../slideLayouts/slideLayout7.xml"/><Relationship Id="rId5" Type="http://schemas.openxmlformats.org/officeDocument/2006/relationships/hyperlink" Target="https://www.w3schools.com/css/css_attribute_selectors.asp" TargetMode="External"/><Relationship Id="rId4" Type="http://schemas.openxmlformats.org/officeDocument/2006/relationships/hyperlink" Target="https://www.w3schools.com/css/css_pseudo_element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7909" y="1122364"/>
            <a:ext cx="7861956" cy="1969628"/>
          </a:xfrm>
        </p:spPr>
        <p:txBody>
          <a:bodyPr>
            <a:normAutofit fontScale="90000"/>
          </a:bodyPr>
          <a:lstStyle/>
          <a:p>
            <a:r>
              <a:rPr lang="en-IN" dirty="0" smtClean="0"/>
              <a:t/>
            </a:r>
            <a:br>
              <a:rPr lang="en-IN" dirty="0" smtClean="0"/>
            </a:br>
            <a:r>
              <a:rPr lang="en-IN" dirty="0"/>
              <a:t/>
            </a:r>
            <a:br>
              <a:rPr lang="en-IN" dirty="0"/>
            </a:br>
            <a:r>
              <a:rPr lang="en-IN" dirty="0" smtClean="0"/>
              <a:t>Financial </a:t>
            </a:r>
            <a:r>
              <a:rPr lang="en-IN" dirty="0"/>
              <a:t>Wings Loan System</a:t>
            </a:r>
          </a:p>
        </p:txBody>
      </p:sp>
      <p:sp>
        <p:nvSpPr>
          <p:cNvPr id="3" name="Subtitle 2"/>
          <p:cNvSpPr>
            <a:spLocks noGrp="1"/>
          </p:cNvSpPr>
          <p:nvPr>
            <p:ph type="subTitle" idx="1"/>
          </p:nvPr>
        </p:nvSpPr>
        <p:spPr/>
        <p:txBody>
          <a:bodyPr/>
          <a:lstStyle/>
          <a:p>
            <a:r>
              <a:rPr lang="en-IN" dirty="0" smtClean="0"/>
              <a:t>			        Group – 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78132765"/>
              </p:ext>
            </p:extLst>
          </p:nvPr>
        </p:nvGraphicFramePr>
        <p:xfrm>
          <a:off x="7268066" y="3987538"/>
          <a:ext cx="2328421" cy="1187776"/>
        </p:xfrm>
        <a:graphic>
          <a:graphicData uri="http://schemas.openxmlformats.org/drawingml/2006/table">
            <a:tbl>
              <a:tblPr firstRow="1" firstCol="1" bandRow="1">
                <a:tableStyleId>{5C22544A-7EE6-4342-B048-85BDC9FD1C3A}</a:tableStyleId>
              </a:tblPr>
              <a:tblGrid>
                <a:gridCol w="2328421">
                  <a:extLst>
                    <a:ext uri="{9D8B030D-6E8A-4147-A177-3AD203B41FA5}">
                      <a16:colId xmlns:a16="http://schemas.microsoft.com/office/drawing/2014/main" val="2791793813"/>
                    </a:ext>
                  </a:extLst>
                </a:gridCol>
              </a:tblGrid>
              <a:tr h="296944">
                <a:tc>
                  <a:txBody>
                    <a:bodyPr/>
                    <a:lstStyle/>
                    <a:p>
                      <a:pPr>
                        <a:spcAft>
                          <a:spcPts val="0"/>
                        </a:spcAft>
                      </a:pPr>
                      <a:r>
                        <a:rPr lang="en-IN" sz="1200" dirty="0" smtClean="0">
                          <a:effectLst/>
                        </a:rPr>
                        <a:t>  AKSHAY </a:t>
                      </a:r>
                      <a:r>
                        <a:rPr lang="en-IN" sz="1200" dirty="0">
                          <a:effectLst/>
                        </a:rPr>
                        <a:t>NARVARE</a:t>
                      </a:r>
                      <a:endParaRPr lang="en-IN" sz="1100" dirty="0">
                        <a:effectLst/>
                        <a:latin typeface="Calibri" panose="020F050202020403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2807102475"/>
                  </a:ext>
                </a:extLst>
              </a:tr>
              <a:tr h="296944">
                <a:tc>
                  <a:txBody>
                    <a:bodyPr/>
                    <a:lstStyle/>
                    <a:p>
                      <a:pPr>
                        <a:spcAft>
                          <a:spcPts val="0"/>
                        </a:spcAft>
                      </a:pPr>
                      <a:r>
                        <a:rPr lang="en-IN" sz="1200" dirty="0" smtClean="0">
                          <a:effectLst/>
                        </a:rPr>
                        <a:t>  ANJALI </a:t>
                      </a:r>
                      <a:r>
                        <a:rPr lang="en-IN" sz="1200" dirty="0">
                          <a:effectLst/>
                        </a:rPr>
                        <a:t>MALVIYA</a:t>
                      </a:r>
                      <a:endParaRPr lang="en-IN" sz="1100" dirty="0">
                        <a:effectLst/>
                        <a:latin typeface="Calibri" panose="020F050202020403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1077172954"/>
                  </a:ext>
                </a:extLst>
              </a:tr>
              <a:tr h="296944">
                <a:tc>
                  <a:txBody>
                    <a:bodyPr/>
                    <a:lstStyle/>
                    <a:p>
                      <a:pPr>
                        <a:spcAft>
                          <a:spcPts val="0"/>
                        </a:spcAft>
                      </a:pPr>
                      <a:r>
                        <a:rPr lang="en-IN" sz="1200" dirty="0" smtClean="0">
                          <a:effectLst/>
                        </a:rPr>
                        <a:t>  INDRAJEET </a:t>
                      </a:r>
                      <a:r>
                        <a:rPr lang="en-IN" sz="1200" dirty="0">
                          <a:effectLst/>
                        </a:rPr>
                        <a:t>KUMAR</a:t>
                      </a:r>
                      <a:endParaRPr lang="en-IN" sz="1100" dirty="0">
                        <a:effectLst/>
                        <a:latin typeface="Calibri" panose="020F050202020403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12595826"/>
                  </a:ext>
                </a:extLst>
              </a:tr>
              <a:tr h="296944">
                <a:tc>
                  <a:txBody>
                    <a:bodyPr/>
                    <a:lstStyle/>
                    <a:p>
                      <a:pPr>
                        <a:spcAft>
                          <a:spcPts val="0"/>
                        </a:spcAft>
                      </a:pPr>
                      <a:r>
                        <a:rPr lang="en-IN" sz="1200" dirty="0" smtClean="0">
                          <a:effectLst/>
                        </a:rPr>
                        <a:t>  MUSKAN </a:t>
                      </a:r>
                      <a:r>
                        <a:rPr lang="en-IN" sz="1200" dirty="0">
                          <a:effectLst/>
                        </a:rPr>
                        <a:t>KIMOTHI</a:t>
                      </a:r>
                      <a:endParaRPr lang="en-IN" sz="1100" dirty="0">
                        <a:effectLst/>
                        <a:latin typeface="Calibri" panose="020F0502020204030204" pitchFamily="34" charset="0"/>
                        <a:ea typeface="Calibri" panose="020F0502020204030204" pitchFamily="34" charset="0"/>
                      </a:endParaRPr>
                    </a:p>
                  </a:txBody>
                  <a:tcPr marL="9525" marR="9525" marT="9525" marB="0" anchor="b"/>
                </a:tc>
                <a:extLst>
                  <a:ext uri="{0D108BD9-81ED-4DB2-BD59-A6C34878D82A}">
                    <a16:rowId xmlns:a16="http://schemas.microsoft.com/office/drawing/2014/main" val="1350878675"/>
                  </a:ext>
                </a:extLst>
              </a:tr>
            </a:tbl>
          </a:graphicData>
        </a:graphic>
      </p:graphicFrame>
      <p:cxnSp>
        <p:nvCxnSpPr>
          <p:cNvPr id="6" name="Straight Connector 5"/>
          <p:cNvCxnSpPr/>
          <p:nvPr/>
        </p:nvCxnSpPr>
        <p:spPr>
          <a:xfrm flipV="1">
            <a:off x="2121031" y="3358941"/>
            <a:ext cx="7635711" cy="1885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741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214" y="510694"/>
            <a:ext cx="10287786" cy="5909310"/>
          </a:xfrm>
          <a:prstGeom prst="rect">
            <a:avLst/>
          </a:prstGeom>
        </p:spPr>
        <p:txBody>
          <a:bodyPr wrap="square">
            <a:spAutoFit/>
          </a:bodyPr>
          <a:lstStyle/>
          <a:p>
            <a:r>
              <a:rPr lang="en-US" dirty="0">
                <a:solidFill>
                  <a:srgbClr val="0000FF"/>
                </a:solidFill>
              </a:rPr>
              <a:t>Create</a:t>
            </a:r>
            <a:r>
              <a:rPr lang="en-US" dirty="0">
                <a:solidFill>
                  <a:srgbClr val="000000"/>
                </a:solidFill>
              </a:rPr>
              <a:t> </a:t>
            </a:r>
            <a:r>
              <a:rPr lang="en-US" dirty="0">
                <a:solidFill>
                  <a:srgbClr val="0000FF"/>
                </a:solidFill>
              </a:rPr>
              <a:t>View</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As</a:t>
            </a:r>
            <a:r>
              <a:rPr lang="en-US" dirty="0">
                <a:solidFill>
                  <a:srgbClr val="000000"/>
                </a:solidFill>
              </a:rPr>
              <a:t> </a:t>
            </a:r>
            <a:r>
              <a:rPr lang="en-US" dirty="0">
                <a:solidFill>
                  <a:srgbClr val="0000FF"/>
                </a:solidFill>
              </a:rPr>
              <a:t>Select</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0000FF"/>
                </a:solidFill>
              </a:rPr>
              <a:t>from</a:t>
            </a:r>
            <a:r>
              <a:rPr lang="en-US" dirty="0">
                <a:solidFill>
                  <a:srgbClr val="000000"/>
                </a:solidFill>
              </a:rPr>
              <a:t> </a:t>
            </a:r>
            <a:r>
              <a:rPr lang="en-US" dirty="0" smtClean="0">
                <a:solidFill>
                  <a:srgbClr val="000000"/>
                </a:solidFill>
              </a:rPr>
              <a:t>Nominee</a:t>
            </a:r>
            <a:endParaRPr lang="en-IN" dirty="0">
              <a:solidFill>
                <a:srgbClr val="000000"/>
              </a:solidFill>
            </a:endParaRPr>
          </a:p>
          <a:p>
            <a:r>
              <a:rPr lang="en-IN" dirty="0">
                <a:solidFill>
                  <a:srgbClr val="0000FF"/>
                </a:solidFill>
              </a:rPr>
              <a:t>Select</a:t>
            </a:r>
            <a:r>
              <a:rPr lang="en-IN" dirty="0">
                <a:solidFill>
                  <a:srgbClr val="000000"/>
                </a:solidFill>
              </a:rPr>
              <a:t> </a:t>
            </a:r>
            <a:r>
              <a:rPr lang="en-IN" dirty="0">
                <a:solidFill>
                  <a:srgbClr val="808080"/>
                </a:solidFill>
              </a:rPr>
              <a:t>*</a:t>
            </a:r>
            <a:r>
              <a:rPr lang="en-IN" dirty="0">
                <a:solidFill>
                  <a:srgbClr val="000000"/>
                </a:solidFill>
              </a:rPr>
              <a:t> </a:t>
            </a:r>
            <a:r>
              <a:rPr lang="en-IN" dirty="0">
                <a:solidFill>
                  <a:srgbClr val="0000FF"/>
                </a:solidFill>
              </a:rPr>
              <a:t>from</a:t>
            </a:r>
            <a:r>
              <a:rPr lang="en-IN" dirty="0">
                <a:solidFill>
                  <a:srgbClr val="000000"/>
                </a:solidFill>
              </a:rPr>
              <a:t> </a:t>
            </a:r>
            <a:r>
              <a:rPr lang="en-IN" dirty="0" err="1">
                <a:solidFill>
                  <a:srgbClr val="000000"/>
                </a:solidFill>
              </a:rPr>
              <a:t>V_Nominee</a:t>
            </a:r>
            <a:endParaRPr lang="en-IN" dirty="0">
              <a:solidFill>
                <a:srgbClr val="000000"/>
              </a:solidFill>
            </a:endParaRPr>
          </a:p>
          <a:p>
            <a:endParaRPr lang="en-IN" dirty="0">
              <a:solidFill>
                <a:srgbClr val="000000"/>
              </a:solidFill>
            </a:endParaRPr>
          </a:p>
          <a:p>
            <a:r>
              <a:rPr lang="en-US" dirty="0">
                <a:solidFill>
                  <a:srgbClr val="0000FF"/>
                </a:solidFill>
              </a:rPr>
              <a:t>Create</a:t>
            </a:r>
            <a:r>
              <a:rPr lang="en-US" dirty="0">
                <a:solidFill>
                  <a:srgbClr val="000000"/>
                </a:solidFill>
              </a:rPr>
              <a:t> </a:t>
            </a:r>
            <a:r>
              <a:rPr lang="en-US" dirty="0">
                <a:solidFill>
                  <a:srgbClr val="0000FF"/>
                </a:solidFill>
              </a:rPr>
              <a:t>view</a:t>
            </a:r>
            <a:r>
              <a:rPr lang="en-US" dirty="0">
                <a:solidFill>
                  <a:srgbClr val="000000"/>
                </a:solidFill>
              </a:rPr>
              <a:t> [</a:t>
            </a:r>
            <a:r>
              <a:rPr lang="en-US" dirty="0" err="1">
                <a:solidFill>
                  <a:srgbClr val="000000"/>
                </a:solidFill>
              </a:rPr>
              <a:t>dbo</a:t>
            </a:r>
            <a:r>
              <a:rPr lang="en-US" dirty="0">
                <a:solidFill>
                  <a:srgbClr val="000000"/>
                </a:solidFill>
              </a:rPr>
              <a:t>]</a:t>
            </a:r>
            <a:r>
              <a:rPr lang="en-US" dirty="0">
                <a:solidFill>
                  <a:srgbClr val="808080"/>
                </a:solidFill>
              </a:rPr>
              <a:t>.</a:t>
            </a:r>
            <a:r>
              <a:rPr lang="en-US" dirty="0">
                <a:solidFill>
                  <a:srgbClr val="000000"/>
                </a:solidFill>
              </a:rPr>
              <a:t>[</a:t>
            </a:r>
            <a:r>
              <a:rPr lang="en-US" dirty="0" err="1">
                <a:solidFill>
                  <a:srgbClr val="000000"/>
                </a:solidFill>
              </a:rPr>
              <a:t>V_Nominee</a:t>
            </a:r>
            <a:r>
              <a:rPr lang="en-US" dirty="0">
                <a:solidFill>
                  <a:srgbClr val="000000"/>
                </a:solidFill>
              </a:rPr>
              <a:t>] </a:t>
            </a:r>
            <a:r>
              <a:rPr lang="en-US" dirty="0">
                <a:solidFill>
                  <a:srgbClr val="0000FF"/>
                </a:solidFill>
              </a:rPr>
              <a:t>As</a:t>
            </a:r>
            <a:endParaRPr lang="en-US" dirty="0">
              <a:solidFill>
                <a:srgbClr val="000000"/>
              </a:solidFill>
            </a:endParaRPr>
          </a:p>
          <a:p>
            <a:r>
              <a:rPr lang="en-US" dirty="0">
                <a:solidFill>
                  <a:srgbClr val="0000FF"/>
                </a:solidFill>
              </a:rPr>
              <a:t>Select</a:t>
            </a:r>
            <a:r>
              <a:rPr lang="en-US" dirty="0">
                <a:solidFill>
                  <a:srgbClr val="000000"/>
                </a:solidFill>
              </a:rPr>
              <a:t> </a:t>
            </a:r>
            <a:r>
              <a:rPr lang="en-US" dirty="0">
                <a:solidFill>
                  <a:srgbClr val="0000FF"/>
                </a:solidFill>
              </a:rPr>
              <a:t>Name</a:t>
            </a:r>
            <a:r>
              <a:rPr lang="en-US" dirty="0">
                <a:solidFill>
                  <a:srgbClr val="808080"/>
                </a:solidFill>
              </a:rPr>
              <a:t>,</a:t>
            </a:r>
            <a:r>
              <a:rPr lang="en-US" dirty="0">
                <a:solidFill>
                  <a:srgbClr val="000000"/>
                </a:solidFill>
              </a:rPr>
              <a:t> </a:t>
            </a:r>
            <a:r>
              <a:rPr lang="en-US" dirty="0" err="1">
                <a:solidFill>
                  <a:srgbClr val="000000"/>
                </a:solidFill>
              </a:rPr>
              <a:t>Contact_No</a:t>
            </a:r>
            <a:r>
              <a:rPr lang="en-US" dirty="0">
                <a:solidFill>
                  <a:srgbClr val="808080"/>
                </a:solidFill>
              </a:rPr>
              <a:t>,</a:t>
            </a:r>
            <a:r>
              <a:rPr lang="en-US" dirty="0">
                <a:solidFill>
                  <a:srgbClr val="000000"/>
                </a:solidFill>
              </a:rPr>
              <a:t> Relation </a:t>
            </a:r>
            <a:r>
              <a:rPr lang="en-US" dirty="0">
                <a:solidFill>
                  <a:srgbClr val="0000FF"/>
                </a:solidFill>
              </a:rPr>
              <a:t>from</a:t>
            </a:r>
            <a:r>
              <a:rPr lang="en-US" dirty="0">
                <a:solidFill>
                  <a:srgbClr val="000000"/>
                </a:solidFill>
              </a:rPr>
              <a:t> Nominee </a:t>
            </a:r>
            <a:r>
              <a:rPr lang="en-US" dirty="0">
                <a:solidFill>
                  <a:srgbClr val="0000FF"/>
                </a:solidFill>
              </a:rPr>
              <a:t>where</a:t>
            </a:r>
            <a:r>
              <a:rPr lang="en-US" dirty="0">
                <a:solidFill>
                  <a:srgbClr val="000000"/>
                </a:solidFill>
              </a:rPr>
              <a:t> </a:t>
            </a:r>
            <a:r>
              <a:rPr lang="en-US" dirty="0" err="1">
                <a:solidFill>
                  <a:srgbClr val="FF00FF"/>
                </a:solidFill>
              </a:rPr>
              <a:t>User_id</a:t>
            </a:r>
            <a:r>
              <a:rPr lang="en-US" dirty="0">
                <a:solidFill>
                  <a:srgbClr val="000000"/>
                </a:solidFill>
              </a:rPr>
              <a:t> </a:t>
            </a:r>
            <a:r>
              <a:rPr lang="en-US" dirty="0">
                <a:solidFill>
                  <a:srgbClr val="808080"/>
                </a:solidFill>
              </a:rPr>
              <a:t>=</a:t>
            </a:r>
            <a:r>
              <a:rPr lang="en-US" dirty="0">
                <a:solidFill>
                  <a:srgbClr val="000000"/>
                </a:solidFill>
              </a:rPr>
              <a:t> 109</a:t>
            </a:r>
          </a:p>
          <a:p>
            <a:endParaRPr lang="en-IN" dirty="0">
              <a:solidFill>
                <a:srgbClr val="000000"/>
              </a:solidFill>
            </a:endParaRPr>
          </a:p>
          <a:p>
            <a:r>
              <a:rPr lang="en-US" dirty="0">
                <a:solidFill>
                  <a:srgbClr val="0000FF"/>
                </a:solidFill>
              </a:rPr>
              <a:t>Insert</a:t>
            </a:r>
            <a:r>
              <a:rPr lang="en-US" dirty="0">
                <a:solidFill>
                  <a:srgbClr val="000000"/>
                </a:solidFill>
              </a:rPr>
              <a:t> </a:t>
            </a:r>
            <a:r>
              <a:rPr lang="en-US" dirty="0">
                <a:solidFill>
                  <a:srgbClr val="0000FF"/>
                </a:solidFill>
              </a:rPr>
              <a:t>into</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values</a:t>
            </a:r>
            <a:r>
              <a:rPr lang="en-US" dirty="0">
                <a:solidFill>
                  <a:srgbClr val="808080"/>
                </a:solidFill>
              </a:rPr>
              <a:t>(</a:t>
            </a:r>
            <a:r>
              <a:rPr lang="en-US" dirty="0">
                <a:solidFill>
                  <a:srgbClr val="FF0000"/>
                </a:solidFill>
              </a:rPr>
              <a:t>'111'</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a:t>
            </a:r>
            <a:r>
              <a:rPr lang="en-US" dirty="0" err="1">
                <a:solidFill>
                  <a:srgbClr val="FF0000"/>
                </a:solidFill>
              </a:rPr>
              <a:t>Ramu</a:t>
            </a:r>
            <a:r>
              <a:rPr lang="en-US" dirty="0">
                <a:solidFill>
                  <a:srgbClr val="FF0000"/>
                </a:solidFill>
              </a:rPr>
              <a:t>'</a:t>
            </a:r>
            <a:r>
              <a:rPr lang="en-US" dirty="0">
                <a:solidFill>
                  <a:srgbClr val="808080"/>
                </a:solidFill>
              </a:rPr>
              <a:t>,</a:t>
            </a:r>
            <a:r>
              <a:rPr lang="en-US" dirty="0">
                <a:solidFill>
                  <a:srgbClr val="000000"/>
                </a:solidFill>
              </a:rPr>
              <a:t> </a:t>
            </a:r>
            <a:r>
              <a:rPr lang="en-US" dirty="0">
                <a:solidFill>
                  <a:srgbClr val="FF0000"/>
                </a:solidFill>
              </a:rPr>
              <a:t>'72929765'</a:t>
            </a:r>
            <a:r>
              <a:rPr lang="en-US" dirty="0">
                <a:solidFill>
                  <a:srgbClr val="808080"/>
                </a:solidFill>
              </a:rPr>
              <a:t>,</a:t>
            </a:r>
            <a:r>
              <a:rPr lang="en-US" dirty="0">
                <a:solidFill>
                  <a:srgbClr val="000000"/>
                </a:solidFill>
              </a:rPr>
              <a:t> </a:t>
            </a:r>
            <a:r>
              <a:rPr lang="en-US" dirty="0">
                <a:solidFill>
                  <a:srgbClr val="FF0000"/>
                </a:solidFill>
              </a:rPr>
              <a:t>'Dada'</a:t>
            </a:r>
            <a:r>
              <a:rPr lang="en-US" dirty="0">
                <a:solidFill>
                  <a:srgbClr val="808080"/>
                </a:solidFill>
              </a:rPr>
              <a:t>)</a:t>
            </a:r>
            <a:endParaRPr lang="en-US" dirty="0">
              <a:solidFill>
                <a:srgbClr val="000000"/>
              </a:solidFill>
            </a:endParaRPr>
          </a:p>
          <a:p>
            <a:r>
              <a:rPr lang="en-US" dirty="0">
                <a:solidFill>
                  <a:srgbClr val="FF00FF"/>
                </a:solidFill>
              </a:rPr>
              <a:t>Update</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Set</a:t>
            </a:r>
            <a:r>
              <a:rPr lang="en-US" dirty="0">
                <a:solidFill>
                  <a:srgbClr val="000000"/>
                </a:solidFill>
              </a:rPr>
              <a:t> </a:t>
            </a:r>
            <a:r>
              <a:rPr lang="en-US" dirty="0">
                <a:solidFill>
                  <a:srgbClr val="0000FF"/>
                </a:solidFill>
              </a:rPr>
              <a:t>Name</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a:t>
            </a:r>
            <a:r>
              <a:rPr lang="en-US" dirty="0" err="1">
                <a:solidFill>
                  <a:srgbClr val="FF0000"/>
                </a:solidFill>
              </a:rPr>
              <a:t>Ramu</a:t>
            </a:r>
            <a:r>
              <a:rPr lang="en-US" dirty="0">
                <a:solidFill>
                  <a:srgbClr val="FF0000"/>
                </a:solidFill>
              </a:rPr>
              <a:t> Kumar'</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FF00FF"/>
                </a:solidFill>
              </a:rPr>
              <a:t>User_Id</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'111'</a:t>
            </a:r>
            <a:endParaRPr lang="en-US" dirty="0">
              <a:solidFill>
                <a:srgbClr val="000000"/>
              </a:solidFill>
            </a:endParaRPr>
          </a:p>
          <a:p>
            <a:r>
              <a:rPr lang="en-US" dirty="0">
                <a:solidFill>
                  <a:srgbClr val="0000FF"/>
                </a:solidFill>
              </a:rPr>
              <a:t>Delete</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FF00FF"/>
                </a:solidFill>
              </a:rPr>
              <a:t>User_Id</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'111'</a:t>
            </a:r>
            <a:endParaRPr lang="en-US" dirty="0">
              <a:solidFill>
                <a:srgbClr val="000000"/>
              </a:solidFill>
            </a:endParaRPr>
          </a:p>
          <a:p>
            <a:endParaRPr lang="en-IN" dirty="0">
              <a:solidFill>
                <a:srgbClr val="000000"/>
              </a:solidFill>
            </a:endParaRPr>
          </a:p>
          <a:p>
            <a:r>
              <a:rPr lang="en-IN" dirty="0">
                <a:solidFill>
                  <a:srgbClr val="0000FF"/>
                </a:solidFill>
              </a:rPr>
              <a:t>Select</a:t>
            </a:r>
            <a:r>
              <a:rPr lang="en-IN" dirty="0">
                <a:solidFill>
                  <a:srgbClr val="000000"/>
                </a:solidFill>
              </a:rPr>
              <a:t> </a:t>
            </a:r>
            <a:r>
              <a:rPr lang="en-IN" dirty="0">
                <a:solidFill>
                  <a:srgbClr val="808080"/>
                </a:solidFill>
              </a:rPr>
              <a:t>*</a:t>
            </a:r>
            <a:r>
              <a:rPr lang="en-IN" dirty="0">
                <a:solidFill>
                  <a:srgbClr val="000000"/>
                </a:solidFill>
              </a:rPr>
              <a:t> </a:t>
            </a:r>
            <a:r>
              <a:rPr lang="en-IN" dirty="0">
                <a:solidFill>
                  <a:srgbClr val="0000FF"/>
                </a:solidFill>
              </a:rPr>
              <a:t>from</a:t>
            </a:r>
            <a:r>
              <a:rPr lang="en-IN" dirty="0">
                <a:solidFill>
                  <a:srgbClr val="000000"/>
                </a:solidFill>
              </a:rPr>
              <a:t> </a:t>
            </a:r>
            <a:r>
              <a:rPr lang="en-IN" dirty="0" smtClean="0">
                <a:solidFill>
                  <a:srgbClr val="000000"/>
                </a:solidFill>
              </a:rPr>
              <a:t>Nominee</a:t>
            </a:r>
            <a:endParaRPr lang="en-IN" dirty="0">
              <a:solidFill>
                <a:srgbClr val="000000"/>
              </a:solidFill>
            </a:endParaRPr>
          </a:p>
          <a:p>
            <a:r>
              <a:rPr lang="en-US" dirty="0">
                <a:solidFill>
                  <a:srgbClr val="0000FF"/>
                </a:solidFill>
              </a:rPr>
              <a:t>Delete</a:t>
            </a:r>
            <a:r>
              <a:rPr lang="en-US" dirty="0">
                <a:solidFill>
                  <a:srgbClr val="000000"/>
                </a:solidFill>
              </a:rPr>
              <a:t> </a:t>
            </a:r>
            <a:r>
              <a:rPr lang="en-US" dirty="0">
                <a:solidFill>
                  <a:srgbClr val="0000FF"/>
                </a:solidFill>
              </a:rPr>
              <a:t>from</a:t>
            </a:r>
            <a:r>
              <a:rPr lang="en-US" dirty="0">
                <a:solidFill>
                  <a:srgbClr val="000000"/>
                </a:solidFill>
              </a:rPr>
              <a:t> Nominee </a:t>
            </a:r>
            <a:r>
              <a:rPr lang="en-US" dirty="0">
                <a:solidFill>
                  <a:srgbClr val="0000FF"/>
                </a:solidFill>
              </a:rPr>
              <a:t>where</a:t>
            </a:r>
            <a:r>
              <a:rPr lang="en-US" dirty="0">
                <a:solidFill>
                  <a:srgbClr val="000000"/>
                </a:solidFill>
              </a:rPr>
              <a:t> </a:t>
            </a:r>
            <a:r>
              <a:rPr lang="en-US" dirty="0" err="1">
                <a:solidFill>
                  <a:srgbClr val="FF00FF"/>
                </a:solidFill>
              </a:rPr>
              <a:t>User_Id</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'111</a:t>
            </a:r>
            <a:r>
              <a:rPr lang="en-US" dirty="0" smtClean="0">
                <a:solidFill>
                  <a:srgbClr val="FF0000"/>
                </a:solidFill>
              </a:rPr>
              <a:t>'</a:t>
            </a:r>
            <a:endParaRPr lang="en-IN" dirty="0">
              <a:solidFill>
                <a:srgbClr val="000000"/>
              </a:solidFill>
            </a:endParaRPr>
          </a:p>
          <a:p>
            <a:r>
              <a:rPr lang="en-US" dirty="0">
                <a:solidFill>
                  <a:srgbClr val="0000FF"/>
                </a:solidFill>
              </a:rPr>
              <a:t>Alter</a:t>
            </a:r>
            <a:r>
              <a:rPr lang="en-US" dirty="0">
                <a:solidFill>
                  <a:srgbClr val="000000"/>
                </a:solidFill>
              </a:rPr>
              <a:t> </a:t>
            </a:r>
            <a:r>
              <a:rPr lang="en-US" dirty="0">
                <a:solidFill>
                  <a:srgbClr val="0000FF"/>
                </a:solidFill>
              </a:rPr>
              <a:t>View</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as</a:t>
            </a:r>
            <a:r>
              <a:rPr lang="en-US" dirty="0">
                <a:solidFill>
                  <a:srgbClr val="000000"/>
                </a:solidFill>
              </a:rPr>
              <a:t> </a:t>
            </a:r>
            <a:r>
              <a:rPr lang="en-US" dirty="0">
                <a:solidFill>
                  <a:srgbClr val="0000FF"/>
                </a:solidFill>
              </a:rPr>
              <a:t>Select</a:t>
            </a:r>
            <a:r>
              <a:rPr lang="en-US" dirty="0">
                <a:solidFill>
                  <a:srgbClr val="000000"/>
                </a:solidFill>
              </a:rPr>
              <a:t> </a:t>
            </a:r>
            <a:r>
              <a:rPr lang="en-US" dirty="0" err="1">
                <a:solidFill>
                  <a:srgbClr val="FF00FF"/>
                </a:solidFill>
              </a:rPr>
              <a:t>User_Id</a:t>
            </a:r>
            <a:r>
              <a:rPr lang="en-US" dirty="0">
                <a:solidFill>
                  <a:srgbClr val="808080"/>
                </a:solidFill>
              </a:rPr>
              <a:t>,</a:t>
            </a:r>
            <a:r>
              <a:rPr lang="en-US" dirty="0">
                <a:solidFill>
                  <a:srgbClr val="000000"/>
                </a:solidFill>
              </a:rPr>
              <a:t> </a:t>
            </a:r>
            <a:r>
              <a:rPr lang="en-US" dirty="0">
                <a:solidFill>
                  <a:srgbClr val="0000FF"/>
                </a:solidFill>
              </a:rPr>
              <a:t>Name</a:t>
            </a:r>
            <a:r>
              <a:rPr lang="en-US" dirty="0">
                <a:solidFill>
                  <a:srgbClr val="808080"/>
                </a:solidFill>
              </a:rPr>
              <a:t>,</a:t>
            </a:r>
            <a:r>
              <a:rPr lang="en-US" dirty="0">
                <a:solidFill>
                  <a:srgbClr val="000000"/>
                </a:solidFill>
              </a:rPr>
              <a:t> </a:t>
            </a:r>
            <a:r>
              <a:rPr lang="en-US" dirty="0" err="1">
                <a:solidFill>
                  <a:srgbClr val="000000"/>
                </a:solidFill>
              </a:rPr>
              <a:t>Contact_No</a:t>
            </a:r>
            <a:r>
              <a:rPr lang="en-US" dirty="0">
                <a:solidFill>
                  <a:srgbClr val="808080"/>
                </a:solidFill>
              </a:rPr>
              <a:t>,</a:t>
            </a:r>
            <a:r>
              <a:rPr lang="en-US" dirty="0">
                <a:solidFill>
                  <a:srgbClr val="000000"/>
                </a:solidFill>
              </a:rPr>
              <a:t> Relation </a:t>
            </a:r>
            <a:r>
              <a:rPr lang="en-US" dirty="0">
                <a:solidFill>
                  <a:srgbClr val="0000FF"/>
                </a:solidFill>
              </a:rPr>
              <a:t>from</a:t>
            </a:r>
            <a:r>
              <a:rPr lang="en-US" dirty="0">
                <a:solidFill>
                  <a:srgbClr val="000000"/>
                </a:solidFill>
              </a:rPr>
              <a:t> Nominee </a:t>
            </a:r>
            <a:r>
              <a:rPr lang="en-US" dirty="0">
                <a:solidFill>
                  <a:srgbClr val="0000FF"/>
                </a:solidFill>
              </a:rPr>
              <a:t>Where</a:t>
            </a:r>
            <a:r>
              <a:rPr lang="en-US" dirty="0">
                <a:solidFill>
                  <a:srgbClr val="000000"/>
                </a:solidFill>
              </a:rPr>
              <a:t> </a:t>
            </a:r>
            <a:r>
              <a:rPr lang="en-US" dirty="0" err="1">
                <a:solidFill>
                  <a:srgbClr val="FF00FF"/>
                </a:solidFill>
              </a:rPr>
              <a:t>User_Id</a:t>
            </a:r>
            <a:r>
              <a:rPr lang="en-US" dirty="0">
                <a:solidFill>
                  <a:srgbClr val="000000"/>
                </a:solidFill>
              </a:rPr>
              <a:t> </a:t>
            </a:r>
            <a:r>
              <a:rPr lang="en-US" dirty="0">
                <a:solidFill>
                  <a:srgbClr val="808080"/>
                </a:solidFill>
              </a:rPr>
              <a:t>=</a:t>
            </a:r>
            <a:r>
              <a:rPr lang="en-US" dirty="0">
                <a:solidFill>
                  <a:srgbClr val="000000"/>
                </a:solidFill>
              </a:rPr>
              <a:t> </a:t>
            </a:r>
            <a:r>
              <a:rPr lang="en-US" dirty="0">
                <a:solidFill>
                  <a:srgbClr val="FF0000"/>
                </a:solidFill>
              </a:rPr>
              <a:t>'111</a:t>
            </a:r>
            <a:r>
              <a:rPr lang="en-US" dirty="0" smtClean="0">
                <a:solidFill>
                  <a:srgbClr val="FF0000"/>
                </a:solidFill>
              </a:rPr>
              <a:t>'</a:t>
            </a:r>
            <a:endParaRPr lang="en-IN" dirty="0">
              <a:solidFill>
                <a:srgbClr val="000000"/>
              </a:solidFill>
            </a:endParaRPr>
          </a:p>
          <a:p>
            <a:r>
              <a:rPr lang="en-IN" dirty="0">
                <a:solidFill>
                  <a:srgbClr val="0000FF"/>
                </a:solidFill>
              </a:rPr>
              <a:t>Select</a:t>
            </a:r>
            <a:r>
              <a:rPr lang="en-IN" dirty="0">
                <a:solidFill>
                  <a:srgbClr val="000000"/>
                </a:solidFill>
              </a:rPr>
              <a:t> </a:t>
            </a:r>
            <a:r>
              <a:rPr lang="en-IN" dirty="0">
                <a:solidFill>
                  <a:srgbClr val="808080"/>
                </a:solidFill>
              </a:rPr>
              <a:t>*</a:t>
            </a:r>
            <a:r>
              <a:rPr lang="en-IN" dirty="0">
                <a:solidFill>
                  <a:srgbClr val="000000"/>
                </a:solidFill>
              </a:rPr>
              <a:t> </a:t>
            </a:r>
            <a:r>
              <a:rPr lang="en-IN" dirty="0">
                <a:solidFill>
                  <a:srgbClr val="0000FF"/>
                </a:solidFill>
              </a:rPr>
              <a:t>from</a:t>
            </a:r>
            <a:r>
              <a:rPr lang="en-IN" dirty="0">
                <a:solidFill>
                  <a:srgbClr val="000000"/>
                </a:solidFill>
              </a:rPr>
              <a:t> </a:t>
            </a:r>
            <a:r>
              <a:rPr lang="en-IN" dirty="0" err="1">
                <a:solidFill>
                  <a:srgbClr val="000000"/>
                </a:solidFill>
              </a:rPr>
              <a:t>V_Nominee</a:t>
            </a:r>
            <a:endParaRPr lang="en-IN" dirty="0">
              <a:solidFill>
                <a:srgbClr val="000000"/>
              </a:solidFill>
            </a:endParaRPr>
          </a:p>
          <a:p>
            <a:endParaRPr lang="en-IN" dirty="0">
              <a:solidFill>
                <a:srgbClr val="000000"/>
              </a:solidFill>
            </a:endParaRPr>
          </a:p>
          <a:p>
            <a:r>
              <a:rPr lang="en-US" dirty="0">
                <a:solidFill>
                  <a:srgbClr val="0000FF"/>
                </a:solidFill>
              </a:rPr>
              <a:t>Insert</a:t>
            </a:r>
            <a:r>
              <a:rPr lang="en-US" dirty="0">
                <a:solidFill>
                  <a:srgbClr val="000000"/>
                </a:solidFill>
              </a:rPr>
              <a:t> </a:t>
            </a:r>
            <a:r>
              <a:rPr lang="en-US" dirty="0">
                <a:solidFill>
                  <a:srgbClr val="0000FF"/>
                </a:solidFill>
              </a:rPr>
              <a:t>into</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values</a:t>
            </a:r>
            <a:r>
              <a:rPr lang="en-US" dirty="0">
                <a:solidFill>
                  <a:srgbClr val="808080"/>
                </a:solidFill>
              </a:rPr>
              <a:t>(</a:t>
            </a:r>
            <a:r>
              <a:rPr lang="en-US" dirty="0">
                <a:solidFill>
                  <a:srgbClr val="FF0000"/>
                </a:solidFill>
              </a:rPr>
              <a:t>'111'</a:t>
            </a:r>
            <a:r>
              <a:rPr lang="en-US" dirty="0">
                <a:solidFill>
                  <a:srgbClr val="808080"/>
                </a:solidFill>
              </a:rPr>
              <a:t>,</a:t>
            </a:r>
            <a:r>
              <a:rPr lang="en-US" dirty="0">
                <a:solidFill>
                  <a:srgbClr val="000000"/>
                </a:solidFill>
              </a:rPr>
              <a:t> </a:t>
            </a:r>
            <a:r>
              <a:rPr lang="en-US" dirty="0">
                <a:solidFill>
                  <a:srgbClr val="FF0000"/>
                </a:solidFill>
              </a:rPr>
              <a:t>'Ramu'</a:t>
            </a:r>
            <a:r>
              <a:rPr lang="en-US" dirty="0">
                <a:solidFill>
                  <a:srgbClr val="808080"/>
                </a:solidFill>
              </a:rPr>
              <a:t>,</a:t>
            </a:r>
            <a:r>
              <a:rPr lang="en-US" dirty="0">
                <a:solidFill>
                  <a:srgbClr val="FF0000"/>
                </a:solidFill>
              </a:rPr>
              <a:t>'23445566'</a:t>
            </a:r>
            <a:r>
              <a:rPr lang="en-US" dirty="0">
                <a:solidFill>
                  <a:srgbClr val="808080"/>
                </a:solidFill>
              </a:rPr>
              <a:t>,</a:t>
            </a:r>
            <a:r>
              <a:rPr lang="en-US" dirty="0">
                <a:solidFill>
                  <a:srgbClr val="000000"/>
                </a:solidFill>
              </a:rPr>
              <a:t> </a:t>
            </a:r>
            <a:r>
              <a:rPr lang="en-US" dirty="0">
                <a:solidFill>
                  <a:srgbClr val="FF0000"/>
                </a:solidFill>
              </a:rPr>
              <a:t>'Dada'</a:t>
            </a:r>
            <a:r>
              <a:rPr lang="en-US" dirty="0">
                <a:solidFill>
                  <a:srgbClr val="808080"/>
                </a:solidFill>
              </a:rPr>
              <a:t>)</a:t>
            </a:r>
            <a:endParaRPr lang="en-US" dirty="0">
              <a:solidFill>
                <a:srgbClr val="000000"/>
              </a:solidFill>
            </a:endParaRPr>
          </a:p>
          <a:p>
            <a:endParaRPr lang="en-IN" dirty="0">
              <a:solidFill>
                <a:srgbClr val="000000"/>
              </a:solidFill>
            </a:endParaRPr>
          </a:p>
          <a:p>
            <a:r>
              <a:rPr lang="en-IN" dirty="0">
                <a:solidFill>
                  <a:srgbClr val="0000FF"/>
                </a:solidFill>
              </a:rPr>
              <a:t>Select</a:t>
            </a:r>
            <a:r>
              <a:rPr lang="en-IN" dirty="0">
                <a:solidFill>
                  <a:srgbClr val="000000"/>
                </a:solidFill>
              </a:rPr>
              <a:t> </a:t>
            </a:r>
            <a:r>
              <a:rPr lang="en-IN" dirty="0">
                <a:solidFill>
                  <a:srgbClr val="808080"/>
                </a:solidFill>
              </a:rPr>
              <a:t>*</a:t>
            </a:r>
            <a:r>
              <a:rPr lang="en-IN" dirty="0">
                <a:solidFill>
                  <a:srgbClr val="000000"/>
                </a:solidFill>
              </a:rPr>
              <a:t> </a:t>
            </a:r>
            <a:r>
              <a:rPr lang="en-IN" dirty="0">
                <a:solidFill>
                  <a:srgbClr val="0000FF"/>
                </a:solidFill>
              </a:rPr>
              <a:t>from</a:t>
            </a:r>
            <a:r>
              <a:rPr lang="en-IN" dirty="0">
                <a:solidFill>
                  <a:srgbClr val="000000"/>
                </a:solidFill>
              </a:rPr>
              <a:t> </a:t>
            </a:r>
            <a:r>
              <a:rPr lang="en-IN" dirty="0" err="1">
                <a:solidFill>
                  <a:srgbClr val="000000"/>
                </a:solidFill>
              </a:rPr>
              <a:t>V_Nominee</a:t>
            </a:r>
            <a:endParaRPr lang="en-IN" dirty="0">
              <a:solidFill>
                <a:srgbClr val="000000"/>
              </a:solidFill>
            </a:endParaRPr>
          </a:p>
          <a:p>
            <a:endParaRPr lang="en-IN" dirty="0">
              <a:solidFill>
                <a:srgbClr val="000000"/>
              </a:solidFill>
            </a:endParaRPr>
          </a:p>
          <a:p>
            <a:r>
              <a:rPr lang="en-US" dirty="0">
                <a:solidFill>
                  <a:srgbClr val="0000FF"/>
                </a:solidFill>
              </a:rPr>
              <a:t>Alter</a:t>
            </a:r>
            <a:r>
              <a:rPr lang="en-US" dirty="0">
                <a:solidFill>
                  <a:srgbClr val="000000"/>
                </a:solidFill>
              </a:rPr>
              <a:t> </a:t>
            </a:r>
            <a:r>
              <a:rPr lang="en-US" dirty="0">
                <a:solidFill>
                  <a:srgbClr val="0000FF"/>
                </a:solidFill>
              </a:rPr>
              <a:t>View</a:t>
            </a:r>
            <a:r>
              <a:rPr lang="en-US" dirty="0">
                <a:solidFill>
                  <a:srgbClr val="000000"/>
                </a:solidFill>
              </a:rPr>
              <a:t> </a:t>
            </a:r>
            <a:r>
              <a:rPr lang="en-US" dirty="0" err="1">
                <a:solidFill>
                  <a:srgbClr val="000000"/>
                </a:solidFill>
              </a:rPr>
              <a:t>V_Nominee</a:t>
            </a:r>
            <a:r>
              <a:rPr lang="en-US" dirty="0">
                <a:solidFill>
                  <a:srgbClr val="000000"/>
                </a:solidFill>
              </a:rPr>
              <a:t> </a:t>
            </a:r>
            <a:r>
              <a:rPr lang="en-US" dirty="0">
                <a:solidFill>
                  <a:srgbClr val="0000FF"/>
                </a:solidFill>
              </a:rPr>
              <a:t>as</a:t>
            </a:r>
            <a:r>
              <a:rPr lang="en-US" dirty="0">
                <a:solidFill>
                  <a:srgbClr val="000000"/>
                </a:solidFill>
              </a:rPr>
              <a:t> </a:t>
            </a:r>
            <a:r>
              <a:rPr lang="en-US" dirty="0">
                <a:solidFill>
                  <a:srgbClr val="0000FF"/>
                </a:solidFill>
              </a:rPr>
              <a:t>Select</a:t>
            </a:r>
            <a:r>
              <a:rPr lang="en-US" dirty="0">
                <a:solidFill>
                  <a:srgbClr val="000000"/>
                </a:solidFill>
              </a:rPr>
              <a:t> </a:t>
            </a:r>
            <a:r>
              <a:rPr lang="en-US" dirty="0" err="1">
                <a:solidFill>
                  <a:srgbClr val="FF00FF"/>
                </a:solidFill>
              </a:rPr>
              <a:t>User_Id</a:t>
            </a:r>
            <a:r>
              <a:rPr lang="en-US" dirty="0">
                <a:solidFill>
                  <a:srgbClr val="808080"/>
                </a:solidFill>
              </a:rPr>
              <a:t>,</a:t>
            </a:r>
            <a:r>
              <a:rPr lang="en-US" dirty="0">
                <a:solidFill>
                  <a:srgbClr val="000000"/>
                </a:solidFill>
              </a:rPr>
              <a:t> </a:t>
            </a:r>
            <a:r>
              <a:rPr lang="en-US" dirty="0">
                <a:solidFill>
                  <a:srgbClr val="0000FF"/>
                </a:solidFill>
              </a:rPr>
              <a:t>Name</a:t>
            </a:r>
            <a:r>
              <a:rPr lang="en-US" dirty="0">
                <a:solidFill>
                  <a:srgbClr val="808080"/>
                </a:solidFill>
              </a:rPr>
              <a:t>,</a:t>
            </a:r>
            <a:r>
              <a:rPr lang="en-US" dirty="0">
                <a:solidFill>
                  <a:srgbClr val="000000"/>
                </a:solidFill>
              </a:rPr>
              <a:t> </a:t>
            </a:r>
            <a:r>
              <a:rPr lang="en-US" dirty="0" err="1">
                <a:solidFill>
                  <a:srgbClr val="000000"/>
                </a:solidFill>
              </a:rPr>
              <a:t>Contact_No</a:t>
            </a:r>
            <a:r>
              <a:rPr lang="en-US" dirty="0">
                <a:solidFill>
                  <a:srgbClr val="808080"/>
                </a:solidFill>
              </a:rPr>
              <a:t>,</a:t>
            </a:r>
            <a:r>
              <a:rPr lang="en-US" dirty="0">
                <a:solidFill>
                  <a:srgbClr val="000000"/>
                </a:solidFill>
              </a:rPr>
              <a:t> Relation </a:t>
            </a:r>
            <a:r>
              <a:rPr lang="en-US" dirty="0">
                <a:solidFill>
                  <a:srgbClr val="0000FF"/>
                </a:solidFill>
              </a:rPr>
              <a:t>from</a:t>
            </a:r>
            <a:r>
              <a:rPr lang="en-US" dirty="0">
                <a:solidFill>
                  <a:srgbClr val="000000"/>
                </a:solidFill>
              </a:rPr>
              <a:t> Nominee </a:t>
            </a:r>
          </a:p>
          <a:p>
            <a:r>
              <a:rPr lang="en-IN" dirty="0">
                <a:solidFill>
                  <a:srgbClr val="0000FF"/>
                </a:solidFill>
              </a:rPr>
              <a:t>Insert</a:t>
            </a:r>
            <a:r>
              <a:rPr lang="en-IN" dirty="0">
                <a:solidFill>
                  <a:srgbClr val="000000"/>
                </a:solidFill>
              </a:rPr>
              <a:t> </a:t>
            </a:r>
            <a:r>
              <a:rPr lang="en-IN" dirty="0">
                <a:solidFill>
                  <a:srgbClr val="0000FF"/>
                </a:solidFill>
              </a:rPr>
              <a:t>into</a:t>
            </a:r>
            <a:r>
              <a:rPr lang="en-IN" dirty="0">
                <a:solidFill>
                  <a:srgbClr val="000000"/>
                </a:solidFill>
              </a:rPr>
              <a:t> </a:t>
            </a:r>
            <a:r>
              <a:rPr lang="en-IN" dirty="0" err="1">
                <a:solidFill>
                  <a:srgbClr val="000000"/>
                </a:solidFill>
              </a:rPr>
              <a:t>V_Nominee</a:t>
            </a:r>
            <a:r>
              <a:rPr lang="en-IN" dirty="0">
                <a:solidFill>
                  <a:srgbClr val="000000"/>
                </a:solidFill>
              </a:rPr>
              <a:t> </a:t>
            </a:r>
            <a:r>
              <a:rPr lang="en-IN" dirty="0">
                <a:solidFill>
                  <a:srgbClr val="0000FF"/>
                </a:solidFill>
              </a:rPr>
              <a:t>values</a:t>
            </a:r>
            <a:r>
              <a:rPr lang="en-IN" dirty="0">
                <a:solidFill>
                  <a:srgbClr val="808080"/>
                </a:solidFill>
              </a:rPr>
              <a:t>(</a:t>
            </a:r>
            <a:r>
              <a:rPr lang="en-IN" dirty="0">
                <a:solidFill>
                  <a:srgbClr val="FF0000"/>
                </a:solidFill>
              </a:rPr>
              <a:t>'111'</a:t>
            </a:r>
            <a:r>
              <a:rPr lang="en-IN" dirty="0">
                <a:solidFill>
                  <a:srgbClr val="808080"/>
                </a:solidFill>
              </a:rPr>
              <a:t>,</a:t>
            </a:r>
            <a:r>
              <a:rPr lang="en-IN" dirty="0">
                <a:solidFill>
                  <a:srgbClr val="000000"/>
                </a:solidFill>
              </a:rPr>
              <a:t> </a:t>
            </a:r>
            <a:r>
              <a:rPr lang="en-IN" dirty="0">
                <a:solidFill>
                  <a:srgbClr val="FF0000"/>
                </a:solidFill>
              </a:rPr>
              <a:t>'</a:t>
            </a:r>
            <a:r>
              <a:rPr lang="en-IN" dirty="0" err="1">
                <a:solidFill>
                  <a:srgbClr val="FF0000"/>
                </a:solidFill>
              </a:rPr>
              <a:t>Ramu</a:t>
            </a:r>
            <a:r>
              <a:rPr lang="en-IN" dirty="0">
                <a:solidFill>
                  <a:srgbClr val="FF0000"/>
                </a:solidFill>
              </a:rPr>
              <a:t> Kumar'</a:t>
            </a:r>
            <a:r>
              <a:rPr lang="en-IN" dirty="0">
                <a:solidFill>
                  <a:srgbClr val="808080"/>
                </a:solidFill>
              </a:rPr>
              <a:t>,</a:t>
            </a:r>
            <a:r>
              <a:rPr lang="en-IN" dirty="0">
                <a:solidFill>
                  <a:srgbClr val="000000"/>
                </a:solidFill>
              </a:rPr>
              <a:t> </a:t>
            </a:r>
            <a:r>
              <a:rPr lang="en-IN" dirty="0">
                <a:solidFill>
                  <a:srgbClr val="FF0000"/>
                </a:solidFill>
              </a:rPr>
              <a:t>'23455677'</a:t>
            </a:r>
            <a:r>
              <a:rPr lang="en-IN" dirty="0">
                <a:solidFill>
                  <a:srgbClr val="808080"/>
                </a:solidFill>
              </a:rPr>
              <a:t>,</a:t>
            </a:r>
            <a:r>
              <a:rPr lang="en-IN" dirty="0">
                <a:solidFill>
                  <a:srgbClr val="000000"/>
                </a:solidFill>
              </a:rPr>
              <a:t> </a:t>
            </a:r>
            <a:r>
              <a:rPr lang="en-IN" dirty="0">
                <a:solidFill>
                  <a:srgbClr val="FF0000"/>
                </a:solidFill>
              </a:rPr>
              <a:t>'Dada</a:t>
            </a:r>
            <a:r>
              <a:rPr lang="en-IN" dirty="0" smtClean="0">
                <a:solidFill>
                  <a:srgbClr val="FF0000"/>
                </a:solidFill>
              </a:rPr>
              <a:t>'</a:t>
            </a:r>
            <a:r>
              <a:rPr lang="en-IN" dirty="0" smtClean="0">
                <a:solidFill>
                  <a:srgbClr val="808080"/>
                </a:solidFill>
              </a:rPr>
              <a:t>)</a:t>
            </a:r>
            <a:endParaRPr lang="en-IN" dirty="0">
              <a:solidFill>
                <a:srgbClr val="000000"/>
              </a:solidFill>
            </a:endParaRPr>
          </a:p>
        </p:txBody>
      </p:sp>
    </p:spTree>
    <p:extLst>
      <p:ext uri="{BB962C8B-B14F-4D97-AF65-F5344CB8AC3E}">
        <p14:creationId xmlns:p14="http://schemas.microsoft.com/office/powerpoint/2010/main" val="236273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3897" y="751344"/>
            <a:ext cx="10118103" cy="5078313"/>
          </a:xfrm>
          <a:prstGeom prst="rect">
            <a:avLst/>
          </a:prstGeom>
        </p:spPr>
        <p:txBody>
          <a:bodyPr wrap="square">
            <a:spAutoFit/>
          </a:bodyPr>
          <a:lstStyle/>
          <a:p>
            <a:r>
              <a:rPr lang="en-IN" dirty="0" smtClean="0">
                <a:solidFill>
                  <a:srgbClr val="0000FF"/>
                </a:solidFill>
              </a:rPr>
              <a:t>Create</a:t>
            </a:r>
            <a:r>
              <a:rPr lang="en-IN" dirty="0" smtClean="0">
                <a:solidFill>
                  <a:srgbClr val="000000"/>
                </a:solidFill>
              </a:rPr>
              <a:t> </a:t>
            </a:r>
            <a:r>
              <a:rPr lang="en-IN" dirty="0" smtClean="0">
                <a:solidFill>
                  <a:srgbClr val="0000FF"/>
                </a:solidFill>
              </a:rPr>
              <a:t>procedure</a:t>
            </a:r>
            <a:r>
              <a:rPr lang="en-IN" dirty="0" smtClean="0">
                <a:solidFill>
                  <a:srgbClr val="000000"/>
                </a:solidFill>
              </a:rPr>
              <a:t> </a:t>
            </a:r>
            <a:r>
              <a:rPr lang="en-IN" dirty="0" err="1" smtClean="0">
                <a:solidFill>
                  <a:srgbClr val="000000"/>
                </a:solidFill>
              </a:rPr>
              <a:t>Proc_Nominee</a:t>
            </a:r>
            <a:r>
              <a:rPr lang="en-IN" dirty="0" smtClean="0">
                <a:solidFill>
                  <a:srgbClr val="000000"/>
                </a:solidFill>
              </a:rPr>
              <a:t> </a:t>
            </a:r>
          </a:p>
          <a:p>
            <a:r>
              <a:rPr lang="en-IN" dirty="0" smtClean="0">
                <a:solidFill>
                  <a:srgbClr val="000000"/>
                </a:solidFill>
              </a:rPr>
              <a:t>@</a:t>
            </a:r>
            <a:r>
              <a:rPr lang="en-IN" dirty="0" err="1" smtClean="0">
                <a:solidFill>
                  <a:srgbClr val="000000"/>
                </a:solidFill>
              </a:rPr>
              <a:t>vuser_id</a:t>
            </a:r>
            <a:r>
              <a:rPr lang="en-IN" dirty="0" smtClean="0">
                <a:solidFill>
                  <a:srgbClr val="000000"/>
                </a:solidFill>
              </a:rPr>
              <a:t> </a:t>
            </a:r>
            <a:r>
              <a:rPr lang="en-IN" dirty="0" smtClean="0">
                <a:solidFill>
                  <a:srgbClr val="0000FF"/>
                </a:solidFill>
              </a:rPr>
              <a:t>int</a:t>
            </a:r>
            <a:endParaRPr lang="en-IN" dirty="0" smtClean="0">
              <a:solidFill>
                <a:srgbClr val="000000"/>
              </a:solidFill>
            </a:endParaRPr>
          </a:p>
          <a:p>
            <a:r>
              <a:rPr lang="en-IN" dirty="0" smtClean="0">
                <a:solidFill>
                  <a:srgbClr val="0000FF"/>
                </a:solidFill>
              </a:rPr>
              <a:t>As</a:t>
            </a:r>
            <a:endParaRPr lang="en-IN" dirty="0" smtClean="0">
              <a:solidFill>
                <a:srgbClr val="000000"/>
              </a:solidFill>
            </a:endParaRPr>
          </a:p>
          <a:p>
            <a:r>
              <a:rPr lang="en-IN" dirty="0" smtClean="0">
                <a:solidFill>
                  <a:srgbClr val="0000FF"/>
                </a:solidFill>
              </a:rPr>
              <a:t>Begin</a:t>
            </a:r>
            <a:r>
              <a:rPr lang="en-IN" dirty="0" smtClean="0">
                <a:solidFill>
                  <a:srgbClr val="000000"/>
                </a:solidFill>
              </a:rPr>
              <a:t> </a:t>
            </a:r>
          </a:p>
          <a:p>
            <a:r>
              <a:rPr lang="en-IN" dirty="0" smtClean="0">
                <a:solidFill>
                  <a:srgbClr val="000000"/>
                </a:solidFill>
              </a:rPr>
              <a:t>  </a:t>
            </a:r>
            <a:r>
              <a:rPr lang="en-IN" dirty="0" smtClean="0">
                <a:solidFill>
                  <a:srgbClr val="0000FF"/>
                </a:solidFill>
              </a:rPr>
              <a:t>Declare</a:t>
            </a:r>
            <a:r>
              <a:rPr lang="en-IN" dirty="0" smtClean="0">
                <a:solidFill>
                  <a:srgbClr val="000000"/>
                </a:solidFill>
              </a:rPr>
              <a:t> @</a:t>
            </a:r>
            <a:r>
              <a:rPr lang="en-IN" dirty="0" err="1" smtClean="0">
                <a:solidFill>
                  <a:srgbClr val="000000"/>
                </a:solidFill>
              </a:rPr>
              <a:t>V_Name</a:t>
            </a:r>
            <a:r>
              <a:rPr lang="en-IN" dirty="0" smtClean="0">
                <a:solidFill>
                  <a:srgbClr val="000000"/>
                </a:solidFill>
              </a:rPr>
              <a:t> </a:t>
            </a:r>
            <a:r>
              <a:rPr lang="en-IN" dirty="0" smtClean="0">
                <a:solidFill>
                  <a:srgbClr val="0000FF"/>
                </a:solidFill>
              </a:rPr>
              <a:t>varchar</a:t>
            </a:r>
            <a:r>
              <a:rPr lang="en-IN" dirty="0" smtClean="0">
                <a:solidFill>
                  <a:srgbClr val="808080"/>
                </a:solidFill>
              </a:rPr>
              <a:t>(</a:t>
            </a:r>
            <a:r>
              <a:rPr lang="en-IN" dirty="0" smtClean="0">
                <a:solidFill>
                  <a:srgbClr val="000000"/>
                </a:solidFill>
              </a:rPr>
              <a:t>30</a:t>
            </a:r>
            <a:r>
              <a:rPr lang="en-IN" dirty="0" smtClean="0">
                <a:solidFill>
                  <a:srgbClr val="808080"/>
                </a:solidFill>
              </a:rPr>
              <a:t>)</a:t>
            </a:r>
            <a:endParaRPr lang="en-IN" dirty="0" smtClean="0">
              <a:solidFill>
                <a:srgbClr val="000000"/>
              </a:solidFill>
            </a:endParaRPr>
          </a:p>
          <a:p>
            <a:r>
              <a:rPr lang="en-IN" dirty="0" smtClean="0">
                <a:solidFill>
                  <a:srgbClr val="000000"/>
                </a:solidFill>
              </a:rPr>
              <a:t>  </a:t>
            </a:r>
            <a:r>
              <a:rPr lang="en-IN" dirty="0" smtClean="0">
                <a:solidFill>
                  <a:srgbClr val="0000FF"/>
                </a:solidFill>
              </a:rPr>
              <a:t>Declare</a:t>
            </a:r>
            <a:r>
              <a:rPr lang="en-IN" dirty="0" smtClean="0">
                <a:solidFill>
                  <a:srgbClr val="000000"/>
                </a:solidFill>
              </a:rPr>
              <a:t> @</a:t>
            </a:r>
            <a:r>
              <a:rPr lang="en-IN" dirty="0" err="1" smtClean="0">
                <a:solidFill>
                  <a:srgbClr val="000000"/>
                </a:solidFill>
              </a:rPr>
              <a:t>V_Relation</a:t>
            </a:r>
            <a:r>
              <a:rPr lang="en-IN" dirty="0" smtClean="0">
                <a:solidFill>
                  <a:srgbClr val="000000"/>
                </a:solidFill>
              </a:rPr>
              <a:t> </a:t>
            </a:r>
            <a:r>
              <a:rPr lang="en-IN" dirty="0" smtClean="0">
                <a:solidFill>
                  <a:srgbClr val="0000FF"/>
                </a:solidFill>
              </a:rPr>
              <a:t>varchar</a:t>
            </a:r>
            <a:r>
              <a:rPr lang="en-IN" dirty="0" smtClean="0">
                <a:solidFill>
                  <a:srgbClr val="808080"/>
                </a:solidFill>
              </a:rPr>
              <a:t>(</a:t>
            </a:r>
            <a:r>
              <a:rPr lang="en-IN" dirty="0" smtClean="0">
                <a:solidFill>
                  <a:srgbClr val="000000"/>
                </a:solidFill>
              </a:rPr>
              <a:t>30</a:t>
            </a:r>
            <a:r>
              <a:rPr lang="en-IN" dirty="0" smtClean="0">
                <a:solidFill>
                  <a:srgbClr val="808080"/>
                </a:solidFill>
              </a:rPr>
              <a:t>)</a:t>
            </a:r>
            <a:endParaRPr lang="en-IN" dirty="0" smtClean="0">
              <a:solidFill>
                <a:srgbClr val="000000"/>
              </a:solidFill>
            </a:endParaRPr>
          </a:p>
          <a:p>
            <a:r>
              <a:rPr lang="en-US" dirty="0" smtClean="0">
                <a:solidFill>
                  <a:srgbClr val="000000"/>
                </a:solidFill>
              </a:rPr>
              <a:t>  </a:t>
            </a:r>
            <a:r>
              <a:rPr lang="en-US" dirty="0" smtClean="0">
                <a:solidFill>
                  <a:srgbClr val="0000FF"/>
                </a:solidFill>
              </a:rPr>
              <a:t>Declare</a:t>
            </a:r>
            <a:r>
              <a:rPr lang="en-US" dirty="0" smtClean="0">
                <a:solidFill>
                  <a:srgbClr val="000000"/>
                </a:solidFill>
              </a:rPr>
              <a:t> </a:t>
            </a:r>
            <a:r>
              <a:rPr lang="en-US" dirty="0" err="1" smtClean="0">
                <a:solidFill>
                  <a:srgbClr val="000000"/>
                </a:solidFill>
              </a:rPr>
              <a:t>Cur_Nominee</a:t>
            </a:r>
            <a:r>
              <a:rPr lang="en-US" dirty="0" smtClean="0">
                <a:solidFill>
                  <a:srgbClr val="000000"/>
                </a:solidFill>
              </a:rPr>
              <a:t> </a:t>
            </a:r>
            <a:r>
              <a:rPr lang="en-US" dirty="0" smtClean="0">
                <a:solidFill>
                  <a:srgbClr val="0000FF"/>
                </a:solidFill>
              </a:rPr>
              <a:t>Cursor</a:t>
            </a:r>
            <a:r>
              <a:rPr lang="en-US" dirty="0" smtClean="0">
                <a:solidFill>
                  <a:srgbClr val="000000"/>
                </a:solidFill>
              </a:rPr>
              <a:t> </a:t>
            </a:r>
            <a:r>
              <a:rPr lang="en-US" dirty="0" smtClean="0">
                <a:solidFill>
                  <a:srgbClr val="0000FF"/>
                </a:solidFill>
              </a:rPr>
              <a:t>For</a:t>
            </a:r>
            <a:r>
              <a:rPr lang="en-US" dirty="0" smtClean="0">
                <a:solidFill>
                  <a:srgbClr val="000000"/>
                </a:solidFill>
              </a:rPr>
              <a:t> </a:t>
            </a:r>
            <a:r>
              <a:rPr lang="en-US" dirty="0" smtClean="0">
                <a:solidFill>
                  <a:srgbClr val="0000FF"/>
                </a:solidFill>
              </a:rPr>
              <a:t>Select</a:t>
            </a:r>
            <a:r>
              <a:rPr lang="en-US" dirty="0" smtClean="0">
                <a:solidFill>
                  <a:srgbClr val="000000"/>
                </a:solidFill>
              </a:rPr>
              <a:t> </a:t>
            </a:r>
            <a:r>
              <a:rPr lang="en-US" dirty="0" smtClean="0">
                <a:solidFill>
                  <a:srgbClr val="0000FF"/>
                </a:solidFill>
              </a:rPr>
              <a:t>Name</a:t>
            </a:r>
            <a:r>
              <a:rPr lang="en-US" dirty="0" smtClean="0">
                <a:solidFill>
                  <a:srgbClr val="808080"/>
                </a:solidFill>
              </a:rPr>
              <a:t>,</a:t>
            </a:r>
            <a:r>
              <a:rPr lang="en-US" dirty="0" smtClean="0">
                <a:solidFill>
                  <a:srgbClr val="000000"/>
                </a:solidFill>
              </a:rPr>
              <a:t> Relation </a:t>
            </a:r>
            <a:r>
              <a:rPr lang="en-US" dirty="0" smtClean="0">
                <a:solidFill>
                  <a:srgbClr val="0000FF"/>
                </a:solidFill>
              </a:rPr>
              <a:t>from</a:t>
            </a:r>
            <a:r>
              <a:rPr lang="en-US" dirty="0" smtClean="0">
                <a:solidFill>
                  <a:srgbClr val="000000"/>
                </a:solidFill>
              </a:rPr>
              <a:t> Nominee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err="1" smtClean="0">
                <a:solidFill>
                  <a:srgbClr val="000000"/>
                </a:solidFill>
              </a:rPr>
              <a:t>vuser_id</a:t>
            </a:r>
            <a:endParaRPr lang="en-US" dirty="0" smtClean="0">
              <a:solidFill>
                <a:srgbClr val="000000"/>
              </a:solidFill>
            </a:endParaRPr>
          </a:p>
          <a:p>
            <a:r>
              <a:rPr lang="en-IN" dirty="0" smtClean="0">
                <a:solidFill>
                  <a:srgbClr val="000000"/>
                </a:solidFill>
              </a:rPr>
              <a:t>  </a:t>
            </a:r>
            <a:r>
              <a:rPr lang="en-IN" dirty="0" smtClean="0">
                <a:solidFill>
                  <a:srgbClr val="0000FF"/>
                </a:solidFill>
              </a:rPr>
              <a:t>open</a:t>
            </a:r>
            <a:r>
              <a:rPr lang="en-IN" dirty="0" smtClean="0">
                <a:solidFill>
                  <a:srgbClr val="000000"/>
                </a:solidFill>
              </a:rPr>
              <a:t> </a:t>
            </a:r>
            <a:r>
              <a:rPr lang="en-IN" dirty="0" err="1" smtClean="0">
                <a:solidFill>
                  <a:srgbClr val="000000"/>
                </a:solidFill>
              </a:rPr>
              <a:t>Cur_Nominee</a:t>
            </a:r>
            <a:endParaRPr lang="en-IN" dirty="0" smtClean="0">
              <a:solidFill>
                <a:srgbClr val="000000"/>
              </a:solidFill>
            </a:endParaRPr>
          </a:p>
          <a:p>
            <a:r>
              <a:rPr lang="en-US" dirty="0" smtClean="0">
                <a:solidFill>
                  <a:srgbClr val="000000"/>
                </a:solidFill>
              </a:rPr>
              <a:t>  </a:t>
            </a:r>
            <a:r>
              <a:rPr lang="en-US" dirty="0" smtClean="0">
                <a:solidFill>
                  <a:srgbClr val="0000FF"/>
                </a:solidFill>
              </a:rPr>
              <a:t>Fetch</a:t>
            </a:r>
            <a:r>
              <a:rPr lang="en-US" dirty="0" smtClean="0">
                <a:solidFill>
                  <a:srgbClr val="000000"/>
                </a:solidFill>
              </a:rPr>
              <a:t> </a:t>
            </a:r>
            <a:r>
              <a:rPr lang="en-US" dirty="0" smtClean="0">
                <a:solidFill>
                  <a:srgbClr val="0000FF"/>
                </a:solidFill>
              </a:rPr>
              <a:t>Next</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Cur_Nominee</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V_Name</a:t>
            </a:r>
            <a:r>
              <a:rPr lang="en-US" dirty="0" smtClean="0">
                <a:solidFill>
                  <a:srgbClr val="808080"/>
                </a:solidFill>
              </a:rPr>
              <a:t>,</a:t>
            </a:r>
            <a:r>
              <a:rPr lang="en-US" dirty="0" smtClean="0">
                <a:solidFill>
                  <a:srgbClr val="000000"/>
                </a:solidFill>
              </a:rPr>
              <a:t> @</a:t>
            </a:r>
            <a:r>
              <a:rPr lang="en-US" dirty="0" err="1" smtClean="0">
                <a:solidFill>
                  <a:srgbClr val="000000"/>
                </a:solidFill>
              </a:rPr>
              <a:t>V_Relation</a:t>
            </a:r>
            <a:endParaRPr lang="en-US" dirty="0" smtClean="0">
              <a:solidFill>
                <a:srgbClr val="000000"/>
              </a:solidFill>
            </a:endParaRPr>
          </a:p>
          <a:p>
            <a:r>
              <a:rPr lang="en-IN" dirty="0" smtClean="0">
                <a:solidFill>
                  <a:srgbClr val="000000"/>
                </a:solidFill>
              </a:rPr>
              <a:t>  </a:t>
            </a:r>
            <a:r>
              <a:rPr lang="en-IN" dirty="0" smtClean="0">
                <a:solidFill>
                  <a:srgbClr val="0000FF"/>
                </a:solidFill>
              </a:rPr>
              <a:t>while</a:t>
            </a:r>
            <a:r>
              <a:rPr lang="en-IN" dirty="0" smtClean="0">
                <a:solidFill>
                  <a:srgbClr val="808080"/>
                </a:solidFill>
              </a:rPr>
              <a:t>(</a:t>
            </a:r>
            <a:r>
              <a:rPr lang="en-IN" dirty="0" smtClean="0">
                <a:solidFill>
                  <a:srgbClr val="FF00FF"/>
                </a:solidFill>
              </a:rPr>
              <a:t>@@FETCH_STATUS</a:t>
            </a:r>
            <a:r>
              <a:rPr lang="en-IN" dirty="0" smtClean="0">
                <a:solidFill>
                  <a:srgbClr val="000000"/>
                </a:solidFill>
              </a:rPr>
              <a:t> </a:t>
            </a:r>
            <a:r>
              <a:rPr lang="en-IN" dirty="0" smtClean="0">
                <a:solidFill>
                  <a:srgbClr val="808080"/>
                </a:solidFill>
              </a:rPr>
              <a:t>=</a:t>
            </a:r>
            <a:r>
              <a:rPr lang="en-IN" dirty="0" smtClean="0">
                <a:solidFill>
                  <a:srgbClr val="000000"/>
                </a:solidFill>
              </a:rPr>
              <a:t> 0</a:t>
            </a:r>
            <a:r>
              <a:rPr lang="en-IN" dirty="0" smtClean="0">
                <a:solidFill>
                  <a:srgbClr val="808080"/>
                </a:solidFill>
              </a:rPr>
              <a:t>)</a:t>
            </a:r>
            <a:endParaRPr lang="en-IN" dirty="0" smtClean="0">
              <a:solidFill>
                <a:srgbClr val="000000"/>
              </a:solidFill>
            </a:endParaRPr>
          </a:p>
          <a:p>
            <a:r>
              <a:rPr lang="en-IN" dirty="0" smtClean="0">
                <a:solidFill>
                  <a:srgbClr val="000000"/>
                </a:solidFill>
              </a:rPr>
              <a:t>  </a:t>
            </a:r>
            <a:r>
              <a:rPr lang="en-IN" dirty="0" smtClean="0">
                <a:solidFill>
                  <a:srgbClr val="0000FF"/>
                </a:solidFill>
              </a:rPr>
              <a:t>Begin</a:t>
            </a:r>
            <a:endParaRPr lang="en-IN" dirty="0" smtClean="0">
              <a:solidFill>
                <a:srgbClr val="000000"/>
              </a:solidFill>
            </a:endParaRPr>
          </a:p>
          <a:p>
            <a:r>
              <a:rPr lang="en-IN" dirty="0" smtClean="0">
                <a:solidFill>
                  <a:srgbClr val="000000"/>
                </a:solidFill>
              </a:rPr>
              <a:t>    </a:t>
            </a:r>
            <a:r>
              <a:rPr lang="en-IN" dirty="0" smtClean="0">
                <a:solidFill>
                  <a:srgbClr val="0000FF"/>
                </a:solidFill>
              </a:rPr>
              <a:t>Print</a:t>
            </a:r>
            <a:r>
              <a:rPr lang="en-IN" dirty="0" smtClean="0">
                <a:solidFill>
                  <a:srgbClr val="000000"/>
                </a:solidFill>
              </a:rPr>
              <a:t> </a:t>
            </a:r>
            <a:r>
              <a:rPr lang="en-IN" dirty="0" smtClean="0">
                <a:solidFill>
                  <a:srgbClr val="FF0000"/>
                </a:solidFill>
              </a:rPr>
              <a:t>'Name: '</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err="1" smtClean="0">
                <a:solidFill>
                  <a:srgbClr val="000000"/>
                </a:solidFill>
              </a:rPr>
              <a:t>V_Name</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FF0000"/>
                </a:solidFill>
              </a:rPr>
              <a:t>' Relation : '</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err="1" smtClean="0">
                <a:solidFill>
                  <a:srgbClr val="000000"/>
                </a:solidFill>
              </a:rPr>
              <a:t>V_Relation</a:t>
            </a:r>
            <a:endParaRPr lang="en-IN" dirty="0" smtClean="0">
              <a:solidFill>
                <a:srgbClr val="000000"/>
              </a:solidFill>
            </a:endParaRPr>
          </a:p>
          <a:p>
            <a:r>
              <a:rPr lang="en-US" dirty="0" smtClean="0">
                <a:solidFill>
                  <a:srgbClr val="000000"/>
                </a:solidFill>
              </a:rPr>
              <a:t>    </a:t>
            </a:r>
            <a:r>
              <a:rPr lang="en-US" dirty="0" smtClean="0">
                <a:solidFill>
                  <a:srgbClr val="0000FF"/>
                </a:solidFill>
              </a:rPr>
              <a:t>Fetch</a:t>
            </a:r>
            <a:r>
              <a:rPr lang="en-US" dirty="0" smtClean="0">
                <a:solidFill>
                  <a:srgbClr val="000000"/>
                </a:solidFill>
              </a:rPr>
              <a:t> </a:t>
            </a:r>
            <a:r>
              <a:rPr lang="en-US" dirty="0" smtClean="0">
                <a:solidFill>
                  <a:srgbClr val="0000FF"/>
                </a:solidFill>
              </a:rPr>
              <a:t>Next</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Cur_Nominee</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V_Name</a:t>
            </a:r>
            <a:r>
              <a:rPr lang="en-US" dirty="0" smtClean="0">
                <a:solidFill>
                  <a:srgbClr val="808080"/>
                </a:solidFill>
              </a:rPr>
              <a:t>,</a:t>
            </a:r>
            <a:r>
              <a:rPr lang="en-US" dirty="0" smtClean="0">
                <a:solidFill>
                  <a:srgbClr val="000000"/>
                </a:solidFill>
              </a:rPr>
              <a:t> @</a:t>
            </a:r>
            <a:r>
              <a:rPr lang="en-US" dirty="0" err="1" smtClean="0">
                <a:solidFill>
                  <a:srgbClr val="000000"/>
                </a:solidFill>
              </a:rPr>
              <a:t>V_Relation</a:t>
            </a:r>
            <a:endParaRPr lang="en-US" dirty="0" smtClean="0">
              <a:solidFill>
                <a:srgbClr val="000000"/>
              </a:solidFill>
            </a:endParaRPr>
          </a:p>
          <a:p>
            <a:r>
              <a:rPr lang="en-IN" dirty="0" smtClean="0">
                <a:solidFill>
                  <a:srgbClr val="000000"/>
                </a:solidFill>
              </a:rPr>
              <a:t>  </a:t>
            </a:r>
            <a:r>
              <a:rPr lang="en-IN" dirty="0" smtClean="0">
                <a:solidFill>
                  <a:srgbClr val="0000FF"/>
                </a:solidFill>
              </a:rPr>
              <a:t>End</a:t>
            </a:r>
            <a:endParaRPr lang="en-IN" dirty="0" smtClean="0">
              <a:solidFill>
                <a:srgbClr val="000000"/>
              </a:solidFill>
            </a:endParaRPr>
          </a:p>
          <a:p>
            <a:r>
              <a:rPr lang="en-IN" dirty="0" smtClean="0">
                <a:solidFill>
                  <a:srgbClr val="000000"/>
                </a:solidFill>
              </a:rPr>
              <a:t>  </a:t>
            </a:r>
            <a:r>
              <a:rPr lang="en-IN" dirty="0" smtClean="0">
                <a:solidFill>
                  <a:srgbClr val="0000FF"/>
                </a:solidFill>
              </a:rPr>
              <a:t>close</a:t>
            </a:r>
            <a:r>
              <a:rPr lang="en-IN" dirty="0" smtClean="0">
                <a:solidFill>
                  <a:srgbClr val="000000"/>
                </a:solidFill>
              </a:rPr>
              <a:t> </a:t>
            </a:r>
            <a:r>
              <a:rPr lang="en-IN" dirty="0" err="1" smtClean="0">
                <a:solidFill>
                  <a:srgbClr val="000000"/>
                </a:solidFill>
              </a:rPr>
              <a:t>Cur_Nominee</a:t>
            </a:r>
            <a:endParaRPr lang="en-IN" dirty="0" smtClean="0">
              <a:solidFill>
                <a:srgbClr val="000000"/>
              </a:solidFill>
            </a:endParaRPr>
          </a:p>
          <a:p>
            <a:r>
              <a:rPr lang="en-IN" dirty="0" smtClean="0">
                <a:solidFill>
                  <a:srgbClr val="000000"/>
                </a:solidFill>
              </a:rPr>
              <a:t>  </a:t>
            </a:r>
            <a:r>
              <a:rPr lang="en-IN" dirty="0" err="1" smtClean="0">
                <a:solidFill>
                  <a:srgbClr val="0000FF"/>
                </a:solidFill>
              </a:rPr>
              <a:t>DeAllocate</a:t>
            </a:r>
            <a:r>
              <a:rPr lang="en-IN" dirty="0" smtClean="0">
                <a:solidFill>
                  <a:srgbClr val="000000"/>
                </a:solidFill>
              </a:rPr>
              <a:t> </a:t>
            </a:r>
            <a:r>
              <a:rPr lang="en-IN" dirty="0" err="1" smtClean="0">
                <a:solidFill>
                  <a:srgbClr val="000000"/>
                </a:solidFill>
              </a:rPr>
              <a:t>Cur_Nominee</a:t>
            </a:r>
            <a:endParaRPr lang="en-IN" dirty="0" smtClean="0">
              <a:solidFill>
                <a:srgbClr val="000000"/>
              </a:solidFill>
            </a:endParaRPr>
          </a:p>
          <a:p>
            <a:r>
              <a:rPr lang="en-IN" dirty="0" smtClean="0">
                <a:solidFill>
                  <a:srgbClr val="0000FF"/>
                </a:solidFill>
              </a:rPr>
              <a:t>End</a:t>
            </a:r>
            <a:endParaRPr lang="en-IN" dirty="0" smtClean="0">
              <a:solidFill>
                <a:srgbClr val="000000"/>
              </a:solidFill>
            </a:endParaRPr>
          </a:p>
          <a:p>
            <a:r>
              <a:rPr lang="en-IN" dirty="0" smtClean="0">
                <a:solidFill>
                  <a:srgbClr val="0000FF"/>
                </a:solidFill>
              </a:rPr>
              <a:t>Exec</a:t>
            </a:r>
            <a:r>
              <a:rPr lang="en-IN" dirty="0" smtClean="0">
                <a:solidFill>
                  <a:srgbClr val="000000"/>
                </a:solidFill>
              </a:rPr>
              <a:t> </a:t>
            </a:r>
            <a:r>
              <a:rPr lang="en-IN" dirty="0" err="1" smtClean="0">
                <a:solidFill>
                  <a:srgbClr val="000000"/>
                </a:solidFill>
              </a:rPr>
              <a:t>Proc_Nominee</a:t>
            </a:r>
            <a:r>
              <a:rPr lang="en-IN" dirty="0" smtClean="0">
                <a:solidFill>
                  <a:srgbClr val="0000FF"/>
                </a:solidFill>
              </a:rPr>
              <a:t> </a:t>
            </a:r>
            <a:r>
              <a:rPr lang="en-IN" dirty="0" smtClean="0">
                <a:solidFill>
                  <a:srgbClr val="000000"/>
                </a:solidFill>
              </a:rPr>
              <a:t>108</a:t>
            </a:r>
            <a:endParaRPr lang="en-IN" dirty="0">
              <a:solidFill>
                <a:srgbClr val="000000"/>
              </a:solidFill>
            </a:endParaRPr>
          </a:p>
        </p:txBody>
      </p:sp>
    </p:spTree>
    <p:extLst>
      <p:ext uri="{BB962C8B-B14F-4D97-AF65-F5344CB8AC3E}">
        <p14:creationId xmlns:p14="http://schemas.microsoft.com/office/powerpoint/2010/main" val="28996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227" y="-633650"/>
            <a:ext cx="8342721" cy="6740307"/>
          </a:xfrm>
          <a:prstGeom prst="rect">
            <a:avLst/>
          </a:prstGeom>
        </p:spPr>
        <p:txBody>
          <a:bodyPr wrap="square">
            <a:spAutoFit/>
          </a:bodyPr>
          <a:lstStyle/>
          <a:p>
            <a:endParaRPr lang="en-IN" dirty="0">
              <a:latin typeface="Consolas" panose="020B0609020204030204" pitchFamily="49" charset="0"/>
            </a:endParaRPr>
          </a:p>
          <a:p>
            <a:endParaRPr lang="en-IN" dirty="0" smtClean="0">
              <a:latin typeface="Consolas" panose="020B0609020204030204" pitchFamily="49" charset="0"/>
            </a:endParaRPr>
          </a:p>
          <a:p>
            <a:endParaRPr lang="en-IN" dirty="0">
              <a:latin typeface="Consolas" panose="020B0609020204030204" pitchFamily="49" charset="0"/>
            </a:endParaRPr>
          </a:p>
          <a:p>
            <a:endParaRPr lang="en-IN" dirty="0" smtClean="0">
              <a:latin typeface="Consolas" panose="020B0609020204030204" pitchFamily="49" charset="0"/>
            </a:endParaRPr>
          </a:p>
          <a:p>
            <a:endParaRPr lang="en-IN" dirty="0" smtClean="0">
              <a:latin typeface="Consolas" panose="020B0609020204030204" pitchFamily="49" charset="0"/>
            </a:endParaRPr>
          </a:p>
          <a:p>
            <a:endParaRPr lang="en-IN" dirty="0">
              <a:latin typeface="Consolas" panose="020B0609020204030204" pitchFamily="49" charset="0"/>
            </a:endParaRPr>
          </a:p>
          <a:p>
            <a:r>
              <a:rPr lang="en-IN" dirty="0" smtClean="0">
                <a:latin typeface="Consolas" panose="020B0609020204030204" pitchFamily="49" charset="0"/>
              </a:rPr>
              <a:t>CREATE </a:t>
            </a:r>
            <a:r>
              <a:rPr lang="en-IN" dirty="0">
                <a:latin typeface="Consolas" panose="020B0609020204030204" pitchFamily="49" charset="0"/>
              </a:rPr>
              <a:t>TABLE account (   </a:t>
            </a:r>
          </a:p>
          <a:p>
            <a:r>
              <a:rPr lang="en-IN" dirty="0">
                <a:latin typeface="Consolas" panose="020B0609020204030204" pitchFamily="49" charset="0"/>
              </a:rPr>
              <a:t>userid int,   </a:t>
            </a:r>
          </a:p>
          <a:p>
            <a:r>
              <a:rPr lang="en-IN" dirty="0">
                <a:latin typeface="Consolas" panose="020B0609020204030204" pitchFamily="49" charset="0"/>
              </a:rPr>
              <a:t>account_number varchar(255) Primary key,   </a:t>
            </a:r>
          </a:p>
          <a:p>
            <a:r>
              <a:rPr lang="en-IN" dirty="0">
                <a:latin typeface="Consolas" panose="020B0609020204030204" pitchFamily="49" charset="0"/>
              </a:rPr>
              <a:t>account_type varchar(255),   </a:t>
            </a:r>
          </a:p>
          <a:p>
            <a:r>
              <a:rPr lang="en-IN" dirty="0">
                <a:latin typeface="Consolas" panose="020B0609020204030204" pitchFamily="49" charset="0"/>
              </a:rPr>
              <a:t>interest_rate float(50),  </a:t>
            </a:r>
          </a:p>
          <a:p>
            <a:r>
              <a:rPr lang="en-IN" dirty="0">
                <a:latin typeface="Consolas" panose="020B0609020204030204" pitchFamily="49" charset="0"/>
              </a:rPr>
              <a:t>)</a:t>
            </a:r>
          </a:p>
          <a:p>
            <a:endParaRPr lang="en-IN" dirty="0">
              <a:latin typeface="Consolas" panose="020B0609020204030204" pitchFamily="49" charset="0"/>
            </a:endParaRPr>
          </a:p>
          <a:p>
            <a:r>
              <a:rPr lang="en-US" dirty="0">
                <a:latin typeface="Consolas" panose="020B0609020204030204" pitchFamily="49" charset="0"/>
              </a:rPr>
              <a:t>insert into account values ('101','BKID24001', 'Savings', '12')</a:t>
            </a:r>
          </a:p>
          <a:p>
            <a:r>
              <a:rPr lang="en-US" dirty="0">
                <a:latin typeface="Consolas" panose="020B0609020204030204" pitchFamily="49" charset="0"/>
              </a:rPr>
              <a:t>insert into account values ('102','BKID24002', 'Current', '8')</a:t>
            </a:r>
          </a:p>
          <a:p>
            <a:r>
              <a:rPr lang="en-US" dirty="0">
                <a:latin typeface="Consolas" panose="020B0609020204030204" pitchFamily="49" charset="0"/>
              </a:rPr>
              <a:t>insert into account values ('201','BKID24003', 'Current', '10')</a:t>
            </a:r>
          </a:p>
          <a:p>
            <a:r>
              <a:rPr lang="en-US" dirty="0">
                <a:latin typeface="Consolas" panose="020B0609020204030204" pitchFamily="49" charset="0"/>
              </a:rPr>
              <a:t>insert into account values ('103','BKID24004', 'Current', '12')</a:t>
            </a:r>
          </a:p>
          <a:p>
            <a:r>
              <a:rPr lang="en-US" dirty="0">
                <a:latin typeface="Consolas" panose="020B0609020204030204" pitchFamily="49" charset="0"/>
              </a:rPr>
              <a:t>insert into account values ('104','BKID24005', 'Current', '8')</a:t>
            </a:r>
          </a:p>
          <a:p>
            <a:r>
              <a:rPr lang="en-US" dirty="0">
                <a:latin typeface="Consolas" panose="020B0609020204030204" pitchFamily="49" charset="0"/>
              </a:rPr>
              <a:t>insert into account values ('105','BKID24006', 'Current', '8000')</a:t>
            </a:r>
          </a:p>
          <a:p>
            <a:r>
              <a:rPr lang="en-US" dirty="0">
                <a:latin typeface="Consolas" panose="020B0609020204030204" pitchFamily="49" charset="0"/>
              </a:rPr>
              <a:t>insert into account values ('106','BKID24007', 'Current', '12')</a:t>
            </a:r>
          </a:p>
          <a:p>
            <a:r>
              <a:rPr lang="en-US" dirty="0">
                <a:latin typeface="Consolas" panose="020B0609020204030204" pitchFamily="49" charset="0"/>
              </a:rPr>
              <a:t>insert into account values ('107','BKID24008', 'Savings', '8')</a:t>
            </a:r>
          </a:p>
          <a:p>
            <a:r>
              <a:rPr lang="en-US" dirty="0">
                <a:latin typeface="Consolas" panose="020B0609020204030204" pitchFamily="49" charset="0"/>
              </a:rPr>
              <a:t>insert into account values ('108','BKID24009', 'Current', '12')</a:t>
            </a:r>
          </a:p>
          <a:p>
            <a:r>
              <a:rPr lang="en-US" dirty="0">
                <a:latin typeface="Consolas" panose="020B0609020204030204" pitchFamily="49" charset="0"/>
              </a:rPr>
              <a:t>insert into account values ('109','BKID24010', 'Savings', '12</a:t>
            </a:r>
            <a:r>
              <a:rPr lang="en-US" dirty="0" smtClean="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212183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0969" y="206054"/>
            <a:ext cx="9741031" cy="6186309"/>
          </a:xfrm>
          <a:prstGeom prst="rect">
            <a:avLst/>
          </a:prstGeom>
        </p:spPr>
        <p:txBody>
          <a:bodyPr wrap="square">
            <a:spAutoFit/>
          </a:bodyPr>
          <a:lstStyle/>
          <a:p>
            <a:r>
              <a:rPr lang="en-US" dirty="0" smtClean="0">
                <a:solidFill>
                  <a:srgbClr val="0000FF"/>
                </a:solidFill>
              </a:rPr>
              <a:t>Create</a:t>
            </a:r>
            <a:r>
              <a:rPr lang="en-US" dirty="0" smtClean="0">
                <a:solidFill>
                  <a:srgbClr val="000000"/>
                </a:solidFill>
              </a:rPr>
              <a:t> </a:t>
            </a:r>
            <a:r>
              <a:rPr lang="en-US" dirty="0" smtClean="0">
                <a:solidFill>
                  <a:srgbClr val="0000FF"/>
                </a:solidFill>
              </a:rPr>
              <a:t>View</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As</a:t>
            </a:r>
            <a:r>
              <a:rPr lang="en-US" dirty="0" smtClean="0">
                <a:solidFill>
                  <a:srgbClr val="000000"/>
                </a:solidFill>
              </a:rPr>
              <a:t> </a:t>
            </a:r>
            <a:r>
              <a:rPr lang="en-US" dirty="0" smtClean="0">
                <a:solidFill>
                  <a:srgbClr val="0000FF"/>
                </a:solidFill>
              </a:rPr>
              <a:t>Select</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0000FF"/>
                </a:solidFill>
              </a:rPr>
              <a:t>from</a:t>
            </a:r>
            <a:r>
              <a:rPr lang="en-US" dirty="0" smtClean="0">
                <a:solidFill>
                  <a:srgbClr val="000000"/>
                </a:solidFill>
              </a:rPr>
              <a:t> account</a:t>
            </a:r>
            <a:endParaRPr lang="en-IN" dirty="0" smtClean="0">
              <a:solidFill>
                <a:srgbClr val="000000"/>
              </a:solidFill>
            </a:endParaRPr>
          </a:p>
          <a:p>
            <a:r>
              <a:rPr lang="en-IN" dirty="0" smtClean="0">
                <a:solidFill>
                  <a:srgbClr val="0000FF"/>
                </a:solidFill>
              </a:rPr>
              <a:t>Select</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0000FF"/>
                </a:solidFill>
              </a:rPr>
              <a:t>from</a:t>
            </a:r>
            <a:r>
              <a:rPr lang="en-IN" dirty="0" smtClean="0">
                <a:solidFill>
                  <a:srgbClr val="000000"/>
                </a:solidFill>
              </a:rPr>
              <a:t> </a:t>
            </a:r>
            <a:r>
              <a:rPr lang="en-IN" dirty="0" err="1" smtClean="0">
                <a:solidFill>
                  <a:srgbClr val="000000"/>
                </a:solidFill>
              </a:rPr>
              <a:t>V_account</a:t>
            </a:r>
            <a:endParaRPr lang="en-IN" dirty="0" smtClean="0">
              <a:solidFill>
                <a:srgbClr val="000000"/>
              </a:solidFill>
            </a:endParaRPr>
          </a:p>
          <a:p>
            <a:endParaRPr lang="en-IN" dirty="0" smtClean="0">
              <a:solidFill>
                <a:srgbClr val="000000"/>
              </a:solidFill>
            </a:endParaRPr>
          </a:p>
          <a:p>
            <a:r>
              <a:rPr lang="en-US" dirty="0" smtClean="0">
                <a:solidFill>
                  <a:srgbClr val="0000FF"/>
                </a:solidFill>
              </a:rPr>
              <a:t>Create</a:t>
            </a:r>
            <a:r>
              <a:rPr lang="en-US" dirty="0" smtClean="0">
                <a:solidFill>
                  <a:srgbClr val="000000"/>
                </a:solidFill>
              </a:rPr>
              <a:t> </a:t>
            </a:r>
            <a:r>
              <a:rPr lang="en-US" dirty="0" smtClean="0">
                <a:solidFill>
                  <a:srgbClr val="0000FF"/>
                </a:solidFill>
              </a:rPr>
              <a:t>view</a:t>
            </a:r>
            <a:r>
              <a:rPr lang="en-US" dirty="0" smtClean="0">
                <a:solidFill>
                  <a:srgbClr val="000000"/>
                </a:solidFill>
              </a:rPr>
              <a:t> [</a:t>
            </a:r>
            <a:r>
              <a:rPr lang="en-US" dirty="0" err="1" smtClean="0">
                <a:solidFill>
                  <a:srgbClr val="000000"/>
                </a:solidFill>
              </a:rPr>
              <a:t>dbo</a:t>
            </a:r>
            <a:r>
              <a:rPr lang="en-US" dirty="0" smtClean="0">
                <a:solidFill>
                  <a:srgbClr val="000000"/>
                </a:solidFill>
              </a:rPr>
              <a:t>]</a:t>
            </a:r>
            <a:r>
              <a:rPr lang="en-US" dirty="0" smtClean="0">
                <a:solidFill>
                  <a:srgbClr val="808080"/>
                </a:solidFill>
              </a:rPr>
              <a:t>.</a:t>
            </a:r>
            <a:r>
              <a:rPr lang="en-US" dirty="0" smtClean="0">
                <a:solidFill>
                  <a:srgbClr val="000000"/>
                </a:solidFill>
              </a:rPr>
              <a:t>[</a:t>
            </a:r>
            <a:r>
              <a:rPr lang="en-US" dirty="0" err="1" smtClean="0">
                <a:solidFill>
                  <a:srgbClr val="000000"/>
                </a:solidFill>
              </a:rPr>
              <a:t>V_account</a:t>
            </a:r>
            <a:r>
              <a:rPr lang="en-US" dirty="0" smtClean="0">
                <a:solidFill>
                  <a:srgbClr val="000000"/>
                </a:solidFill>
              </a:rPr>
              <a:t>] </a:t>
            </a:r>
            <a:r>
              <a:rPr lang="en-US" dirty="0" smtClean="0">
                <a:solidFill>
                  <a:srgbClr val="0000FF"/>
                </a:solidFill>
              </a:rPr>
              <a:t>As</a:t>
            </a:r>
            <a:endParaRPr lang="en-US" dirty="0" smtClean="0">
              <a:solidFill>
                <a:srgbClr val="000000"/>
              </a:solidFill>
            </a:endParaRPr>
          </a:p>
          <a:p>
            <a:r>
              <a:rPr lang="en-US" dirty="0" smtClean="0">
                <a:solidFill>
                  <a:srgbClr val="0000FF"/>
                </a:solidFill>
              </a:rPr>
              <a:t>Select</a:t>
            </a:r>
            <a:r>
              <a:rPr lang="en-US" dirty="0" smtClean="0">
                <a:solidFill>
                  <a:srgbClr val="000000"/>
                </a:solidFill>
              </a:rPr>
              <a:t> </a:t>
            </a:r>
            <a:r>
              <a:rPr lang="en-IN" dirty="0" smtClean="0">
                <a:latin typeface="Consolas" panose="020B0609020204030204" pitchFamily="49" charset="0"/>
              </a:rPr>
              <a:t>userid, </a:t>
            </a:r>
            <a:r>
              <a:rPr lang="en-IN" dirty="0" err="1" smtClean="0">
                <a:latin typeface="Consolas" panose="020B0609020204030204" pitchFamily="49" charset="0"/>
              </a:rPr>
              <a:t>account_number,account_type</a:t>
            </a:r>
            <a:r>
              <a:rPr lang="en-IN" dirty="0" smtClean="0">
                <a:latin typeface="Consolas" panose="020B0609020204030204" pitchFamily="49" charset="0"/>
              </a:rPr>
              <a:t>, interest_rate</a:t>
            </a:r>
            <a:r>
              <a:rPr lang="en-US" dirty="0" smtClean="0">
                <a:solidFill>
                  <a:srgbClr val="000000"/>
                </a:solidFill>
              </a:rPr>
              <a:t> </a:t>
            </a:r>
            <a:r>
              <a:rPr lang="en-US" dirty="0" smtClean="0">
                <a:solidFill>
                  <a:srgbClr val="0000FF"/>
                </a:solidFill>
              </a:rPr>
              <a:t>from</a:t>
            </a:r>
            <a:r>
              <a:rPr lang="en-US" dirty="0" smtClean="0">
                <a:solidFill>
                  <a:srgbClr val="000000"/>
                </a:solidFill>
              </a:rPr>
              <a:t> account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109</a:t>
            </a:r>
          </a:p>
          <a:p>
            <a:endParaRPr lang="en-IN" dirty="0" smtClean="0">
              <a:solidFill>
                <a:srgbClr val="000000"/>
              </a:solidFill>
            </a:endParaRPr>
          </a:p>
          <a:p>
            <a:r>
              <a:rPr lang="en-US" dirty="0" smtClean="0">
                <a:solidFill>
                  <a:srgbClr val="0000FF"/>
                </a:solidFill>
              </a:rPr>
              <a:t>Insert</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values</a:t>
            </a:r>
            <a:r>
              <a:rPr lang="en-US" dirty="0" smtClean="0">
                <a:solidFill>
                  <a:srgbClr val="808080"/>
                </a:solidFill>
              </a:rPr>
              <a:t>(</a:t>
            </a:r>
            <a:r>
              <a:rPr lang="en-US" dirty="0" smtClean="0">
                <a:solidFill>
                  <a:srgbClr val="FF0000"/>
                </a:solidFill>
              </a:rPr>
              <a:t>'110'</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a:t>
            </a:r>
            <a:r>
              <a:rPr lang="en-US" dirty="0" smtClean="0">
                <a:latin typeface="Consolas" panose="020B0609020204030204" pitchFamily="49" charset="0"/>
              </a:rPr>
              <a:t>BKID24011</a:t>
            </a:r>
            <a:r>
              <a:rPr lang="en-US" dirty="0" smtClean="0">
                <a:solidFill>
                  <a:srgbClr val="FF0000"/>
                </a:solidFill>
              </a:rPr>
              <a:t>'</a:t>
            </a:r>
            <a:r>
              <a:rPr lang="en-US" dirty="0" smtClean="0">
                <a:solidFill>
                  <a:srgbClr val="808080"/>
                </a:solidFill>
              </a:rPr>
              <a:t>,</a:t>
            </a:r>
            <a:r>
              <a:rPr lang="en-US" dirty="0" smtClean="0">
                <a:solidFill>
                  <a:srgbClr val="000000"/>
                </a:solidFill>
              </a:rPr>
              <a:t> </a:t>
            </a:r>
            <a:r>
              <a:rPr lang="en-US" dirty="0" smtClean="0">
                <a:solidFill>
                  <a:srgbClr val="FF0000"/>
                </a:solidFill>
              </a:rPr>
              <a:t>''</a:t>
            </a:r>
            <a:r>
              <a:rPr lang="en-US" dirty="0" smtClean="0">
                <a:solidFill>
                  <a:srgbClr val="808080"/>
                </a:solidFill>
              </a:rPr>
              <a:t>,</a:t>
            </a:r>
            <a:r>
              <a:rPr lang="en-US" dirty="0" smtClean="0">
                <a:solidFill>
                  <a:srgbClr val="000000"/>
                </a:solidFill>
              </a:rPr>
              <a:t> </a:t>
            </a:r>
            <a:r>
              <a:rPr lang="en-US" dirty="0" smtClean="0">
                <a:solidFill>
                  <a:srgbClr val="FF0000"/>
                </a:solidFill>
              </a:rPr>
              <a:t>'</a:t>
            </a:r>
            <a:r>
              <a:rPr lang="en-US" dirty="0" smtClean="0">
                <a:latin typeface="Consolas" panose="020B0609020204030204" pitchFamily="49" charset="0"/>
              </a:rPr>
              <a:t>Savings</a:t>
            </a:r>
            <a:r>
              <a:rPr lang="en-US" dirty="0" smtClean="0">
                <a:solidFill>
                  <a:srgbClr val="FF0000"/>
                </a:solidFill>
              </a:rPr>
              <a:t>‘, ‘12’</a:t>
            </a:r>
            <a:r>
              <a:rPr lang="en-US" dirty="0" smtClean="0">
                <a:solidFill>
                  <a:srgbClr val="808080"/>
                </a:solidFill>
              </a:rPr>
              <a:t>)</a:t>
            </a:r>
            <a:endParaRPr lang="en-US" dirty="0" smtClean="0">
              <a:solidFill>
                <a:srgbClr val="000000"/>
              </a:solidFill>
            </a:endParaRPr>
          </a:p>
          <a:p>
            <a:r>
              <a:rPr lang="en-US" dirty="0" smtClean="0">
                <a:solidFill>
                  <a:srgbClr val="FF00FF"/>
                </a:solidFill>
              </a:rPr>
              <a:t>Update</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Set</a:t>
            </a:r>
            <a:r>
              <a:rPr lang="en-US" dirty="0" smtClean="0">
                <a:solidFill>
                  <a:srgbClr val="000000"/>
                </a:solidFill>
              </a:rPr>
              <a:t> </a:t>
            </a:r>
            <a:r>
              <a:rPr lang="en-IN" dirty="0" smtClean="0">
                <a:latin typeface="Consolas" panose="020B0609020204030204" pitchFamily="49" charset="0"/>
              </a:rPr>
              <a:t>account_number</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a:t>
            </a:r>
            <a:r>
              <a:rPr lang="en-US" dirty="0" smtClean="0">
                <a:latin typeface="Consolas" panose="020B0609020204030204" pitchFamily="49" charset="0"/>
              </a:rPr>
              <a:t>BKID24012</a:t>
            </a:r>
            <a:r>
              <a:rPr lang="en-US" dirty="0" smtClean="0">
                <a:solidFill>
                  <a:srgbClr val="FF0000"/>
                </a:solidFill>
              </a:rPr>
              <a:t>'</a:t>
            </a:r>
            <a:r>
              <a:rPr lang="en-US" dirty="0" smtClean="0">
                <a:solidFill>
                  <a:srgbClr val="000000"/>
                </a:solidFill>
              </a:rPr>
              <a: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'111'</a:t>
            </a:r>
            <a:endParaRPr lang="en-US" dirty="0" smtClean="0">
              <a:solidFill>
                <a:srgbClr val="000000"/>
              </a:solidFill>
            </a:endParaRPr>
          </a:p>
          <a:p>
            <a:r>
              <a:rPr lang="en-US" dirty="0" smtClean="0">
                <a:solidFill>
                  <a:srgbClr val="0000FF"/>
                </a:solidFill>
              </a:rPr>
              <a:t>Delete</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'111'</a:t>
            </a:r>
            <a:endParaRPr lang="en-US" dirty="0" smtClean="0">
              <a:solidFill>
                <a:srgbClr val="000000"/>
              </a:solidFill>
            </a:endParaRPr>
          </a:p>
          <a:p>
            <a:endParaRPr lang="en-IN" dirty="0" smtClean="0">
              <a:solidFill>
                <a:srgbClr val="000000"/>
              </a:solidFill>
            </a:endParaRPr>
          </a:p>
          <a:p>
            <a:r>
              <a:rPr lang="en-IN" dirty="0" smtClean="0">
                <a:solidFill>
                  <a:srgbClr val="0000FF"/>
                </a:solidFill>
              </a:rPr>
              <a:t>Select</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0000FF"/>
                </a:solidFill>
              </a:rPr>
              <a:t>from</a:t>
            </a:r>
            <a:r>
              <a:rPr lang="en-IN" dirty="0" smtClean="0">
                <a:solidFill>
                  <a:srgbClr val="000000"/>
                </a:solidFill>
              </a:rPr>
              <a:t> account</a:t>
            </a:r>
          </a:p>
          <a:p>
            <a:r>
              <a:rPr lang="en-US" dirty="0" smtClean="0">
                <a:solidFill>
                  <a:srgbClr val="0000FF"/>
                </a:solidFill>
              </a:rPr>
              <a:t>Delete</a:t>
            </a:r>
            <a:r>
              <a:rPr lang="en-US" dirty="0" smtClean="0">
                <a:solidFill>
                  <a:srgbClr val="000000"/>
                </a:solidFill>
              </a:rPr>
              <a:t> </a:t>
            </a:r>
            <a:r>
              <a:rPr lang="en-US" dirty="0" smtClean="0">
                <a:solidFill>
                  <a:srgbClr val="0000FF"/>
                </a:solidFill>
              </a:rPr>
              <a:t>from</a:t>
            </a:r>
            <a:r>
              <a:rPr lang="en-US" dirty="0" smtClean="0">
                <a:solidFill>
                  <a:srgbClr val="000000"/>
                </a:solidFill>
              </a:rPr>
              <a:t> account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'111'</a:t>
            </a:r>
            <a:endParaRPr lang="en-IN" dirty="0" smtClean="0">
              <a:solidFill>
                <a:srgbClr val="000000"/>
              </a:solidFill>
            </a:endParaRPr>
          </a:p>
          <a:p>
            <a:r>
              <a:rPr lang="en-US" dirty="0" smtClean="0">
                <a:solidFill>
                  <a:srgbClr val="0000FF"/>
                </a:solidFill>
              </a:rPr>
              <a:t>Alter</a:t>
            </a:r>
            <a:r>
              <a:rPr lang="en-US" dirty="0" smtClean="0">
                <a:solidFill>
                  <a:srgbClr val="000000"/>
                </a:solidFill>
              </a:rPr>
              <a:t> </a:t>
            </a:r>
            <a:r>
              <a:rPr lang="en-US" dirty="0" smtClean="0">
                <a:solidFill>
                  <a:srgbClr val="0000FF"/>
                </a:solidFill>
              </a:rPr>
              <a:t>View</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as</a:t>
            </a:r>
            <a:r>
              <a:rPr lang="en-US" dirty="0" smtClean="0">
                <a:solidFill>
                  <a:srgbClr val="000000"/>
                </a:solidFill>
              </a:rPr>
              <a:t> </a:t>
            </a:r>
            <a:r>
              <a:rPr lang="en-US" dirty="0" smtClean="0">
                <a:solidFill>
                  <a:srgbClr val="0000FF"/>
                </a:solidFill>
              </a:rPr>
              <a:t>Select</a:t>
            </a:r>
            <a:r>
              <a:rPr lang="en-US" dirty="0" smtClean="0">
                <a:solidFill>
                  <a:srgbClr val="000000"/>
                </a:solidFill>
              </a:rPr>
              <a:t> </a:t>
            </a:r>
            <a:r>
              <a:rPr lang="en-US" dirty="0" err="1" smtClean="0">
                <a:solidFill>
                  <a:srgbClr val="FF00FF"/>
                </a:solidFill>
              </a:rPr>
              <a:t>User_Id</a:t>
            </a:r>
            <a:r>
              <a:rPr lang="en-US" dirty="0" smtClean="0">
                <a:solidFill>
                  <a:srgbClr val="808080"/>
                </a:solidFill>
              </a:rPr>
              <a:t>,</a:t>
            </a:r>
            <a:r>
              <a:rPr lang="en-US" dirty="0" smtClean="0">
                <a:solidFill>
                  <a:srgbClr val="000000"/>
                </a:solidFill>
              </a:rPr>
              <a:t> </a:t>
            </a:r>
            <a:r>
              <a:rPr lang="en-IN" dirty="0" err="1" smtClean="0">
                <a:latin typeface="Consolas" panose="020B0609020204030204" pitchFamily="49" charset="0"/>
              </a:rPr>
              <a:t>account_number,account_type</a:t>
            </a:r>
            <a:r>
              <a:rPr lang="en-IN" dirty="0" smtClean="0">
                <a:latin typeface="Consolas" panose="020B0609020204030204" pitchFamily="49" charset="0"/>
              </a:rPr>
              <a:t>, interest_rate</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accunt</a:t>
            </a:r>
            <a:r>
              <a:rPr lang="en-US" dirty="0" smtClean="0">
                <a:solidFill>
                  <a:srgbClr val="000000"/>
                </a:solidFill>
              </a:rPr>
              <a: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a:t>
            </a:r>
            <a:r>
              <a:rPr lang="en-US" dirty="0" smtClean="0">
                <a:solidFill>
                  <a:srgbClr val="000000"/>
                </a:solidFill>
              </a:rPr>
              <a:t> </a:t>
            </a:r>
            <a:r>
              <a:rPr lang="en-US" dirty="0" smtClean="0">
                <a:solidFill>
                  <a:srgbClr val="FF0000"/>
                </a:solidFill>
              </a:rPr>
              <a:t>'111'</a:t>
            </a:r>
            <a:endParaRPr lang="en-IN" dirty="0" smtClean="0">
              <a:solidFill>
                <a:srgbClr val="000000"/>
              </a:solidFill>
            </a:endParaRPr>
          </a:p>
          <a:p>
            <a:r>
              <a:rPr lang="en-IN" dirty="0" smtClean="0">
                <a:solidFill>
                  <a:srgbClr val="0000FF"/>
                </a:solidFill>
              </a:rPr>
              <a:t>Select</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0000FF"/>
                </a:solidFill>
              </a:rPr>
              <a:t>from</a:t>
            </a:r>
            <a:r>
              <a:rPr lang="en-IN" dirty="0" smtClean="0">
                <a:solidFill>
                  <a:srgbClr val="000000"/>
                </a:solidFill>
              </a:rPr>
              <a:t> </a:t>
            </a:r>
            <a:r>
              <a:rPr lang="en-IN" dirty="0" err="1" smtClean="0">
                <a:solidFill>
                  <a:srgbClr val="000000"/>
                </a:solidFill>
              </a:rPr>
              <a:t>V_account</a:t>
            </a:r>
            <a:endParaRPr lang="en-IN" dirty="0" smtClean="0">
              <a:solidFill>
                <a:srgbClr val="000000"/>
              </a:solidFill>
            </a:endParaRPr>
          </a:p>
          <a:p>
            <a:endParaRPr lang="en-IN" dirty="0" smtClean="0">
              <a:solidFill>
                <a:srgbClr val="000000"/>
              </a:solidFill>
            </a:endParaRPr>
          </a:p>
          <a:p>
            <a:r>
              <a:rPr lang="en-US" dirty="0" smtClean="0">
                <a:solidFill>
                  <a:srgbClr val="0000FF"/>
                </a:solidFill>
              </a:rPr>
              <a:t>Insert</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a:t>
            </a:r>
            <a:r>
              <a:rPr lang="en-US" dirty="0" smtClean="0">
                <a:solidFill>
                  <a:srgbClr val="0000FF"/>
                </a:solidFill>
              </a:rPr>
              <a:t>values</a:t>
            </a:r>
            <a:r>
              <a:rPr lang="en-US" dirty="0" smtClean="0">
                <a:solidFill>
                  <a:srgbClr val="808080"/>
                </a:solidFill>
              </a:rPr>
              <a:t>(</a:t>
            </a:r>
            <a:r>
              <a:rPr lang="en-US" dirty="0" smtClean="0">
                <a:solidFill>
                  <a:srgbClr val="FF0000"/>
                </a:solidFill>
              </a:rPr>
              <a:t>'111'</a:t>
            </a:r>
            <a:r>
              <a:rPr lang="en-US" dirty="0" smtClean="0">
                <a:solidFill>
                  <a:srgbClr val="808080"/>
                </a:solidFill>
              </a:rPr>
              <a:t>,</a:t>
            </a:r>
            <a:r>
              <a:rPr lang="en-US" dirty="0" smtClean="0">
                <a:solidFill>
                  <a:srgbClr val="000000"/>
                </a:solidFill>
              </a:rPr>
              <a:t> </a:t>
            </a:r>
            <a:r>
              <a:rPr lang="en-US" dirty="0" smtClean="0">
                <a:solidFill>
                  <a:srgbClr val="FF0000"/>
                </a:solidFill>
              </a:rPr>
              <a:t>'</a:t>
            </a:r>
            <a:r>
              <a:rPr lang="en-US" dirty="0" smtClean="0">
                <a:latin typeface="Consolas" panose="020B0609020204030204" pitchFamily="49" charset="0"/>
              </a:rPr>
              <a:t>BKID24012</a:t>
            </a:r>
            <a:r>
              <a:rPr lang="en-US" dirty="0" smtClean="0">
                <a:solidFill>
                  <a:srgbClr val="FF0000"/>
                </a:solidFill>
              </a:rPr>
              <a:t>‘</a:t>
            </a:r>
            <a:r>
              <a:rPr lang="en-US" dirty="0" smtClean="0">
                <a:solidFill>
                  <a:srgbClr val="808080"/>
                </a:solidFill>
              </a:rPr>
              <a:t>,</a:t>
            </a:r>
            <a:r>
              <a:rPr lang="en-US" dirty="0" smtClean="0">
                <a:solidFill>
                  <a:srgbClr val="FF0000"/>
                </a:solidFill>
              </a:rPr>
              <a:t>'</a:t>
            </a:r>
            <a:r>
              <a:rPr lang="en-US" dirty="0" smtClean="0">
                <a:latin typeface="Consolas" panose="020B0609020204030204" pitchFamily="49" charset="0"/>
              </a:rPr>
              <a:t>Savings</a:t>
            </a:r>
            <a:r>
              <a:rPr lang="en-US" dirty="0" smtClean="0">
                <a:solidFill>
                  <a:srgbClr val="FF0000"/>
                </a:solidFill>
              </a:rPr>
              <a:t>‘, ‘12 '</a:t>
            </a:r>
            <a:r>
              <a:rPr lang="en-US" dirty="0" smtClean="0">
                <a:solidFill>
                  <a:srgbClr val="808080"/>
                </a:solidFill>
              </a:rPr>
              <a:t>)</a:t>
            </a:r>
            <a:endParaRPr lang="en-IN" dirty="0" smtClean="0">
              <a:solidFill>
                <a:srgbClr val="000000"/>
              </a:solidFill>
            </a:endParaRPr>
          </a:p>
          <a:p>
            <a:r>
              <a:rPr lang="en-IN" dirty="0" smtClean="0">
                <a:solidFill>
                  <a:srgbClr val="0000FF"/>
                </a:solidFill>
              </a:rPr>
              <a:t>Select</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0000FF"/>
                </a:solidFill>
              </a:rPr>
              <a:t>from</a:t>
            </a:r>
            <a:r>
              <a:rPr lang="en-IN" dirty="0" smtClean="0">
                <a:solidFill>
                  <a:srgbClr val="000000"/>
                </a:solidFill>
              </a:rPr>
              <a:t> </a:t>
            </a:r>
            <a:r>
              <a:rPr lang="en-IN" dirty="0" err="1" smtClean="0">
                <a:solidFill>
                  <a:srgbClr val="000000"/>
                </a:solidFill>
              </a:rPr>
              <a:t>V_account</a:t>
            </a:r>
            <a:endParaRPr lang="en-IN" dirty="0" smtClean="0">
              <a:solidFill>
                <a:srgbClr val="000000"/>
              </a:solidFill>
            </a:endParaRPr>
          </a:p>
          <a:p>
            <a:endParaRPr lang="en-IN" dirty="0" smtClean="0">
              <a:solidFill>
                <a:srgbClr val="000000"/>
              </a:solidFill>
            </a:endParaRPr>
          </a:p>
          <a:p>
            <a:r>
              <a:rPr lang="en-US" dirty="0" smtClean="0">
                <a:solidFill>
                  <a:srgbClr val="0000FF"/>
                </a:solidFill>
              </a:rPr>
              <a:t>Alter</a:t>
            </a:r>
            <a:r>
              <a:rPr lang="en-US" dirty="0" smtClean="0">
                <a:solidFill>
                  <a:srgbClr val="000000"/>
                </a:solidFill>
              </a:rPr>
              <a:t> </a:t>
            </a:r>
            <a:r>
              <a:rPr lang="en-US" dirty="0" smtClean="0">
                <a:solidFill>
                  <a:srgbClr val="0000FF"/>
                </a:solidFill>
              </a:rPr>
              <a:t>View</a:t>
            </a:r>
            <a:r>
              <a:rPr lang="en-US" dirty="0" smtClean="0">
                <a:solidFill>
                  <a:srgbClr val="000000"/>
                </a:solidFill>
              </a:rPr>
              <a:t> </a:t>
            </a:r>
            <a:r>
              <a:rPr lang="en-US" dirty="0" err="1" smtClean="0">
                <a:solidFill>
                  <a:srgbClr val="000000"/>
                </a:solidFill>
              </a:rPr>
              <a:t>V_account</a:t>
            </a:r>
            <a:r>
              <a:rPr lang="en-US" dirty="0" err="1" smtClean="0">
                <a:solidFill>
                  <a:srgbClr val="0000FF"/>
                </a:solidFill>
              </a:rPr>
              <a:t>as</a:t>
            </a:r>
            <a:r>
              <a:rPr lang="en-US" dirty="0" smtClean="0">
                <a:solidFill>
                  <a:srgbClr val="000000"/>
                </a:solidFill>
              </a:rPr>
              <a:t> </a:t>
            </a:r>
            <a:r>
              <a:rPr lang="en-US" dirty="0" smtClean="0">
                <a:solidFill>
                  <a:srgbClr val="0000FF"/>
                </a:solidFill>
              </a:rPr>
              <a:t>Select</a:t>
            </a:r>
            <a:r>
              <a:rPr lang="en-US" dirty="0" smtClean="0">
                <a:solidFill>
                  <a:srgbClr val="000000"/>
                </a:solidFill>
              </a:rPr>
              <a:t> </a:t>
            </a:r>
            <a:r>
              <a:rPr lang="en-US" dirty="0" err="1" smtClean="0">
                <a:solidFill>
                  <a:srgbClr val="FF00FF"/>
                </a:solidFill>
              </a:rPr>
              <a:t>User_Id</a:t>
            </a:r>
            <a:r>
              <a:rPr lang="en-US" dirty="0" smtClean="0">
                <a:solidFill>
                  <a:srgbClr val="808080"/>
                </a:solidFill>
              </a:rPr>
              <a:t>,</a:t>
            </a:r>
            <a:r>
              <a:rPr lang="en-US" dirty="0" smtClean="0">
                <a:solidFill>
                  <a:srgbClr val="000000"/>
                </a:solidFill>
              </a:rPr>
              <a:t> </a:t>
            </a:r>
            <a:r>
              <a:rPr lang="en-IN" dirty="0" err="1" smtClean="0">
                <a:latin typeface="Consolas" panose="020B0609020204030204" pitchFamily="49" charset="0"/>
              </a:rPr>
              <a:t>account_number,account_type</a:t>
            </a:r>
            <a:r>
              <a:rPr lang="en-IN" dirty="0" smtClean="0">
                <a:latin typeface="Consolas" panose="020B0609020204030204" pitchFamily="49" charset="0"/>
              </a:rPr>
              <a:t>, interest_rate</a:t>
            </a:r>
            <a:r>
              <a:rPr lang="en-US" dirty="0" smtClean="0">
                <a:solidFill>
                  <a:srgbClr val="000000"/>
                </a:solidFill>
              </a:rPr>
              <a:t> </a:t>
            </a:r>
            <a:r>
              <a:rPr lang="en-US" dirty="0" smtClean="0">
                <a:solidFill>
                  <a:srgbClr val="0000FF"/>
                </a:solidFill>
              </a:rPr>
              <a:t>from</a:t>
            </a:r>
            <a:r>
              <a:rPr lang="en-US" dirty="0" smtClean="0">
                <a:solidFill>
                  <a:srgbClr val="000000"/>
                </a:solidFill>
              </a:rPr>
              <a:t> account (‘111’,</a:t>
            </a:r>
            <a:r>
              <a:rPr lang="en-US" dirty="0" smtClean="0">
                <a:solidFill>
                  <a:srgbClr val="FF0000"/>
                </a:solidFill>
              </a:rPr>
              <a:t> '</a:t>
            </a:r>
            <a:r>
              <a:rPr lang="en-US" dirty="0" smtClean="0">
                <a:latin typeface="Consolas" panose="020B0609020204030204" pitchFamily="49" charset="0"/>
              </a:rPr>
              <a:t>BKID24012</a:t>
            </a:r>
            <a:r>
              <a:rPr lang="en-US" dirty="0" smtClean="0">
                <a:solidFill>
                  <a:srgbClr val="FF0000"/>
                </a:solidFill>
              </a:rPr>
              <a:t>‘</a:t>
            </a:r>
            <a:r>
              <a:rPr lang="en-US" dirty="0" smtClean="0">
                <a:solidFill>
                  <a:srgbClr val="808080"/>
                </a:solidFill>
              </a:rPr>
              <a:t>,</a:t>
            </a:r>
            <a:r>
              <a:rPr lang="en-US" dirty="0" smtClean="0">
                <a:solidFill>
                  <a:srgbClr val="FF0000"/>
                </a:solidFill>
              </a:rPr>
              <a:t>'</a:t>
            </a:r>
            <a:r>
              <a:rPr lang="en-US" dirty="0" smtClean="0">
                <a:latin typeface="Consolas" panose="020B0609020204030204" pitchFamily="49" charset="0"/>
              </a:rPr>
              <a:t>Savings</a:t>
            </a:r>
            <a:r>
              <a:rPr lang="en-US" dirty="0" smtClean="0">
                <a:solidFill>
                  <a:srgbClr val="FF0000"/>
                </a:solidFill>
              </a:rPr>
              <a:t>‘, ‘12 </a:t>
            </a:r>
            <a:r>
              <a:rPr lang="en-IN" dirty="0" smtClean="0">
                <a:solidFill>
                  <a:srgbClr val="FF0000"/>
                </a:solidFill>
              </a:rPr>
              <a:t>'</a:t>
            </a:r>
            <a:r>
              <a:rPr lang="en-IN" dirty="0" smtClean="0">
                <a:solidFill>
                  <a:srgbClr val="808080"/>
                </a:solidFill>
              </a:rPr>
              <a:t>)</a:t>
            </a:r>
            <a:endParaRPr lang="en-IN" dirty="0">
              <a:solidFill>
                <a:srgbClr val="000000"/>
              </a:solidFill>
            </a:endParaRPr>
          </a:p>
        </p:txBody>
      </p:sp>
    </p:spTree>
    <p:extLst>
      <p:ext uri="{BB962C8B-B14F-4D97-AF65-F5344CB8AC3E}">
        <p14:creationId xmlns:p14="http://schemas.microsoft.com/office/powerpoint/2010/main" val="178509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8421" y="751344"/>
            <a:ext cx="9863579" cy="5355312"/>
          </a:xfrm>
          <a:prstGeom prst="rect">
            <a:avLst/>
          </a:prstGeom>
        </p:spPr>
        <p:txBody>
          <a:bodyPr wrap="square">
            <a:spAutoFit/>
          </a:bodyPr>
          <a:lstStyle/>
          <a:p>
            <a:r>
              <a:rPr lang="en-IN" dirty="0" smtClean="0">
                <a:solidFill>
                  <a:srgbClr val="0000FF"/>
                </a:solidFill>
              </a:rPr>
              <a:t>Create</a:t>
            </a:r>
            <a:r>
              <a:rPr lang="en-IN" dirty="0" smtClean="0">
                <a:solidFill>
                  <a:srgbClr val="000000"/>
                </a:solidFill>
              </a:rPr>
              <a:t> </a:t>
            </a:r>
            <a:r>
              <a:rPr lang="en-IN" dirty="0" smtClean="0">
                <a:solidFill>
                  <a:srgbClr val="0000FF"/>
                </a:solidFill>
              </a:rPr>
              <a:t>procedure</a:t>
            </a:r>
            <a:r>
              <a:rPr lang="en-IN" dirty="0" smtClean="0">
                <a:solidFill>
                  <a:srgbClr val="000000"/>
                </a:solidFill>
              </a:rPr>
              <a:t> </a:t>
            </a:r>
            <a:r>
              <a:rPr lang="en-IN" dirty="0" err="1" smtClean="0">
                <a:solidFill>
                  <a:srgbClr val="000000"/>
                </a:solidFill>
              </a:rPr>
              <a:t>Proc_account</a:t>
            </a:r>
            <a:r>
              <a:rPr lang="en-IN" dirty="0" smtClean="0">
                <a:solidFill>
                  <a:srgbClr val="000000"/>
                </a:solidFill>
              </a:rPr>
              <a:t> </a:t>
            </a:r>
          </a:p>
          <a:p>
            <a:r>
              <a:rPr lang="en-IN" dirty="0" smtClean="0">
                <a:solidFill>
                  <a:srgbClr val="000000"/>
                </a:solidFill>
              </a:rPr>
              <a:t>@</a:t>
            </a:r>
            <a:r>
              <a:rPr lang="en-IN" dirty="0" err="1" smtClean="0">
                <a:solidFill>
                  <a:srgbClr val="000000"/>
                </a:solidFill>
              </a:rPr>
              <a:t>vuser_id</a:t>
            </a:r>
            <a:r>
              <a:rPr lang="en-IN" dirty="0" smtClean="0">
                <a:solidFill>
                  <a:srgbClr val="000000"/>
                </a:solidFill>
              </a:rPr>
              <a:t> </a:t>
            </a:r>
            <a:r>
              <a:rPr lang="en-IN" dirty="0" smtClean="0">
                <a:solidFill>
                  <a:srgbClr val="0000FF"/>
                </a:solidFill>
              </a:rPr>
              <a:t>int</a:t>
            </a:r>
            <a:endParaRPr lang="en-IN" dirty="0" smtClean="0">
              <a:solidFill>
                <a:srgbClr val="000000"/>
              </a:solidFill>
            </a:endParaRPr>
          </a:p>
          <a:p>
            <a:r>
              <a:rPr lang="en-IN" dirty="0" smtClean="0">
                <a:solidFill>
                  <a:srgbClr val="0000FF"/>
                </a:solidFill>
              </a:rPr>
              <a:t>As</a:t>
            </a:r>
            <a:endParaRPr lang="en-IN" dirty="0" smtClean="0">
              <a:solidFill>
                <a:srgbClr val="000000"/>
              </a:solidFill>
            </a:endParaRPr>
          </a:p>
          <a:p>
            <a:r>
              <a:rPr lang="en-IN" dirty="0" smtClean="0">
                <a:solidFill>
                  <a:srgbClr val="0000FF"/>
                </a:solidFill>
              </a:rPr>
              <a:t>Begin</a:t>
            </a:r>
            <a:r>
              <a:rPr lang="en-IN" dirty="0" smtClean="0">
                <a:solidFill>
                  <a:srgbClr val="000000"/>
                </a:solidFill>
              </a:rPr>
              <a:t> </a:t>
            </a:r>
          </a:p>
          <a:p>
            <a:r>
              <a:rPr lang="en-IN" dirty="0" smtClean="0">
                <a:solidFill>
                  <a:srgbClr val="000000"/>
                </a:solidFill>
              </a:rPr>
              <a:t>  </a:t>
            </a:r>
            <a:r>
              <a:rPr lang="en-IN" dirty="0" smtClean="0">
                <a:solidFill>
                  <a:srgbClr val="0000FF"/>
                </a:solidFill>
              </a:rPr>
              <a:t>Declare</a:t>
            </a:r>
            <a:r>
              <a:rPr lang="en-IN" dirty="0" smtClean="0">
                <a:solidFill>
                  <a:srgbClr val="000000"/>
                </a:solidFill>
              </a:rPr>
              <a:t> @</a:t>
            </a:r>
            <a:r>
              <a:rPr lang="en-IN" dirty="0" err="1" smtClean="0">
                <a:solidFill>
                  <a:srgbClr val="000000"/>
                </a:solidFill>
              </a:rPr>
              <a:t>V_account_number</a:t>
            </a:r>
            <a:r>
              <a:rPr lang="en-IN" dirty="0" smtClean="0">
                <a:solidFill>
                  <a:srgbClr val="000000"/>
                </a:solidFill>
              </a:rPr>
              <a:t> </a:t>
            </a:r>
            <a:r>
              <a:rPr lang="en-IN" dirty="0" smtClean="0">
                <a:solidFill>
                  <a:srgbClr val="0000FF"/>
                </a:solidFill>
              </a:rPr>
              <a:t>varchar</a:t>
            </a:r>
            <a:r>
              <a:rPr lang="en-IN" dirty="0" smtClean="0">
                <a:solidFill>
                  <a:srgbClr val="808080"/>
                </a:solidFill>
              </a:rPr>
              <a:t>(</a:t>
            </a:r>
            <a:r>
              <a:rPr lang="en-IN" dirty="0" smtClean="0">
                <a:solidFill>
                  <a:srgbClr val="000000"/>
                </a:solidFill>
              </a:rPr>
              <a:t>30</a:t>
            </a:r>
            <a:r>
              <a:rPr lang="en-IN" dirty="0" smtClean="0">
                <a:solidFill>
                  <a:srgbClr val="808080"/>
                </a:solidFill>
              </a:rPr>
              <a:t>)</a:t>
            </a:r>
            <a:endParaRPr lang="en-IN" dirty="0" smtClean="0">
              <a:solidFill>
                <a:srgbClr val="000000"/>
              </a:solidFill>
            </a:endParaRPr>
          </a:p>
          <a:p>
            <a:r>
              <a:rPr lang="en-IN" dirty="0" smtClean="0">
                <a:solidFill>
                  <a:srgbClr val="000000"/>
                </a:solidFill>
              </a:rPr>
              <a:t>  </a:t>
            </a:r>
            <a:r>
              <a:rPr lang="en-IN" dirty="0" smtClean="0">
                <a:solidFill>
                  <a:srgbClr val="0000FF"/>
                </a:solidFill>
              </a:rPr>
              <a:t>Declare</a:t>
            </a:r>
            <a:r>
              <a:rPr lang="en-IN" dirty="0" smtClean="0">
                <a:solidFill>
                  <a:srgbClr val="000000"/>
                </a:solidFill>
              </a:rPr>
              <a:t> @</a:t>
            </a:r>
            <a:r>
              <a:rPr lang="en-IN" dirty="0" err="1" smtClean="0">
                <a:solidFill>
                  <a:srgbClr val="000000"/>
                </a:solidFill>
              </a:rPr>
              <a:t>V_account_type</a:t>
            </a:r>
            <a:r>
              <a:rPr lang="en-IN" dirty="0" smtClean="0">
                <a:solidFill>
                  <a:srgbClr val="000000"/>
                </a:solidFill>
              </a:rPr>
              <a:t> </a:t>
            </a:r>
            <a:r>
              <a:rPr lang="en-IN" dirty="0" smtClean="0">
                <a:solidFill>
                  <a:srgbClr val="0000FF"/>
                </a:solidFill>
              </a:rPr>
              <a:t>varchar</a:t>
            </a:r>
            <a:r>
              <a:rPr lang="en-IN" dirty="0" smtClean="0">
                <a:solidFill>
                  <a:srgbClr val="808080"/>
                </a:solidFill>
              </a:rPr>
              <a:t>(</a:t>
            </a:r>
            <a:r>
              <a:rPr lang="en-IN" dirty="0" smtClean="0">
                <a:solidFill>
                  <a:srgbClr val="000000"/>
                </a:solidFill>
              </a:rPr>
              <a:t>30</a:t>
            </a:r>
            <a:r>
              <a:rPr lang="en-IN" dirty="0" smtClean="0">
                <a:solidFill>
                  <a:srgbClr val="808080"/>
                </a:solidFill>
              </a:rPr>
              <a:t>)</a:t>
            </a:r>
            <a:endParaRPr lang="en-IN" dirty="0" smtClean="0">
              <a:solidFill>
                <a:srgbClr val="000000"/>
              </a:solidFill>
            </a:endParaRPr>
          </a:p>
          <a:p>
            <a:r>
              <a:rPr lang="en-US" dirty="0" smtClean="0">
                <a:solidFill>
                  <a:srgbClr val="000000"/>
                </a:solidFill>
              </a:rPr>
              <a:t>  </a:t>
            </a:r>
            <a:r>
              <a:rPr lang="en-US" dirty="0" smtClean="0">
                <a:solidFill>
                  <a:srgbClr val="0000FF"/>
                </a:solidFill>
              </a:rPr>
              <a:t>Declare</a:t>
            </a:r>
            <a:r>
              <a:rPr lang="en-US" dirty="0" smtClean="0">
                <a:solidFill>
                  <a:srgbClr val="000000"/>
                </a:solidFill>
              </a:rPr>
              <a:t> </a:t>
            </a:r>
            <a:r>
              <a:rPr lang="en-US" dirty="0" err="1" smtClean="0">
                <a:solidFill>
                  <a:srgbClr val="000000"/>
                </a:solidFill>
              </a:rPr>
              <a:t>Cur_account</a:t>
            </a:r>
            <a:r>
              <a:rPr lang="en-US" dirty="0" smtClean="0">
                <a:solidFill>
                  <a:srgbClr val="000000"/>
                </a:solidFill>
              </a:rPr>
              <a:t> </a:t>
            </a:r>
            <a:r>
              <a:rPr lang="en-US" dirty="0" smtClean="0">
                <a:solidFill>
                  <a:srgbClr val="0000FF"/>
                </a:solidFill>
              </a:rPr>
              <a:t>Cursor</a:t>
            </a:r>
            <a:r>
              <a:rPr lang="en-US" dirty="0" smtClean="0">
                <a:solidFill>
                  <a:srgbClr val="000000"/>
                </a:solidFill>
              </a:rPr>
              <a:t> </a:t>
            </a:r>
            <a:r>
              <a:rPr lang="en-US" dirty="0" smtClean="0">
                <a:solidFill>
                  <a:srgbClr val="0000FF"/>
                </a:solidFill>
              </a:rPr>
              <a:t>For</a:t>
            </a:r>
            <a:r>
              <a:rPr lang="en-US" dirty="0" smtClean="0">
                <a:solidFill>
                  <a:srgbClr val="000000"/>
                </a:solidFill>
              </a:rPr>
              <a:t> </a:t>
            </a:r>
            <a:r>
              <a:rPr lang="en-US" dirty="0" smtClean="0">
                <a:solidFill>
                  <a:srgbClr val="0000FF"/>
                </a:solidFill>
              </a:rPr>
              <a:t>Select</a:t>
            </a:r>
            <a:r>
              <a:rPr lang="en-US" dirty="0" smtClean="0">
                <a:solidFill>
                  <a:srgbClr val="000000"/>
                </a:solidFill>
              </a:rPr>
              <a:t> </a:t>
            </a:r>
            <a:r>
              <a:rPr lang="en-US" dirty="0" err="1" smtClean="0">
                <a:solidFill>
                  <a:srgbClr val="0000FF"/>
                </a:solidFill>
              </a:rPr>
              <a:t>user_id</a:t>
            </a:r>
            <a:r>
              <a:rPr lang="en-US" dirty="0" smtClean="0">
                <a:solidFill>
                  <a:srgbClr val="808080"/>
                </a:solidFill>
              </a:rPr>
              <a:t>,</a:t>
            </a:r>
            <a:r>
              <a:rPr lang="en-US" dirty="0" smtClean="0">
                <a:solidFill>
                  <a:srgbClr val="000000"/>
                </a:solidFill>
              </a:rPr>
              <a:t> </a:t>
            </a:r>
            <a:r>
              <a:rPr lang="en-US" dirty="0" err="1" smtClean="0">
                <a:solidFill>
                  <a:srgbClr val="000000"/>
                </a:solidFill>
              </a:rPr>
              <a:t>account_number</a:t>
            </a:r>
            <a:r>
              <a:rPr lang="en-US" dirty="0" smtClean="0">
                <a:solidFill>
                  <a:srgbClr val="000000"/>
                </a:solidFill>
              </a:rPr>
              <a:t> </a:t>
            </a:r>
            <a:r>
              <a:rPr lang="en-US" dirty="0" smtClean="0">
                <a:solidFill>
                  <a:srgbClr val="0000FF"/>
                </a:solidFill>
              </a:rPr>
              <a:t>from</a:t>
            </a:r>
            <a:r>
              <a:rPr lang="en-US" dirty="0">
                <a:solidFill>
                  <a:srgbClr val="000000"/>
                </a:solidFill>
              </a:rPr>
              <a:t> </a:t>
            </a:r>
            <a:r>
              <a:rPr lang="en-US" dirty="0" smtClean="0">
                <a:solidFill>
                  <a:srgbClr val="000000"/>
                </a:solidFill>
              </a:rPr>
              <a:t>account</a:t>
            </a:r>
            <a:r>
              <a:rPr lang="en-US" dirty="0" smtClean="0">
                <a:solidFill>
                  <a:srgbClr val="000000"/>
                </a:solidFill>
              </a:rPr>
              <a:t> </a:t>
            </a:r>
            <a:r>
              <a:rPr lang="en-US" dirty="0" smtClean="0">
                <a:solidFill>
                  <a:srgbClr val="0000FF"/>
                </a:solidFill>
              </a:rPr>
              <a:t>Where</a:t>
            </a:r>
            <a:r>
              <a:rPr lang="en-US" dirty="0" smtClean="0">
                <a:solidFill>
                  <a:srgbClr val="000000"/>
                </a:solidFill>
              </a:rPr>
              <a:t> </a:t>
            </a:r>
            <a:r>
              <a:rPr lang="en-US" dirty="0" err="1" smtClean="0">
                <a:solidFill>
                  <a:srgbClr val="FF00FF"/>
                </a:solidFill>
              </a:rPr>
              <a:t>User_Id</a:t>
            </a:r>
            <a:r>
              <a:rPr lang="en-US" dirty="0" smtClean="0">
                <a:solidFill>
                  <a:srgbClr val="000000"/>
                </a:solidFill>
              </a:rPr>
              <a:t> </a:t>
            </a:r>
            <a:r>
              <a:rPr lang="en-US" dirty="0" smtClean="0">
                <a:solidFill>
                  <a:srgbClr val="808080"/>
                </a:solidFill>
              </a:rPr>
              <a:t>= 111</a:t>
            </a:r>
            <a:r>
              <a:rPr lang="en-US" dirty="0" smtClean="0">
                <a:solidFill>
                  <a:srgbClr val="000000"/>
                </a:solidFill>
              </a:rPr>
              <a:t> @</a:t>
            </a:r>
            <a:r>
              <a:rPr lang="en-US" dirty="0" err="1" smtClean="0">
                <a:solidFill>
                  <a:srgbClr val="000000"/>
                </a:solidFill>
              </a:rPr>
              <a:t>vuser_id</a:t>
            </a:r>
            <a:endParaRPr lang="en-US" dirty="0" smtClean="0">
              <a:solidFill>
                <a:srgbClr val="000000"/>
              </a:solidFill>
            </a:endParaRPr>
          </a:p>
          <a:p>
            <a:r>
              <a:rPr lang="en-IN" dirty="0" smtClean="0">
                <a:solidFill>
                  <a:srgbClr val="000000"/>
                </a:solidFill>
              </a:rPr>
              <a:t>  </a:t>
            </a:r>
            <a:r>
              <a:rPr lang="en-IN" dirty="0" smtClean="0">
                <a:solidFill>
                  <a:srgbClr val="0000FF"/>
                </a:solidFill>
              </a:rPr>
              <a:t>open</a:t>
            </a:r>
            <a:r>
              <a:rPr lang="en-IN" dirty="0" smtClean="0">
                <a:solidFill>
                  <a:srgbClr val="000000"/>
                </a:solidFill>
              </a:rPr>
              <a:t> </a:t>
            </a:r>
            <a:r>
              <a:rPr lang="en-IN" dirty="0" err="1" smtClean="0">
                <a:solidFill>
                  <a:srgbClr val="000000"/>
                </a:solidFill>
              </a:rPr>
              <a:t>Cur_account</a:t>
            </a:r>
            <a:endParaRPr lang="en-IN" dirty="0" smtClean="0">
              <a:solidFill>
                <a:srgbClr val="000000"/>
              </a:solidFill>
            </a:endParaRPr>
          </a:p>
          <a:p>
            <a:r>
              <a:rPr lang="en-US" dirty="0" smtClean="0">
                <a:solidFill>
                  <a:srgbClr val="000000"/>
                </a:solidFill>
              </a:rPr>
              <a:t>  </a:t>
            </a:r>
            <a:r>
              <a:rPr lang="en-US" dirty="0" smtClean="0">
                <a:solidFill>
                  <a:srgbClr val="0000FF"/>
                </a:solidFill>
              </a:rPr>
              <a:t>Fetch</a:t>
            </a:r>
            <a:r>
              <a:rPr lang="en-US" dirty="0" smtClean="0">
                <a:solidFill>
                  <a:srgbClr val="000000"/>
                </a:solidFill>
              </a:rPr>
              <a:t> </a:t>
            </a:r>
            <a:r>
              <a:rPr lang="en-US" dirty="0" smtClean="0">
                <a:solidFill>
                  <a:srgbClr val="0000FF"/>
                </a:solidFill>
              </a:rPr>
              <a:t>Next</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Cur_account</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V_user_Id</a:t>
            </a:r>
            <a:r>
              <a:rPr lang="en-US" dirty="0" smtClean="0">
                <a:solidFill>
                  <a:srgbClr val="808080"/>
                </a:solidFill>
              </a:rPr>
              <a:t>,</a:t>
            </a:r>
            <a:r>
              <a:rPr lang="en-US" dirty="0" smtClean="0">
                <a:solidFill>
                  <a:srgbClr val="000000"/>
                </a:solidFill>
              </a:rPr>
              <a:t> @</a:t>
            </a:r>
            <a:r>
              <a:rPr lang="en-US" dirty="0" err="1" smtClean="0">
                <a:solidFill>
                  <a:srgbClr val="000000"/>
                </a:solidFill>
              </a:rPr>
              <a:t>V_account</a:t>
            </a:r>
            <a:r>
              <a:rPr lang="en-US" dirty="0" smtClean="0">
                <a:solidFill>
                  <a:srgbClr val="000000"/>
                </a:solidFill>
              </a:rPr>
              <a:t> number</a:t>
            </a:r>
          </a:p>
          <a:p>
            <a:r>
              <a:rPr lang="en-IN" dirty="0" smtClean="0">
                <a:solidFill>
                  <a:srgbClr val="000000"/>
                </a:solidFill>
              </a:rPr>
              <a:t>  </a:t>
            </a:r>
            <a:r>
              <a:rPr lang="en-IN" dirty="0" smtClean="0">
                <a:solidFill>
                  <a:srgbClr val="0000FF"/>
                </a:solidFill>
              </a:rPr>
              <a:t>while</a:t>
            </a:r>
            <a:r>
              <a:rPr lang="en-IN" dirty="0" smtClean="0">
                <a:solidFill>
                  <a:srgbClr val="808080"/>
                </a:solidFill>
              </a:rPr>
              <a:t>(</a:t>
            </a:r>
            <a:r>
              <a:rPr lang="en-IN" dirty="0" smtClean="0">
                <a:solidFill>
                  <a:srgbClr val="FF00FF"/>
                </a:solidFill>
              </a:rPr>
              <a:t>@@FETCH_STATUS</a:t>
            </a:r>
            <a:r>
              <a:rPr lang="en-IN" dirty="0" smtClean="0">
                <a:solidFill>
                  <a:srgbClr val="000000"/>
                </a:solidFill>
              </a:rPr>
              <a:t> </a:t>
            </a:r>
            <a:r>
              <a:rPr lang="en-IN" dirty="0" smtClean="0">
                <a:solidFill>
                  <a:srgbClr val="808080"/>
                </a:solidFill>
              </a:rPr>
              <a:t>=</a:t>
            </a:r>
            <a:r>
              <a:rPr lang="en-IN" dirty="0" smtClean="0">
                <a:solidFill>
                  <a:srgbClr val="000000"/>
                </a:solidFill>
              </a:rPr>
              <a:t> 0</a:t>
            </a:r>
            <a:r>
              <a:rPr lang="en-IN" dirty="0" smtClean="0">
                <a:solidFill>
                  <a:srgbClr val="808080"/>
                </a:solidFill>
              </a:rPr>
              <a:t>)</a:t>
            </a:r>
            <a:endParaRPr lang="en-IN" dirty="0" smtClean="0">
              <a:solidFill>
                <a:srgbClr val="000000"/>
              </a:solidFill>
            </a:endParaRPr>
          </a:p>
          <a:p>
            <a:r>
              <a:rPr lang="en-IN" dirty="0" smtClean="0">
                <a:solidFill>
                  <a:srgbClr val="000000"/>
                </a:solidFill>
              </a:rPr>
              <a:t>  </a:t>
            </a:r>
            <a:r>
              <a:rPr lang="en-IN" dirty="0" smtClean="0">
                <a:solidFill>
                  <a:srgbClr val="0000FF"/>
                </a:solidFill>
              </a:rPr>
              <a:t>Begin</a:t>
            </a:r>
            <a:endParaRPr lang="en-IN" dirty="0" smtClean="0">
              <a:solidFill>
                <a:srgbClr val="000000"/>
              </a:solidFill>
            </a:endParaRPr>
          </a:p>
          <a:p>
            <a:r>
              <a:rPr lang="en-IN" dirty="0" smtClean="0">
                <a:solidFill>
                  <a:srgbClr val="000000"/>
                </a:solidFill>
              </a:rPr>
              <a:t>    </a:t>
            </a:r>
            <a:r>
              <a:rPr lang="en-IN" dirty="0" smtClean="0">
                <a:solidFill>
                  <a:srgbClr val="0000FF"/>
                </a:solidFill>
              </a:rPr>
              <a:t>Print</a:t>
            </a:r>
            <a:r>
              <a:rPr lang="en-IN" dirty="0" smtClean="0">
                <a:solidFill>
                  <a:srgbClr val="000000"/>
                </a:solidFill>
              </a:rPr>
              <a:t> </a:t>
            </a:r>
            <a:r>
              <a:rPr lang="en-IN" dirty="0" smtClean="0">
                <a:solidFill>
                  <a:srgbClr val="FF0000"/>
                </a:solidFill>
              </a:rPr>
              <a:t>'Name: '</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err="1" smtClean="0">
                <a:solidFill>
                  <a:srgbClr val="000000"/>
                </a:solidFill>
              </a:rPr>
              <a:t>V_User_Id</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smtClean="0">
                <a:solidFill>
                  <a:srgbClr val="FF0000"/>
                </a:solidFill>
              </a:rPr>
              <a:t>' account_number : '</a:t>
            </a:r>
            <a:r>
              <a:rPr lang="en-IN" dirty="0" smtClean="0">
                <a:solidFill>
                  <a:srgbClr val="000000"/>
                </a:solidFill>
              </a:rPr>
              <a:t> </a:t>
            </a:r>
            <a:r>
              <a:rPr lang="en-IN" dirty="0" smtClean="0">
                <a:solidFill>
                  <a:srgbClr val="808080"/>
                </a:solidFill>
              </a:rPr>
              <a:t>+</a:t>
            </a:r>
            <a:r>
              <a:rPr lang="en-IN" dirty="0" smtClean="0">
                <a:solidFill>
                  <a:srgbClr val="000000"/>
                </a:solidFill>
              </a:rPr>
              <a:t> @</a:t>
            </a:r>
            <a:r>
              <a:rPr lang="en-IN" dirty="0" err="1" smtClean="0">
                <a:solidFill>
                  <a:srgbClr val="000000"/>
                </a:solidFill>
              </a:rPr>
              <a:t>V_account_type</a:t>
            </a:r>
            <a:endParaRPr lang="en-IN" dirty="0" smtClean="0">
              <a:solidFill>
                <a:srgbClr val="000000"/>
              </a:solidFill>
            </a:endParaRPr>
          </a:p>
          <a:p>
            <a:r>
              <a:rPr lang="en-US" dirty="0" smtClean="0">
                <a:solidFill>
                  <a:srgbClr val="000000"/>
                </a:solidFill>
              </a:rPr>
              <a:t>    </a:t>
            </a:r>
            <a:r>
              <a:rPr lang="en-US" dirty="0" smtClean="0">
                <a:solidFill>
                  <a:srgbClr val="0000FF"/>
                </a:solidFill>
              </a:rPr>
              <a:t>Fetch</a:t>
            </a:r>
            <a:r>
              <a:rPr lang="en-US" dirty="0" smtClean="0">
                <a:solidFill>
                  <a:srgbClr val="000000"/>
                </a:solidFill>
              </a:rPr>
              <a:t> </a:t>
            </a:r>
            <a:r>
              <a:rPr lang="en-US" dirty="0" smtClean="0">
                <a:solidFill>
                  <a:srgbClr val="0000FF"/>
                </a:solidFill>
              </a:rPr>
              <a:t>Next</a:t>
            </a:r>
            <a:r>
              <a:rPr lang="en-US" dirty="0" smtClean="0">
                <a:solidFill>
                  <a:srgbClr val="000000"/>
                </a:solidFill>
              </a:rPr>
              <a:t> </a:t>
            </a:r>
            <a:r>
              <a:rPr lang="en-US" dirty="0" smtClean="0">
                <a:solidFill>
                  <a:srgbClr val="0000FF"/>
                </a:solidFill>
              </a:rPr>
              <a:t>from</a:t>
            </a:r>
            <a:r>
              <a:rPr lang="en-US" dirty="0" smtClean="0">
                <a:solidFill>
                  <a:srgbClr val="000000"/>
                </a:solidFill>
              </a:rPr>
              <a:t> </a:t>
            </a:r>
            <a:r>
              <a:rPr lang="en-US" dirty="0" err="1" smtClean="0">
                <a:solidFill>
                  <a:srgbClr val="000000"/>
                </a:solidFill>
              </a:rPr>
              <a:t>Cur_account</a:t>
            </a:r>
            <a:r>
              <a:rPr lang="en-US" dirty="0" smtClean="0">
                <a:solidFill>
                  <a:srgbClr val="000000"/>
                </a:solidFill>
              </a:rPr>
              <a:t> </a:t>
            </a:r>
            <a:r>
              <a:rPr lang="en-US" dirty="0" smtClean="0">
                <a:solidFill>
                  <a:srgbClr val="0000FF"/>
                </a:solidFill>
              </a:rPr>
              <a:t>into</a:t>
            </a:r>
            <a:r>
              <a:rPr lang="en-US" dirty="0" smtClean="0">
                <a:solidFill>
                  <a:srgbClr val="000000"/>
                </a:solidFill>
              </a:rPr>
              <a:t> @</a:t>
            </a:r>
            <a:r>
              <a:rPr lang="en-US" dirty="0" err="1" smtClean="0">
                <a:solidFill>
                  <a:srgbClr val="000000"/>
                </a:solidFill>
              </a:rPr>
              <a:t>V_User_Id</a:t>
            </a:r>
            <a:r>
              <a:rPr lang="en-US" dirty="0" smtClean="0">
                <a:solidFill>
                  <a:srgbClr val="808080"/>
                </a:solidFill>
              </a:rPr>
              <a:t>,</a:t>
            </a:r>
            <a:r>
              <a:rPr lang="en-US" dirty="0" smtClean="0">
                <a:solidFill>
                  <a:srgbClr val="000000"/>
                </a:solidFill>
              </a:rPr>
              <a:t> @</a:t>
            </a:r>
            <a:r>
              <a:rPr lang="en-US" dirty="0" err="1" smtClean="0">
                <a:solidFill>
                  <a:srgbClr val="000000"/>
                </a:solidFill>
              </a:rPr>
              <a:t>V_account_number</a:t>
            </a:r>
            <a:endParaRPr lang="en-US" dirty="0" smtClean="0">
              <a:solidFill>
                <a:srgbClr val="000000"/>
              </a:solidFill>
            </a:endParaRPr>
          </a:p>
          <a:p>
            <a:r>
              <a:rPr lang="en-IN" dirty="0" smtClean="0">
                <a:solidFill>
                  <a:srgbClr val="000000"/>
                </a:solidFill>
              </a:rPr>
              <a:t>  </a:t>
            </a:r>
            <a:r>
              <a:rPr lang="en-IN" dirty="0" smtClean="0">
                <a:solidFill>
                  <a:srgbClr val="0000FF"/>
                </a:solidFill>
              </a:rPr>
              <a:t>End</a:t>
            </a:r>
            <a:endParaRPr lang="en-IN" dirty="0" smtClean="0">
              <a:solidFill>
                <a:srgbClr val="000000"/>
              </a:solidFill>
            </a:endParaRPr>
          </a:p>
          <a:p>
            <a:r>
              <a:rPr lang="en-IN" dirty="0" smtClean="0">
                <a:solidFill>
                  <a:srgbClr val="000000"/>
                </a:solidFill>
              </a:rPr>
              <a:t>  </a:t>
            </a:r>
            <a:r>
              <a:rPr lang="en-IN" dirty="0" smtClean="0">
                <a:solidFill>
                  <a:srgbClr val="0000FF"/>
                </a:solidFill>
              </a:rPr>
              <a:t>close</a:t>
            </a:r>
            <a:r>
              <a:rPr lang="en-IN" dirty="0" smtClean="0">
                <a:solidFill>
                  <a:srgbClr val="000000"/>
                </a:solidFill>
              </a:rPr>
              <a:t> </a:t>
            </a:r>
            <a:r>
              <a:rPr lang="en-IN" dirty="0" err="1" smtClean="0">
                <a:solidFill>
                  <a:srgbClr val="000000"/>
                </a:solidFill>
              </a:rPr>
              <a:t>Cur_account</a:t>
            </a:r>
            <a:endParaRPr lang="en-IN" dirty="0" smtClean="0">
              <a:solidFill>
                <a:srgbClr val="000000"/>
              </a:solidFill>
            </a:endParaRPr>
          </a:p>
          <a:p>
            <a:r>
              <a:rPr lang="en-IN" dirty="0" smtClean="0">
                <a:solidFill>
                  <a:srgbClr val="000000"/>
                </a:solidFill>
              </a:rPr>
              <a:t>  </a:t>
            </a:r>
            <a:r>
              <a:rPr lang="en-IN" dirty="0" err="1" smtClean="0">
                <a:solidFill>
                  <a:srgbClr val="0000FF"/>
                </a:solidFill>
              </a:rPr>
              <a:t>DeAllocate</a:t>
            </a:r>
            <a:r>
              <a:rPr lang="en-IN" dirty="0" smtClean="0">
                <a:solidFill>
                  <a:srgbClr val="000000"/>
                </a:solidFill>
              </a:rPr>
              <a:t> </a:t>
            </a:r>
            <a:r>
              <a:rPr lang="en-IN" dirty="0" err="1" smtClean="0">
                <a:solidFill>
                  <a:srgbClr val="000000"/>
                </a:solidFill>
              </a:rPr>
              <a:t>Cur_account</a:t>
            </a:r>
            <a:endParaRPr lang="en-IN" dirty="0" smtClean="0">
              <a:solidFill>
                <a:srgbClr val="000000"/>
              </a:solidFill>
            </a:endParaRPr>
          </a:p>
          <a:p>
            <a:r>
              <a:rPr lang="en-IN" dirty="0" smtClean="0">
                <a:solidFill>
                  <a:srgbClr val="0000FF"/>
                </a:solidFill>
              </a:rPr>
              <a:t>End</a:t>
            </a:r>
            <a:endParaRPr lang="en-IN" dirty="0" smtClean="0">
              <a:solidFill>
                <a:srgbClr val="000000"/>
              </a:solidFill>
            </a:endParaRPr>
          </a:p>
          <a:p>
            <a:r>
              <a:rPr lang="en-IN" dirty="0" smtClean="0">
                <a:solidFill>
                  <a:srgbClr val="0000FF"/>
                </a:solidFill>
              </a:rPr>
              <a:t>Exec</a:t>
            </a:r>
            <a:r>
              <a:rPr lang="en-IN" dirty="0" smtClean="0">
                <a:solidFill>
                  <a:srgbClr val="000000"/>
                </a:solidFill>
              </a:rPr>
              <a:t> </a:t>
            </a:r>
            <a:r>
              <a:rPr lang="en-IN" dirty="0" err="1" smtClean="0">
                <a:solidFill>
                  <a:srgbClr val="000000"/>
                </a:solidFill>
              </a:rPr>
              <a:t>Proc_account</a:t>
            </a:r>
            <a:r>
              <a:rPr lang="en-IN" dirty="0" smtClean="0">
                <a:solidFill>
                  <a:srgbClr val="0000FF"/>
                </a:solidFill>
              </a:rPr>
              <a:t> </a:t>
            </a:r>
            <a:r>
              <a:rPr lang="en-IN" dirty="0" smtClean="0">
                <a:solidFill>
                  <a:srgbClr val="000000"/>
                </a:solidFill>
              </a:rPr>
              <a:t>108</a:t>
            </a:r>
            <a:endParaRPr lang="en-IN" dirty="0"/>
          </a:p>
        </p:txBody>
      </p:sp>
    </p:spTree>
    <p:extLst>
      <p:ext uri="{BB962C8B-B14F-4D97-AF65-F5344CB8AC3E}">
        <p14:creationId xmlns:p14="http://schemas.microsoft.com/office/powerpoint/2010/main" val="259264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991" y="472854"/>
            <a:ext cx="4621906" cy="369332"/>
          </a:xfrm>
          <a:prstGeom prst="rect">
            <a:avLst/>
          </a:prstGeom>
        </p:spPr>
        <p:txBody>
          <a:bodyPr wrap="none">
            <a:spAutoFit/>
          </a:bodyPr>
          <a:lstStyle/>
          <a:p>
            <a:pPr lvl="0" eaLnBrk="0" fontAlgn="base" hangingPunct="0">
              <a:spcBef>
                <a:spcPct val="0"/>
              </a:spcBef>
              <a:spcAft>
                <a:spcPct val="0"/>
              </a:spcAft>
            </a:pPr>
            <a:r>
              <a:rPr lang="en-US" altLang="en-US" b="1" dirty="0">
                <a:solidFill>
                  <a:srgbClr val="171717"/>
                </a:solidFill>
                <a:latin typeface="Segoe UI" panose="020B0502040204020203" pitchFamily="34" charset="0"/>
                <a:cs typeface="Segoe UI" panose="020B0502040204020203" pitchFamily="34" charset="0"/>
              </a:rPr>
              <a:t>What is .NET? Introduction and overview</a:t>
            </a:r>
          </a:p>
        </p:txBody>
      </p:sp>
      <p:sp>
        <p:nvSpPr>
          <p:cNvPr id="5" name="Rectangle 4"/>
          <p:cNvSpPr/>
          <p:nvPr/>
        </p:nvSpPr>
        <p:spPr>
          <a:xfrm>
            <a:off x="1795990" y="1103731"/>
            <a:ext cx="10396009" cy="6063198"/>
          </a:xfrm>
          <a:prstGeom prst="rect">
            <a:avLst/>
          </a:prstGeom>
        </p:spPr>
        <p:txBody>
          <a:bodyPr wrap="square">
            <a:spAutoFit/>
          </a:bodyPr>
          <a:lstStyle/>
          <a:p>
            <a:pPr lvl="0" eaLnBrk="0" fontAlgn="base" hangingPunct="0">
              <a:spcBef>
                <a:spcPct val="0"/>
              </a:spcBef>
              <a:spcAft>
                <a:spcPct val="0"/>
              </a:spcAft>
              <a:buFontTx/>
              <a:buChar char="•"/>
            </a:pPr>
            <a:r>
              <a:rPr lang="en-US" altLang="en-US" dirty="0">
                <a:solidFill>
                  <a:srgbClr val="171717"/>
                </a:solidFill>
                <a:latin typeface="Segoe UI" panose="020B0502040204020203" pitchFamily="34" charset="0"/>
                <a:cs typeface="Segoe UI" panose="020B0502040204020203" pitchFamily="34" charset="0"/>
                <a:hlinkClick r:id="rId2"/>
              </a:rPr>
              <a:t>.NET is a free</a:t>
            </a:r>
            <a:r>
              <a:rPr lang="en-US" altLang="en-US" dirty="0">
                <a:solidFill>
                  <a:srgbClr val="171717"/>
                </a:solidFill>
                <a:latin typeface="Segoe UI" panose="020B0502040204020203" pitchFamily="34" charset="0"/>
                <a:cs typeface="Segoe UI" panose="020B0502040204020203" pitchFamily="34" charset="0"/>
              </a:rPr>
              <a:t>, cross-platform, </a:t>
            </a:r>
            <a:r>
              <a:rPr lang="en-US" altLang="en-US" dirty="0">
                <a:solidFill>
                  <a:srgbClr val="171717"/>
                </a:solidFill>
                <a:latin typeface="Segoe UI" panose="020B0502040204020203" pitchFamily="34" charset="0"/>
                <a:cs typeface="Segoe UI" panose="020B0502040204020203" pitchFamily="34" charset="0"/>
                <a:hlinkClick r:id="rId3"/>
              </a:rPr>
              <a:t>open source developer platform</a:t>
            </a:r>
            <a:r>
              <a:rPr lang="en-US" altLang="en-US" dirty="0">
                <a:solidFill>
                  <a:srgbClr val="171717"/>
                </a:solidFill>
                <a:latin typeface="Segoe UI" panose="020B0502040204020203" pitchFamily="34" charset="0"/>
                <a:cs typeface="Segoe UI" panose="020B0502040204020203" pitchFamily="34" charset="0"/>
              </a:rPr>
              <a:t> for building many kinds of applications. .NET is built on a </a:t>
            </a:r>
            <a:r>
              <a:rPr lang="en-US" altLang="en-US" dirty="0">
                <a:solidFill>
                  <a:srgbClr val="171717"/>
                </a:solidFill>
                <a:latin typeface="Segoe UI" panose="020B0502040204020203" pitchFamily="34" charset="0"/>
                <a:cs typeface="Segoe UI" panose="020B0502040204020203" pitchFamily="34" charset="0"/>
                <a:hlinkClick r:id="rId4"/>
              </a:rPr>
              <a:t>high-performance runtime</a:t>
            </a:r>
            <a:r>
              <a:rPr lang="en-US" altLang="en-US" dirty="0">
                <a:solidFill>
                  <a:srgbClr val="171717"/>
                </a:solidFill>
                <a:latin typeface="Segoe UI" panose="020B0502040204020203" pitchFamily="34" charset="0"/>
                <a:cs typeface="Segoe UI" panose="020B0502040204020203" pitchFamily="34" charset="0"/>
              </a:rPr>
              <a:t> that is used in production by many </a:t>
            </a:r>
            <a:r>
              <a:rPr lang="en-US" altLang="en-US" dirty="0" smtClean="0">
                <a:solidFill>
                  <a:srgbClr val="171717"/>
                </a:solidFill>
                <a:latin typeface="Segoe UI" panose="020B0502040204020203" pitchFamily="34" charset="0"/>
                <a:cs typeface="Segoe UI" panose="020B0502040204020203" pitchFamily="34" charset="0"/>
                <a:hlinkClick r:id="rId5"/>
              </a:rPr>
              <a:t>high-            scale </a:t>
            </a:r>
            <a:r>
              <a:rPr lang="en-US" altLang="en-US" dirty="0">
                <a:solidFill>
                  <a:srgbClr val="171717"/>
                </a:solidFill>
                <a:latin typeface="Segoe UI" panose="020B0502040204020203" pitchFamily="34" charset="0"/>
                <a:cs typeface="Segoe UI" panose="020B0502040204020203" pitchFamily="34" charset="0"/>
                <a:hlinkClick r:id="rId5"/>
              </a:rPr>
              <a:t>apps</a:t>
            </a:r>
            <a:r>
              <a:rPr lang="en-US" altLang="en-US" dirty="0" smtClean="0">
                <a:solidFill>
                  <a:srgbClr val="171717"/>
                </a:solidFill>
                <a:latin typeface="Segoe UI" panose="020B0502040204020203" pitchFamily="34" charset="0"/>
                <a:cs typeface="Segoe UI" panose="020B0502040204020203" pitchFamily="34" charset="0"/>
              </a:rPr>
              <a:t>.</a:t>
            </a:r>
          </a:p>
          <a:p>
            <a:pPr lvl="0" eaLnBrk="0" fontAlgn="base" hangingPunct="0">
              <a:spcBef>
                <a:spcPct val="0"/>
              </a:spcBef>
              <a:spcAft>
                <a:spcPct val="0"/>
              </a:spcAft>
            </a:pPr>
            <a:endParaRPr lang="en-US" altLang="en-US" dirty="0" smtClean="0">
              <a:solidFill>
                <a:srgbClr val="171717"/>
              </a:solidFill>
              <a:latin typeface="Segoe UI" panose="020B0502040204020203" pitchFamily="34" charset="0"/>
              <a:cs typeface="Segoe UI" panose="020B0502040204020203" pitchFamily="34" charset="0"/>
            </a:endParaRPr>
          </a:p>
          <a:p>
            <a:pPr fontAlgn="base"/>
            <a:r>
              <a:rPr lang="en-US" b="1" dirty="0"/>
              <a:t>What does the DOTNET Framework provide?</a:t>
            </a:r>
            <a:endParaRPr lang="en-US" dirty="0"/>
          </a:p>
          <a:p>
            <a:pPr fontAlgn="base"/>
            <a:r>
              <a:rPr lang="en-US" dirty="0"/>
              <a:t>The DOTNET Framework provides two things are as follows</a:t>
            </a:r>
          </a:p>
          <a:p>
            <a:pPr fontAlgn="base"/>
            <a:r>
              <a:rPr lang="en-US" b="1" dirty="0"/>
              <a:t>BCL</a:t>
            </a:r>
            <a:r>
              <a:rPr lang="en-US" dirty="0"/>
              <a:t> (Base Class Libraries)</a:t>
            </a:r>
          </a:p>
          <a:p>
            <a:pPr fontAlgn="base"/>
            <a:r>
              <a:rPr lang="en-US" b="1" dirty="0"/>
              <a:t>CLR</a:t>
            </a:r>
            <a:r>
              <a:rPr lang="en-US" dirty="0"/>
              <a:t> (Common Language Runtime</a:t>
            </a:r>
            <a:r>
              <a:rPr lang="en-US" dirty="0" smtClean="0"/>
              <a:t>)</a:t>
            </a:r>
          </a:p>
          <a:p>
            <a:pPr fontAlgn="base"/>
            <a:endParaRPr lang="en-US" dirty="0"/>
          </a:p>
          <a:p>
            <a:pPr fontAlgn="base"/>
            <a:r>
              <a:rPr lang="en-US" b="1" dirty="0"/>
              <a:t>BCL</a:t>
            </a:r>
            <a:endParaRPr lang="en-US" dirty="0"/>
          </a:p>
          <a:p>
            <a:pPr fontAlgn="base"/>
            <a:r>
              <a:rPr lang="en-US" dirty="0"/>
              <a:t>Base Class Libraries (BCL) is designed by Microsoft. Without BCL we can’t write any code in .NET. So, BCL is also known as the Building block of .NET Programs. These are installed into the machine when we installed the .NET framework. BCL contains pre-defined classes and these classes are used for the purpose of application </a:t>
            </a:r>
            <a:endParaRPr lang="en-US" dirty="0" smtClean="0"/>
          </a:p>
          <a:p>
            <a:pPr lvl="0" eaLnBrk="0" fontAlgn="base" hangingPunct="0">
              <a:spcBef>
                <a:spcPct val="0"/>
              </a:spcBef>
              <a:spcAft>
                <a:spcPct val="0"/>
              </a:spcAft>
            </a:pPr>
            <a:endParaRPr lang="en-US" altLang="en-US" b="1" dirty="0" smtClean="0">
              <a:solidFill>
                <a:srgbClr val="000000"/>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b="1" dirty="0" smtClean="0">
                <a:solidFill>
                  <a:srgbClr val="000000"/>
                </a:solidFill>
                <a:cs typeface="Arial" panose="020B0604020202020204" pitchFamily="34" charset="0"/>
              </a:rPr>
              <a:t>CLR</a:t>
            </a:r>
            <a:endParaRPr kumimoji="0" lang="en-US" altLang="en-US" b="0" i="0" u="none" strike="noStrike" cap="none" normalizeH="0" baseline="0" dirty="0" smtClean="0">
              <a:ln>
                <a:noFill/>
              </a:ln>
              <a:solidFill>
                <a:srgbClr val="3A3A3A"/>
              </a:solidFill>
              <a:effectLst/>
            </a:endParaRPr>
          </a:p>
          <a:p>
            <a:pPr lvl="0" eaLnBrk="0" fontAlgn="base" hangingPunct="0">
              <a:spcBef>
                <a:spcPct val="0"/>
              </a:spcBef>
              <a:spcAft>
                <a:spcPct val="0"/>
              </a:spcAft>
            </a:pPr>
            <a:r>
              <a:rPr lang="en-US" altLang="en-US" dirty="0">
                <a:solidFill>
                  <a:srgbClr val="000000"/>
                </a:solidFill>
                <a:cs typeface="Arial" panose="020B0604020202020204" pitchFamily="34" charset="0"/>
              </a:rPr>
              <a:t>CLR stands for Common Language Runtime and it is the core component under </a:t>
            </a:r>
            <a:r>
              <a:rPr lang="en-US" altLang="en-US" dirty="0">
                <a:solidFill>
                  <a:srgbClr val="000000"/>
                </a:solidFill>
              </a:rPr>
              <a:t>the .NET</a:t>
            </a:r>
            <a:r>
              <a:rPr lang="en-US" altLang="en-US" dirty="0">
                <a:solidFill>
                  <a:srgbClr val="000000"/>
                </a:solidFill>
                <a:cs typeface="Arial" panose="020B0604020202020204" pitchFamily="34" charset="0"/>
              </a:rPr>
              <a:t> framework which is responsible for converting the MSIL (Microsoft Intermediate Language) code into native code. In our next article, we will discuss </a:t>
            </a:r>
            <a:r>
              <a:rPr lang="en-US" altLang="en-US" b="1" dirty="0">
                <a:solidFill>
                  <a:srgbClr val="007BFF"/>
                </a:solidFill>
                <a:cs typeface="Arial" panose="020B0604020202020204" pitchFamily="34" charset="0"/>
                <a:hlinkClick r:id="rId6"/>
              </a:rPr>
              <a:t>CLR</a:t>
            </a:r>
            <a:r>
              <a:rPr lang="en-US" altLang="en-US" dirty="0">
                <a:solidFill>
                  <a:srgbClr val="000000"/>
                </a:solidFill>
                <a:cs typeface="Arial" panose="020B0604020202020204" pitchFamily="34" charset="0"/>
              </a:rPr>
              <a:t> in detail. </a:t>
            </a:r>
            <a:r>
              <a:rPr lang="en-US" dirty="0" smtClean="0"/>
              <a:t>development.</a:t>
            </a:r>
          </a:p>
          <a:p>
            <a:pPr fontAlgn="base"/>
            <a:endParaRPr lang="en-US" dirty="0"/>
          </a:p>
          <a:p>
            <a:pPr fontAlgn="base"/>
            <a:endParaRPr lang="en-US" dirty="0"/>
          </a:p>
          <a:p>
            <a:pPr lvl="0" eaLnBrk="0" fontAlgn="base" hangingPunct="0">
              <a:spcBef>
                <a:spcPct val="0"/>
              </a:spcBef>
              <a:spcAft>
                <a:spcPct val="0"/>
              </a:spcAft>
              <a:buFontTx/>
              <a:buChar char="•"/>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82406"/>
            <a:ext cx="7694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12529"/>
                </a:solidFill>
                <a:effectLst/>
                <a:latin typeface="-apple-system"/>
              </a:rPr>
              <a:t>  </a:t>
            </a:r>
          </a:p>
        </p:txBody>
      </p:sp>
    </p:spTree>
    <p:extLst>
      <p:ext uri="{BB962C8B-B14F-4D97-AF65-F5344CB8AC3E}">
        <p14:creationId xmlns:p14="http://schemas.microsoft.com/office/powerpoint/2010/main" val="2650702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OT NET Framework Code Exceu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59" y="321280"/>
            <a:ext cx="6276975"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2759" y="2518350"/>
            <a:ext cx="11818082" cy="3693319"/>
          </a:xfrm>
          <a:prstGeom prst="rect">
            <a:avLst/>
          </a:prstGeom>
        </p:spPr>
        <p:txBody>
          <a:bodyPr wrap="square">
            <a:spAutoFit/>
          </a:bodyPr>
          <a:lstStyle/>
          <a:p>
            <a:pPr fontAlgn="base"/>
            <a:r>
              <a:rPr lang="en-US" b="1" i="0" dirty="0" smtClean="0">
                <a:solidFill>
                  <a:srgbClr val="D171DD"/>
                </a:solidFill>
                <a:effectLst/>
              </a:rPr>
              <a:t>using </a:t>
            </a:r>
            <a:r>
              <a:rPr lang="en-US" b="0" i="1" dirty="0" smtClean="0">
                <a:solidFill>
                  <a:srgbClr val="4284AE"/>
                </a:solidFill>
                <a:effectLst/>
              </a:rPr>
              <a:t>System;</a:t>
            </a:r>
            <a:endParaRPr lang="en-US" b="0" i="0" dirty="0" smtClean="0">
              <a:solidFill>
                <a:srgbClr val="596174"/>
              </a:solidFill>
              <a:effectLst/>
            </a:endParaRPr>
          </a:p>
          <a:p>
            <a:pPr fontAlgn="base"/>
            <a:r>
              <a:rPr lang="en-US" b="1" i="0" dirty="0" smtClean="0">
                <a:solidFill>
                  <a:srgbClr val="D171DD"/>
                </a:solidFill>
                <a:effectLst/>
              </a:rPr>
              <a:t>namespace </a:t>
            </a:r>
            <a:r>
              <a:rPr lang="en-US" b="0" i="1" dirty="0" err="1" smtClean="0">
                <a:solidFill>
                  <a:srgbClr val="4284AE"/>
                </a:solidFill>
                <a:effectLst/>
              </a:rPr>
              <a:t>ConstructorDemo</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D171DD"/>
                </a:solidFill>
                <a:effectLst/>
              </a:rPr>
              <a:t>public</a:t>
            </a:r>
            <a:r>
              <a:rPr lang="en-US" b="0" i="0" dirty="0" smtClean="0">
                <a:solidFill>
                  <a:srgbClr val="CFD5E0"/>
                </a:solidFill>
                <a:effectLst/>
              </a:rPr>
              <a:t> </a:t>
            </a:r>
            <a:r>
              <a:rPr lang="en-US" b="1" i="0" dirty="0" smtClean="0">
                <a:solidFill>
                  <a:srgbClr val="D171DD"/>
                </a:solidFill>
                <a:effectLst/>
              </a:rPr>
              <a:t>class</a:t>
            </a:r>
            <a:r>
              <a:rPr lang="en-US" b="0" i="0" dirty="0" smtClean="0">
                <a:solidFill>
                  <a:srgbClr val="CFD5E0"/>
                </a:solidFill>
                <a:effectLst/>
              </a:rPr>
              <a:t> </a:t>
            </a:r>
            <a:r>
              <a:rPr lang="en-US" b="0" i="0" dirty="0" err="1" smtClean="0">
                <a:solidFill>
                  <a:srgbClr val="CFD5E0"/>
                </a:solidFill>
                <a:effectLst/>
              </a:rPr>
              <a:t>ConstructorsDemo</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D171DD"/>
                </a:solidFill>
                <a:effectLst/>
              </a:rPr>
              <a:t>static</a:t>
            </a:r>
            <a:r>
              <a:rPr lang="en-US" b="0" i="0" dirty="0" smtClean="0">
                <a:solidFill>
                  <a:srgbClr val="CFD5E0"/>
                </a:solidFill>
                <a:effectLst/>
              </a:rPr>
              <a:t> </a:t>
            </a:r>
            <a:r>
              <a:rPr lang="en-US" b="1" i="0" dirty="0" err="1" smtClean="0">
                <a:solidFill>
                  <a:srgbClr val="D171DD"/>
                </a:solidFill>
                <a:effectLst/>
              </a:rPr>
              <a:t>int</a:t>
            </a:r>
            <a:r>
              <a:rPr lang="en-US" b="0" i="0" dirty="0" smtClean="0">
                <a:solidFill>
                  <a:srgbClr val="CFD5E0"/>
                </a:solidFill>
                <a:effectLst/>
              </a:rPr>
              <a:t> x; </a:t>
            </a:r>
            <a:r>
              <a:rPr lang="en-US" b="0" i="0" dirty="0" smtClean="0">
                <a:solidFill>
                  <a:srgbClr val="6B7C8B"/>
                </a:solidFill>
                <a:effectLst/>
              </a:rPr>
              <a:t>//It is going to be initialized by static constructor</a:t>
            </a:r>
            <a:endParaRPr lang="en-US" b="0" i="0" dirty="0" smtClean="0">
              <a:solidFill>
                <a:srgbClr val="596174"/>
              </a:solidFill>
              <a:effectLst/>
            </a:endParaRPr>
          </a:p>
          <a:p>
            <a:pPr fontAlgn="base"/>
            <a:r>
              <a:rPr lang="en-US" b="1" i="0" dirty="0" err="1" smtClean="0">
                <a:solidFill>
                  <a:srgbClr val="D171DD"/>
                </a:solidFill>
                <a:effectLst/>
              </a:rPr>
              <a:t>int</a:t>
            </a:r>
            <a:r>
              <a:rPr lang="en-US" b="0" i="0" dirty="0" smtClean="0">
                <a:solidFill>
                  <a:srgbClr val="CFD5E0"/>
                </a:solidFill>
                <a:effectLst/>
              </a:rPr>
              <a:t> y; </a:t>
            </a:r>
            <a:r>
              <a:rPr lang="en-US" b="0" i="0" dirty="0" smtClean="0">
                <a:solidFill>
                  <a:srgbClr val="6B7C8B"/>
                </a:solidFill>
                <a:effectLst/>
              </a:rPr>
              <a:t>//It is going to be initialized by non-static constructor</a:t>
            </a:r>
            <a:endParaRPr lang="en-US" b="0" i="0" dirty="0" smtClean="0">
              <a:solidFill>
                <a:srgbClr val="596174"/>
              </a:solidFill>
              <a:effectLst/>
            </a:endParaRPr>
          </a:p>
          <a:p>
            <a:pPr fontAlgn="base"/>
            <a:r>
              <a:rPr lang="en-US" b="0" i="0" dirty="0" smtClean="0">
                <a:solidFill>
                  <a:srgbClr val="6B7C8B"/>
                </a:solidFill>
                <a:effectLst/>
              </a:rPr>
              <a:t>//Static Constructor</a:t>
            </a:r>
            <a:endParaRPr lang="en-US" b="0" i="0" dirty="0" smtClean="0">
              <a:solidFill>
                <a:srgbClr val="596174"/>
              </a:solidFill>
              <a:effectLst/>
            </a:endParaRPr>
          </a:p>
          <a:p>
            <a:pPr fontAlgn="base"/>
            <a:r>
              <a:rPr lang="en-US" b="1" i="0" dirty="0" smtClean="0">
                <a:solidFill>
                  <a:srgbClr val="D171DD"/>
                </a:solidFill>
                <a:effectLst/>
              </a:rPr>
              <a:t>static</a:t>
            </a:r>
            <a:r>
              <a:rPr lang="en-US" b="0" i="0" dirty="0" smtClean="0">
                <a:solidFill>
                  <a:srgbClr val="CFD5E0"/>
                </a:solidFill>
                <a:effectLst/>
              </a:rPr>
              <a:t> </a:t>
            </a:r>
            <a:r>
              <a:rPr lang="en-US" b="0" i="0" dirty="0" err="1" smtClean="0">
                <a:solidFill>
                  <a:srgbClr val="4284AE"/>
                </a:solidFill>
                <a:effectLst/>
              </a:rPr>
              <a:t>ConstructorsDemo</a:t>
            </a:r>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0" i="0" dirty="0" smtClean="0">
                <a:solidFill>
                  <a:srgbClr val="6B7C8B"/>
                </a:solidFill>
                <a:effectLst/>
              </a:rPr>
              <a:t>//This constructor initialized the static variable x with default value i.e. 0</a:t>
            </a:r>
            <a:endParaRPr lang="en-US" b="0" i="0" dirty="0" smtClean="0">
              <a:solidFill>
                <a:srgbClr val="596174"/>
              </a:solidFill>
              <a:effectLst/>
            </a:endParaRPr>
          </a:p>
          <a:p>
            <a:pPr fontAlgn="base"/>
            <a:r>
              <a:rPr lang="en-US" b="0" i="0" dirty="0" err="1" smtClean="0">
                <a:solidFill>
                  <a:srgbClr val="CFD5E0"/>
                </a:solidFill>
                <a:effectLst/>
              </a:rPr>
              <a:t>Console.</a:t>
            </a:r>
            <a:r>
              <a:rPr lang="en-US" b="0" i="0" dirty="0" err="1" smtClean="0">
                <a:solidFill>
                  <a:srgbClr val="4284AE"/>
                </a:solidFill>
                <a:effectLst/>
              </a:rPr>
              <a:t>WriteLine</a:t>
            </a:r>
            <a:r>
              <a:rPr lang="en-US" b="1" i="0" dirty="0" smtClean="0">
                <a:solidFill>
                  <a:srgbClr val="6B7C8B"/>
                </a:solidFill>
                <a:effectLst/>
              </a:rPr>
              <a:t>(</a:t>
            </a:r>
            <a:r>
              <a:rPr lang="en-US" b="0" i="0" dirty="0" smtClean="0">
                <a:solidFill>
                  <a:srgbClr val="7CC379"/>
                </a:solidFill>
                <a:effectLst/>
              </a:rPr>
              <a:t>"Static Constructor is Called"</a:t>
            </a:r>
            <a:r>
              <a:rPr lang="en-US" b="1" i="0" dirty="0" smtClean="0">
                <a:solidFill>
                  <a:srgbClr val="6B7C8B"/>
                </a:solidFill>
                <a:effectLst/>
              </a:rPr>
              <a:t>)</a:t>
            </a:r>
            <a:r>
              <a:rPr lang="en-US" b="0" i="0" dirty="0" smtClean="0">
                <a:solidFill>
                  <a:srgbClr val="CFD5E0"/>
                </a:solidFill>
                <a:effectLst/>
              </a:rPr>
              <a:t>;</a:t>
            </a:r>
            <a:endParaRPr lang="en-US" b="0" i="0" dirty="0" smtClean="0">
              <a:solidFill>
                <a:srgbClr val="596174"/>
              </a:solidFill>
              <a:effectLst/>
            </a:endParaRPr>
          </a:p>
          <a:p>
            <a:pPr fontAlgn="base"/>
            <a:r>
              <a:rPr lang="en-US" b="1" i="0" dirty="0" smtClean="0">
                <a:solidFill>
                  <a:srgbClr val="6B7C8B"/>
                </a:solidFill>
                <a:effectLst/>
              </a:rPr>
              <a:t>}</a:t>
            </a:r>
          </a:p>
        </p:txBody>
      </p:sp>
    </p:spTree>
    <p:extLst>
      <p:ext uri="{BB962C8B-B14F-4D97-AF65-F5344CB8AC3E}">
        <p14:creationId xmlns:p14="http://schemas.microsoft.com/office/powerpoint/2010/main" val="43351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0140" y="889844"/>
            <a:ext cx="9891860" cy="5078313"/>
          </a:xfrm>
          <a:prstGeom prst="rect">
            <a:avLst/>
          </a:prstGeom>
        </p:spPr>
        <p:txBody>
          <a:bodyPr wrap="square">
            <a:spAutoFit/>
          </a:bodyPr>
          <a:lstStyle/>
          <a:p>
            <a:pPr fontAlgn="base"/>
            <a:r>
              <a:rPr lang="en-US" b="0" i="0" dirty="0" smtClean="0">
                <a:solidFill>
                  <a:srgbClr val="6B7C8B"/>
                </a:solidFill>
                <a:effectLst/>
              </a:rPr>
              <a:t>//Non-Static Constructor</a:t>
            </a:r>
            <a:endParaRPr lang="en-US" b="0" i="0" dirty="0" smtClean="0">
              <a:solidFill>
                <a:srgbClr val="596174"/>
              </a:solidFill>
              <a:effectLst/>
            </a:endParaRPr>
          </a:p>
          <a:p>
            <a:pPr fontAlgn="base"/>
            <a:r>
              <a:rPr lang="en-US" b="1" i="0" dirty="0" smtClean="0">
                <a:solidFill>
                  <a:srgbClr val="D171DD"/>
                </a:solidFill>
                <a:effectLst/>
              </a:rPr>
              <a:t>public</a:t>
            </a:r>
            <a:r>
              <a:rPr lang="en-US" b="0" i="0" dirty="0" smtClean="0">
                <a:solidFill>
                  <a:srgbClr val="CFD5E0"/>
                </a:solidFill>
                <a:effectLst/>
              </a:rPr>
              <a:t> </a:t>
            </a:r>
            <a:r>
              <a:rPr lang="en-US" b="0" i="0" dirty="0" err="1" smtClean="0">
                <a:solidFill>
                  <a:srgbClr val="4284AE"/>
                </a:solidFill>
                <a:effectLst/>
              </a:rPr>
              <a:t>ConstructorsDemo</a:t>
            </a:r>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0" i="0" dirty="0" smtClean="0">
                <a:solidFill>
                  <a:srgbClr val="6B7C8B"/>
                </a:solidFill>
                <a:effectLst/>
              </a:rPr>
              <a:t>//This constructor initialized the static variable y with default value i.e. 0</a:t>
            </a:r>
            <a:endParaRPr lang="en-US" b="0" i="0" dirty="0" smtClean="0">
              <a:solidFill>
                <a:srgbClr val="596174"/>
              </a:solidFill>
              <a:effectLst/>
            </a:endParaRPr>
          </a:p>
          <a:p>
            <a:pPr fontAlgn="base"/>
            <a:r>
              <a:rPr lang="en-US" b="0" i="0" dirty="0" err="1" smtClean="0">
                <a:solidFill>
                  <a:srgbClr val="CFD5E0"/>
                </a:solidFill>
                <a:effectLst/>
              </a:rPr>
              <a:t>Console.</a:t>
            </a:r>
            <a:r>
              <a:rPr lang="en-US" b="0" i="0" dirty="0" err="1" smtClean="0">
                <a:solidFill>
                  <a:srgbClr val="4284AE"/>
                </a:solidFill>
                <a:effectLst/>
              </a:rPr>
              <a:t>WriteLine</a:t>
            </a:r>
            <a:r>
              <a:rPr lang="en-US" b="1" i="0" dirty="0" smtClean="0">
                <a:solidFill>
                  <a:srgbClr val="6B7C8B"/>
                </a:solidFill>
                <a:effectLst/>
              </a:rPr>
              <a:t>(</a:t>
            </a:r>
            <a:r>
              <a:rPr lang="en-US" b="0" i="0" dirty="0" smtClean="0">
                <a:solidFill>
                  <a:srgbClr val="7CC379"/>
                </a:solidFill>
                <a:effectLst/>
              </a:rPr>
              <a:t>"Non-Static Constructor is Called"</a:t>
            </a:r>
            <a:r>
              <a:rPr lang="en-US" b="1" i="0" dirty="0" smtClean="0">
                <a:solidFill>
                  <a:srgbClr val="6B7C8B"/>
                </a:solidFill>
                <a:effectLst/>
              </a:rPr>
              <a:t>)</a:t>
            </a:r>
            <a:r>
              <a:rPr lang="en-US" b="0" i="0" dirty="0" smtClean="0">
                <a:solidFill>
                  <a:srgbClr val="CFD5E0"/>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0" i="0" dirty="0" smtClean="0">
                <a:solidFill>
                  <a:srgbClr val="6B7C8B"/>
                </a:solidFill>
                <a:effectLst/>
              </a:rPr>
              <a:t>//Main Method is the Entry Point for our Application Execution</a:t>
            </a:r>
            <a:endParaRPr lang="en-US" b="0" i="0" dirty="0" smtClean="0">
              <a:solidFill>
                <a:srgbClr val="596174"/>
              </a:solidFill>
              <a:effectLst/>
            </a:endParaRPr>
          </a:p>
          <a:p>
            <a:pPr fontAlgn="base"/>
            <a:r>
              <a:rPr lang="en-US" b="1" i="0" dirty="0" smtClean="0">
                <a:solidFill>
                  <a:srgbClr val="D171DD"/>
                </a:solidFill>
                <a:effectLst/>
              </a:rPr>
              <a:t>static</a:t>
            </a:r>
            <a:r>
              <a:rPr lang="en-US" b="0" i="0" dirty="0" smtClean="0">
                <a:solidFill>
                  <a:srgbClr val="CFD5E0"/>
                </a:solidFill>
                <a:effectLst/>
              </a:rPr>
              <a:t> </a:t>
            </a:r>
            <a:r>
              <a:rPr lang="en-US" b="1" i="0" dirty="0" smtClean="0">
                <a:solidFill>
                  <a:srgbClr val="D171DD"/>
                </a:solidFill>
                <a:effectLst/>
              </a:rPr>
              <a:t>void</a:t>
            </a:r>
            <a:r>
              <a:rPr lang="en-US" b="0" i="0" dirty="0" smtClean="0">
                <a:solidFill>
                  <a:srgbClr val="CFD5E0"/>
                </a:solidFill>
                <a:effectLst/>
              </a:rPr>
              <a:t> </a:t>
            </a:r>
            <a:r>
              <a:rPr lang="en-US" b="0" i="0" dirty="0" smtClean="0">
                <a:solidFill>
                  <a:srgbClr val="4284AE"/>
                </a:solidFill>
                <a:effectLst/>
              </a:rPr>
              <a:t>Main</a:t>
            </a:r>
            <a:r>
              <a:rPr lang="en-US" b="1" i="0" dirty="0" smtClean="0">
                <a:solidFill>
                  <a:srgbClr val="6B7C8B"/>
                </a:solidFill>
                <a:effectLst/>
              </a:rPr>
              <a:t>(</a:t>
            </a:r>
            <a:r>
              <a:rPr lang="en-US" b="1" i="0" dirty="0" smtClean="0">
                <a:solidFill>
                  <a:srgbClr val="D171DD"/>
                </a:solidFill>
                <a:effectLst/>
              </a:rPr>
              <a:t>string</a:t>
            </a:r>
            <a:r>
              <a:rPr lang="en-US" b="1" i="0" dirty="0" smtClean="0">
                <a:solidFill>
                  <a:srgbClr val="6B7C8B"/>
                </a:solidFill>
                <a:effectLst/>
              </a:rPr>
              <a:t>[]</a:t>
            </a:r>
            <a:r>
              <a:rPr lang="en-US" b="0" i="0" dirty="0" smtClean="0">
                <a:solidFill>
                  <a:srgbClr val="CFD5E0"/>
                </a:solidFill>
                <a:effectLst/>
              </a:rPr>
              <a:t> </a:t>
            </a:r>
            <a:r>
              <a:rPr lang="en-US" b="0" i="0" dirty="0" err="1" smtClean="0">
                <a:solidFill>
                  <a:srgbClr val="CFD5E0"/>
                </a:solidFill>
                <a:effectLst/>
              </a:rPr>
              <a:t>args</a:t>
            </a:r>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0" i="0" dirty="0" smtClean="0">
                <a:solidFill>
                  <a:srgbClr val="6B7C8B"/>
                </a:solidFill>
                <a:effectLst/>
              </a:rPr>
              <a:t>//Before Executing the body of Main Method, Static Constructor is executed</a:t>
            </a:r>
            <a:endParaRPr lang="en-US" b="0" i="0" dirty="0" smtClean="0">
              <a:solidFill>
                <a:srgbClr val="596174"/>
              </a:solidFill>
              <a:effectLst/>
            </a:endParaRPr>
          </a:p>
          <a:p>
            <a:pPr fontAlgn="base"/>
            <a:r>
              <a:rPr lang="en-US" b="0" i="0" dirty="0" err="1" smtClean="0">
                <a:solidFill>
                  <a:srgbClr val="CFD5E0"/>
                </a:solidFill>
                <a:effectLst/>
              </a:rPr>
              <a:t>Console.</a:t>
            </a:r>
            <a:r>
              <a:rPr lang="en-US" b="0" i="0" dirty="0" err="1" smtClean="0">
                <a:solidFill>
                  <a:srgbClr val="4284AE"/>
                </a:solidFill>
                <a:effectLst/>
              </a:rPr>
              <a:t>WriteLine</a:t>
            </a:r>
            <a:r>
              <a:rPr lang="en-US" b="1" i="0" dirty="0" smtClean="0">
                <a:solidFill>
                  <a:srgbClr val="6B7C8B"/>
                </a:solidFill>
                <a:effectLst/>
              </a:rPr>
              <a:t>(</a:t>
            </a:r>
            <a:r>
              <a:rPr lang="en-US" b="0" i="0" dirty="0" smtClean="0">
                <a:solidFill>
                  <a:srgbClr val="7CC379"/>
                </a:solidFill>
                <a:effectLst/>
              </a:rPr>
              <a:t>"Main Method Body.."</a:t>
            </a:r>
            <a:r>
              <a:rPr lang="en-US" b="1" i="0" dirty="0" smtClean="0">
                <a:solidFill>
                  <a:srgbClr val="6B7C8B"/>
                </a:solidFill>
                <a:effectLst/>
              </a:rPr>
              <a:t>)</a:t>
            </a:r>
            <a:r>
              <a:rPr lang="en-US" b="0" i="0" dirty="0" smtClean="0">
                <a:solidFill>
                  <a:srgbClr val="CFD5E0"/>
                </a:solidFill>
                <a:effectLst/>
              </a:rPr>
              <a:t>;</a:t>
            </a:r>
            <a:endParaRPr lang="en-US" b="0" i="0" dirty="0" smtClean="0">
              <a:solidFill>
                <a:srgbClr val="596174"/>
              </a:solidFill>
              <a:effectLst/>
            </a:endParaRPr>
          </a:p>
          <a:p>
            <a:pPr fontAlgn="base"/>
            <a:r>
              <a:rPr lang="en-US" b="0" i="0" dirty="0" err="1" smtClean="0">
                <a:solidFill>
                  <a:srgbClr val="CFD5E0"/>
                </a:solidFill>
                <a:effectLst/>
              </a:rPr>
              <a:t>Console.</a:t>
            </a:r>
            <a:r>
              <a:rPr lang="en-US" b="0" i="0" dirty="0" err="1" smtClean="0">
                <a:solidFill>
                  <a:srgbClr val="4284AE"/>
                </a:solidFill>
                <a:effectLst/>
              </a:rPr>
              <a:t>ReadKey</a:t>
            </a:r>
            <a:r>
              <a:rPr lang="en-US" b="1" i="0" dirty="0" smtClean="0">
                <a:solidFill>
                  <a:srgbClr val="6B7C8B"/>
                </a:solidFill>
                <a:effectLst/>
              </a:rPr>
              <a:t>()</a:t>
            </a:r>
            <a:r>
              <a:rPr lang="en-US" b="0" i="0" dirty="0" smtClean="0">
                <a:solidFill>
                  <a:srgbClr val="CFD5E0"/>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fontAlgn="base"/>
            <a:r>
              <a:rPr lang="en-US" b="1" i="0" dirty="0" smtClean="0">
                <a:solidFill>
                  <a:srgbClr val="6B7C8B"/>
                </a:solidFill>
                <a:effectLst/>
              </a:rPr>
              <a:t>}</a:t>
            </a:r>
            <a:endParaRPr lang="en-US" b="0" i="0" dirty="0" smtClean="0">
              <a:solidFill>
                <a:srgbClr val="596174"/>
              </a:solidFill>
              <a:effectLst/>
            </a:endParaRPr>
          </a:p>
          <a:p>
            <a:pPr algn="just" fontAlgn="base"/>
            <a:r>
              <a:rPr lang="en-US" b="1" i="0" dirty="0" smtClean="0">
                <a:solidFill>
                  <a:srgbClr val="000000"/>
                </a:solidFill>
                <a:effectLst/>
              </a:rPr>
              <a:t>Output:</a:t>
            </a:r>
          </a:p>
          <a:p>
            <a:pPr algn="just" fontAlgn="base"/>
            <a:endParaRPr lang="en-US" b="1" i="0" dirty="0" smtClean="0">
              <a:solidFill>
                <a:srgbClr val="000000"/>
              </a:solidFill>
              <a:effectLst/>
            </a:endParaRPr>
          </a:p>
          <a:p>
            <a:pPr algn="just" fontAlgn="base"/>
            <a:endParaRPr lang="en-US" b="0" i="0" dirty="0" smtClean="0">
              <a:solidFill>
                <a:srgbClr val="3A3A3A"/>
              </a:solidFill>
              <a:effectLst/>
            </a:endParaRPr>
          </a:p>
        </p:txBody>
      </p:sp>
      <p:pic>
        <p:nvPicPr>
          <p:cNvPr id="6" name="Picture 2" descr="Static vs Non-Static Constructors in C#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140" y="5533894"/>
            <a:ext cx="2667786" cy="43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75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5290" y="825140"/>
            <a:ext cx="3752850" cy="2228850"/>
          </a:xfrm>
          <a:prstGeom prst="rect">
            <a:avLst/>
          </a:prstGeom>
        </p:spPr>
      </p:pic>
      <p:pic>
        <p:nvPicPr>
          <p:cNvPr id="1032" name="Picture 8"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8934" y="1668543"/>
            <a:ext cx="5608645" cy="419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7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3385" y="989814"/>
            <a:ext cx="8653807" cy="5078313"/>
          </a:xfrm>
          <a:prstGeom prst="rect">
            <a:avLst/>
          </a:prstGeom>
        </p:spPr>
        <p:txBody>
          <a:bodyPr wrap="square">
            <a:spAutoFit/>
          </a:bodyPr>
          <a:lstStyle/>
          <a:p>
            <a:endParaRPr lang="en-US" b="1" i="0" dirty="0" smtClean="0">
              <a:solidFill>
                <a:srgbClr val="444444"/>
              </a:solidFill>
              <a:effectLst/>
              <a:latin typeface="Roboto"/>
            </a:endParaRPr>
          </a:p>
          <a:p>
            <a:pPr>
              <a:buFont typeface="Arial" panose="020B0604020202020204" pitchFamily="34" charset="0"/>
              <a:buChar char="•"/>
            </a:pPr>
            <a:r>
              <a:rPr lang="en-US" b="1" i="0" dirty="0" smtClean="0">
                <a:solidFill>
                  <a:srgbClr val="444444"/>
                </a:solidFill>
                <a:effectLst/>
                <a:latin typeface="Roboto"/>
              </a:rPr>
              <a:t>What is HTML?</a:t>
            </a:r>
            <a:endParaRPr lang="en-US" b="0" i="0" dirty="0" smtClean="0">
              <a:solidFill>
                <a:srgbClr val="444444"/>
              </a:solidFill>
              <a:effectLst/>
              <a:latin typeface="Roboto"/>
            </a:endParaRPr>
          </a:p>
          <a:p>
            <a:pPr marL="742950" lvl="1" indent="-285750">
              <a:buFont typeface="Arial" panose="020B0604020202020204" pitchFamily="34" charset="0"/>
              <a:buChar char="•"/>
            </a:pPr>
            <a:r>
              <a:rPr lang="en-US" b="0" i="0" dirty="0" smtClean="0">
                <a:solidFill>
                  <a:srgbClr val="444444"/>
                </a:solidFill>
                <a:effectLst/>
                <a:latin typeface="Roboto"/>
              </a:rPr>
              <a:t>HTML stands for Hyper Text Markup Language</a:t>
            </a:r>
          </a:p>
          <a:p>
            <a:pPr marL="742950" lvl="1" indent="-285750">
              <a:buFont typeface="Arial" panose="020B0604020202020204" pitchFamily="34" charset="0"/>
              <a:buChar char="•"/>
            </a:pPr>
            <a:r>
              <a:rPr lang="en-US" b="0" i="0" dirty="0" smtClean="0">
                <a:solidFill>
                  <a:srgbClr val="444444"/>
                </a:solidFill>
                <a:effectLst/>
                <a:latin typeface="Roboto"/>
              </a:rPr>
              <a:t>HTML is the standard markup language for creating Web pages</a:t>
            </a:r>
          </a:p>
          <a:p>
            <a:pPr marL="742950" lvl="1" indent="-285750">
              <a:buFont typeface="Arial" panose="020B0604020202020204" pitchFamily="34" charset="0"/>
              <a:buChar char="•"/>
            </a:pPr>
            <a:r>
              <a:rPr lang="en-US" b="0" i="0" dirty="0" smtClean="0">
                <a:solidFill>
                  <a:srgbClr val="444444"/>
                </a:solidFill>
                <a:effectLst/>
                <a:latin typeface="Roboto"/>
              </a:rPr>
              <a:t>HTML describes the structure of a Web page</a:t>
            </a:r>
          </a:p>
          <a:p>
            <a:pPr marL="742950" lvl="1" indent="-285750">
              <a:buFont typeface="Arial" panose="020B0604020202020204" pitchFamily="34" charset="0"/>
              <a:buChar char="•"/>
            </a:pPr>
            <a:r>
              <a:rPr lang="en-US" b="0" i="0" dirty="0" smtClean="0">
                <a:solidFill>
                  <a:srgbClr val="444444"/>
                </a:solidFill>
                <a:effectLst/>
                <a:latin typeface="Roboto"/>
              </a:rPr>
              <a:t>HTML consists of a series of elements</a:t>
            </a:r>
          </a:p>
          <a:p>
            <a:pPr marL="742950" lvl="1" indent="-285750">
              <a:buFont typeface="Arial" panose="020B0604020202020204" pitchFamily="34" charset="0"/>
              <a:buChar char="•"/>
            </a:pPr>
            <a:r>
              <a:rPr lang="en-US" b="0" i="0" dirty="0" smtClean="0">
                <a:solidFill>
                  <a:srgbClr val="444444"/>
                </a:solidFill>
                <a:effectLst/>
                <a:latin typeface="Roboto"/>
              </a:rPr>
              <a:t>HTML elements tell the browser how to display the content</a:t>
            </a:r>
          </a:p>
          <a:p>
            <a:pPr marL="742950" lvl="1" indent="-285750">
              <a:buFont typeface="Arial" panose="020B0604020202020204" pitchFamily="34" charset="0"/>
              <a:buChar char="•"/>
            </a:pPr>
            <a:r>
              <a:rPr lang="en-US" b="0" i="0" dirty="0" smtClean="0">
                <a:solidFill>
                  <a:srgbClr val="444444"/>
                </a:solidFill>
                <a:effectLst/>
                <a:latin typeface="Roboto"/>
              </a:rPr>
              <a:t>HTML elements label pieces of content such as "this is a heading", "this is a paragraph", "this is a link", etc.</a:t>
            </a:r>
          </a:p>
          <a:p>
            <a:endParaRPr lang="en-US" dirty="0" smtClean="0"/>
          </a:p>
          <a:p>
            <a:r>
              <a:rPr lang="en-US" dirty="0" smtClean="0"/>
              <a:t>Example</a:t>
            </a:r>
            <a:endParaRPr lang="en-US" dirty="0"/>
          </a:p>
          <a:p>
            <a:endParaRPr lang="en-US" dirty="0" smtClean="0"/>
          </a:p>
          <a:p>
            <a:r>
              <a:rPr lang="en-US" dirty="0" smtClean="0"/>
              <a:t>&lt;!</a:t>
            </a:r>
            <a:r>
              <a:rPr lang="en-US" dirty="0"/>
              <a:t>DOCTYPE html&gt;</a:t>
            </a:r>
            <a:br>
              <a:rPr lang="en-US" dirty="0"/>
            </a:br>
            <a:r>
              <a:rPr lang="en-US" dirty="0"/>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t>&lt;body</a:t>
            </a:r>
            <a:r>
              <a:rPr lang="en-US" dirty="0" smtClean="0"/>
              <a:t>&gt;</a:t>
            </a:r>
            <a:endParaRPr lang="en-US" b="0" i="0" dirty="0">
              <a:solidFill>
                <a:srgbClr val="444444"/>
              </a:solidFill>
              <a:effectLst/>
              <a:latin typeface="Roboto"/>
            </a:endParaRPr>
          </a:p>
        </p:txBody>
      </p:sp>
    </p:spTree>
    <p:extLst>
      <p:ext uri="{BB962C8B-B14F-4D97-AF65-F5344CB8AC3E}">
        <p14:creationId xmlns:p14="http://schemas.microsoft.com/office/powerpoint/2010/main" val="228203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1922" y="886120"/>
            <a:ext cx="7202078" cy="5632311"/>
          </a:xfrm>
          <a:prstGeom prst="rect">
            <a:avLst/>
          </a:prstGeom>
        </p:spPr>
        <p:txBody>
          <a:bodyPr wrap="square">
            <a:spAutoFit/>
          </a:bodyPr>
          <a:lstStyle/>
          <a:p>
            <a:r>
              <a:rPr lang="en-US" dirty="0" smtClean="0"/>
              <a:t>&lt;h1&gt;My First Heading&lt;/h1&gt;</a:t>
            </a:r>
            <a:br>
              <a:rPr lang="en-US" dirty="0" smtClean="0"/>
            </a:br>
            <a:r>
              <a:rPr lang="en-US" dirty="0" smtClean="0"/>
              <a:t>&lt;p&gt;My first paragraph.&lt;/p&gt;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smtClean="0"/>
          </a:p>
          <a:p>
            <a:r>
              <a:rPr lang="en-US" dirty="0"/>
              <a:t>What is an HTML Element?</a:t>
            </a:r>
          </a:p>
          <a:p>
            <a:r>
              <a:rPr lang="en-US" dirty="0"/>
              <a:t>An HTML element is defined by a start tag, some content, and an end tag:</a:t>
            </a:r>
          </a:p>
          <a:p>
            <a:r>
              <a:rPr lang="en-US" dirty="0"/>
              <a:t>&lt;</a:t>
            </a:r>
            <a:r>
              <a:rPr lang="en-US" dirty="0" err="1"/>
              <a:t>tagname</a:t>
            </a:r>
            <a:r>
              <a:rPr lang="en-US" dirty="0"/>
              <a:t>&gt; Content goes here... &lt;/</a:t>
            </a:r>
            <a:r>
              <a:rPr lang="en-US" dirty="0" err="1"/>
              <a:t>tagname</a:t>
            </a:r>
            <a:r>
              <a:rPr lang="en-US" dirty="0"/>
              <a:t>&gt;</a:t>
            </a:r>
          </a:p>
          <a:p>
            <a:r>
              <a:rPr lang="en-US" dirty="0"/>
              <a:t>The HTML </a:t>
            </a:r>
            <a:r>
              <a:rPr lang="en-US" b="1" dirty="0"/>
              <a:t>element</a:t>
            </a:r>
            <a:r>
              <a:rPr lang="en-US" dirty="0"/>
              <a:t> is everything from the start tag to the end tag:</a:t>
            </a:r>
          </a:p>
          <a:p>
            <a:r>
              <a:rPr lang="en-US" dirty="0"/>
              <a:t>&lt;h1&gt;My First Heading&lt;/h1&gt;</a:t>
            </a:r>
          </a:p>
          <a:p>
            <a:r>
              <a:rPr lang="en-US" dirty="0"/>
              <a:t>&lt;p&gt;My first paragraph.&lt;/p</a:t>
            </a:r>
            <a:r>
              <a:rPr lang="en-US" dirty="0" smtClean="0"/>
              <a:t>&gt;</a:t>
            </a:r>
          </a:p>
          <a:p>
            <a:endParaRPr lang="en-US" dirty="0" smtClean="0"/>
          </a:p>
          <a:p>
            <a:r>
              <a:rPr lang="en-US" b="1" dirty="0"/>
              <a:t>Note:</a:t>
            </a:r>
            <a:r>
              <a:rPr lang="en-US" dirty="0"/>
              <a:t> Some HTML elements have no content (like the &lt;</a:t>
            </a:r>
            <a:r>
              <a:rPr lang="en-US" dirty="0" err="1"/>
              <a:t>br</a:t>
            </a:r>
            <a:r>
              <a:rPr lang="en-US" dirty="0"/>
              <a:t>&gt; element). These elements are called empty elements. Empty elements do not have an end tag!</a:t>
            </a:r>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53982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056" y="741172"/>
            <a:ext cx="7890236" cy="2585323"/>
          </a:xfrm>
          <a:prstGeom prst="rect">
            <a:avLst/>
          </a:prstGeom>
        </p:spPr>
        <p:txBody>
          <a:bodyPr wrap="square">
            <a:spAutoFit/>
          </a:bodyPr>
          <a:lstStyle/>
          <a:p>
            <a:r>
              <a:rPr lang="en-US" b="0" i="0" dirty="0" smtClean="0">
                <a:solidFill>
                  <a:srgbClr val="000000"/>
                </a:solidFill>
                <a:effectLst/>
              </a:rPr>
              <a:t>What is CSS?</a:t>
            </a:r>
          </a:p>
          <a:p>
            <a:pPr>
              <a:buFont typeface="Arial" panose="020B0604020202020204" pitchFamily="34" charset="0"/>
              <a:buChar char="•"/>
            </a:pPr>
            <a:r>
              <a:rPr lang="en-US" b="0" i="0" dirty="0" smtClean="0">
                <a:solidFill>
                  <a:srgbClr val="000000"/>
                </a:solidFill>
                <a:effectLst/>
              </a:rPr>
              <a:t>CSS stands for Cascading Style Sheets</a:t>
            </a:r>
          </a:p>
          <a:p>
            <a:pPr>
              <a:buFont typeface="Arial" panose="020B0604020202020204" pitchFamily="34" charset="0"/>
              <a:buChar char="•"/>
            </a:pPr>
            <a:r>
              <a:rPr lang="en-US" b="0" i="0" dirty="0" smtClean="0">
                <a:solidFill>
                  <a:srgbClr val="000000"/>
                </a:solidFill>
                <a:effectLst/>
              </a:rPr>
              <a:t>CSS describes how HTML elements are to be displayed on screen, paper, or in other media</a:t>
            </a:r>
          </a:p>
          <a:p>
            <a:pPr>
              <a:buFont typeface="Arial" panose="020B0604020202020204" pitchFamily="34" charset="0"/>
              <a:buChar char="•"/>
            </a:pPr>
            <a:r>
              <a:rPr lang="en-US" b="0" i="0" dirty="0" smtClean="0">
                <a:solidFill>
                  <a:srgbClr val="000000"/>
                </a:solidFill>
                <a:effectLst/>
              </a:rPr>
              <a:t>CSS saves a lot of work. It can control the layout of multiple web pages all at once</a:t>
            </a:r>
          </a:p>
          <a:p>
            <a:pPr>
              <a:buFont typeface="Arial" panose="020B0604020202020204" pitchFamily="34" charset="0"/>
              <a:buChar char="•"/>
            </a:pPr>
            <a:r>
              <a:rPr lang="en-US" b="0" i="0" dirty="0" smtClean="0">
                <a:solidFill>
                  <a:srgbClr val="000000"/>
                </a:solidFill>
                <a:effectLst/>
              </a:rPr>
              <a:t>External stylesheets are stored in CSS files</a:t>
            </a:r>
          </a:p>
          <a:p>
            <a:endParaRPr lang="en-US" b="0" i="0" dirty="0" smtClean="0">
              <a:solidFill>
                <a:srgbClr val="000000"/>
              </a:solidFill>
              <a:effectLst/>
            </a:endParaRPr>
          </a:p>
          <a:p>
            <a:r>
              <a:rPr lang="en-US" dirty="0" smtClean="0"/>
              <a:t/>
            </a:r>
            <a:br>
              <a:rPr lang="en-US" dirty="0" smtClean="0"/>
            </a:br>
            <a:endParaRPr lang="en-IN" dirty="0"/>
          </a:p>
        </p:txBody>
      </p:sp>
      <p:pic>
        <p:nvPicPr>
          <p:cNvPr id="6150" name="Picture 6"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885" y="2569943"/>
            <a:ext cx="4185502" cy="783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064471" y="3437061"/>
            <a:ext cx="10127529" cy="3416320"/>
          </a:xfrm>
          <a:prstGeom prst="rect">
            <a:avLst/>
          </a:prstGeom>
        </p:spPr>
        <p:txBody>
          <a:bodyPr wrap="squar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CSS Syntax</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dirty="0">
                <a:solidFill>
                  <a:srgbClr val="000000"/>
                </a:solidFill>
              </a:rPr>
              <a:t>The selector points to the HTML element you want to style.</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dirty="0">
                <a:solidFill>
                  <a:srgbClr val="000000"/>
                </a:solidFill>
              </a:rPr>
              <a:t>The declaration block contains one or more declarations separated by semicolons.</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dirty="0">
                <a:solidFill>
                  <a:srgbClr val="000000"/>
                </a:solidFill>
              </a:rPr>
              <a:t>Each declaration includes a CSS property name and a value, separated by a colon.</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dirty="0">
                <a:solidFill>
                  <a:srgbClr val="000000"/>
                </a:solidFill>
              </a:rPr>
              <a:t>Multiple CSS declarations are separated with semicolons, and declaration blocks are surrounded by curly braces</a:t>
            </a:r>
            <a:r>
              <a:rPr lang="en-US" altLang="en-US" dirty="0" smtClean="0">
                <a:solidFill>
                  <a:srgbClr val="000000"/>
                </a:solidFill>
              </a:rPr>
              <a:t>.</a:t>
            </a:r>
            <a:endParaRPr kumimoji="0" lang="en-US" altLang="en-US" b="0" i="0" u="none" strike="noStrike" cap="none" normalizeH="0" baseline="0" dirty="0" smtClean="0">
              <a:ln>
                <a:noFill/>
              </a:ln>
              <a:solidFill>
                <a:srgbClr val="000000"/>
              </a:solidFill>
              <a:effectLst/>
              <a:cs typeface="Segoe UI" panose="020B0502040204020203" pitchFamily="34" charset="0"/>
            </a:endParaRPr>
          </a:p>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Example</a:t>
            </a:r>
          </a:p>
          <a:p>
            <a:pPr lvl="0" eaLnBrk="0" fontAlgn="base" hangingPunct="0">
              <a:spcBef>
                <a:spcPct val="0"/>
              </a:spcBef>
              <a:spcAft>
                <a:spcPct val="0"/>
              </a:spcAft>
            </a:pPr>
            <a:r>
              <a:rPr lang="en-US" altLang="en-US" dirty="0">
                <a:solidFill>
                  <a:srgbClr val="000000"/>
                </a:solidFill>
              </a:rPr>
              <a:t>In this example all &lt;p&gt; elements will be center-aligned, with a red text color:</a:t>
            </a:r>
          </a:p>
          <a:p>
            <a:pPr lvl="0" eaLnBrk="0" fontAlgn="base" hangingPunct="0">
              <a:spcBef>
                <a:spcPct val="0"/>
              </a:spcBef>
              <a:spcAft>
                <a:spcPct val="0"/>
              </a:spcAft>
            </a:pPr>
            <a:r>
              <a:rPr lang="en-US" altLang="en-US" dirty="0">
                <a:solidFill>
                  <a:srgbClr val="A52A2A"/>
                </a:solidFill>
              </a:rPr>
              <a:t>p </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a:solidFill>
                  <a:srgbClr val="FF0000"/>
                </a:solidFill>
              </a:rPr>
              <a:t>  color</a:t>
            </a:r>
            <a:r>
              <a:rPr lang="en-US" altLang="en-US" dirty="0">
                <a:solidFill>
                  <a:srgbClr val="000000"/>
                </a:solidFill>
              </a:rPr>
              <a:t>:</a:t>
            </a:r>
            <a:r>
              <a:rPr lang="en-US" altLang="en-US" dirty="0">
                <a:solidFill>
                  <a:srgbClr val="0000CD"/>
                </a:solidFill>
              </a:rPr>
              <a:t> red</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a:solidFill>
                  <a:srgbClr val="FF0000"/>
                </a:solidFill>
              </a:rPr>
              <a:t>  text-align</a:t>
            </a:r>
            <a:r>
              <a:rPr lang="en-US" altLang="en-US" dirty="0">
                <a:solidFill>
                  <a:srgbClr val="000000"/>
                </a:solidFill>
              </a:rPr>
              <a:t>:</a:t>
            </a:r>
            <a:r>
              <a:rPr lang="en-US" altLang="en-US" dirty="0">
                <a:solidFill>
                  <a:srgbClr val="0000CD"/>
                </a:solidFill>
              </a:rPr>
              <a:t> center</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a:solidFill>
                  <a:srgbClr val="000000"/>
                </a:solidFill>
              </a:rPr>
              <a:t>}</a:t>
            </a:r>
          </a:p>
        </p:txBody>
      </p:sp>
    </p:spTree>
    <p:extLst>
      <p:ext uri="{BB962C8B-B14F-4D97-AF65-F5344CB8AC3E}">
        <p14:creationId xmlns:p14="http://schemas.microsoft.com/office/powerpoint/2010/main" val="199123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0256" y="876301"/>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273378" y="4987473"/>
            <a:ext cx="65" cy="49753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
        <p:nvSpPr>
          <p:cNvPr id="8" name="Rectangle 7"/>
          <p:cNvSpPr/>
          <p:nvPr/>
        </p:nvSpPr>
        <p:spPr>
          <a:xfrm>
            <a:off x="1803662" y="686485"/>
            <a:ext cx="6096000" cy="369332"/>
          </a:xfrm>
          <a:prstGeom prst="rect">
            <a:avLst/>
          </a:prstGeom>
        </p:spPr>
        <p:txBody>
          <a:bodyPr>
            <a:spAutoFit/>
          </a:bodyPr>
          <a:lstStyle/>
          <a:p>
            <a:pPr lvl="0" eaLnBrk="0" fontAlgn="base" hangingPunct="0">
              <a:spcBef>
                <a:spcPct val="0"/>
              </a:spcBef>
              <a:spcAft>
                <a:spcPct val="0"/>
              </a:spcAft>
            </a:pPr>
            <a:r>
              <a:rPr lang="en-US" altLang="en-US" dirty="0">
                <a:solidFill>
                  <a:srgbClr val="000000"/>
                </a:solidFill>
              </a:rPr>
              <a:t>A CSS selector selects the HTML element(s) you want to style.</a:t>
            </a:r>
            <a:endParaRPr kumimoji="0" lang="en-US" altLang="en-US" sz="2800" b="0" i="0" u="none" strike="noStrike" cap="none" normalizeH="0" baseline="0" dirty="0" smtClean="0">
              <a:ln>
                <a:noFill/>
              </a:ln>
              <a:solidFill>
                <a:schemeClr val="tx1"/>
              </a:solidFill>
              <a:effectLst/>
            </a:endParaRPr>
          </a:p>
        </p:txBody>
      </p:sp>
      <p:sp>
        <p:nvSpPr>
          <p:cNvPr id="9" name="Rectangle 8"/>
          <p:cNvSpPr/>
          <p:nvPr/>
        </p:nvSpPr>
        <p:spPr>
          <a:xfrm>
            <a:off x="1803662" y="1234305"/>
            <a:ext cx="9857295" cy="2585323"/>
          </a:xfrm>
          <a:prstGeom prst="rect">
            <a:avLst/>
          </a:prstGeom>
        </p:spPr>
        <p:txBody>
          <a:bodyPr wrap="squar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CSS Selectors</a:t>
            </a:r>
          </a:p>
          <a:p>
            <a:pPr lvl="0" eaLnBrk="0" fontAlgn="base" hangingPunct="0">
              <a:spcBef>
                <a:spcPct val="0"/>
              </a:spcBef>
              <a:spcAft>
                <a:spcPct val="0"/>
              </a:spcAft>
            </a:pPr>
            <a:r>
              <a:rPr lang="en-US" altLang="en-US" dirty="0">
                <a:solidFill>
                  <a:srgbClr val="000000"/>
                </a:solidFill>
              </a:rPr>
              <a:t>CSS selectors are used to "find" (or select) the HTML elements you want to style.</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dirty="0">
                <a:solidFill>
                  <a:srgbClr val="000000"/>
                </a:solidFill>
              </a:rPr>
              <a:t>We can divide CSS selectors into five categories:</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lang="en-US" altLang="en-US" dirty="0">
                <a:solidFill>
                  <a:srgbClr val="000000"/>
                </a:solidFill>
              </a:rPr>
              <a:t>Simple selectors (select elements based on name, id, class)</a:t>
            </a:r>
          </a:p>
          <a:p>
            <a:pPr lvl="0" eaLnBrk="0" fontAlgn="base" hangingPunct="0">
              <a:spcBef>
                <a:spcPct val="0"/>
              </a:spcBef>
              <a:spcAft>
                <a:spcPct val="0"/>
              </a:spcAft>
              <a:buFontTx/>
              <a:buChar char="•"/>
            </a:pPr>
            <a:r>
              <a:rPr lang="en-US" altLang="en-US" dirty="0" err="1">
                <a:solidFill>
                  <a:srgbClr val="000000"/>
                </a:solidFill>
                <a:hlinkClick r:id="rId2"/>
              </a:rPr>
              <a:t>Combinator</a:t>
            </a:r>
            <a:r>
              <a:rPr lang="en-US" altLang="en-US" dirty="0">
                <a:solidFill>
                  <a:srgbClr val="000000"/>
                </a:solidFill>
                <a:hlinkClick r:id="rId2"/>
              </a:rPr>
              <a:t> selectors</a:t>
            </a:r>
            <a:r>
              <a:rPr lang="en-US" altLang="en-US" dirty="0">
                <a:solidFill>
                  <a:srgbClr val="000000"/>
                </a:solidFill>
              </a:rPr>
              <a:t> (select elements based on a specific relationship between them)</a:t>
            </a:r>
          </a:p>
          <a:p>
            <a:pPr lvl="0" eaLnBrk="0" fontAlgn="base" hangingPunct="0">
              <a:spcBef>
                <a:spcPct val="0"/>
              </a:spcBef>
              <a:spcAft>
                <a:spcPct val="0"/>
              </a:spcAft>
              <a:buFontTx/>
              <a:buChar char="•"/>
            </a:pPr>
            <a:r>
              <a:rPr lang="en-US" altLang="en-US" dirty="0">
                <a:solidFill>
                  <a:srgbClr val="000000"/>
                </a:solidFill>
                <a:hlinkClick r:id="rId3"/>
              </a:rPr>
              <a:t>Pseudo-class selectors</a:t>
            </a:r>
            <a:r>
              <a:rPr lang="en-US" altLang="en-US" dirty="0">
                <a:solidFill>
                  <a:srgbClr val="000000"/>
                </a:solidFill>
              </a:rPr>
              <a:t> (select elements based on a certain state)</a:t>
            </a:r>
          </a:p>
          <a:p>
            <a:pPr lvl="0" eaLnBrk="0" fontAlgn="base" hangingPunct="0">
              <a:spcBef>
                <a:spcPct val="0"/>
              </a:spcBef>
              <a:spcAft>
                <a:spcPct val="0"/>
              </a:spcAft>
              <a:buFontTx/>
              <a:buChar char="•"/>
            </a:pPr>
            <a:r>
              <a:rPr lang="en-US" altLang="en-US" dirty="0">
                <a:solidFill>
                  <a:srgbClr val="000000"/>
                </a:solidFill>
                <a:hlinkClick r:id="rId4"/>
              </a:rPr>
              <a:t>Pseudo-elements selectors</a:t>
            </a:r>
            <a:r>
              <a:rPr lang="en-US" altLang="en-US" dirty="0">
                <a:solidFill>
                  <a:srgbClr val="000000"/>
                </a:solidFill>
              </a:rPr>
              <a:t> (select and style a part of an element)</a:t>
            </a:r>
          </a:p>
          <a:p>
            <a:pPr lvl="0" eaLnBrk="0" fontAlgn="base" hangingPunct="0">
              <a:spcBef>
                <a:spcPct val="0"/>
              </a:spcBef>
              <a:spcAft>
                <a:spcPct val="0"/>
              </a:spcAft>
              <a:buFontTx/>
              <a:buChar char="•"/>
            </a:pPr>
            <a:r>
              <a:rPr lang="en-US" altLang="en-US" dirty="0">
                <a:solidFill>
                  <a:srgbClr val="000000"/>
                </a:solidFill>
                <a:hlinkClick r:id="rId5"/>
              </a:rPr>
              <a:t>Attribute selectors</a:t>
            </a:r>
            <a:r>
              <a:rPr lang="en-US" altLang="en-US" dirty="0">
                <a:solidFill>
                  <a:srgbClr val="000000"/>
                </a:solidFill>
              </a:rPr>
              <a:t> (select elements based on an attribute or attribute value)</a:t>
            </a:r>
          </a:p>
          <a:p>
            <a:pPr lvl="0" eaLnBrk="0" fontAlgn="base" hangingPunct="0">
              <a:spcBef>
                <a:spcPct val="0"/>
              </a:spcBef>
              <a:spcAft>
                <a:spcPct val="0"/>
              </a:spcAft>
            </a:pPr>
            <a:r>
              <a:rPr lang="en-US" altLang="en-US" dirty="0">
                <a:solidFill>
                  <a:srgbClr val="000000"/>
                </a:solidFill>
              </a:rPr>
              <a:t>This page will explain the most basic CSS selectors.</a:t>
            </a:r>
            <a:endParaRPr kumimoji="0" lang="en-US" altLang="en-US" b="0" i="0" u="none" strike="noStrike" cap="none" normalizeH="0" baseline="0" dirty="0" smtClean="0">
              <a:ln>
                <a:noFill/>
              </a:ln>
              <a:solidFill>
                <a:schemeClr val="tx1"/>
              </a:solidFill>
              <a:effectLst/>
            </a:endParaRPr>
          </a:p>
        </p:txBody>
      </p:sp>
      <p:sp>
        <p:nvSpPr>
          <p:cNvPr id="10" name="Rectangle 9"/>
          <p:cNvSpPr/>
          <p:nvPr/>
        </p:nvSpPr>
        <p:spPr>
          <a:xfrm>
            <a:off x="1803662" y="3819628"/>
            <a:ext cx="10454325" cy="2585323"/>
          </a:xfrm>
          <a:prstGeom prst="rect">
            <a:avLst/>
          </a:prstGeom>
        </p:spPr>
        <p:txBody>
          <a:bodyPr wrap="squar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The CSS element Selector</a:t>
            </a:r>
          </a:p>
          <a:p>
            <a:pPr lvl="0" eaLnBrk="0" fontAlgn="base" hangingPunct="0">
              <a:spcBef>
                <a:spcPct val="0"/>
              </a:spcBef>
              <a:spcAft>
                <a:spcPct val="0"/>
              </a:spcAft>
            </a:pPr>
            <a:r>
              <a:rPr lang="en-US" altLang="en-US" dirty="0">
                <a:solidFill>
                  <a:srgbClr val="000000"/>
                </a:solidFill>
              </a:rPr>
              <a:t>The element selector selects HTML elements based on the element name.</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endParaRPr kumimoji="0" lang="en-US" altLang="en-US" b="0" i="0" u="none" strike="noStrike" cap="none" normalizeH="0" baseline="0" dirty="0" smtClean="0">
              <a:ln>
                <a:noFill/>
              </a:ln>
              <a:solidFill>
                <a:srgbClr val="000000"/>
              </a:solidFill>
              <a:effectLst/>
              <a:cs typeface="Segoe UI" panose="020B0502040204020203" pitchFamily="34" charset="0"/>
            </a:endParaRPr>
          </a:p>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Example</a:t>
            </a:r>
          </a:p>
          <a:p>
            <a:pPr lvl="0" eaLnBrk="0" fontAlgn="base" hangingPunct="0">
              <a:spcBef>
                <a:spcPct val="0"/>
              </a:spcBef>
              <a:spcAft>
                <a:spcPct val="0"/>
              </a:spcAft>
            </a:pPr>
            <a:r>
              <a:rPr lang="en-US" altLang="en-US" dirty="0">
                <a:solidFill>
                  <a:srgbClr val="000000"/>
                </a:solidFill>
              </a:rPr>
              <a:t>Here, all &lt;p&gt; elements on the page will be center-aligned, with a red text color: </a:t>
            </a:r>
          </a:p>
          <a:p>
            <a:pPr lvl="0" eaLnBrk="0" fontAlgn="base" hangingPunct="0">
              <a:spcBef>
                <a:spcPct val="0"/>
              </a:spcBef>
              <a:spcAft>
                <a:spcPct val="0"/>
              </a:spcAft>
            </a:pPr>
            <a:r>
              <a:rPr lang="en-US" altLang="en-US" dirty="0">
                <a:solidFill>
                  <a:srgbClr val="A52A2A"/>
                </a:solidFill>
              </a:rPr>
              <a:t>p </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a:solidFill>
                  <a:srgbClr val="FF0000"/>
                </a:solidFill>
              </a:rPr>
              <a:t>  text-align</a:t>
            </a:r>
            <a:r>
              <a:rPr lang="en-US" altLang="en-US" dirty="0">
                <a:solidFill>
                  <a:srgbClr val="000000"/>
                </a:solidFill>
              </a:rPr>
              <a:t>:</a:t>
            </a:r>
            <a:r>
              <a:rPr lang="en-US" altLang="en-US" dirty="0">
                <a:solidFill>
                  <a:srgbClr val="0000CD"/>
                </a:solidFill>
              </a:rPr>
              <a:t> center</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a:solidFill>
                  <a:srgbClr val="FF0000"/>
                </a:solidFill>
              </a:rPr>
              <a:t>  color</a:t>
            </a:r>
            <a:r>
              <a:rPr lang="en-US" altLang="en-US" dirty="0">
                <a:solidFill>
                  <a:srgbClr val="000000"/>
                </a:solidFill>
              </a:rPr>
              <a:t>:</a:t>
            </a:r>
            <a:r>
              <a:rPr lang="en-US" altLang="en-US" dirty="0">
                <a:solidFill>
                  <a:srgbClr val="0000CD"/>
                </a:solidFill>
              </a:rPr>
              <a:t> red</a:t>
            </a:r>
            <a:r>
              <a:rPr lang="en-US" altLang="en-US" dirty="0">
                <a:solidFill>
                  <a:srgbClr val="000000"/>
                </a:solidFill>
              </a:rPr>
              <a:t>;</a:t>
            </a:r>
            <a:r>
              <a:rPr lang="en-US" altLang="en-US" dirty="0">
                <a:solidFill>
                  <a:srgbClr val="FF0000"/>
                </a:solidFill>
              </a:rPr>
              <a:t/>
            </a:r>
            <a:br>
              <a:rPr lang="en-US" altLang="en-US" dirty="0">
                <a:solidFill>
                  <a:srgbClr val="FF0000"/>
                </a:solidFill>
              </a:rPr>
            </a:br>
            <a:r>
              <a:rPr lang="en-US" altLang="en-US" dirty="0" smtClean="0">
                <a:solidFill>
                  <a:srgbClr val="000000"/>
                </a:solidFill>
              </a:rPr>
              <a:t>}</a:t>
            </a:r>
          </a:p>
        </p:txBody>
      </p:sp>
    </p:spTree>
    <p:extLst>
      <p:ext uri="{BB962C8B-B14F-4D97-AF65-F5344CB8AC3E}">
        <p14:creationId xmlns:p14="http://schemas.microsoft.com/office/powerpoint/2010/main" val="245815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357" y="641099"/>
            <a:ext cx="6096000" cy="1477328"/>
          </a:xfrm>
          <a:prstGeom prst="rect">
            <a:avLst/>
          </a:prstGeom>
        </p:spPr>
        <p:txBody>
          <a:bodyPr>
            <a:spAutoFit/>
          </a:bodyPr>
          <a:lstStyle/>
          <a:p>
            <a:r>
              <a:rPr lang="en-US" b="0" i="0" dirty="0" smtClean="0">
                <a:solidFill>
                  <a:srgbClr val="000000"/>
                </a:solidFill>
                <a:effectLst/>
              </a:rPr>
              <a:t>JavaScript</a:t>
            </a:r>
            <a:endParaRPr lang="en-US" dirty="0">
              <a:solidFill>
                <a:srgbClr val="000000"/>
              </a:solidFill>
            </a:endParaRPr>
          </a:p>
          <a:p>
            <a:endParaRPr lang="en-US" b="0" i="0" dirty="0" smtClean="0">
              <a:solidFill>
                <a:srgbClr val="000000"/>
              </a:solidFill>
              <a:effectLst/>
            </a:endParaRPr>
          </a:p>
          <a:p>
            <a:r>
              <a:rPr lang="en-US" b="0" i="0" dirty="0" smtClean="0">
                <a:solidFill>
                  <a:srgbClr val="000000"/>
                </a:solidFill>
                <a:effectLst/>
              </a:rPr>
              <a:t>JavaScript is the world's most popular programming language.</a:t>
            </a:r>
          </a:p>
          <a:p>
            <a:r>
              <a:rPr lang="en-US" b="0" i="0" dirty="0" smtClean="0">
                <a:solidFill>
                  <a:srgbClr val="000000"/>
                </a:solidFill>
                <a:effectLst/>
              </a:rPr>
              <a:t>JavaScript is the programming language of the Web.</a:t>
            </a:r>
          </a:p>
          <a:p>
            <a:r>
              <a:rPr lang="en-US" b="0" i="0" dirty="0" smtClean="0">
                <a:solidFill>
                  <a:srgbClr val="000000"/>
                </a:solidFill>
                <a:effectLst/>
              </a:rPr>
              <a:t>JavaScript is easy to learn.</a:t>
            </a:r>
            <a:endParaRPr lang="en-US" b="0" i="0" dirty="0">
              <a:solidFill>
                <a:srgbClr val="000000"/>
              </a:solidFill>
              <a:effectLst/>
            </a:endParaRPr>
          </a:p>
        </p:txBody>
      </p:sp>
      <p:sp>
        <p:nvSpPr>
          <p:cNvPr id="3" name="Rectangle 2"/>
          <p:cNvSpPr/>
          <p:nvPr/>
        </p:nvSpPr>
        <p:spPr>
          <a:xfrm>
            <a:off x="1907357" y="2370571"/>
            <a:ext cx="7136091" cy="3970318"/>
          </a:xfrm>
          <a:prstGeom prst="rect">
            <a:avLst/>
          </a:prstGeom>
        </p:spPr>
        <p:txBody>
          <a:bodyPr wrap="square">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&lt;h2&gt;My First JavaScript&lt;/h2&gt;</a:t>
            </a:r>
          </a:p>
          <a:p>
            <a:endParaRPr lang="en-IN" dirty="0" smtClean="0"/>
          </a:p>
          <a:p>
            <a:r>
              <a:rPr lang="en-IN" dirty="0" smtClean="0"/>
              <a:t>&lt;button type="button"</a:t>
            </a:r>
          </a:p>
          <a:p>
            <a:r>
              <a:rPr lang="en-IN" dirty="0" err="1" smtClean="0"/>
              <a:t>onclick</a:t>
            </a:r>
            <a:r>
              <a:rPr lang="en-IN" dirty="0" smtClean="0"/>
              <a:t>="</a:t>
            </a:r>
            <a:r>
              <a:rPr lang="en-IN" dirty="0" err="1" smtClean="0"/>
              <a:t>document.getElementById</a:t>
            </a:r>
            <a:r>
              <a:rPr lang="en-IN" dirty="0" smtClean="0"/>
              <a:t>('demo').</a:t>
            </a:r>
            <a:r>
              <a:rPr lang="en-IN" dirty="0" err="1" smtClean="0"/>
              <a:t>innerHTML</a:t>
            </a:r>
            <a:r>
              <a:rPr lang="en-IN" dirty="0" smtClean="0"/>
              <a:t> = Date()"&gt;</a:t>
            </a:r>
          </a:p>
          <a:p>
            <a:r>
              <a:rPr lang="en-IN" dirty="0" smtClean="0"/>
              <a:t>Click me to display Date and Time.&lt;/button&gt;</a:t>
            </a:r>
          </a:p>
          <a:p>
            <a:endParaRPr lang="en-IN" dirty="0" smtClean="0"/>
          </a:p>
          <a:p>
            <a:r>
              <a:rPr lang="en-IN" dirty="0" smtClean="0"/>
              <a:t>&lt;p id="demo"&gt;&lt;/p&gt;</a:t>
            </a:r>
          </a:p>
          <a:p>
            <a:endParaRPr lang="en-IN" dirty="0" smtClean="0"/>
          </a:p>
          <a:p>
            <a:r>
              <a:rPr lang="en-IN" dirty="0" smtClean="0"/>
              <a:t>&lt;/body&gt;</a:t>
            </a:r>
          </a:p>
          <a:p>
            <a:r>
              <a:rPr lang="en-IN" dirty="0" smtClean="0"/>
              <a:t>&lt;/html&gt; </a:t>
            </a:r>
          </a:p>
        </p:txBody>
      </p:sp>
    </p:spTree>
    <p:extLst>
      <p:ext uri="{BB962C8B-B14F-4D97-AF65-F5344CB8AC3E}">
        <p14:creationId xmlns:p14="http://schemas.microsoft.com/office/powerpoint/2010/main" val="195661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235" y="396002"/>
            <a:ext cx="9122004" cy="1477328"/>
          </a:xfrm>
          <a:prstGeom prst="rect">
            <a:avLst/>
          </a:prstGeom>
        </p:spPr>
        <p:txBody>
          <a:bodyPr wrap="square">
            <a:spAutoFit/>
          </a:bodyPr>
          <a:lstStyle/>
          <a:p>
            <a:r>
              <a:rPr lang="en-US" b="0" i="0" dirty="0" smtClean="0">
                <a:solidFill>
                  <a:srgbClr val="000000"/>
                </a:solidFill>
                <a:effectLst/>
              </a:rPr>
              <a:t>Why Study JavaScript?</a:t>
            </a:r>
          </a:p>
          <a:p>
            <a:r>
              <a:rPr lang="en-US" b="0" i="0" dirty="0" smtClean="0">
                <a:solidFill>
                  <a:srgbClr val="000000"/>
                </a:solidFill>
                <a:effectLst/>
              </a:rPr>
              <a:t>JavaScript is one of the </a:t>
            </a:r>
            <a:r>
              <a:rPr lang="en-US" b="1" i="0" dirty="0" smtClean="0">
                <a:solidFill>
                  <a:srgbClr val="000000"/>
                </a:solidFill>
                <a:effectLst/>
              </a:rPr>
              <a:t>3 languages</a:t>
            </a:r>
            <a:r>
              <a:rPr lang="en-US" b="0" i="0" dirty="0" smtClean="0">
                <a:solidFill>
                  <a:srgbClr val="000000"/>
                </a:solidFill>
                <a:effectLst/>
              </a:rPr>
              <a:t> all web developers </a:t>
            </a:r>
            <a:r>
              <a:rPr lang="en-US" b="1" i="0" dirty="0" smtClean="0">
                <a:solidFill>
                  <a:srgbClr val="000000"/>
                </a:solidFill>
                <a:effectLst/>
              </a:rPr>
              <a:t>must</a:t>
            </a:r>
            <a:r>
              <a:rPr lang="en-US" b="0" i="0" dirty="0" smtClean="0">
                <a:solidFill>
                  <a:srgbClr val="000000"/>
                </a:solidFill>
                <a:effectLst/>
              </a:rPr>
              <a:t> learn:</a:t>
            </a:r>
          </a:p>
          <a:p>
            <a:r>
              <a:rPr lang="en-US" b="0" i="0" dirty="0" smtClean="0">
                <a:solidFill>
                  <a:srgbClr val="000000"/>
                </a:solidFill>
                <a:effectLst/>
              </a:rPr>
              <a:t>   1. </a:t>
            </a:r>
            <a:r>
              <a:rPr lang="en-US" b="1" i="0" dirty="0" smtClean="0">
                <a:solidFill>
                  <a:srgbClr val="000000"/>
                </a:solidFill>
                <a:effectLst/>
                <a:hlinkClick r:id="rId2"/>
              </a:rPr>
              <a:t>HTML</a:t>
            </a:r>
            <a:r>
              <a:rPr lang="en-US" b="0" i="0" dirty="0" smtClean="0">
                <a:solidFill>
                  <a:srgbClr val="000000"/>
                </a:solidFill>
                <a:effectLst/>
              </a:rPr>
              <a:t> to define the content of web pages</a:t>
            </a:r>
          </a:p>
          <a:p>
            <a:r>
              <a:rPr lang="en-US" b="0" i="0" dirty="0" smtClean="0">
                <a:solidFill>
                  <a:srgbClr val="000000"/>
                </a:solidFill>
                <a:effectLst/>
              </a:rPr>
              <a:t>   2. </a:t>
            </a:r>
            <a:r>
              <a:rPr lang="en-US" b="1" i="0" dirty="0" smtClean="0">
                <a:solidFill>
                  <a:srgbClr val="000000"/>
                </a:solidFill>
                <a:effectLst/>
                <a:hlinkClick r:id="rId3"/>
              </a:rPr>
              <a:t>CSS</a:t>
            </a:r>
            <a:r>
              <a:rPr lang="en-US" b="0" i="0" dirty="0" smtClean="0">
                <a:solidFill>
                  <a:srgbClr val="000000"/>
                </a:solidFill>
                <a:effectLst/>
              </a:rPr>
              <a:t> to specify the layout of web pages</a:t>
            </a:r>
          </a:p>
          <a:p>
            <a:r>
              <a:rPr lang="en-US" b="0" i="0" dirty="0" smtClean="0">
                <a:solidFill>
                  <a:srgbClr val="000000"/>
                </a:solidFill>
                <a:effectLst/>
              </a:rPr>
              <a:t>   3. </a:t>
            </a:r>
            <a:r>
              <a:rPr lang="en-US" b="1" i="0" dirty="0" smtClean="0">
                <a:solidFill>
                  <a:srgbClr val="000000"/>
                </a:solidFill>
                <a:effectLst/>
              </a:rPr>
              <a:t>JavaScript</a:t>
            </a:r>
            <a:r>
              <a:rPr lang="en-US" b="0" i="0" dirty="0" smtClean="0">
                <a:solidFill>
                  <a:srgbClr val="000000"/>
                </a:solidFill>
                <a:effectLst/>
              </a:rPr>
              <a:t> to program the behavior of web pages</a:t>
            </a:r>
            <a:endParaRPr lang="en-US" b="0" i="0" dirty="0">
              <a:solidFill>
                <a:srgbClr val="000000"/>
              </a:solidFill>
              <a:effectLst/>
            </a:endParaRPr>
          </a:p>
        </p:txBody>
      </p:sp>
      <p:sp>
        <p:nvSpPr>
          <p:cNvPr id="3" name="Rectangle 2"/>
          <p:cNvSpPr/>
          <p:nvPr/>
        </p:nvSpPr>
        <p:spPr>
          <a:xfrm>
            <a:off x="1794235" y="2229169"/>
            <a:ext cx="7349765" cy="3970318"/>
          </a:xfrm>
          <a:prstGeom prst="rect">
            <a:avLst/>
          </a:prstGeom>
        </p:spPr>
        <p:txBody>
          <a:bodyPr wrap="square">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&lt;h2&gt;JavaScript in Body&lt;/h2&gt;</a:t>
            </a:r>
          </a:p>
          <a:p>
            <a:endParaRPr lang="en-IN" dirty="0" smtClean="0"/>
          </a:p>
          <a:p>
            <a:r>
              <a:rPr lang="en-IN" dirty="0" smtClean="0"/>
              <a:t>&lt;p id="demo"&gt;&lt;/p&gt;</a:t>
            </a:r>
          </a:p>
          <a:p>
            <a:endParaRPr lang="en-IN" dirty="0" smtClean="0"/>
          </a:p>
          <a:p>
            <a:r>
              <a:rPr lang="en-IN" dirty="0" smtClean="0"/>
              <a:t>&lt;script&gt;</a:t>
            </a:r>
          </a:p>
          <a:p>
            <a:r>
              <a:rPr lang="en-IN" dirty="0" err="1" smtClean="0"/>
              <a:t>document.getElementById</a:t>
            </a:r>
            <a:r>
              <a:rPr lang="en-IN" dirty="0" smtClean="0"/>
              <a:t>("demo").</a:t>
            </a:r>
            <a:r>
              <a:rPr lang="en-IN" dirty="0" err="1" smtClean="0"/>
              <a:t>innerHTML</a:t>
            </a:r>
            <a:r>
              <a:rPr lang="en-IN" dirty="0" smtClean="0"/>
              <a:t> = "My First JavaScript";</a:t>
            </a:r>
          </a:p>
          <a:p>
            <a:r>
              <a:rPr lang="en-IN" dirty="0" smtClean="0"/>
              <a:t>&lt;/script&gt;</a:t>
            </a:r>
          </a:p>
          <a:p>
            <a:endParaRPr lang="en-IN" dirty="0" smtClean="0"/>
          </a:p>
          <a:p>
            <a:r>
              <a:rPr lang="en-IN" dirty="0" smtClean="0"/>
              <a:t>&lt;/body&gt;</a:t>
            </a:r>
          </a:p>
          <a:p>
            <a:r>
              <a:rPr lang="en-IN" dirty="0" smtClean="0"/>
              <a:t>&lt;/html&gt; </a:t>
            </a:r>
            <a:endParaRPr lang="en-IN" dirty="0"/>
          </a:p>
        </p:txBody>
      </p:sp>
    </p:spTree>
    <p:extLst>
      <p:ext uri="{BB962C8B-B14F-4D97-AF65-F5344CB8AC3E}">
        <p14:creationId xmlns:p14="http://schemas.microsoft.com/office/powerpoint/2010/main" val="23817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309034" y="103303"/>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3433514"/>
            <a:ext cx="65" cy="4975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
        <p:nvSpPr>
          <p:cNvPr id="7" name="Rectangle 6"/>
          <p:cNvSpPr/>
          <p:nvPr/>
        </p:nvSpPr>
        <p:spPr>
          <a:xfrm>
            <a:off x="1760749" y="540599"/>
            <a:ext cx="1920910" cy="369332"/>
          </a:xfrm>
          <a:prstGeom prst="rect">
            <a:avLst/>
          </a:prstGeom>
        </p:spPr>
        <p:txBody>
          <a:bodyPr wrap="none">
            <a:spAutoFit/>
          </a:bodyPr>
          <a:lstStyle/>
          <a:p>
            <a:pPr lvl="0" algn="ctr" eaLnBrk="0" fontAlgn="base" hangingPunct="0">
              <a:spcBef>
                <a:spcPct val="0"/>
              </a:spcBef>
              <a:spcAft>
                <a:spcPct val="0"/>
              </a:spcAft>
            </a:pPr>
            <a:r>
              <a:rPr lang="en-US" altLang="en-US" dirty="0">
                <a:solidFill>
                  <a:srgbClr val="000000"/>
                </a:solidFill>
                <a:cs typeface="Segoe UI" panose="020B0502040204020203" pitchFamily="34" charset="0"/>
              </a:rPr>
              <a:t>Introduction to SQL</a:t>
            </a:r>
          </a:p>
        </p:txBody>
      </p:sp>
      <p:sp>
        <p:nvSpPr>
          <p:cNvPr id="8" name="Rectangle 7"/>
          <p:cNvSpPr/>
          <p:nvPr/>
        </p:nvSpPr>
        <p:spPr>
          <a:xfrm>
            <a:off x="1760749" y="1015536"/>
            <a:ext cx="7072166"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rPr>
              <a:t>SQL is a standard language for accessing and manipulating databases.</a:t>
            </a:r>
            <a:endParaRPr kumimoji="0" lang="en-US" altLang="en-US" sz="2800" b="0" i="0" u="none" strike="noStrike" cap="none" normalizeH="0" baseline="0" dirty="0" smtClean="0">
              <a:ln>
                <a:noFill/>
              </a:ln>
              <a:solidFill>
                <a:schemeClr val="tx1"/>
              </a:solidFill>
              <a:effectLst/>
            </a:endParaRPr>
          </a:p>
        </p:txBody>
      </p:sp>
      <p:sp>
        <p:nvSpPr>
          <p:cNvPr id="9" name="Rectangle 8"/>
          <p:cNvSpPr/>
          <p:nvPr/>
        </p:nvSpPr>
        <p:spPr>
          <a:xfrm>
            <a:off x="1760749" y="1463082"/>
            <a:ext cx="10431251" cy="5078313"/>
          </a:xfrm>
          <a:prstGeom prst="rect">
            <a:avLst/>
          </a:prstGeom>
        </p:spPr>
        <p:txBody>
          <a:bodyPr wrap="squar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cs typeface="Segoe UI" panose="020B0502040204020203" pitchFamily="34" charset="0"/>
              </a:rPr>
              <a:t>What is SQL?</a:t>
            </a:r>
          </a:p>
          <a:p>
            <a:pPr lvl="0" eaLnBrk="0" fontAlgn="base" hangingPunct="0">
              <a:spcBef>
                <a:spcPct val="0"/>
              </a:spcBef>
              <a:spcAft>
                <a:spcPct val="0"/>
              </a:spcAft>
              <a:buFontTx/>
              <a:buChar char="•"/>
            </a:pPr>
            <a:r>
              <a:rPr lang="en-US" altLang="en-US" dirty="0">
                <a:solidFill>
                  <a:srgbClr val="000000"/>
                </a:solidFill>
              </a:rPr>
              <a:t>SQL stands for Structured Query Language</a:t>
            </a:r>
          </a:p>
          <a:p>
            <a:pPr lvl="0" eaLnBrk="0" fontAlgn="base" hangingPunct="0">
              <a:spcBef>
                <a:spcPct val="0"/>
              </a:spcBef>
              <a:spcAft>
                <a:spcPct val="0"/>
              </a:spcAft>
              <a:buFontTx/>
              <a:buChar char="•"/>
            </a:pPr>
            <a:r>
              <a:rPr lang="en-US" altLang="en-US" dirty="0">
                <a:solidFill>
                  <a:srgbClr val="000000"/>
                </a:solidFill>
              </a:rPr>
              <a:t>SQL lets you access and manipulate databases</a:t>
            </a:r>
          </a:p>
          <a:p>
            <a:pPr lvl="0" eaLnBrk="0" fontAlgn="base" hangingPunct="0">
              <a:spcBef>
                <a:spcPct val="0"/>
              </a:spcBef>
              <a:spcAft>
                <a:spcPct val="0"/>
              </a:spcAft>
              <a:buFontTx/>
              <a:buChar char="•"/>
            </a:pPr>
            <a:r>
              <a:rPr lang="en-US" altLang="en-US" dirty="0">
                <a:solidFill>
                  <a:srgbClr val="000000"/>
                </a:solidFill>
              </a:rPr>
              <a:t>SQL became a standard of the American National Standards Institute (ANSI) in 1986, and of the International Organization for Standardization (ISO) in </a:t>
            </a:r>
            <a:r>
              <a:rPr lang="en-US" altLang="en-US" dirty="0" smtClean="0">
                <a:solidFill>
                  <a:srgbClr val="000000"/>
                </a:solidFill>
              </a:rPr>
              <a:t>1987</a:t>
            </a: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rPr>
              <a:t/>
            </a:r>
            <a:br>
              <a:rPr kumimoji="0" lang="en-US" altLang="en-US" b="0" i="0" u="none" strike="noStrike" cap="none" normalizeH="0" baseline="0" dirty="0" smtClean="0">
                <a:ln>
                  <a:noFill/>
                </a:ln>
                <a:solidFill>
                  <a:schemeClr val="tx1"/>
                </a:solidFill>
                <a:effectLst/>
              </a:rPr>
            </a:br>
            <a:r>
              <a:rPr lang="en-US" dirty="0"/>
              <a:t>Using SQL in Your Web Site</a:t>
            </a:r>
          </a:p>
          <a:p>
            <a:r>
              <a:rPr lang="en-US" dirty="0"/>
              <a:t>To build a web site that shows data from a database, you will need:</a:t>
            </a:r>
          </a:p>
          <a:p>
            <a:r>
              <a:rPr lang="en-US" dirty="0"/>
              <a:t>An RDBMS database program (i.e. MS Access, SQL Server, MySQL)</a:t>
            </a:r>
          </a:p>
          <a:p>
            <a:r>
              <a:rPr lang="en-US" dirty="0"/>
              <a:t>To use a server-side scripting language, like PHP or ASP</a:t>
            </a:r>
          </a:p>
          <a:p>
            <a:r>
              <a:rPr lang="en-US" dirty="0"/>
              <a:t>To use SQL to get the data you want</a:t>
            </a:r>
          </a:p>
          <a:p>
            <a:r>
              <a:rPr lang="en-US" dirty="0"/>
              <a:t>To use HTML / CSS to style the </a:t>
            </a:r>
            <a:r>
              <a:rPr lang="en-US" dirty="0" smtClean="0"/>
              <a:t>page</a:t>
            </a:r>
          </a:p>
          <a:p>
            <a:r>
              <a:rPr lang="en-US" dirty="0"/>
              <a:t>RDBMS</a:t>
            </a:r>
          </a:p>
          <a:p>
            <a:r>
              <a:rPr lang="en-US" dirty="0"/>
              <a:t>RDBMS stands for Relational Database Management System.</a:t>
            </a:r>
          </a:p>
          <a:p>
            <a:r>
              <a:rPr lang="en-US" dirty="0"/>
              <a:t>RDBMS is the basis for SQL, and for all modern database systems such as MS SQL Server, IBM DB2, Oracle, MySQL, and Microsoft Access.</a:t>
            </a:r>
          </a:p>
          <a:p>
            <a:r>
              <a:rPr lang="en-US" dirty="0"/>
              <a:t>The data in RDBMS is stored in database objects called tables. A table is a collection of related data entries and it consists of columns and rows</a:t>
            </a:r>
            <a:r>
              <a:rPr lang="en-US" dirty="0" smtClean="0"/>
              <a:t>.</a:t>
            </a:r>
            <a:endParaRPr lang="en-US" dirty="0"/>
          </a:p>
        </p:txBody>
      </p:sp>
    </p:spTree>
    <p:extLst>
      <p:ext uri="{BB962C8B-B14F-4D97-AF65-F5344CB8AC3E}">
        <p14:creationId xmlns:p14="http://schemas.microsoft.com/office/powerpoint/2010/main" val="351895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339" y="-218152"/>
            <a:ext cx="9643620" cy="6463308"/>
          </a:xfrm>
          <a:prstGeom prst="rect">
            <a:avLst/>
          </a:prstGeom>
        </p:spPr>
        <p:txBody>
          <a:bodyPr wrap="square">
            <a:spAutoFit/>
          </a:bodyPr>
          <a:lstStyle/>
          <a:p>
            <a:endParaRPr lang="en-IN" dirty="0" smtClean="0">
              <a:latin typeface="Consolas" panose="020B0609020204030204" pitchFamily="49" charset="0"/>
            </a:endParaRPr>
          </a:p>
          <a:p>
            <a:endParaRPr lang="en-IN" dirty="0">
              <a:latin typeface="Consolas" panose="020B0609020204030204" pitchFamily="49" charset="0"/>
            </a:endParaRPr>
          </a:p>
          <a:p>
            <a:endParaRPr lang="en-IN" dirty="0" smtClean="0">
              <a:latin typeface="Consolas" panose="020B0609020204030204" pitchFamily="49" charset="0"/>
            </a:endParaRPr>
          </a:p>
          <a:p>
            <a:endParaRPr lang="en-IN" dirty="0" smtClean="0">
              <a:latin typeface="Consolas" panose="020B0609020204030204" pitchFamily="49" charset="0"/>
            </a:endParaRPr>
          </a:p>
          <a:p>
            <a:endParaRPr lang="en-IN" dirty="0">
              <a:latin typeface="Consolas" panose="020B0609020204030204" pitchFamily="49" charset="0"/>
            </a:endParaRPr>
          </a:p>
          <a:p>
            <a:r>
              <a:rPr lang="en-IN" dirty="0" smtClean="0">
                <a:latin typeface="Consolas" panose="020B0609020204030204" pitchFamily="49" charset="0"/>
              </a:rPr>
              <a:t>CREATE </a:t>
            </a:r>
            <a:r>
              <a:rPr lang="en-IN" dirty="0">
                <a:latin typeface="Consolas" panose="020B0609020204030204" pitchFamily="49" charset="0"/>
              </a:rPr>
              <a:t>TABLE Nominee (  </a:t>
            </a:r>
          </a:p>
          <a:p>
            <a:r>
              <a:rPr lang="en-IN" dirty="0">
                <a:latin typeface="Consolas" panose="020B0609020204030204" pitchFamily="49" charset="0"/>
              </a:rPr>
              <a:t>User_Id Int,</a:t>
            </a:r>
          </a:p>
          <a:p>
            <a:r>
              <a:rPr lang="en-IN" dirty="0">
                <a:latin typeface="Consolas" panose="020B0609020204030204" pitchFamily="49" charset="0"/>
              </a:rPr>
              <a:t>Name varchar(12),    </a:t>
            </a:r>
          </a:p>
          <a:p>
            <a:r>
              <a:rPr lang="en-IN" dirty="0">
                <a:latin typeface="Consolas" panose="020B0609020204030204" pitchFamily="49" charset="0"/>
              </a:rPr>
              <a:t>Contact_No Int,</a:t>
            </a:r>
          </a:p>
          <a:p>
            <a:r>
              <a:rPr lang="en-IN" dirty="0">
                <a:latin typeface="Consolas" panose="020B0609020204030204" pitchFamily="49" charset="0"/>
              </a:rPr>
              <a:t>Relation varchar(25</a:t>
            </a:r>
            <a:r>
              <a:rPr lang="en-IN" dirty="0" smtClean="0">
                <a:latin typeface="Consolas" panose="020B0609020204030204" pitchFamily="49" charset="0"/>
              </a:rPr>
              <a:t>))</a:t>
            </a:r>
          </a:p>
          <a:p>
            <a:endParaRPr lang="en-IN" dirty="0">
              <a:latin typeface="Consolas" panose="020B0609020204030204" pitchFamily="49" charset="0"/>
            </a:endParaRPr>
          </a:p>
          <a:p>
            <a:r>
              <a:rPr lang="en-US" dirty="0">
                <a:latin typeface="Consolas" panose="020B0609020204030204" pitchFamily="49" charset="0"/>
              </a:rPr>
              <a:t>insert into Nominee values ('101', 'Rohan', '1234567890', 'Father')</a:t>
            </a:r>
          </a:p>
          <a:p>
            <a:r>
              <a:rPr lang="en-US" dirty="0">
                <a:latin typeface="Consolas" panose="020B0609020204030204" pitchFamily="49" charset="0"/>
              </a:rPr>
              <a:t>insert into Nominee values ('102', 'Mohan', '1734567890', 'Son')</a:t>
            </a:r>
          </a:p>
          <a:p>
            <a:r>
              <a:rPr lang="en-US" dirty="0">
                <a:latin typeface="Consolas" panose="020B0609020204030204" pitchFamily="49" charset="0"/>
              </a:rPr>
              <a:t>insert into Nominee values ('103', 'Sohan', '1234547890', 'Mother')</a:t>
            </a:r>
          </a:p>
          <a:p>
            <a:r>
              <a:rPr lang="en-US" dirty="0">
                <a:latin typeface="Consolas" panose="020B0609020204030204" pitchFamily="49" charset="0"/>
              </a:rPr>
              <a:t>insert into Nominee values ('104', '</a:t>
            </a:r>
            <a:r>
              <a:rPr lang="en-US" dirty="0" err="1">
                <a:latin typeface="Consolas" panose="020B0609020204030204" pitchFamily="49" charset="0"/>
              </a:rPr>
              <a:t>Sohail</a:t>
            </a:r>
            <a:r>
              <a:rPr lang="en-US" dirty="0">
                <a:latin typeface="Consolas" panose="020B0609020204030204" pitchFamily="49" charset="0"/>
              </a:rPr>
              <a:t>', '1234567840','Sister')</a:t>
            </a:r>
          </a:p>
          <a:p>
            <a:r>
              <a:rPr lang="en-US" dirty="0">
                <a:latin typeface="Consolas" panose="020B0609020204030204" pitchFamily="49" charset="0"/>
              </a:rPr>
              <a:t>insert into Nominee values ('105', 'Raj', '1234567894', 'Uncle')</a:t>
            </a:r>
          </a:p>
          <a:p>
            <a:r>
              <a:rPr lang="en-US" dirty="0">
                <a:latin typeface="Consolas" panose="020B0609020204030204" pitchFamily="49" charset="0"/>
              </a:rPr>
              <a:t>insert into Nominee values ('106', 'Deepak', '1234562890', 'Grand Father')</a:t>
            </a:r>
          </a:p>
          <a:p>
            <a:r>
              <a:rPr lang="en-US" dirty="0">
                <a:latin typeface="Consolas" panose="020B0609020204030204" pitchFamily="49" charset="0"/>
              </a:rPr>
              <a:t>insert into Nominee values ('107', 'Rajesh', '1234537890', 'Grand Mother')</a:t>
            </a:r>
          </a:p>
          <a:p>
            <a:r>
              <a:rPr lang="en-US" dirty="0">
                <a:latin typeface="Consolas" panose="020B0609020204030204" pitchFamily="49" charset="0"/>
              </a:rPr>
              <a:t>insert into Nominee values ('108', '</a:t>
            </a:r>
            <a:r>
              <a:rPr lang="en-US" dirty="0" err="1">
                <a:latin typeface="Consolas" panose="020B0609020204030204" pitchFamily="49" charset="0"/>
              </a:rPr>
              <a:t>Deepu</a:t>
            </a:r>
            <a:r>
              <a:rPr lang="en-US" dirty="0">
                <a:latin typeface="Consolas" panose="020B0609020204030204" pitchFamily="49" charset="0"/>
              </a:rPr>
              <a:t>', '1234567840', 'Aunty')</a:t>
            </a:r>
          </a:p>
          <a:p>
            <a:r>
              <a:rPr lang="en-US" dirty="0">
                <a:latin typeface="Consolas" panose="020B0609020204030204" pitchFamily="49" charset="0"/>
              </a:rPr>
              <a:t>insert into Nominee values ('109', 'Rohan', '1234567890', 'Mama')</a:t>
            </a:r>
          </a:p>
          <a:p>
            <a:r>
              <a:rPr lang="en-US" dirty="0">
                <a:latin typeface="Consolas" panose="020B0609020204030204" pitchFamily="49" charset="0"/>
              </a:rPr>
              <a:t>insert into Nominee values ('110', 'Rohan', '1234567890', '</a:t>
            </a:r>
            <a:r>
              <a:rPr lang="en-US" dirty="0" err="1">
                <a:latin typeface="Consolas" panose="020B0609020204030204" pitchFamily="49" charset="0"/>
              </a:rPr>
              <a:t>Mami</a:t>
            </a:r>
            <a:r>
              <a:rPr lang="en-US" dirty="0" smtClean="0">
                <a:latin typeface="Consolas" panose="020B0609020204030204" pitchFamily="49" charset="0"/>
              </a:rPr>
              <a:t>')</a:t>
            </a:r>
          </a:p>
          <a:p>
            <a:r>
              <a:rPr lang="en-IN" dirty="0" smtClean="0">
                <a:latin typeface="Consolas" panose="020B0609020204030204" pitchFamily="49" charset="0"/>
              </a:rPr>
              <a:t>Select * from Nominee</a:t>
            </a:r>
          </a:p>
          <a:p>
            <a:endParaRPr lang="en-US" dirty="0">
              <a:latin typeface="Consolas" panose="020B0609020204030204" pitchFamily="49" charset="0"/>
            </a:endParaRPr>
          </a:p>
        </p:txBody>
      </p:sp>
    </p:spTree>
    <p:extLst>
      <p:ext uri="{BB962C8B-B14F-4D97-AF65-F5344CB8AC3E}">
        <p14:creationId xmlns:p14="http://schemas.microsoft.com/office/powerpoint/2010/main" val="3108648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3123</TotalTime>
  <Words>1465</Words>
  <Application>Microsoft Office PowerPoint</Application>
  <PresentationFormat>Widescreen</PresentationFormat>
  <Paragraphs>281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Consolas</vt:lpstr>
      <vt:lpstr>Roboto</vt:lpstr>
      <vt:lpstr>Segoe UI</vt:lpstr>
      <vt:lpstr>Trebuchet MS</vt:lpstr>
      <vt:lpstr>Tw Cen MT</vt:lpstr>
      <vt:lpstr>Circuit</vt:lpstr>
      <vt:lpstr>  Financial Wings Loan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Wings Loan System</dc:title>
  <dc:creator>Indrajeet Kumar</dc:creator>
  <cp:lastModifiedBy>Indrajeet Kumar</cp:lastModifiedBy>
  <cp:revision>23</cp:revision>
  <dcterms:created xsi:type="dcterms:W3CDTF">2022-09-05T05:17:57Z</dcterms:created>
  <dcterms:modified xsi:type="dcterms:W3CDTF">2022-09-07T09:21:52Z</dcterms:modified>
</cp:coreProperties>
</file>