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269297" y="276859"/>
            <a:ext cx="165340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39211" y="245363"/>
            <a:ext cx="2980690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22214" y="3003803"/>
            <a:ext cx="5882005" cy="139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vsyst.com/help/index.html?contents_table.htm" TargetMode="External"/><Relationship Id="rId2" Type="http://schemas.openxmlformats.org/officeDocument/2006/relationships/hyperlink" Target="http://www.google.com/intl/en_in/earth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ciencedirect.com/science/article/pii/S2214785321058259?via%3Dihub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23488" y="10"/>
              <a:ext cx="8668512" cy="685798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342120" cy="68579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6721" y="1436115"/>
            <a:ext cx="3318510" cy="282067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 marR="5080">
              <a:lnSpc>
                <a:spcPct val="89600"/>
              </a:lnSpc>
              <a:spcBef>
                <a:spcPts val="600"/>
              </a:spcBef>
            </a:pPr>
            <a:r>
              <a:rPr sz="4000" spc="-5" dirty="0">
                <a:solidFill>
                  <a:srgbClr val="00B050"/>
                </a:solidFill>
                <a:latin typeface="Calibri Light"/>
                <a:cs typeface="Calibri Light"/>
              </a:rPr>
              <a:t>Design </a:t>
            </a:r>
            <a:r>
              <a:rPr sz="4000" dirty="0">
                <a:solidFill>
                  <a:srgbClr val="00B050"/>
                </a:solidFill>
                <a:latin typeface="Calibri Light"/>
                <a:cs typeface="Calibri Light"/>
              </a:rPr>
              <a:t>and </a:t>
            </a:r>
            <a:r>
              <a:rPr sz="4000" spc="5" dirty="0">
                <a:solidFill>
                  <a:srgbClr val="00B050"/>
                </a:solidFill>
                <a:latin typeface="Calibri Light"/>
                <a:cs typeface="Calibri Light"/>
              </a:rPr>
              <a:t> </a:t>
            </a:r>
            <a:r>
              <a:rPr sz="4000" spc="-20" dirty="0">
                <a:solidFill>
                  <a:srgbClr val="00B050"/>
                </a:solidFill>
                <a:latin typeface="Calibri Light"/>
                <a:cs typeface="Calibri Light"/>
              </a:rPr>
              <a:t>Performance </a:t>
            </a:r>
            <a:r>
              <a:rPr sz="4000" spc="-15" dirty="0">
                <a:solidFill>
                  <a:srgbClr val="00B050"/>
                </a:solidFill>
                <a:latin typeface="Calibri Light"/>
                <a:cs typeface="Calibri Light"/>
              </a:rPr>
              <a:t> </a:t>
            </a:r>
            <a:r>
              <a:rPr sz="4000" spc="-10" dirty="0">
                <a:solidFill>
                  <a:srgbClr val="00B050"/>
                </a:solidFill>
                <a:latin typeface="Calibri Light"/>
                <a:cs typeface="Calibri Light"/>
              </a:rPr>
              <a:t>Analysis</a:t>
            </a:r>
            <a:r>
              <a:rPr sz="4000" spc="-50" dirty="0">
                <a:solidFill>
                  <a:srgbClr val="00B050"/>
                </a:solidFill>
                <a:latin typeface="Calibri Light"/>
                <a:cs typeface="Calibri Light"/>
              </a:rPr>
              <a:t> </a:t>
            </a:r>
            <a:r>
              <a:rPr sz="4000" dirty="0">
                <a:solidFill>
                  <a:srgbClr val="00B050"/>
                </a:solidFill>
                <a:latin typeface="Calibri Light"/>
                <a:cs typeface="Calibri Light"/>
              </a:rPr>
              <a:t>of</a:t>
            </a:r>
            <a:r>
              <a:rPr sz="4000" spc="-40" dirty="0">
                <a:solidFill>
                  <a:srgbClr val="00B050"/>
                </a:solidFill>
                <a:latin typeface="Calibri Light"/>
                <a:cs typeface="Calibri Light"/>
              </a:rPr>
              <a:t> </a:t>
            </a:r>
            <a:r>
              <a:rPr sz="4000" dirty="0">
                <a:solidFill>
                  <a:srgbClr val="00B050"/>
                </a:solidFill>
                <a:latin typeface="Calibri Light"/>
                <a:cs typeface="Calibri Light"/>
              </a:rPr>
              <a:t>Solar </a:t>
            </a:r>
            <a:r>
              <a:rPr sz="4000" spc="-890" dirty="0">
                <a:solidFill>
                  <a:srgbClr val="00B050"/>
                </a:solidFill>
                <a:latin typeface="Calibri Light"/>
                <a:cs typeface="Calibri Light"/>
              </a:rPr>
              <a:t> </a:t>
            </a:r>
            <a:r>
              <a:rPr sz="4000" spc="-10" dirty="0">
                <a:solidFill>
                  <a:srgbClr val="00B050"/>
                </a:solidFill>
                <a:latin typeface="Calibri Light"/>
                <a:cs typeface="Calibri Light"/>
              </a:rPr>
              <a:t>PV </a:t>
            </a:r>
            <a:r>
              <a:rPr sz="4000" spc="-40" dirty="0">
                <a:solidFill>
                  <a:srgbClr val="00B050"/>
                </a:solidFill>
                <a:latin typeface="Calibri Light"/>
                <a:cs typeface="Calibri Light"/>
              </a:rPr>
              <a:t>system </a:t>
            </a:r>
            <a:r>
              <a:rPr sz="4000" spc="-5" dirty="0">
                <a:solidFill>
                  <a:srgbClr val="00B050"/>
                </a:solidFill>
                <a:latin typeface="Calibri Light"/>
                <a:cs typeface="Calibri Light"/>
              </a:rPr>
              <a:t>using </a:t>
            </a:r>
            <a:r>
              <a:rPr sz="4000" spc="-890" dirty="0">
                <a:solidFill>
                  <a:srgbClr val="00B050"/>
                </a:solidFill>
                <a:latin typeface="Calibri Light"/>
                <a:cs typeface="Calibri Light"/>
              </a:rPr>
              <a:t> </a:t>
            </a:r>
            <a:r>
              <a:rPr sz="4000" spc="-60" dirty="0">
                <a:solidFill>
                  <a:srgbClr val="00B050"/>
                </a:solidFill>
                <a:latin typeface="Calibri Light"/>
                <a:cs typeface="Calibri Light"/>
              </a:rPr>
              <a:t>PV-syst</a:t>
            </a:r>
            <a:endParaRPr sz="4000">
              <a:latin typeface="Calibri Light"/>
              <a:cs typeface="Calibri Ligh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81029" y="625683"/>
            <a:ext cx="3977640" cy="3939540"/>
            <a:chOff x="481029" y="625683"/>
            <a:chExt cx="3977640" cy="3939540"/>
          </a:xfrm>
        </p:grpSpPr>
        <p:sp>
          <p:nvSpPr>
            <p:cNvPr id="7" name="object 7"/>
            <p:cNvSpPr/>
            <p:nvPr/>
          </p:nvSpPr>
          <p:spPr>
            <a:xfrm>
              <a:off x="481029" y="625683"/>
              <a:ext cx="704215" cy="146685"/>
            </a:xfrm>
            <a:custGeom>
              <a:avLst/>
              <a:gdLst/>
              <a:ahLst/>
              <a:cxnLst/>
              <a:rect l="l" t="t" r="r" b="b"/>
              <a:pathLst>
                <a:path w="704215" h="146684">
                  <a:moveTo>
                    <a:pt x="704087" y="0"/>
                  </a:moveTo>
                  <a:lnTo>
                    <a:pt x="0" y="0"/>
                  </a:lnTo>
                  <a:lnTo>
                    <a:pt x="0" y="146304"/>
                  </a:lnTo>
                  <a:lnTo>
                    <a:pt x="704087" y="146304"/>
                  </a:lnTo>
                  <a:lnTo>
                    <a:pt x="704087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1029" y="4546919"/>
              <a:ext cx="3977640" cy="18415"/>
            </a:xfrm>
            <a:custGeom>
              <a:avLst/>
              <a:gdLst/>
              <a:ahLst/>
              <a:cxnLst/>
              <a:rect l="l" t="t" r="r" b="b"/>
              <a:pathLst>
                <a:path w="3977640" h="18414">
                  <a:moveTo>
                    <a:pt x="3977640" y="0"/>
                  </a:moveTo>
                  <a:lnTo>
                    <a:pt x="0" y="0"/>
                  </a:lnTo>
                  <a:lnTo>
                    <a:pt x="0" y="18287"/>
                  </a:lnTo>
                  <a:lnTo>
                    <a:pt x="3977640" y="18287"/>
                  </a:lnTo>
                  <a:lnTo>
                    <a:pt x="3977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4920" y="6155436"/>
            <a:ext cx="429708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600" spc="-10" dirty="0">
                <a:solidFill>
                  <a:srgbClr val="FFFFFF"/>
                </a:solidFill>
                <a:latin typeface="Calibri"/>
                <a:cs typeface="Calibri"/>
              </a:rPr>
              <a:t>Indrajeet Date </a:t>
            </a:r>
            <a:r>
              <a:rPr sz="2600" spc="-5" dirty="0">
                <a:solidFill>
                  <a:srgbClr val="FFFFFF"/>
                </a:solidFill>
                <a:latin typeface="Cambria Math"/>
                <a:cs typeface="Cambria Math"/>
              </a:rPr>
              <a:t>(21129408)</a:t>
            </a:r>
            <a:endParaRPr sz="2600" dirty="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87097" y="792988"/>
            <a:ext cx="33381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333F50"/>
                </a:solidFill>
                <a:latin typeface="Calibri"/>
                <a:cs typeface="Calibri"/>
              </a:rPr>
              <a:t>It shines </a:t>
            </a:r>
            <a:r>
              <a:rPr sz="1600" dirty="0">
                <a:solidFill>
                  <a:srgbClr val="333F50"/>
                </a:solidFill>
                <a:latin typeface="Calibri"/>
                <a:cs typeface="Calibri"/>
              </a:rPr>
              <a:t>on</a:t>
            </a:r>
            <a:r>
              <a:rPr sz="1600" spc="-10" dirty="0">
                <a:solidFill>
                  <a:srgbClr val="333F5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333F50"/>
                </a:solidFill>
                <a:latin typeface="Calibri"/>
                <a:cs typeface="Calibri"/>
              </a:rPr>
              <a:t>us too</a:t>
            </a:r>
            <a:r>
              <a:rPr sz="1600" dirty="0">
                <a:solidFill>
                  <a:srgbClr val="333F5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333F50"/>
                </a:solidFill>
                <a:latin typeface="Calibri"/>
                <a:cs typeface="Calibri"/>
              </a:rPr>
              <a:t>and</a:t>
            </a:r>
            <a:r>
              <a:rPr sz="1600" spc="-10" dirty="0">
                <a:solidFill>
                  <a:srgbClr val="333F5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333F50"/>
                </a:solidFill>
                <a:latin typeface="Calibri"/>
                <a:cs typeface="Calibri"/>
              </a:rPr>
              <a:t>helps</a:t>
            </a:r>
            <a:r>
              <a:rPr sz="1600" dirty="0">
                <a:solidFill>
                  <a:srgbClr val="333F5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333F50"/>
                </a:solidFill>
                <a:latin typeface="Calibri"/>
                <a:cs typeface="Calibri"/>
              </a:rPr>
              <a:t>us all</a:t>
            </a:r>
            <a:r>
              <a:rPr sz="1600" spc="-10" dirty="0">
                <a:solidFill>
                  <a:srgbClr val="333F50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333F50"/>
                </a:solidFill>
                <a:latin typeface="Calibri"/>
                <a:cs typeface="Calibri"/>
              </a:rPr>
              <a:t>grow.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77012" y="480059"/>
            <a:ext cx="11238230" cy="5897880"/>
            <a:chOff x="477012" y="480059"/>
            <a:chExt cx="11238230" cy="5897880"/>
          </a:xfrm>
        </p:grpSpPr>
        <p:sp>
          <p:nvSpPr>
            <p:cNvPr id="4" name="object 4"/>
            <p:cNvSpPr/>
            <p:nvPr/>
          </p:nvSpPr>
          <p:spPr>
            <a:xfrm>
              <a:off x="477012" y="480059"/>
              <a:ext cx="11238230" cy="5897880"/>
            </a:xfrm>
            <a:custGeom>
              <a:avLst/>
              <a:gdLst/>
              <a:ahLst/>
              <a:cxnLst/>
              <a:rect l="l" t="t" r="r" b="b"/>
              <a:pathLst>
                <a:path w="11238230" h="5897880">
                  <a:moveTo>
                    <a:pt x="11237976" y="0"/>
                  </a:moveTo>
                  <a:lnTo>
                    <a:pt x="0" y="0"/>
                  </a:lnTo>
                  <a:lnTo>
                    <a:pt x="0" y="5897879"/>
                  </a:lnTo>
                  <a:lnTo>
                    <a:pt x="11237976" y="5897879"/>
                  </a:lnTo>
                  <a:lnTo>
                    <a:pt x="112379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3940" y="624385"/>
              <a:ext cx="9938040" cy="55901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60" dirty="0"/>
              <a:t>T</a:t>
            </a:r>
            <a:r>
              <a:rPr spc="-375" dirty="0"/>
              <a:t>Y</a:t>
            </a:r>
            <a:r>
              <a:rPr spc="-635" dirty="0"/>
              <a:t>P</a:t>
            </a:r>
            <a:r>
              <a:rPr spc="-640" dirty="0"/>
              <a:t>E</a:t>
            </a:r>
            <a:r>
              <a:rPr spc="-535" dirty="0"/>
              <a:t>S</a:t>
            </a:r>
            <a:r>
              <a:rPr spc="35" dirty="0"/>
              <a:t> </a:t>
            </a:r>
            <a:r>
              <a:rPr spc="-30" dirty="0"/>
              <a:t>O</a:t>
            </a:r>
            <a:r>
              <a:rPr spc="-555" dirty="0"/>
              <a:t>F</a:t>
            </a:r>
            <a:r>
              <a:rPr spc="35" dirty="0"/>
              <a:t> </a:t>
            </a:r>
            <a:r>
              <a:rPr spc="-580" dirty="0"/>
              <a:t>L</a:t>
            </a:r>
            <a:r>
              <a:rPr spc="-30" dirty="0"/>
              <a:t>O</a:t>
            </a:r>
            <a:r>
              <a:rPr spc="-605" dirty="0"/>
              <a:t>SS</a:t>
            </a:r>
            <a:r>
              <a:rPr spc="-610" dirty="0"/>
              <a:t>E</a:t>
            </a:r>
            <a:r>
              <a:rPr spc="-53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3626" y="647700"/>
            <a:ext cx="10875010" cy="59690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-25" dirty="0">
                <a:latin typeface="Arial MT"/>
                <a:cs typeface="Arial MT"/>
              </a:rPr>
              <a:t>Temperature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Losses</a:t>
            </a:r>
            <a:endParaRPr sz="2000">
              <a:latin typeface="Arial MT"/>
              <a:cs typeface="Arial MT"/>
            </a:endParaRPr>
          </a:p>
          <a:p>
            <a:pPr marL="812800" lvl="1" indent="-342900">
              <a:lnSpc>
                <a:spcPct val="100000"/>
              </a:lnSpc>
              <a:spcBef>
                <a:spcPts val="1200"/>
              </a:spcBef>
              <a:buChar char="•"/>
              <a:tabLst>
                <a:tab pos="812165" algn="l"/>
                <a:tab pos="812800" algn="l"/>
              </a:tabLst>
            </a:pPr>
            <a:r>
              <a:rPr sz="2000" spc="-5" dirty="0">
                <a:latin typeface="Arial MT"/>
                <a:cs typeface="Arial MT"/>
              </a:rPr>
              <a:t>With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increase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temperature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PV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module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efficiency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decreases.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-5" dirty="0">
                <a:latin typeface="Arial MT"/>
                <a:cs typeface="Arial MT"/>
              </a:rPr>
              <a:t>Reflection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losses</a:t>
            </a:r>
            <a:endParaRPr sz="2000">
              <a:latin typeface="Arial MT"/>
              <a:cs typeface="Arial MT"/>
            </a:endParaRPr>
          </a:p>
          <a:p>
            <a:pPr marL="812800" lvl="1" indent="-342900">
              <a:lnSpc>
                <a:spcPct val="100000"/>
              </a:lnSpc>
              <a:spcBef>
                <a:spcPts val="1200"/>
              </a:spcBef>
              <a:buChar char="•"/>
              <a:tabLst>
                <a:tab pos="812165" algn="l"/>
                <a:tab pos="812800" algn="l"/>
              </a:tabLst>
            </a:pPr>
            <a:r>
              <a:rPr sz="2000" spc="-5" dirty="0">
                <a:latin typeface="Arial MT"/>
                <a:cs typeface="Arial MT"/>
              </a:rPr>
              <a:t>Occur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when </a:t>
            </a:r>
            <a:r>
              <a:rPr sz="2000" dirty="0">
                <a:latin typeface="Arial MT"/>
                <a:cs typeface="Arial MT"/>
              </a:rPr>
              <a:t>sunlight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reflects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off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surface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PV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panel.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Wiring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losses</a:t>
            </a:r>
            <a:endParaRPr sz="2000">
              <a:latin typeface="Arial MT"/>
              <a:cs typeface="Arial MT"/>
            </a:endParaRPr>
          </a:p>
          <a:p>
            <a:pPr marL="812165" marR="5080" lvl="1" indent="-342900">
              <a:lnSpc>
                <a:spcPct val="150000"/>
              </a:lnSpc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Arial MT"/>
                <a:cs typeface="Arial MT"/>
              </a:rPr>
              <a:t>The</a:t>
            </a:r>
            <a:r>
              <a:rPr sz="2000" spc="1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electrical</a:t>
            </a:r>
            <a:r>
              <a:rPr sz="2000" spc="1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wiring</a:t>
            </a:r>
            <a:r>
              <a:rPr sz="2000" spc="1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1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connections</a:t>
            </a:r>
            <a:r>
              <a:rPr sz="2000" spc="1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cause</a:t>
            </a:r>
            <a:r>
              <a:rPr sz="2000" spc="1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losses</a:t>
            </a:r>
            <a:r>
              <a:rPr sz="2000" spc="1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due</a:t>
            </a:r>
            <a:r>
              <a:rPr sz="2000" spc="15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spc="1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resistance,</a:t>
            </a:r>
            <a:r>
              <a:rPr sz="2000" spc="1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which</a:t>
            </a:r>
            <a:r>
              <a:rPr sz="2000" spc="1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</a:t>
            </a:r>
            <a:r>
              <a:rPr sz="2000" spc="1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reduce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overall</a:t>
            </a:r>
            <a:r>
              <a:rPr sz="2000" spc="-5" dirty="0">
                <a:latin typeface="Arial MT"/>
                <a:cs typeface="Arial MT"/>
              </a:rPr>
              <a:t> efficiency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system.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-5" dirty="0">
                <a:latin typeface="Arial MT"/>
                <a:cs typeface="Arial MT"/>
              </a:rPr>
              <a:t>Mismatch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losses</a:t>
            </a:r>
            <a:endParaRPr sz="2000">
              <a:latin typeface="Arial MT"/>
              <a:cs typeface="Arial MT"/>
            </a:endParaRPr>
          </a:p>
          <a:p>
            <a:pPr marL="812165" marR="5715" lvl="1" indent="-342900">
              <a:lnSpc>
                <a:spcPct val="150000"/>
              </a:lnSpc>
              <a:buChar char="•"/>
              <a:tabLst>
                <a:tab pos="812165" algn="l"/>
                <a:tab pos="812800" algn="l"/>
              </a:tabLst>
            </a:pPr>
            <a:r>
              <a:rPr sz="2000" spc="-5" dirty="0">
                <a:latin typeface="Arial MT"/>
                <a:cs typeface="Arial MT"/>
              </a:rPr>
              <a:t>Mismatch</a:t>
            </a:r>
            <a:r>
              <a:rPr sz="2000" spc="4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losses</a:t>
            </a:r>
            <a:r>
              <a:rPr sz="2000" spc="4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occur</a:t>
            </a:r>
            <a:r>
              <a:rPr sz="2000" spc="4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when</a:t>
            </a:r>
            <a:r>
              <a:rPr sz="2000" spc="43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different</a:t>
            </a:r>
            <a:r>
              <a:rPr sz="2000" spc="4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PV</a:t>
            </a:r>
            <a:r>
              <a:rPr sz="2000" spc="4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panels</a:t>
            </a:r>
            <a:r>
              <a:rPr sz="2000" spc="4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4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</a:t>
            </a:r>
            <a:r>
              <a:rPr sz="2000" spc="4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array</a:t>
            </a:r>
            <a:r>
              <a:rPr sz="2000" spc="4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have</a:t>
            </a:r>
            <a:r>
              <a:rPr sz="2000" spc="42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different</a:t>
            </a:r>
            <a:r>
              <a:rPr sz="2000" spc="4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electrical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characteristics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-5" dirty="0">
                <a:latin typeface="Arial MT"/>
                <a:cs typeface="Arial MT"/>
              </a:rPr>
              <a:t>Ohmic/Resistive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Losses</a:t>
            </a:r>
            <a:endParaRPr sz="2000">
              <a:latin typeface="Arial MT"/>
              <a:cs typeface="Arial MT"/>
            </a:endParaRPr>
          </a:p>
          <a:p>
            <a:pPr marL="812165" marR="5080" lvl="1" indent="-342900">
              <a:lnSpc>
                <a:spcPct val="150000"/>
              </a:lnSpc>
              <a:buChar char="•"/>
              <a:tabLst>
                <a:tab pos="812165" algn="l"/>
                <a:tab pos="812800" algn="l"/>
              </a:tabLst>
            </a:pPr>
            <a:r>
              <a:rPr sz="2000" spc="-5" dirty="0">
                <a:latin typeface="Arial MT"/>
                <a:cs typeface="Arial MT"/>
              </a:rPr>
              <a:t>Occur</a:t>
            </a:r>
            <a:r>
              <a:rPr sz="2000" spc="30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when</a:t>
            </a:r>
            <a:r>
              <a:rPr sz="2000" spc="3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electrical</a:t>
            </a:r>
            <a:r>
              <a:rPr sz="2000" spc="3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current</a:t>
            </a:r>
            <a:r>
              <a:rPr sz="2000" spc="3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flows</a:t>
            </a:r>
            <a:r>
              <a:rPr sz="2000" spc="3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through</a:t>
            </a:r>
            <a:r>
              <a:rPr sz="2000" spc="3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3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internal</a:t>
            </a:r>
            <a:r>
              <a:rPr sz="2000" spc="3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resistance</a:t>
            </a:r>
            <a:r>
              <a:rPr sz="2000" spc="3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3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3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panel's</a:t>
            </a:r>
            <a:r>
              <a:rPr sz="2000" spc="3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cells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interconnections (metal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contacts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5" dirty="0">
                <a:latin typeface="Arial MT"/>
                <a:cs typeface="Arial MT"/>
              </a:rPr>
              <a:t> busbars </a:t>
            </a:r>
            <a:r>
              <a:rPr sz="2000" dirty="0">
                <a:latin typeface="Arial MT"/>
                <a:cs typeface="Arial MT"/>
              </a:rPr>
              <a:t>used</a:t>
            </a:r>
            <a:r>
              <a:rPr sz="2000" spc="-5" dirty="0">
                <a:latin typeface="Arial MT"/>
                <a:cs typeface="Arial MT"/>
              </a:rPr>
              <a:t> to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interconnect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 </a:t>
            </a:r>
            <a:r>
              <a:rPr sz="2000" dirty="0">
                <a:latin typeface="Arial MT"/>
                <a:cs typeface="Arial MT"/>
              </a:rPr>
              <a:t>cells).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69297" y="151891"/>
            <a:ext cx="1550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40" dirty="0">
                <a:latin typeface="Trebuchet MS"/>
                <a:cs typeface="Trebuchet MS"/>
              </a:rPr>
              <a:t>R</a:t>
            </a:r>
            <a:r>
              <a:rPr sz="3600" spc="-315" dirty="0">
                <a:latin typeface="Trebuchet MS"/>
                <a:cs typeface="Trebuchet MS"/>
              </a:rPr>
              <a:t>E</a:t>
            </a:r>
            <a:r>
              <a:rPr sz="3600" spc="-50" dirty="0">
                <a:latin typeface="Trebuchet MS"/>
                <a:cs typeface="Trebuchet MS"/>
              </a:rPr>
              <a:t>SU</a:t>
            </a:r>
            <a:r>
              <a:rPr sz="3600" spc="-545" dirty="0">
                <a:latin typeface="Trebuchet MS"/>
                <a:cs typeface="Trebuchet MS"/>
              </a:rPr>
              <a:t>L</a:t>
            </a:r>
            <a:r>
              <a:rPr sz="3600" spc="-520" dirty="0">
                <a:latin typeface="Trebuchet MS"/>
                <a:cs typeface="Trebuchet MS"/>
              </a:rPr>
              <a:t>T</a:t>
            </a:r>
            <a:r>
              <a:rPr sz="3600" spc="65" dirty="0">
                <a:latin typeface="Trebuchet MS"/>
                <a:cs typeface="Trebuchet MS"/>
              </a:rPr>
              <a:t>S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1174" y="1614365"/>
            <a:ext cx="5262440" cy="362926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5014" y="922020"/>
            <a:ext cx="629285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normalized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productions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each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month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has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been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stated,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gives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three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important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parameters:</a:t>
            </a:r>
            <a:endParaRPr sz="2000">
              <a:latin typeface="Arial MT"/>
              <a:cs typeface="Arial MT"/>
            </a:endParaRPr>
          </a:p>
          <a:p>
            <a:pPr marL="812800" lvl="1" indent="-342900">
              <a:lnSpc>
                <a:spcPct val="100000"/>
              </a:lnSpc>
              <a:spcBef>
                <a:spcPts val="1200"/>
              </a:spcBef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Arial MT"/>
                <a:cs typeface="Arial MT"/>
              </a:rPr>
              <a:t>Collection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loss</a:t>
            </a:r>
            <a:r>
              <a:rPr sz="2000" spc="-15" dirty="0">
                <a:latin typeface="Arial MT"/>
                <a:cs typeface="Arial MT"/>
              </a:rPr>
              <a:t> (PV-array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losses):-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Refers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5114" y="2586228"/>
            <a:ext cx="46329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 MT"/>
                <a:cs typeface="Arial MT"/>
              </a:rPr>
              <a:t>energy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lost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PV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module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itself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:-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B050"/>
                </a:solidFill>
                <a:latin typeface="Cambria Math"/>
                <a:cs typeface="Cambria Math"/>
              </a:rPr>
              <a:t>0.74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26014" y="2776687"/>
            <a:ext cx="901700" cy="12700"/>
          </a:xfrm>
          <a:custGeom>
            <a:avLst/>
            <a:gdLst/>
            <a:ahLst/>
            <a:cxnLst/>
            <a:rect l="l" t="t" r="r" b="b"/>
            <a:pathLst>
              <a:path w="901700" h="12700">
                <a:moveTo>
                  <a:pt x="901700" y="0"/>
                </a:moveTo>
                <a:lnTo>
                  <a:pt x="0" y="0"/>
                </a:lnTo>
                <a:lnTo>
                  <a:pt x="0" y="12700"/>
                </a:lnTo>
                <a:lnTo>
                  <a:pt x="901700" y="12700"/>
                </a:lnTo>
                <a:lnTo>
                  <a:pt x="90170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959123" y="2500376"/>
            <a:ext cx="4394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130" dirty="0">
                <a:solidFill>
                  <a:srgbClr val="00B050"/>
                </a:solidFill>
                <a:latin typeface="Cambria Math"/>
                <a:cs typeface="Cambria Math"/>
              </a:rPr>
              <a:t>𝑘</a:t>
            </a:r>
            <a:r>
              <a:rPr sz="1500" spc="70" dirty="0">
                <a:solidFill>
                  <a:srgbClr val="00B050"/>
                </a:solidFill>
                <a:latin typeface="Cambria Math"/>
                <a:cs typeface="Cambria Math"/>
              </a:rPr>
              <a:t>𝖶</a:t>
            </a:r>
            <a:r>
              <a:rPr sz="1500" dirty="0">
                <a:solidFill>
                  <a:srgbClr val="00B050"/>
                </a:solidFill>
                <a:latin typeface="Cambria Math"/>
                <a:cs typeface="Cambria Math"/>
              </a:rPr>
              <a:t>#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14394" y="2777744"/>
            <a:ext cx="9296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130" dirty="0">
                <a:solidFill>
                  <a:srgbClr val="00B050"/>
                </a:solidFill>
                <a:latin typeface="Cambria Math"/>
                <a:cs typeface="Cambria Math"/>
              </a:rPr>
              <a:t>𝑘</a:t>
            </a:r>
            <a:r>
              <a:rPr sz="1500" spc="70" dirty="0">
                <a:solidFill>
                  <a:srgbClr val="00B050"/>
                </a:solidFill>
                <a:latin typeface="Cambria Math"/>
                <a:cs typeface="Cambria Math"/>
              </a:rPr>
              <a:t>𝖶</a:t>
            </a:r>
            <a:r>
              <a:rPr sz="1500" spc="175" dirty="0">
                <a:solidFill>
                  <a:srgbClr val="00B050"/>
                </a:solidFill>
                <a:latin typeface="Cambria Math"/>
                <a:cs typeface="Cambria Math"/>
              </a:rPr>
              <a:t>𝑝</a:t>
            </a:r>
            <a:r>
              <a:rPr sz="1500" spc="-275" dirty="0">
                <a:solidFill>
                  <a:srgbClr val="00B050"/>
                </a:solidFill>
                <a:latin typeface="Cambria Math"/>
                <a:cs typeface="Cambria Math"/>
              </a:rPr>
              <a:t>%</a:t>
            </a:r>
            <a:r>
              <a:rPr sz="1500" spc="135" dirty="0">
                <a:solidFill>
                  <a:srgbClr val="00B050"/>
                </a:solidFill>
                <a:latin typeface="Cambria Math"/>
                <a:cs typeface="Cambria Math"/>
              </a:rPr>
              <a:t>𝑑</a:t>
            </a:r>
            <a:r>
              <a:rPr sz="1500" spc="160" dirty="0">
                <a:solidFill>
                  <a:srgbClr val="00B050"/>
                </a:solidFill>
                <a:latin typeface="Cambria Math"/>
                <a:cs typeface="Cambria Math"/>
              </a:rPr>
              <a:t>𝑎</a:t>
            </a:r>
            <a:r>
              <a:rPr sz="1500" spc="195" dirty="0">
                <a:solidFill>
                  <a:srgbClr val="00B050"/>
                </a:solidFill>
                <a:latin typeface="Cambria Math"/>
                <a:cs typeface="Cambria Math"/>
              </a:rPr>
              <a:t>𝑦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System Loss:- Refers to the energy </a:t>
            </a:r>
            <a:r>
              <a:rPr dirty="0"/>
              <a:t>lost in </a:t>
            </a:r>
            <a:r>
              <a:rPr spc="-5" dirty="0"/>
              <a:t>the </a:t>
            </a:r>
            <a:r>
              <a:rPr dirty="0"/>
              <a:t> various </a:t>
            </a:r>
            <a:r>
              <a:rPr spc="-5" dirty="0"/>
              <a:t>components </a:t>
            </a:r>
            <a:r>
              <a:rPr dirty="0"/>
              <a:t>of </a:t>
            </a:r>
            <a:r>
              <a:rPr spc="-5" dirty="0"/>
              <a:t>the </a:t>
            </a:r>
            <a:r>
              <a:rPr dirty="0"/>
              <a:t>PV </a:t>
            </a:r>
            <a:r>
              <a:rPr spc="-5" dirty="0"/>
              <a:t>system outside </a:t>
            </a:r>
            <a:r>
              <a:rPr dirty="0"/>
              <a:t>of </a:t>
            </a:r>
            <a:r>
              <a:rPr spc="5" dirty="0"/>
              <a:t> </a:t>
            </a:r>
            <a:r>
              <a:rPr spc="-5" dirty="0"/>
              <a:t>the</a:t>
            </a:r>
            <a:r>
              <a:rPr spc="-20" dirty="0"/>
              <a:t> </a:t>
            </a:r>
            <a:r>
              <a:rPr dirty="0"/>
              <a:t>PV</a:t>
            </a:r>
            <a:r>
              <a:rPr spc="-10" dirty="0"/>
              <a:t> </a:t>
            </a:r>
            <a:r>
              <a:rPr dirty="0"/>
              <a:t>module,</a:t>
            </a:r>
            <a:r>
              <a:rPr spc="-20" dirty="0"/>
              <a:t> </a:t>
            </a:r>
            <a:r>
              <a:rPr dirty="0"/>
              <a:t>such</a:t>
            </a:r>
            <a:r>
              <a:rPr spc="-15" dirty="0"/>
              <a:t> </a:t>
            </a:r>
            <a:r>
              <a:rPr dirty="0"/>
              <a:t>as</a:t>
            </a:r>
            <a:r>
              <a:rPr spc="-15" dirty="0"/>
              <a:t> </a:t>
            </a:r>
            <a:r>
              <a:rPr spc="-5" dirty="0"/>
              <a:t>the</a:t>
            </a:r>
            <a:r>
              <a:rPr spc="-15" dirty="0"/>
              <a:t> </a:t>
            </a:r>
            <a:r>
              <a:rPr dirty="0"/>
              <a:t>wiring,</a:t>
            </a:r>
            <a:r>
              <a:rPr spc="-20" dirty="0"/>
              <a:t> </a:t>
            </a:r>
            <a:r>
              <a:rPr spc="-5" dirty="0"/>
              <a:t>inverters,</a:t>
            </a:r>
            <a:r>
              <a:rPr spc="-20" dirty="0"/>
              <a:t> </a:t>
            </a:r>
            <a:r>
              <a:rPr dirty="0"/>
              <a:t>and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65114" y="4668011"/>
            <a:ext cx="22117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 MT"/>
                <a:cs typeface="Arial MT"/>
              </a:rPr>
              <a:t>transformers</a:t>
            </a:r>
            <a:r>
              <a:rPr sz="2000" spc="-9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:-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B050"/>
                </a:solidFill>
                <a:latin typeface="Cambria Math"/>
                <a:cs typeface="Cambria Math"/>
              </a:rPr>
              <a:t>0.16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00314" y="4859487"/>
            <a:ext cx="901700" cy="12700"/>
          </a:xfrm>
          <a:custGeom>
            <a:avLst/>
            <a:gdLst/>
            <a:ahLst/>
            <a:cxnLst/>
            <a:rect l="l" t="t" r="r" b="b"/>
            <a:pathLst>
              <a:path w="901700" h="12700">
                <a:moveTo>
                  <a:pt x="901700" y="0"/>
                </a:moveTo>
                <a:lnTo>
                  <a:pt x="0" y="0"/>
                </a:lnTo>
                <a:lnTo>
                  <a:pt x="0" y="12700"/>
                </a:lnTo>
                <a:lnTo>
                  <a:pt x="901700" y="12700"/>
                </a:lnTo>
                <a:lnTo>
                  <a:pt x="90170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538185" y="4582159"/>
            <a:ext cx="4394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120" dirty="0">
                <a:solidFill>
                  <a:srgbClr val="00B050"/>
                </a:solidFill>
                <a:latin typeface="Cambria Math"/>
                <a:cs typeface="Cambria Math"/>
              </a:rPr>
              <a:t>𝑘</a:t>
            </a:r>
            <a:r>
              <a:rPr sz="1500" spc="60" dirty="0">
                <a:solidFill>
                  <a:srgbClr val="00B050"/>
                </a:solidFill>
                <a:latin typeface="Cambria Math"/>
                <a:cs typeface="Cambria Math"/>
              </a:rPr>
              <a:t>𝖶</a:t>
            </a:r>
            <a:r>
              <a:rPr sz="1500" dirty="0">
                <a:solidFill>
                  <a:srgbClr val="00B050"/>
                </a:solidFill>
                <a:latin typeface="Cambria Math"/>
                <a:cs typeface="Cambria Math"/>
              </a:rPr>
              <a:t>#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93456" y="4859528"/>
            <a:ext cx="9296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120" dirty="0">
                <a:solidFill>
                  <a:srgbClr val="00B050"/>
                </a:solidFill>
                <a:latin typeface="Cambria Math"/>
                <a:cs typeface="Cambria Math"/>
              </a:rPr>
              <a:t>𝑘</a:t>
            </a:r>
            <a:r>
              <a:rPr sz="1500" spc="60" dirty="0">
                <a:solidFill>
                  <a:srgbClr val="00B050"/>
                </a:solidFill>
                <a:latin typeface="Cambria Math"/>
                <a:cs typeface="Cambria Math"/>
              </a:rPr>
              <a:t>𝖶</a:t>
            </a:r>
            <a:r>
              <a:rPr sz="1500" spc="175" dirty="0">
                <a:solidFill>
                  <a:srgbClr val="00B050"/>
                </a:solidFill>
                <a:latin typeface="Cambria Math"/>
                <a:cs typeface="Cambria Math"/>
              </a:rPr>
              <a:t>𝑝</a:t>
            </a:r>
            <a:r>
              <a:rPr sz="1500" spc="-275" dirty="0">
                <a:solidFill>
                  <a:srgbClr val="00B050"/>
                </a:solidFill>
                <a:latin typeface="Cambria Math"/>
                <a:cs typeface="Cambria Math"/>
              </a:rPr>
              <a:t>%</a:t>
            </a:r>
            <a:r>
              <a:rPr sz="1500" spc="135" dirty="0">
                <a:solidFill>
                  <a:srgbClr val="00B050"/>
                </a:solidFill>
                <a:latin typeface="Cambria Math"/>
                <a:cs typeface="Cambria Math"/>
              </a:rPr>
              <a:t>𝑑</a:t>
            </a:r>
            <a:r>
              <a:rPr sz="1500" spc="160" dirty="0">
                <a:solidFill>
                  <a:srgbClr val="00B050"/>
                </a:solidFill>
                <a:latin typeface="Cambria Math"/>
                <a:cs typeface="Cambria Math"/>
              </a:rPr>
              <a:t>𝑎</a:t>
            </a:r>
            <a:r>
              <a:rPr sz="1500" spc="195" dirty="0">
                <a:solidFill>
                  <a:srgbClr val="00B050"/>
                </a:solidFill>
                <a:latin typeface="Cambria Math"/>
                <a:cs typeface="Cambria Math"/>
              </a:rPr>
              <a:t>𝑦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2214" y="5241035"/>
            <a:ext cx="50761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 MT"/>
                <a:cs typeface="Arial MT"/>
              </a:rPr>
              <a:t>Produced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useful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energy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(Inverter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output):-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65114" y="5838444"/>
            <a:ext cx="50228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00B050"/>
                </a:solidFill>
                <a:latin typeface="Cambria Math"/>
                <a:cs typeface="Cambria Math"/>
              </a:rPr>
              <a:t>3</a:t>
            </a:r>
            <a:r>
              <a:rPr sz="2000" dirty="0">
                <a:solidFill>
                  <a:srgbClr val="00B050"/>
                </a:solidFill>
                <a:latin typeface="Cambria Math"/>
                <a:cs typeface="Cambria Math"/>
              </a:rPr>
              <a:t>.</a:t>
            </a:r>
            <a:r>
              <a:rPr sz="2000" spc="5" dirty="0">
                <a:solidFill>
                  <a:srgbClr val="00B050"/>
                </a:solidFill>
                <a:latin typeface="Cambria Math"/>
                <a:cs typeface="Cambria Math"/>
              </a:rPr>
              <a:t>74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8514" y="6027887"/>
            <a:ext cx="901700" cy="12700"/>
          </a:xfrm>
          <a:custGeom>
            <a:avLst/>
            <a:gdLst/>
            <a:ahLst/>
            <a:cxnLst/>
            <a:rect l="l" t="t" r="r" b="b"/>
            <a:pathLst>
              <a:path w="901700" h="12700">
                <a:moveTo>
                  <a:pt x="901700" y="0"/>
                </a:moveTo>
                <a:lnTo>
                  <a:pt x="0" y="0"/>
                </a:lnTo>
                <a:lnTo>
                  <a:pt x="0" y="12699"/>
                </a:lnTo>
                <a:lnTo>
                  <a:pt x="901700" y="12699"/>
                </a:lnTo>
                <a:lnTo>
                  <a:pt x="90170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828448" y="5752591"/>
            <a:ext cx="4394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120" dirty="0">
                <a:solidFill>
                  <a:srgbClr val="00B050"/>
                </a:solidFill>
                <a:latin typeface="Cambria Math"/>
                <a:cs typeface="Cambria Math"/>
              </a:rPr>
              <a:t>𝑘</a:t>
            </a:r>
            <a:r>
              <a:rPr sz="1500" spc="60" dirty="0">
                <a:solidFill>
                  <a:srgbClr val="00B050"/>
                </a:solidFill>
                <a:latin typeface="Cambria Math"/>
                <a:cs typeface="Cambria Math"/>
              </a:rPr>
              <a:t>𝖶</a:t>
            </a:r>
            <a:r>
              <a:rPr sz="1500" dirty="0">
                <a:solidFill>
                  <a:srgbClr val="00B050"/>
                </a:solidFill>
                <a:latin typeface="Cambria Math"/>
                <a:cs typeface="Cambria Math"/>
              </a:rPr>
              <a:t>#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83719" y="6029959"/>
            <a:ext cx="9296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120" dirty="0">
                <a:solidFill>
                  <a:srgbClr val="00B050"/>
                </a:solidFill>
                <a:latin typeface="Cambria Math"/>
                <a:cs typeface="Cambria Math"/>
              </a:rPr>
              <a:t>𝑘</a:t>
            </a:r>
            <a:r>
              <a:rPr sz="1500" spc="60" dirty="0">
                <a:solidFill>
                  <a:srgbClr val="00B050"/>
                </a:solidFill>
                <a:latin typeface="Cambria Math"/>
                <a:cs typeface="Cambria Math"/>
              </a:rPr>
              <a:t>𝖶</a:t>
            </a:r>
            <a:r>
              <a:rPr sz="1500" spc="175" dirty="0">
                <a:solidFill>
                  <a:srgbClr val="00B050"/>
                </a:solidFill>
                <a:latin typeface="Cambria Math"/>
                <a:cs typeface="Cambria Math"/>
              </a:rPr>
              <a:t>𝑝</a:t>
            </a:r>
            <a:r>
              <a:rPr sz="1500" spc="-275" dirty="0">
                <a:solidFill>
                  <a:srgbClr val="00B050"/>
                </a:solidFill>
                <a:latin typeface="Cambria Math"/>
                <a:cs typeface="Cambria Math"/>
              </a:rPr>
              <a:t>%</a:t>
            </a:r>
            <a:r>
              <a:rPr sz="1500" spc="135" dirty="0">
                <a:solidFill>
                  <a:srgbClr val="00B050"/>
                </a:solidFill>
                <a:latin typeface="Cambria Math"/>
                <a:cs typeface="Cambria Math"/>
              </a:rPr>
              <a:t>𝑑</a:t>
            </a:r>
            <a:r>
              <a:rPr sz="1500" spc="160" dirty="0">
                <a:solidFill>
                  <a:srgbClr val="00B050"/>
                </a:solidFill>
                <a:latin typeface="Cambria Math"/>
                <a:cs typeface="Cambria Math"/>
              </a:rPr>
              <a:t>𝑎</a:t>
            </a:r>
            <a:r>
              <a:rPr sz="1500" spc="195" dirty="0">
                <a:solidFill>
                  <a:srgbClr val="00B050"/>
                </a:solidFill>
                <a:latin typeface="Cambria Math"/>
                <a:cs typeface="Cambria Math"/>
              </a:rPr>
              <a:t>𝑦</a:t>
            </a:r>
            <a:endParaRPr sz="15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69297" y="276859"/>
            <a:ext cx="1550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40" dirty="0">
                <a:latin typeface="Trebuchet MS"/>
                <a:cs typeface="Trebuchet MS"/>
              </a:rPr>
              <a:t>R</a:t>
            </a:r>
            <a:r>
              <a:rPr sz="3600" spc="-315" dirty="0">
                <a:latin typeface="Trebuchet MS"/>
                <a:cs typeface="Trebuchet MS"/>
              </a:rPr>
              <a:t>E</a:t>
            </a:r>
            <a:r>
              <a:rPr sz="3600" spc="-50" dirty="0">
                <a:latin typeface="Trebuchet MS"/>
                <a:cs typeface="Trebuchet MS"/>
              </a:rPr>
              <a:t>SU</a:t>
            </a:r>
            <a:r>
              <a:rPr sz="3600" spc="-545" dirty="0">
                <a:latin typeface="Trebuchet MS"/>
                <a:cs typeface="Trebuchet MS"/>
              </a:rPr>
              <a:t>L</a:t>
            </a:r>
            <a:r>
              <a:rPr sz="3600" spc="-520" dirty="0">
                <a:latin typeface="Trebuchet MS"/>
                <a:cs typeface="Trebuchet MS"/>
              </a:rPr>
              <a:t>T</a:t>
            </a:r>
            <a:r>
              <a:rPr sz="3600" spc="65" dirty="0">
                <a:latin typeface="Trebuchet MS"/>
                <a:cs typeface="Trebuchet MS"/>
              </a:rPr>
              <a:t>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1742" y="876300"/>
            <a:ext cx="502031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performance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ratio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each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month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has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been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stated.</a:t>
            </a:r>
            <a:endParaRPr sz="2000">
              <a:latin typeface="Arial MT"/>
              <a:cs typeface="Arial MT"/>
            </a:endParaRPr>
          </a:p>
          <a:p>
            <a:pPr marL="355600" marR="265430" indent="-342900">
              <a:lnSpc>
                <a:spcPct val="15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 MT"/>
                <a:cs typeface="Arial MT"/>
              </a:rPr>
              <a:t>It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measure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efficiency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PV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system.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742" y="3025140"/>
            <a:ext cx="9556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mbria Math"/>
                <a:cs typeface="Cambria Math"/>
              </a:rPr>
              <a:t>𝑃𝑅</a:t>
            </a:r>
            <a:r>
              <a:rPr sz="2000" spc="8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37283" y="3008375"/>
            <a:ext cx="1419860" cy="419100"/>
          </a:xfrm>
          <a:custGeom>
            <a:avLst/>
            <a:gdLst/>
            <a:ahLst/>
            <a:cxnLst/>
            <a:rect l="l" t="t" r="r" b="b"/>
            <a:pathLst>
              <a:path w="1419860" h="419100">
                <a:moveTo>
                  <a:pt x="94500" y="9918"/>
                </a:moveTo>
                <a:lnTo>
                  <a:pt x="53213" y="29883"/>
                </a:lnTo>
                <a:lnTo>
                  <a:pt x="24485" y="77393"/>
                </a:lnTo>
                <a:lnTo>
                  <a:pt x="6121" y="138531"/>
                </a:lnTo>
                <a:lnTo>
                  <a:pt x="0" y="209346"/>
                </a:lnTo>
                <a:lnTo>
                  <a:pt x="1524" y="245783"/>
                </a:lnTo>
                <a:lnTo>
                  <a:pt x="13766" y="311759"/>
                </a:lnTo>
                <a:lnTo>
                  <a:pt x="37795" y="367461"/>
                </a:lnTo>
                <a:lnTo>
                  <a:pt x="70751" y="406285"/>
                </a:lnTo>
                <a:lnTo>
                  <a:pt x="90411" y="418947"/>
                </a:lnTo>
                <a:lnTo>
                  <a:pt x="94500" y="409028"/>
                </a:lnTo>
                <a:lnTo>
                  <a:pt x="78740" y="396303"/>
                </a:lnTo>
                <a:lnTo>
                  <a:pt x="64795" y="379691"/>
                </a:lnTo>
                <a:lnTo>
                  <a:pt x="42405" y="334860"/>
                </a:lnTo>
                <a:lnTo>
                  <a:pt x="28359" y="277253"/>
                </a:lnTo>
                <a:lnTo>
                  <a:pt x="23685" y="209600"/>
                </a:lnTo>
                <a:lnTo>
                  <a:pt x="24866" y="173951"/>
                </a:lnTo>
                <a:lnTo>
                  <a:pt x="34328" y="110921"/>
                </a:lnTo>
                <a:lnTo>
                  <a:pt x="52933" y="59423"/>
                </a:lnTo>
                <a:lnTo>
                  <a:pt x="78879" y="22618"/>
                </a:lnTo>
                <a:lnTo>
                  <a:pt x="94500" y="9918"/>
                </a:lnTo>
                <a:close/>
              </a:path>
              <a:path w="1419860" h="419100">
                <a:moveTo>
                  <a:pt x="1326654" y="205892"/>
                </a:moveTo>
                <a:lnTo>
                  <a:pt x="107454" y="205892"/>
                </a:lnTo>
                <a:lnTo>
                  <a:pt x="107454" y="218592"/>
                </a:lnTo>
                <a:lnTo>
                  <a:pt x="1326654" y="218592"/>
                </a:lnTo>
                <a:lnTo>
                  <a:pt x="1326654" y="205892"/>
                </a:lnTo>
                <a:close/>
              </a:path>
              <a:path w="1419860" h="419100">
                <a:moveTo>
                  <a:pt x="1419567" y="209346"/>
                </a:moveTo>
                <a:lnTo>
                  <a:pt x="1413446" y="138531"/>
                </a:lnTo>
                <a:lnTo>
                  <a:pt x="1395069" y="77393"/>
                </a:lnTo>
                <a:lnTo>
                  <a:pt x="1366316" y="29883"/>
                </a:lnTo>
                <a:lnTo>
                  <a:pt x="1329029" y="0"/>
                </a:lnTo>
                <a:lnTo>
                  <a:pt x="1325054" y="9918"/>
                </a:lnTo>
                <a:lnTo>
                  <a:pt x="1340675" y="22618"/>
                </a:lnTo>
                <a:lnTo>
                  <a:pt x="1354531" y="39116"/>
                </a:lnTo>
                <a:lnTo>
                  <a:pt x="1376959" y="83527"/>
                </a:lnTo>
                <a:lnTo>
                  <a:pt x="1391145" y="141058"/>
                </a:lnTo>
                <a:lnTo>
                  <a:pt x="1395882" y="209600"/>
                </a:lnTo>
                <a:lnTo>
                  <a:pt x="1394701" y="244678"/>
                </a:lnTo>
                <a:lnTo>
                  <a:pt x="1385303" y="307314"/>
                </a:lnTo>
                <a:lnTo>
                  <a:pt x="1366786" y="359219"/>
                </a:lnTo>
                <a:lnTo>
                  <a:pt x="1340777" y="396303"/>
                </a:lnTo>
                <a:lnTo>
                  <a:pt x="1325054" y="409028"/>
                </a:lnTo>
                <a:lnTo>
                  <a:pt x="1329029" y="418947"/>
                </a:lnTo>
                <a:lnTo>
                  <a:pt x="1366316" y="389128"/>
                </a:lnTo>
                <a:lnTo>
                  <a:pt x="1395069" y="341312"/>
                </a:lnTo>
                <a:lnTo>
                  <a:pt x="1413446" y="279920"/>
                </a:lnTo>
                <a:lnTo>
                  <a:pt x="1418031" y="245783"/>
                </a:lnTo>
                <a:lnTo>
                  <a:pt x="1419567" y="2093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01881" y="2939288"/>
            <a:ext cx="128397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spc="110" dirty="0">
                <a:latin typeface="Cambria Math"/>
                <a:cs typeface="Cambria Math"/>
              </a:rPr>
              <a:t>𝐸𝑛𝑒𝑟g𝑦</a:t>
            </a:r>
            <a:r>
              <a:rPr sz="1800" spc="165" baseline="-13888" dirty="0">
                <a:latin typeface="Cambria Math"/>
                <a:cs typeface="Cambria Math"/>
              </a:rPr>
              <a:t>𝑎𝑐𝑡$𝑎𝑙</a:t>
            </a:r>
            <a:endParaRPr sz="1800" baseline="-13888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60617" y="3213608"/>
            <a:ext cx="11664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spc="50" dirty="0">
                <a:latin typeface="Cambria Math"/>
                <a:cs typeface="Cambria Math"/>
              </a:rPr>
              <a:t>𝐸𝑛𝑒𝑟g𝑦</a:t>
            </a:r>
            <a:r>
              <a:rPr sz="1800" spc="75" baseline="-13888" dirty="0">
                <a:latin typeface="Cambria Math"/>
                <a:cs typeface="Cambria Math"/>
              </a:rPr>
              <a:t>&amp;𝑑𝑒𝑎𝑙</a:t>
            </a:r>
            <a:endParaRPr sz="1800" baseline="-13888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1742" y="3442715"/>
            <a:ext cx="3105150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 MT"/>
                <a:cs typeface="Arial MT"/>
              </a:rPr>
              <a:t>Optimal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Range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B050"/>
                </a:solidFill>
                <a:latin typeface="Cambria Math"/>
                <a:cs typeface="Cambria Math"/>
              </a:rPr>
              <a:t>0.7</a:t>
            </a:r>
            <a:r>
              <a:rPr sz="2000" spc="-10" dirty="0">
                <a:solidFill>
                  <a:srgbClr val="00B05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00B050"/>
                </a:solidFill>
                <a:latin typeface="Cambria Math"/>
                <a:cs typeface="Cambria Math"/>
              </a:rPr>
              <a:t>−</a:t>
            </a:r>
            <a:r>
              <a:rPr sz="2000" spc="-10" dirty="0">
                <a:solidFill>
                  <a:srgbClr val="00B05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00B050"/>
                </a:solidFill>
                <a:latin typeface="Cambria Math"/>
                <a:cs typeface="Cambria Math"/>
              </a:rPr>
              <a:t>0.9</a:t>
            </a:r>
            <a:endParaRPr sz="2000">
              <a:latin typeface="Cambria Math"/>
              <a:cs typeface="Cambria Math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 MT"/>
                <a:cs typeface="Arial MT"/>
              </a:rPr>
              <a:t>Obtained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35" dirty="0">
                <a:latin typeface="Arial MT"/>
                <a:cs typeface="Arial MT"/>
              </a:rPr>
              <a:t>Value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of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B050"/>
                </a:solidFill>
                <a:latin typeface="Cambria Math"/>
                <a:cs typeface="Cambria Math"/>
              </a:rPr>
              <a:t>0.806</a:t>
            </a:r>
            <a:endParaRPr sz="2000">
              <a:latin typeface="Cambria Math"/>
              <a:cs typeface="Cambria Math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77720" y="1392839"/>
            <a:ext cx="6072187" cy="38004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69297" y="276859"/>
            <a:ext cx="1550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40" dirty="0">
                <a:latin typeface="Trebuchet MS"/>
                <a:cs typeface="Trebuchet MS"/>
              </a:rPr>
              <a:t>R</a:t>
            </a:r>
            <a:r>
              <a:rPr sz="3600" spc="-315" dirty="0">
                <a:latin typeface="Trebuchet MS"/>
                <a:cs typeface="Trebuchet MS"/>
              </a:rPr>
              <a:t>E</a:t>
            </a:r>
            <a:r>
              <a:rPr sz="3600" spc="-50" dirty="0">
                <a:latin typeface="Trebuchet MS"/>
                <a:cs typeface="Trebuchet MS"/>
              </a:rPr>
              <a:t>SU</a:t>
            </a:r>
            <a:r>
              <a:rPr sz="3600" spc="-545" dirty="0">
                <a:latin typeface="Trebuchet MS"/>
                <a:cs typeface="Trebuchet MS"/>
              </a:rPr>
              <a:t>L</a:t>
            </a:r>
            <a:r>
              <a:rPr sz="3600" spc="-520" dirty="0">
                <a:latin typeface="Trebuchet MS"/>
                <a:cs typeface="Trebuchet MS"/>
              </a:rPr>
              <a:t>T</a:t>
            </a:r>
            <a:r>
              <a:rPr sz="3600" spc="65" dirty="0">
                <a:latin typeface="Trebuchet MS"/>
                <a:cs typeface="Trebuchet MS"/>
              </a:rPr>
              <a:t>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9163" y="1083564"/>
            <a:ext cx="1074674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global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horizontal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irradiation,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horizontal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diffuse</a:t>
            </a:r>
            <a:r>
              <a:rPr sz="2000" spc="-5" dirty="0">
                <a:latin typeface="Arial MT"/>
                <a:cs typeface="Arial MT"/>
              </a:rPr>
              <a:t> irradiation,</a:t>
            </a:r>
            <a:r>
              <a:rPr sz="2000" dirty="0">
                <a:latin typeface="Arial MT"/>
                <a:cs typeface="Arial MT"/>
              </a:rPr>
              <a:t> ambient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temperature,</a:t>
            </a:r>
            <a:r>
              <a:rPr sz="2000" dirty="0">
                <a:latin typeface="Arial MT"/>
                <a:cs typeface="Arial MT"/>
              </a:rPr>
              <a:t> and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global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incident </a:t>
            </a:r>
            <a:r>
              <a:rPr sz="2000" spc="-5" dirty="0">
                <a:latin typeface="Arial MT"/>
                <a:cs typeface="Arial MT"/>
              </a:rPr>
              <a:t>radiation. performance ratio, energy </a:t>
            </a:r>
            <a:r>
              <a:rPr sz="2000" dirty="0">
                <a:latin typeface="Arial MT"/>
                <a:cs typeface="Arial MT"/>
              </a:rPr>
              <a:t>injected </a:t>
            </a:r>
            <a:r>
              <a:rPr sz="2000" spc="-5" dirty="0">
                <a:latin typeface="Arial MT"/>
                <a:cs typeface="Arial MT"/>
              </a:rPr>
              <a:t>into Grid, </a:t>
            </a:r>
            <a:r>
              <a:rPr sz="2000" spc="-10" dirty="0">
                <a:latin typeface="Arial MT"/>
                <a:cs typeface="Arial MT"/>
              </a:rPr>
              <a:t>effective </a:t>
            </a:r>
            <a:r>
              <a:rPr sz="2000" spc="-5" dirty="0">
                <a:latin typeface="Arial MT"/>
                <a:cs typeface="Arial MT"/>
              </a:rPr>
              <a:t>energy </a:t>
            </a:r>
            <a:r>
              <a:rPr sz="2000" dirty="0">
                <a:latin typeface="Arial MT"/>
                <a:cs typeface="Arial MT"/>
              </a:rPr>
              <a:t>at </a:t>
            </a:r>
            <a:r>
              <a:rPr sz="2000" spc="-5" dirty="0">
                <a:latin typeface="Arial MT"/>
                <a:cs typeface="Arial MT"/>
              </a:rPr>
              <a:t>the output </a:t>
            </a:r>
            <a:r>
              <a:rPr sz="2000" dirty="0">
                <a:latin typeface="Arial MT"/>
                <a:cs typeface="Arial MT"/>
              </a:rPr>
              <a:t>of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array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0423" y="2535368"/>
            <a:ext cx="10903894" cy="425268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69297" y="276859"/>
            <a:ext cx="1550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40" dirty="0">
                <a:latin typeface="Trebuchet MS"/>
                <a:cs typeface="Trebuchet MS"/>
              </a:rPr>
              <a:t>R</a:t>
            </a:r>
            <a:r>
              <a:rPr sz="3600" spc="-315" dirty="0">
                <a:latin typeface="Trebuchet MS"/>
                <a:cs typeface="Trebuchet MS"/>
              </a:rPr>
              <a:t>E</a:t>
            </a:r>
            <a:r>
              <a:rPr sz="3600" spc="-50" dirty="0">
                <a:latin typeface="Trebuchet MS"/>
                <a:cs typeface="Trebuchet MS"/>
              </a:rPr>
              <a:t>SU</a:t>
            </a:r>
            <a:r>
              <a:rPr sz="3600" spc="-545" dirty="0">
                <a:latin typeface="Trebuchet MS"/>
                <a:cs typeface="Trebuchet MS"/>
              </a:rPr>
              <a:t>L</a:t>
            </a:r>
            <a:r>
              <a:rPr sz="3600" spc="-520" dirty="0">
                <a:latin typeface="Trebuchet MS"/>
                <a:cs typeface="Trebuchet MS"/>
              </a:rPr>
              <a:t>T</a:t>
            </a:r>
            <a:r>
              <a:rPr sz="3600" spc="65" dirty="0">
                <a:latin typeface="Trebuchet MS"/>
                <a:cs typeface="Trebuchet MS"/>
              </a:rPr>
              <a:t>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3763" y="1083564"/>
            <a:ext cx="10761345" cy="18542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300"/>
              </a:spcBef>
              <a:buChar char="•"/>
              <a:tabLst>
                <a:tab pos="380365" algn="l"/>
                <a:tab pos="381000" algn="l"/>
              </a:tabLst>
            </a:pPr>
            <a:r>
              <a:rPr sz="2000" dirty="0">
                <a:latin typeface="Arial MT"/>
                <a:cs typeface="Arial MT"/>
              </a:rPr>
              <a:t>Loss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diagram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shows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all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losses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that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occur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system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step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by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step.</a:t>
            </a:r>
            <a:endParaRPr sz="2000">
              <a:latin typeface="Arial MT"/>
              <a:cs typeface="Arial MT"/>
            </a:endParaRPr>
          </a:p>
          <a:p>
            <a:pPr marL="3810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2000" dirty="0">
                <a:latin typeface="Cambria Math"/>
                <a:cs typeface="Cambria Math"/>
              </a:rPr>
              <a:t>1591</a:t>
            </a:r>
            <a:r>
              <a:rPr sz="2000" spc="-5" dirty="0">
                <a:latin typeface="Cambria Math"/>
                <a:cs typeface="Cambria Math"/>
              </a:rPr>
              <a:t> </a:t>
            </a:r>
            <a:r>
              <a:rPr sz="2000" spc="10" dirty="0">
                <a:latin typeface="Cambria Math"/>
                <a:cs typeface="Cambria Math"/>
              </a:rPr>
              <a:t>𝑘𝑊ℎ/𝑚</a:t>
            </a:r>
            <a:r>
              <a:rPr sz="2250" spc="15" baseline="25925" dirty="0">
                <a:latin typeface="Cambria Math"/>
                <a:cs typeface="Cambria Math"/>
              </a:rPr>
              <a:t>2</a:t>
            </a:r>
            <a:r>
              <a:rPr sz="2250" spc="419" baseline="25925" dirty="0">
                <a:latin typeface="Cambria Math"/>
                <a:cs typeface="Cambria Math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falling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this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region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PV</a:t>
            </a:r>
            <a:r>
              <a:rPr sz="2000" spc="-5" dirty="0">
                <a:latin typeface="Arial MT"/>
                <a:cs typeface="Arial MT"/>
              </a:rPr>
              <a:t> system.</a:t>
            </a:r>
            <a:endParaRPr sz="2000">
              <a:latin typeface="Arial MT"/>
              <a:cs typeface="Arial MT"/>
            </a:endParaRPr>
          </a:p>
          <a:p>
            <a:pPr marL="381000" indent="-342900">
              <a:lnSpc>
                <a:spcPct val="100000"/>
              </a:lnSpc>
              <a:spcBef>
                <a:spcPts val="1200"/>
              </a:spcBef>
              <a:buChar char="•"/>
              <a:tabLst>
                <a:tab pos="380365" algn="l"/>
                <a:tab pos="381000" algn="l"/>
                <a:tab pos="1010285" algn="l"/>
                <a:tab pos="1384300" algn="l"/>
                <a:tab pos="1997710" algn="l"/>
                <a:tab pos="2881630" algn="l"/>
                <a:tab pos="3468370" algn="l"/>
                <a:tab pos="4353560" algn="l"/>
                <a:tab pos="5236845" algn="l"/>
                <a:tab pos="5752465" algn="l"/>
                <a:tab pos="6394450" algn="l"/>
                <a:tab pos="7333615" algn="l"/>
                <a:tab pos="8639175" algn="l"/>
                <a:tab pos="9000490" algn="l"/>
                <a:tab pos="9558655" algn="l"/>
                <a:tab pos="10524490" algn="l"/>
              </a:tabLst>
            </a:pPr>
            <a:r>
              <a:rPr sz="2000" dirty="0">
                <a:latin typeface="Arial MT"/>
                <a:cs typeface="Arial MT"/>
              </a:rPr>
              <a:t>Due	</a:t>
            </a:r>
            <a:r>
              <a:rPr sz="2000" spc="-5" dirty="0">
                <a:latin typeface="Arial MT"/>
                <a:cs typeface="Arial MT"/>
              </a:rPr>
              <a:t>to	IAM	</a:t>
            </a:r>
            <a:r>
              <a:rPr sz="2000" dirty="0">
                <a:latin typeface="Arial MT"/>
                <a:cs typeface="Arial MT"/>
              </a:rPr>
              <a:t>losses	and	soiling	losses	</a:t>
            </a:r>
            <a:r>
              <a:rPr sz="2000" spc="-5" dirty="0">
                <a:latin typeface="Arial MT"/>
                <a:cs typeface="Arial MT"/>
              </a:rPr>
              <a:t>the	total	energy	generated	</a:t>
            </a:r>
            <a:r>
              <a:rPr sz="2000" dirty="0">
                <a:latin typeface="Arial MT"/>
                <a:cs typeface="Arial MT"/>
              </a:rPr>
              <a:t>in	</a:t>
            </a:r>
            <a:r>
              <a:rPr sz="2000" spc="-5" dirty="0">
                <a:latin typeface="Arial MT"/>
                <a:cs typeface="Arial MT"/>
              </a:rPr>
              <a:t>this	system	</a:t>
            </a:r>
            <a:r>
              <a:rPr sz="2000" spc="5" dirty="0">
                <a:latin typeface="Arial MT"/>
                <a:cs typeface="Arial MT"/>
              </a:rPr>
              <a:t>is</a:t>
            </a:r>
            <a:endParaRPr sz="2000">
              <a:latin typeface="Arial MT"/>
              <a:cs typeface="Arial MT"/>
            </a:endParaRPr>
          </a:p>
          <a:p>
            <a:pPr marL="3810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Cambria Math"/>
                <a:cs typeface="Cambria Math"/>
              </a:rPr>
              <a:t>53.36</a:t>
            </a:r>
            <a:r>
              <a:rPr sz="2000" spc="-5" dirty="0">
                <a:latin typeface="Cambria Math"/>
                <a:cs typeface="Cambria Math"/>
              </a:rPr>
              <a:t> 𝑀𝑊ℎ</a:t>
            </a:r>
            <a:r>
              <a:rPr sz="2000" spc="14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Arial MT"/>
                <a:cs typeface="Arial MT"/>
              </a:rPr>
              <a:t>where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efficiency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Cambria Math"/>
                <a:cs typeface="Cambria Math"/>
              </a:rPr>
              <a:t>19.30%</a:t>
            </a:r>
            <a:r>
              <a:rPr sz="2000" spc="100" dirty="0">
                <a:latin typeface="Cambria Math"/>
                <a:cs typeface="Cambria Math"/>
              </a:rPr>
              <a:t> </a:t>
            </a:r>
            <a:r>
              <a:rPr sz="2000" dirty="0">
                <a:latin typeface="Arial MT"/>
                <a:cs typeface="Arial MT"/>
              </a:rPr>
              <a:t>at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STC.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9163" y="5655564"/>
            <a:ext cx="1069721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20" dirty="0">
                <a:latin typeface="Arial MT"/>
                <a:cs typeface="Arial MT"/>
              </a:rPr>
              <a:t>Finally,</a:t>
            </a:r>
            <a:r>
              <a:rPr sz="2000" spc="90" dirty="0">
                <a:latin typeface="Arial MT"/>
                <a:cs typeface="Arial MT"/>
              </a:rPr>
              <a:t> </a:t>
            </a:r>
            <a:r>
              <a:rPr sz="2000" dirty="0">
                <a:latin typeface="Cambria Math"/>
                <a:cs typeface="Cambria Math"/>
              </a:rPr>
              <a:t>44.42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𝑀𝑊ℎ</a:t>
            </a:r>
            <a:r>
              <a:rPr sz="2000" spc="254" dirty="0">
                <a:latin typeface="Cambria Math"/>
                <a:cs typeface="Cambria Math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10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10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rest</a:t>
            </a:r>
            <a:r>
              <a:rPr sz="2000" spc="10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1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energy</a:t>
            </a:r>
            <a:r>
              <a:rPr sz="2000" spc="10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10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lost</a:t>
            </a:r>
            <a:r>
              <a:rPr sz="2000" spc="10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due</a:t>
            </a:r>
            <a:r>
              <a:rPr sz="2000" spc="10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spc="10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mismatch</a:t>
            </a:r>
            <a:r>
              <a:rPr sz="2000" spc="10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loss,</a:t>
            </a:r>
            <a:r>
              <a:rPr sz="2000" spc="1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inverter</a:t>
            </a:r>
            <a:r>
              <a:rPr sz="2000" spc="10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loss</a:t>
            </a:r>
            <a:r>
              <a:rPr sz="2000" spc="10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during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operation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Ohmic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loss.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0039" y="3130671"/>
            <a:ext cx="7415530" cy="240200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69297" y="276859"/>
            <a:ext cx="1550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40" dirty="0">
                <a:latin typeface="Trebuchet MS"/>
                <a:cs typeface="Trebuchet MS"/>
              </a:rPr>
              <a:t>R</a:t>
            </a:r>
            <a:r>
              <a:rPr sz="3600" spc="-315" dirty="0">
                <a:latin typeface="Trebuchet MS"/>
                <a:cs typeface="Trebuchet MS"/>
              </a:rPr>
              <a:t>E</a:t>
            </a:r>
            <a:r>
              <a:rPr sz="3600" spc="-50" dirty="0">
                <a:latin typeface="Trebuchet MS"/>
                <a:cs typeface="Trebuchet MS"/>
              </a:rPr>
              <a:t>SU</a:t>
            </a:r>
            <a:r>
              <a:rPr sz="3600" spc="-545" dirty="0">
                <a:latin typeface="Trebuchet MS"/>
                <a:cs typeface="Trebuchet MS"/>
              </a:rPr>
              <a:t>L</a:t>
            </a:r>
            <a:r>
              <a:rPr sz="3600" spc="-520" dirty="0">
                <a:latin typeface="Trebuchet MS"/>
                <a:cs typeface="Trebuchet MS"/>
              </a:rPr>
              <a:t>T</a:t>
            </a:r>
            <a:r>
              <a:rPr sz="3600" spc="65" dirty="0">
                <a:latin typeface="Trebuchet MS"/>
                <a:cs typeface="Trebuchet MS"/>
              </a:rPr>
              <a:t>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9163" y="1083564"/>
            <a:ext cx="1069721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20" dirty="0">
                <a:latin typeface="Arial MT"/>
                <a:cs typeface="Arial MT"/>
              </a:rPr>
              <a:t>Finally,</a:t>
            </a:r>
            <a:r>
              <a:rPr sz="2000" spc="114" dirty="0">
                <a:latin typeface="Arial MT"/>
                <a:cs typeface="Arial MT"/>
              </a:rPr>
              <a:t> </a:t>
            </a:r>
            <a:r>
              <a:rPr sz="2000" dirty="0">
                <a:latin typeface="Cambria Math"/>
                <a:cs typeface="Cambria Math"/>
              </a:rPr>
              <a:t>44.42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𝑀𝑤ℎ</a:t>
            </a:r>
            <a:r>
              <a:rPr sz="2000" spc="285" dirty="0">
                <a:latin typeface="Cambria Math"/>
                <a:cs typeface="Cambria Math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1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1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rest</a:t>
            </a:r>
            <a:r>
              <a:rPr sz="2000" spc="1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1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energy</a:t>
            </a:r>
            <a:r>
              <a:rPr sz="2000" spc="1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1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lost</a:t>
            </a:r>
            <a:r>
              <a:rPr sz="2000" spc="1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due</a:t>
            </a:r>
            <a:r>
              <a:rPr sz="2000" spc="1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spc="1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mismatch</a:t>
            </a:r>
            <a:r>
              <a:rPr sz="2000" spc="1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loss,</a:t>
            </a:r>
            <a:r>
              <a:rPr sz="2000" spc="1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inverter</a:t>
            </a:r>
            <a:r>
              <a:rPr sz="2000" spc="1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loss</a:t>
            </a:r>
            <a:r>
              <a:rPr sz="2000" spc="1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during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operation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Ohmic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loss.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19753" y="2280808"/>
            <a:ext cx="6752493" cy="424294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12168" y="376427"/>
            <a:ext cx="23774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80" dirty="0"/>
              <a:t>C</a:t>
            </a:r>
            <a:r>
              <a:rPr spc="-30" dirty="0"/>
              <a:t>O</a:t>
            </a:r>
            <a:r>
              <a:rPr spc="-180" dirty="0"/>
              <a:t>N</a:t>
            </a:r>
            <a:r>
              <a:rPr spc="-380" dirty="0"/>
              <a:t>C</a:t>
            </a:r>
            <a:r>
              <a:rPr spc="-580" dirty="0"/>
              <a:t>L</a:t>
            </a:r>
            <a:r>
              <a:rPr spc="-380" dirty="0"/>
              <a:t>U</a:t>
            </a:r>
            <a:r>
              <a:rPr spc="-509" dirty="0"/>
              <a:t>S</a:t>
            </a:r>
            <a:r>
              <a:rPr spc="-220" dirty="0"/>
              <a:t>I</a:t>
            </a:r>
            <a:r>
              <a:rPr spc="-30" dirty="0"/>
              <a:t>O</a:t>
            </a:r>
            <a:r>
              <a:rPr spc="-180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4653" y="1135379"/>
            <a:ext cx="93954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5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Design and </a:t>
            </a:r>
            <a:r>
              <a:rPr sz="2000" spc="-5" dirty="0">
                <a:latin typeface="Arial MT"/>
                <a:cs typeface="Arial MT"/>
              </a:rPr>
              <a:t>performance </a:t>
            </a:r>
            <a:r>
              <a:rPr sz="2000" dirty="0">
                <a:latin typeface="Arial MT"/>
                <a:cs typeface="Arial MT"/>
              </a:rPr>
              <a:t>analysis of </a:t>
            </a:r>
            <a:r>
              <a:rPr sz="2000" spc="-5" dirty="0">
                <a:latin typeface="Arial MT"/>
                <a:cs typeface="Arial MT"/>
              </a:rPr>
              <a:t>grid-connected </a:t>
            </a:r>
            <a:r>
              <a:rPr sz="2000" dirty="0">
                <a:latin typeface="Arial MT"/>
                <a:cs typeface="Arial MT"/>
              </a:rPr>
              <a:t>PV </a:t>
            </a:r>
            <a:r>
              <a:rPr sz="2000" spc="-5" dirty="0">
                <a:latin typeface="Arial MT"/>
                <a:cs typeface="Arial MT"/>
              </a:rPr>
              <a:t>system </a:t>
            </a:r>
            <a:r>
              <a:rPr sz="2000" dirty="0">
                <a:latin typeface="Arial MT"/>
                <a:cs typeface="Arial MT"/>
              </a:rPr>
              <a:t>in </a:t>
            </a:r>
            <a:r>
              <a:rPr sz="2000" spc="-5" dirty="0">
                <a:latin typeface="Arial MT"/>
                <a:cs typeface="Arial MT"/>
              </a:rPr>
              <a:t>Department </a:t>
            </a:r>
            <a:r>
              <a:rPr sz="2000" dirty="0">
                <a:latin typeface="Arial MT"/>
                <a:cs typeface="Arial MT"/>
              </a:rPr>
              <a:t>of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Sustainable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Energy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Engineering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IIT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Kanpur.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86253" y="2533765"/>
            <a:ext cx="469900" cy="12700"/>
          </a:xfrm>
          <a:custGeom>
            <a:avLst/>
            <a:gdLst/>
            <a:ahLst/>
            <a:cxnLst/>
            <a:rect l="l" t="t" r="r" b="b"/>
            <a:pathLst>
              <a:path w="469900" h="12700">
                <a:moveTo>
                  <a:pt x="469900" y="0"/>
                </a:moveTo>
                <a:lnTo>
                  <a:pt x="0" y="0"/>
                </a:lnTo>
                <a:lnTo>
                  <a:pt x="0" y="12700"/>
                </a:lnTo>
                <a:lnTo>
                  <a:pt x="469900" y="12700"/>
                </a:lnTo>
                <a:lnTo>
                  <a:pt x="469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82760" y="2533903"/>
            <a:ext cx="4572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180" dirty="0">
                <a:latin typeface="Cambria Math"/>
                <a:cs typeface="Cambria Math"/>
              </a:rPr>
              <a:t>𝑦</a:t>
            </a:r>
            <a:r>
              <a:rPr sz="1500" spc="125" dirty="0">
                <a:latin typeface="Cambria Math"/>
                <a:cs typeface="Cambria Math"/>
              </a:rPr>
              <a:t>𝑒</a:t>
            </a:r>
            <a:r>
              <a:rPr sz="1500" spc="165" dirty="0">
                <a:latin typeface="Cambria Math"/>
                <a:cs typeface="Cambria Math"/>
              </a:rPr>
              <a:t>𝑎</a:t>
            </a:r>
            <a:r>
              <a:rPr sz="1500" spc="150" dirty="0">
                <a:latin typeface="Cambria Math"/>
                <a:cs typeface="Cambria Math"/>
              </a:rPr>
              <a:t>𝑟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9253" y="2342388"/>
            <a:ext cx="80168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80365" algn="l"/>
                <a:tab pos="381000" algn="l"/>
                <a:tab pos="4537710" algn="l"/>
              </a:tabLst>
            </a:pPr>
            <a:r>
              <a:rPr sz="2000" dirty="0">
                <a:latin typeface="Arial MT"/>
                <a:cs typeface="Arial MT"/>
              </a:rPr>
              <a:t>The </a:t>
            </a:r>
            <a:r>
              <a:rPr sz="2000" spc="-5" dirty="0">
                <a:latin typeface="Arial MT"/>
                <a:cs typeface="Arial MT"/>
              </a:rPr>
              <a:t>system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production</a:t>
            </a:r>
            <a:r>
              <a:rPr sz="2000" dirty="0">
                <a:latin typeface="Arial MT"/>
                <a:cs typeface="Arial MT"/>
              </a:rPr>
              <a:t> is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Cambria Math"/>
                <a:cs typeface="Cambria Math"/>
              </a:rPr>
              <a:t>44.42</a:t>
            </a:r>
            <a:r>
              <a:rPr sz="2000" spc="-95" dirty="0">
                <a:latin typeface="Cambria Math"/>
                <a:cs typeface="Cambria Math"/>
              </a:rPr>
              <a:t> </a:t>
            </a:r>
            <a:r>
              <a:rPr sz="2250" spc="44" baseline="44444" dirty="0">
                <a:latin typeface="Cambria Math"/>
                <a:cs typeface="Cambria Math"/>
              </a:rPr>
              <a:t>𝑀𝖶#	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specific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output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5" dirty="0">
                <a:latin typeface="Cambria Math"/>
                <a:cs typeface="Cambria Math"/>
              </a:rPr>
              <a:t>1364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762952" y="2533765"/>
            <a:ext cx="990600" cy="12700"/>
          </a:xfrm>
          <a:custGeom>
            <a:avLst/>
            <a:gdLst/>
            <a:ahLst/>
            <a:cxnLst/>
            <a:rect l="l" t="t" r="r" b="b"/>
            <a:pathLst>
              <a:path w="990600" h="12700">
                <a:moveTo>
                  <a:pt x="990600" y="0"/>
                </a:moveTo>
                <a:lnTo>
                  <a:pt x="0" y="0"/>
                </a:lnTo>
                <a:lnTo>
                  <a:pt x="0" y="12700"/>
                </a:lnTo>
                <a:lnTo>
                  <a:pt x="990600" y="12700"/>
                </a:lnTo>
                <a:lnTo>
                  <a:pt x="990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9526" y="2256535"/>
            <a:ext cx="4394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120" dirty="0">
                <a:latin typeface="Cambria Math"/>
                <a:cs typeface="Cambria Math"/>
              </a:rPr>
              <a:t>𝑘</a:t>
            </a:r>
            <a:r>
              <a:rPr sz="1500" spc="60" dirty="0">
                <a:latin typeface="Cambria Math"/>
                <a:cs typeface="Cambria Math"/>
              </a:rPr>
              <a:t>𝖶</a:t>
            </a:r>
            <a:r>
              <a:rPr sz="1500" dirty="0">
                <a:latin typeface="Cambria Math"/>
                <a:cs typeface="Cambria Math"/>
              </a:rPr>
              <a:t>#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44411" y="2533903"/>
            <a:ext cx="10052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120" dirty="0">
                <a:latin typeface="Cambria Math"/>
                <a:cs typeface="Cambria Math"/>
              </a:rPr>
              <a:t>𝑘</a:t>
            </a:r>
            <a:r>
              <a:rPr sz="1500" spc="60" dirty="0">
                <a:latin typeface="Cambria Math"/>
                <a:cs typeface="Cambria Math"/>
              </a:rPr>
              <a:t>𝖶</a:t>
            </a:r>
            <a:r>
              <a:rPr sz="1500" spc="175" dirty="0">
                <a:latin typeface="Cambria Math"/>
                <a:cs typeface="Cambria Math"/>
              </a:rPr>
              <a:t>𝑝</a:t>
            </a:r>
            <a:r>
              <a:rPr sz="1500" spc="-275" dirty="0">
                <a:latin typeface="Cambria Math"/>
                <a:cs typeface="Cambria Math"/>
              </a:rPr>
              <a:t>%</a:t>
            </a:r>
            <a:r>
              <a:rPr sz="1500" spc="180" dirty="0">
                <a:latin typeface="Cambria Math"/>
                <a:cs typeface="Cambria Math"/>
              </a:rPr>
              <a:t>𝑦</a:t>
            </a:r>
            <a:r>
              <a:rPr sz="1500" spc="125" dirty="0">
                <a:latin typeface="Cambria Math"/>
                <a:cs typeface="Cambria Math"/>
              </a:rPr>
              <a:t>𝑒</a:t>
            </a:r>
            <a:r>
              <a:rPr sz="1500" spc="165" dirty="0">
                <a:latin typeface="Cambria Math"/>
                <a:cs typeface="Cambria Math"/>
              </a:rPr>
              <a:t>𝑎</a:t>
            </a:r>
            <a:r>
              <a:rPr sz="1500" spc="150" dirty="0">
                <a:latin typeface="Cambria Math"/>
                <a:cs typeface="Cambria Math"/>
              </a:rPr>
              <a:t>𝑟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730502" y="2342388"/>
            <a:ext cx="51815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,</a:t>
            </a:r>
            <a:r>
              <a:rPr sz="2000" spc="-9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79769" y="3247135"/>
            <a:ext cx="9296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120" dirty="0">
                <a:latin typeface="Cambria Math"/>
                <a:cs typeface="Cambria Math"/>
              </a:rPr>
              <a:t>𝑘</a:t>
            </a:r>
            <a:r>
              <a:rPr sz="1500" spc="60" dirty="0">
                <a:latin typeface="Cambria Math"/>
                <a:cs typeface="Cambria Math"/>
              </a:rPr>
              <a:t>𝖶</a:t>
            </a:r>
            <a:r>
              <a:rPr sz="1500" spc="175" dirty="0">
                <a:latin typeface="Cambria Math"/>
                <a:cs typeface="Cambria Math"/>
              </a:rPr>
              <a:t>𝑝</a:t>
            </a:r>
            <a:r>
              <a:rPr sz="1500" spc="-275" dirty="0">
                <a:latin typeface="Cambria Math"/>
                <a:cs typeface="Cambria Math"/>
              </a:rPr>
              <a:t>%</a:t>
            </a:r>
            <a:r>
              <a:rPr sz="1500" spc="135" dirty="0">
                <a:latin typeface="Cambria Math"/>
                <a:cs typeface="Cambria Math"/>
              </a:rPr>
              <a:t>𝑑</a:t>
            </a:r>
            <a:r>
              <a:rPr sz="1500" spc="160" dirty="0">
                <a:latin typeface="Cambria Math"/>
                <a:cs typeface="Cambria Math"/>
              </a:rPr>
              <a:t>𝑎</a:t>
            </a:r>
            <a:r>
              <a:rPr sz="1500" spc="195" dirty="0">
                <a:latin typeface="Cambria Math"/>
                <a:cs typeface="Cambria Math"/>
              </a:rPr>
              <a:t>𝑦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92152" y="3055620"/>
            <a:ext cx="76149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844665" algn="l"/>
                <a:tab pos="7505065" algn="l"/>
              </a:tabLst>
            </a:pPr>
            <a:r>
              <a:rPr sz="2000" spc="-5" dirty="0">
                <a:latin typeface="Arial MT"/>
                <a:cs typeface="Arial MT"/>
              </a:rPr>
              <a:t>performance ratio</a:t>
            </a:r>
            <a:r>
              <a:rPr sz="2000" dirty="0">
                <a:latin typeface="Arial MT"/>
                <a:cs typeface="Arial MT"/>
              </a:rPr>
              <a:t> is </a:t>
            </a:r>
            <a:r>
              <a:rPr sz="2000" dirty="0">
                <a:latin typeface="Cambria Math"/>
                <a:cs typeface="Cambria Math"/>
              </a:rPr>
              <a:t>0.8059</a:t>
            </a:r>
            <a:r>
              <a:rPr sz="2000" dirty="0">
                <a:latin typeface="Arial MT"/>
                <a:cs typeface="Arial MT"/>
              </a:rPr>
              <a:t>,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system</a:t>
            </a:r>
            <a:r>
              <a:rPr sz="2000" dirty="0">
                <a:latin typeface="Arial MT"/>
                <a:cs typeface="Arial MT"/>
              </a:rPr>
              <a:t> losses is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Cambria Math"/>
                <a:cs typeface="Cambria Math"/>
              </a:rPr>
              <a:t>0.16</a:t>
            </a:r>
            <a:r>
              <a:rPr sz="3000" u="sng" baseline="3333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250" u="sng" spc="52" baseline="44444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𝑘𝖶#	</a:t>
            </a:r>
            <a:r>
              <a:rPr sz="2000" dirty="0"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4653" y="3625596"/>
            <a:ext cx="60813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software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PV-syst </a:t>
            </a:r>
            <a:r>
              <a:rPr sz="2000" dirty="0">
                <a:latin typeface="Arial MT"/>
                <a:cs typeface="Arial MT"/>
              </a:rPr>
              <a:t>examines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any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kind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losses.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7199" y="1057175"/>
            <a:ext cx="9477599" cy="56059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2168" y="376427"/>
            <a:ext cx="23774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80" dirty="0"/>
              <a:t>C</a:t>
            </a:r>
            <a:r>
              <a:rPr spc="-30" dirty="0"/>
              <a:t>O</a:t>
            </a:r>
            <a:r>
              <a:rPr spc="-180" dirty="0"/>
              <a:t>N</a:t>
            </a:r>
            <a:r>
              <a:rPr spc="-380" dirty="0"/>
              <a:t>C</a:t>
            </a:r>
            <a:r>
              <a:rPr spc="-580" dirty="0"/>
              <a:t>L</a:t>
            </a:r>
            <a:r>
              <a:rPr spc="-380" dirty="0"/>
              <a:t>U</a:t>
            </a:r>
            <a:r>
              <a:rPr spc="-509" dirty="0"/>
              <a:t>S</a:t>
            </a:r>
            <a:r>
              <a:rPr spc="-220" dirty="0"/>
              <a:t>I</a:t>
            </a:r>
            <a:r>
              <a:rPr spc="-30" dirty="0"/>
              <a:t>O</a:t>
            </a:r>
            <a:r>
              <a:rPr spc="-180" dirty="0"/>
              <a:t>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31620" y="383539"/>
            <a:ext cx="22929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40" dirty="0">
                <a:latin typeface="Trebuchet MS"/>
                <a:cs typeface="Trebuchet MS"/>
              </a:rPr>
              <a:t>R</a:t>
            </a:r>
            <a:r>
              <a:rPr sz="3600" spc="-315" dirty="0">
                <a:latin typeface="Trebuchet MS"/>
                <a:cs typeface="Trebuchet MS"/>
              </a:rPr>
              <a:t>E</a:t>
            </a:r>
            <a:r>
              <a:rPr sz="3600" spc="-320" dirty="0">
                <a:latin typeface="Trebuchet MS"/>
                <a:cs typeface="Trebuchet MS"/>
              </a:rPr>
              <a:t>F</a:t>
            </a:r>
            <a:r>
              <a:rPr sz="3600" spc="-360" dirty="0">
                <a:latin typeface="Trebuchet MS"/>
                <a:cs typeface="Trebuchet MS"/>
              </a:rPr>
              <a:t>E</a:t>
            </a:r>
            <a:r>
              <a:rPr sz="3600" spc="-340" dirty="0">
                <a:latin typeface="Trebuchet MS"/>
                <a:cs typeface="Trebuchet MS"/>
              </a:rPr>
              <a:t>R</a:t>
            </a:r>
            <a:r>
              <a:rPr sz="3600" spc="-315" dirty="0">
                <a:latin typeface="Trebuchet MS"/>
                <a:cs typeface="Trebuchet MS"/>
              </a:rPr>
              <a:t>E</a:t>
            </a:r>
            <a:r>
              <a:rPr sz="3600" spc="95" dirty="0">
                <a:latin typeface="Trebuchet MS"/>
                <a:cs typeface="Trebuchet MS"/>
              </a:rPr>
              <a:t>N</a:t>
            </a:r>
            <a:r>
              <a:rPr sz="3600" spc="20" dirty="0">
                <a:latin typeface="Trebuchet MS"/>
                <a:cs typeface="Trebuchet MS"/>
              </a:rPr>
              <a:t>C</a:t>
            </a:r>
            <a:r>
              <a:rPr sz="3600" spc="-360" dirty="0">
                <a:latin typeface="Trebuchet MS"/>
                <a:cs typeface="Trebuchet MS"/>
              </a:rPr>
              <a:t>E</a:t>
            </a:r>
            <a:r>
              <a:rPr sz="3600" spc="65" dirty="0">
                <a:latin typeface="Trebuchet MS"/>
                <a:cs typeface="Trebuchet MS"/>
              </a:rPr>
              <a:t>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4653" y="1135379"/>
            <a:ext cx="9772015" cy="13970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000" u="sng" spc="-10" dirty="0">
                <a:solidFill>
                  <a:srgbClr val="56BCFE"/>
                </a:solidFill>
                <a:uFill>
                  <a:solidFill>
                    <a:srgbClr val="56BCFE"/>
                  </a:solidFill>
                </a:uFill>
                <a:latin typeface="Arial MT"/>
                <a:cs typeface="Arial MT"/>
              </a:rPr>
              <a:t>https://</a:t>
            </a:r>
            <a:r>
              <a:rPr sz="2000" u="sng" spc="-10" dirty="0">
                <a:solidFill>
                  <a:srgbClr val="56BCFE"/>
                </a:solidFill>
                <a:uFill>
                  <a:solidFill>
                    <a:srgbClr val="56BCFE"/>
                  </a:solidFill>
                </a:uFill>
                <a:latin typeface="Arial MT"/>
                <a:cs typeface="Arial MT"/>
                <a:hlinkClick r:id="rId2"/>
              </a:rPr>
              <a:t>www.google.com/intl/en_in/earth/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000" u="sng" spc="-5" dirty="0">
                <a:solidFill>
                  <a:srgbClr val="56BCFE"/>
                </a:solidFill>
                <a:uFill>
                  <a:solidFill>
                    <a:srgbClr val="56BCFE"/>
                  </a:solidFill>
                </a:uFill>
                <a:latin typeface="Arial MT"/>
                <a:cs typeface="Arial MT"/>
              </a:rPr>
              <a:t>https://</a:t>
            </a:r>
            <a:r>
              <a:rPr sz="2000" u="sng" spc="-5" dirty="0">
                <a:solidFill>
                  <a:srgbClr val="56BCFE"/>
                </a:solidFill>
                <a:uFill>
                  <a:solidFill>
                    <a:srgbClr val="56BCFE"/>
                  </a:solidFill>
                </a:uFill>
                <a:latin typeface="Arial MT"/>
                <a:cs typeface="Arial MT"/>
                <a:hlinkClick r:id="rId3"/>
              </a:rPr>
              <a:t>www.pvsyst.com/help/index.html?contents_table.htm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000" u="sng" spc="-5" dirty="0">
                <a:solidFill>
                  <a:srgbClr val="56BCFE"/>
                </a:solidFill>
                <a:uFill>
                  <a:solidFill>
                    <a:srgbClr val="56BCFE"/>
                  </a:solidFill>
                </a:uFill>
                <a:latin typeface="Arial MT"/>
                <a:cs typeface="Arial MT"/>
              </a:rPr>
              <a:t>https://</a:t>
            </a:r>
            <a:r>
              <a:rPr sz="2000" u="sng" spc="-5" dirty="0">
                <a:solidFill>
                  <a:srgbClr val="56BCFE"/>
                </a:solidFill>
                <a:uFill>
                  <a:solidFill>
                    <a:srgbClr val="56BCFE"/>
                  </a:solidFill>
                </a:uFill>
                <a:latin typeface="Arial MT"/>
                <a:cs typeface="Arial MT"/>
                <a:hlinkClick r:id="rId4"/>
              </a:rPr>
              <a:t>www.sciencedirect.com/science/article/pii/S2214785321058259?via%3Dihub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552" y="768095"/>
              <a:ext cx="10140696" cy="507492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126908" y="1246123"/>
            <a:ext cx="18637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5" dirty="0">
                <a:solidFill>
                  <a:srgbClr val="FFFFFF"/>
                </a:solidFill>
                <a:latin typeface="Trebuchet MS"/>
                <a:cs typeface="Trebuchet MS"/>
              </a:rPr>
              <a:t>CO</a:t>
            </a:r>
            <a:r>
              <a:rPr sz="3600" spc="15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600" spc="-52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600" spc="-36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600" spc="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600" spc="-5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2421" y="2122932"/>
            <a:ext cx="2694305" cy="3101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INTRODUCTION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 MT"/>
              <a:buChar char="•"/>
            </a:pPr>
            <a:endParaRPr sz="175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STEPS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200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000" spc="-150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YS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endParaRPr sz="20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190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TYPES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LOSSES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Arial MT"/>
              <a:buChar char="•"/>
            </a:pPr>
            <a:endParaRPr sz="17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0665" algn="l"/>
                <a:tab pos="241300" algn="l"/>
              </a:tabLst>
            </a:pP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RESULTS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Arial MT"/>
              <a:buChar char="•"/>
            </a:pPr>
            <a:endParaRPr sz="175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CONCLUSION</a:t>
            </a:r>
            <a:endParaRPr sz="20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189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REFERENCES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1893" y="292100"/>
            <a:ext cx="2997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latin typeface="Trebuchet MS"/>
                <a:cs typeface="Trebuchet MS"/>
              </a:rPr>
              <a:t>INTRODUCTION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5358" y="1138428"/>
            <a:ext cx="10481945" cy="462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 MT"/>
                <a:cs typeface="Arial MT"/>
              </a:rPr>
              <a:t>What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PVsyst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Software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53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 MT"/>
                <a:cs typeface="Arial MT"/>
              </a:rPr>
              <a:t>One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oldest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software,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developed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by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University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Geneva.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Main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features:</a:t>
            </a:r>
            <a:endParaRPr sz="2000">
              <a:latin typeface="Arial MT"/>
              <a:cs typeface="Arial MT"/>
            </a:endParaRPr>
          </a:p>
          <a:p>
            <a:pPr marL="812800" lvl="1" indent="-343535">
              <a:lnSpc>
                <a:spcPct val="100000"/>
              </a:lnSpc>
              <a:spcBef>
                <a:spcPts val="1200"/>
              </a:spcBef>
              <a:buChar char="•"/>
              <a:tabLst>
                <a:tab pos="812165" algn="l"/>
                <a:tab pos="812800" algn="l"/>
              </a:tabLst>
            </a:pPr>
            <a:r>
              <a:rPr sz="2000" spc="-5" dirty="0">
                <a:latin typeface="Arial MT"/>
                <a:cs typeface="Arial MT"/>
              </a:rPr>
              <a:t>Meteorological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data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analysis</a:t>
            </a:r>
            <a:endParaRPr sz="2000">
              <a:latin typeface="Arial MT"/>
              <a:cs typeface="Arial MT"/>
            </a:endParaRPr>
          </a:p>
          <a:p>
            <a:pPr marL="812800" lvl="1" indent="-343535">
              <a:lnSpc>
                <a:spcPct val="100000"/>
              </a:lnSpc>
              <a:spcBef>
                <a:spcPts val="1200"/>
              </a:spcBef>
              <a:buChar char="•"/>
              <a:tabLst>
                <a:tab pos="812165" algn="l"/>
                <a:tab pos="812800" algn="l"/>
              </a:tabLst>
            </a:pPr>
            <a:r>
              <a:rPr sz="2000" spc="-5" dirty="0">
                <a:latin typeface="Arial MT"/>
                <a:cs typeface="Arial MT"/>
              </a:rPr>
              <a:t>Complete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database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PV Module,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Inverter,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&amp; </a:t>
            </a:r>
            <a:r>
              <a:rPr sz="2000" spc="-5" dirty="0">
                <a:latin typeface="Arial MT"/>
                <a:cs typeface="Arial MT"/>
              </a:rPr>
              <a:t>Meteo data.</a:t>
            </a:r>
            <a:endParaRPr sz="2000">
              <a:latin typeface="Arial MT"/>
              <a:cs typeface="Arial MT"/>
            </a:endParaRPr>
          </a:p>
          <a:p>
            <a:pPr marL="812800" lvl="1" indent="-343535">
              <a:lnSpc>
                <a:spcPct val="100000"/>
              </a:lnSpc>
              <a:spcBef>
                <a:spcPts val="1200"/>
              </a:spcBef>
              <a:buChar char="•"/>
              <a:tabLst>
                <a:tab pos="812165" algn="l"/>
                <a:tab pos="812800" algn="l"/>
              </a:tabLst>
            </a:pPr>
            <a:r>
              <a:rPr sz="2000" spc="-5" dirty="0">
                <a:latin typeface="Arial MT"/>
                <a:cs typeface="Arial MT"/>
              </a:rPr>
              <a:t>Import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solar</a:t>
            </a:r>
            <a:r>
              <a:rPr sz="2000" spc="-5" dirty="0">
                <a:latin typeface="Arial MT"/>
                <a:cs typeface="Arial MT"/>
              </a:rPr>
              <a:t> radiation data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from SolarGIS,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Meteonorm,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NASA-SSE and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many more.</a:t>
            </a:r>
            <a:endParaRPr sz="2000">
              <a:latin typeface="Arial MT"/>
              <a:cs typeface="Arial MT"/>
            </a:endParaRPr>
          </a:p>
          <a:p>
            <a:pPr marL="812800" lvl="1" indent="-343535">
              <a:lnSpc>
                <a:spcPct val="100000"/>
              </a:lnSpc>
              <a:spcBef>
                <a:spcPts val="1200"/>
              </a:spcBef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Arial MT"/>
                <a:cs typeface="Arial MT"/>
              </a:rPr>
              <a:t>Also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import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files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40" dirty="0">
                <a:latin typeface="Arial MT"/>
                <a:cs typeface="Arial MT"/>
              </a:rPr>
              <a:t>.PAN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files,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.OND </a:t>
            </a:r>
            <a:r>
              <a:rPr sz="2000" dirty="0">
                <a:latin typeface="Arial MT"/>
                <a:cs typeface="Arial MT"/>
              </a:rPr>
              <a:t>files,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40" dirty="0">
                <a:latin typeface="Arial MT"/>
                <a:cs typeface="Arial MT"/>
              </a:rPr>
              <a:t>,BAT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files.</a:t>
            </a:r>
            <a:endParaRPr sz="2000">
              <a:latin typeface="Arial MT"/>
              <a:cs typeface="Arial MT"/>
            </a:endParaRPr>
          </a:p>
          <a:p>
            <a:pPr marL="812800" lvl="1" indent="-343535">
              <a:lnSpc>
                <a:spcPct val="100000"/>
              </a:lnSpc>
              <a:spcBef>
                <a:spcPts val="1200"/>
              </a:spcBef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Arial MT"/>
                <a:cs typeface="Arial MT"/>
              </a:rPr>
              <a:t>Shadow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analysis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using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3D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models.</a:t>
            </a:r>
            <a:endParaRPr sz="2000">
              <a:latin typeface="Arial MT"/>
              <a:cs typeface="Arial MT"/>
            </a:endParaRPr>
          </a:p>
          <a:p>
            <a:pPr marL="812800" lvl="1" indent="-343535">
              <a:lnSpc>
                <a:spcPct val="100000"/>
              </a:lnSpc>
              <a:spcBef>
                <a:spcPts val="1200"/>
              </a:spcBef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Arial MT"/>
                <a:cs typeface="Arial MT"/>
              </a:rPr>
              <a:t>Design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simulation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Grid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connected,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Standalone system.</a:t>
            </a:r>
            <a:endParaRPr sz="2000">
              <a:latin typeface="Arial MT"/>
              <a:cs typeface="Arial MT"/>
            </a:endParaRPr>
          </a:p>
          <a:p>
            <a:pPr marL="812800" lvl="1" indent="-343535">
              <a:lnSpc>
                <a:spcPct val="100000"/>
              </a:lnSpc>
              <a:spcBef>
                <a:spcPts val="1200"/>
              </a:spcBef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Arial MT"/>
                <a:cs typeface="Arial MT"/>
              </a:rPr>
              <a:t>Economic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Evaluation.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6044" y="353059"/>
            <a:ext cx="35833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latin typeface="Trebuchet MS"/>
                <a:cs typeface="Trebuchet MS"/>
              </a:rPr>
              <a:t>S</a:t>
            </a:r>
            <a:r>
              <a:rPr sz="3600" spc="-250" dirty="0">
                <a:latin typeface="Trebuchet MS"/>
                <a:cs typeface="Trebuchet MS"/>
              </a:rPr>
              <a:t>T</a:t>
            </a:r>
            <a:r>
              <a:rPr sz="3600" spc="-360" dirty="0">
                <a:latin typeface="Trebuchet MS"/>
                <a:cs typeface="Trebuchet MS"/>
              </a:rPr>
              <a:t>E</a:t>
            </a:r>
            <a:r>
              <a:rPr sz="3600" spc="-70" dirty="0">
                <a:latin typeface="Trebuchet MS"/>
                <a:cs typeface="Trebuchet MS"/>
              </a:rPr>
              <a:t>PS</a:t>
            </a:r>
            <a:r>
              <a:rPr sz="3600" spc="-100" dirty="0">
                <a:latin typeface="Trebuchet MS"/>
                <a:cs typeface="Trebuchet MS"/>
              </a:rPr>
              <a:t> </a:t>
            </a:r>
            <a:r>
              <a:rPr sz="3600" spc="-220" dirty="0">
                <a:latin typeface="Trebuchet MS"/>
                <a:cs typeface="Trebuchet MS"/>
              </a:rPr>
              <a:t>I</a:t>
            </a:r>
            <a:r>
              <a:rPr sz="3600" spc="100" dirty="0">
                <a:latin typeface="Trebuchet MS"/>
                <a:cs typeface="Trebuchet MS"/>
              </a:rPr>
              <a:t>N</a:t>
            </a:r>
            <a:r>
              <a:rPr sz="3600" spc="-100" dirty="0">
                <a:latin typeface="Trebuchet MS"/>
                <a:cs typeface="Trebuchet MS"/>
              </a:rPr>
              <a:t> </a:t>
            </a:r>
            <a:r>
              <a:rPr sz="3600" spc="50" dirty="0">
                <a:latin typeface="Trebuchet MS"/>
                <a:cs typeface="Trebuchet MS"/>
              </a:rPr>
              <a:t>A</a:t>
            </a:r>
            <a:r>
              <a:rPr sz="3600" spc="95" dirty="0">
                <a:latin typeface="Trebuchet MS"/>
                <a:cs typeface="Trebuchet MS"/>
              </a:rPr>
              <a:t>N</a:t>
            </a:r>
            <a:r>
              <a:rPr sz="3600" spc="50" dirty="0">
                <a:latin typeface="Trebuchet MS"/>
                <a:cs typeface="Trebuchet MS"/>
              </a:rPr>
              <a:t>A</a:t>
            </a:r>
            <a:r>
              <a:rPr sz="3600" spc="-620" dirty="0">
                <a:latin typeface="Trebuchet MS"/>
                <a:cs typeface="Trebuchet MS"/>
              </a:rPr>
              <a:t>L</a:t>
            </a:r>
            <a:r>
              <a:rPr sz="3600" spc="-105" dirty="0">
                <a:latin typeface="Trebuchet MS"/>
                <a:cs typeface="Trebuchet MS"/>
              </a:rPr>
              <a:t>Y</a:t>
            </a:r>
            <a:r>
              <a:rPr sz="3600" spc="-95" dirty="0">
                <a:latin typeface="Trebuchet MS"/>
                <a:cs typeface="Trebuchet MS"/>
              </a:rPr>
              <a:t>S</a:t>
            </a:r>
            <a:r>
              <a:rPr sz="3600" spc="-60" dirty="0">
                <a:latin typeface="Trebuchet MS"/>
                <a:cs typeface="Trebuchet MS"/>
              </a:rPr>
              <a:t>I</a:t>
            </a:r>
            <a:r>
              <a:rPr sz="3600" spc="65" dirty="0">
                <a:latin typeface="Trebuchet MS"/>
                <a:cs typeface="Trebuchet MS"/>
              </a:rPr>
              <a:t>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3348" y="3671315"/>
            <a:ext cx="8403590" cy="23114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300"/>
              </a:spcBef>
              <a:buAutoNum type="arabicParenR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86C157"/>
                </a:solidFill>
                <a:latin typeface="Arial MT"/>
                <a:cs typeface="Arial MT"/>
              </a:rPr>
              <a:t>Location</a:t>
            </a:r>
            <a:r>
              <a:rPr sz="2000" spc="-15" dirty="0">
                <a:solidFill>
                  <a:srgbClr val="86C157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86C157"/>
                </a:solidFill>
                <a:latin typeface="Arial MT"/>
                <a:cs typeface="Arial MT"/>
              </a:rPr>
              <a:t>(geographical</a:t>
            </a:r>
            <a:r>
              <a:rPr sz="2000" dirty="0">
                <a:solidFill>
                  <a:srgbClr val="86C157"/>
                </a:solidFill>
                <a:latin typeface="Arial MT"/>
                <a:cs typeface="Arial MT"/>
              </a:rPr>
              <a:t> detail)</a:t>
            </a:r>
            <a:endParaRPr sz="2000">
              <a:latin typeface="Arial MT"/>
              <a:cs typeface="Arial MT"/>
            </a:endParaRPr>
          </a:p>
          <a:p>
            <a:pPr marL="812800" lvl="1" indent="-342900">
              <a:lnSpc>
                <a:spcPct val="100000"/>
              </a:lnSpc>
              <a:spcBef>
                <a:spcPts val="1200"/>
              </a:spcBef>
              <a:buChar char="•"/>
              <a:tabLst>
                <a:tab pos="812165" algn="l"/>
                <a:tab pos="812800" algn="l"/>
              </a:tabLst>
            </a:pPr>
            <a:r>
              <a:rPr sz="2000" spc="-5" dirty="0">
                <a:latin typeface="Arial MT"/>
                <a:cs typeface="Arial MT"/>
              </a:rPr>
              <a:t>Coordinates: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Latitude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&amp;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Longitude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dirty="0">
                <a:latin typeface="Cambria Math"/>
                <a:cs typeface="Cambria Math"/>
              </a:rPr>
              <a:t>(26.51014267,80.23582628,157)</a:t>
            </a:r>
            <a:endParaRPr sz="2000">
              <a:latin typeface="Cambria Math"/>
              <a:cs typeface="Cambria Math"/>
            </a:endParaRPr>
          </a:p>
          <a:p>
            <a:pPr marL="812800" lvl="1" indent="-342900">
              <a:lnSpc>
                <a:spcPct val="100000"/>
              </a:lnSpc>
              <a:spcBef>
                <a:spcPts val="1200"/>
              </a:spcBef>
              <a:buChar char="•"/>
              <a:tabLst>
                <a:tab pos="812165" algn="l"/>
                <a:tab pos="812800" algn="l"/>
              </a:tabLst>
            </a:pPr>
            <a:r>
              <a:rPr sz="2000" spc="-5" dirty="0">
                <a:latin typeface="Arial MT"/>
                <a:cs typeface="Arial MT"/>
              </a:rPr>
              <a:t>Address: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Department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Sustainable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Energy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Engineering.</a:t>
            </a:r>
            <a:endParaRPr sz="200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AutoNum type="arabicParenR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86C157"/>
                </a:solidFill>
                <a:latin typeface="Arial MT"/>
                <a:cs typeface="Arial MT"/>
              </a:rPr>
              <a:t>Import</a:t>
            </a:r>
            <a:r>
              <a:rPr sz="2000" spc="-35" dirty="0">
                <a:solidFill>
                  <a:srgbClr val="86C157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86C157"/>
                </a:solidFill>
                <a:latin typeface="Arial MT"/>
                <a:cs typeface="Arial MT"/>
              </a:rPr>
              <a:t>Meteo</a:t>
            </a:r>
            <a:r>
              <a:rPr sz="2000" spc="-35" dirty="0">
                <a:solidFill>
                  <a:srgbClr val="86C157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86C157"/>
                </a:solidFill>
                <a:latin typeface="Arial MT"/>
                <a:cs typeface="Arial MT"/>
              </a:rPr>
              <a:t>data</a:t>
            </a:r>
            <a:endParaRPr sz="2000">
              <a:latin typeface="Arial MT"/>
              <a:cs typeface="Arial MT"/>
            </a:endParaRPr>
          </a:p>
          <a:p>
            <a:pPr marL="812800" lvl="1" indent="-342900">
              <a:lnSpc>
                <a:spcPct val="100000"/>
              </a:lnSpc>
              <a:spcBef>
                <a:spcPts val="1200"/>
              </a:spcBef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Arial MT"/>
                <a:cs typeface="Arial MT"/>
              </a:rPr>
              <a:t>Used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Meteonorm</a:t>
            </a:r>
            <a:r>
              <a:rPr sz="2000" spc="-5" dirty="0">
                <a:latin typeface="Cambria Math"/>
                <a:cs typeface="Cambria Math"/>
              </a:rPr>
              <a:t>8.1</a:t>
            </a:r>
            <a:r>
              <a:rPr sz="2000" spc="11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Arial MT"/>
                <a:cs typeface="Arial MT"/>
              </a:rPr>
              <a:t>data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for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analysis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from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Cambria Math"/>
                <a:cs typeface="Cambria Math"/>
              </a:rPr>
              <a:t>(1996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−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2015)</a:t>
            </a:r>
            <a:endParaRPr sz="2000">
              <a:latin typeface="Cambria Math"/>
              <a:cs typeface="Cambria Math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31507" y="1561901"/>
            <a:ext cx="4201160" cy="438150"/>
            <a:chOff x="731507" y="1561901"/>
            <a:chExt cx="4201160" cy="438150"/>
          </a:xfrm>
        </p:grpSpPr>
        <p:sp>
          <p:nvSpPr>
            <p:cNvPr id="5" name="object 5"/>
            <p:cNvSpPr/>
            <p:nvPr/>
          </p:nvSpPr>
          <p:spPr>
            <a:xfrm>
              <a:off x="745794" y="1576189"/>
              <a:ext cx="1506220" cy="409575"/>
            </a:xfrm>
            <a:custGeom>
              <a:avLst/>
              <a:gdLst/>
              <a:ahLst/>
              <a:cxnLst/>
              <a:rect l="l" t="t" r="r" b="b"/>
              <a:pathLst>
                <a:path w="1506220" h="409575">
                  <a:moveTo>
                    <a:pt x="0" y="204654"/>
                  </a:moveTo>
                  <a:lnTo>
                    <a:pt x="5405" y="157729"/>
                  </a:lnTo>
                  <a:lnTo>
                    <a:pt x="20801" y="114652"/>
                  </a:lnTo>
                  <a:lnTo>
                    <a:pt x="44960" y="76653"/>
                  </a:lnTo>
                  <a:lnTo>
                    <a:pt x="76653" y="44960"/>
                  </a:lnTo>
                  <a:lnTo>
                    <a:pt x="114652" y="20801"/>
                  </a:lnTo>
                  <a:lnTo>
                    <a:pt x="157728" y="5405"/>
                  </a:lnTo>
                  <a:lnTo>
                    <a:pt x="204654" y="0"/>
                  </a:lnTo>
                  <a:lnTo>
                    <a:pt x="1301434" y="0"/>
                  </a:lnTo>
                  <a:lnTo>
                    <a:pt x="1348359" y="5405"/>
                  </a:lnTo>
                  <a:lnTo>
                    <a:pt x="1391435" y="20801"/>
                  </a:lnTo>
                  <a:lnTo>
                    <a:pt x="1429434" y="44960"/>
                  </a:lnTo>
                  <a:lnTo>
                    <a:pt x="1461127" y="76653"/>
                  </a:lnTo>
                  <a:lnTo>
                    <a:pt x="1485286" y="114652"/>
                  </a:lnTo>
                  <a:lnTo>
                    <a:pt x="1500682" y="157729"/>
                  </a:lnTo>
                  <a:lnTo>
                    <a:pt x="1506088" y="204654"/>
                  </a:lnTo>
                  <a:lnTo>
                    <a:pt x="1500680" y="251580"/>
                  </a:lnTo>
                  <a:lnTo>
                    <a:pt x="1485284" y="294656"/>
                  </a:lnTo>
                  <a:lnTo>
                    <a:pt x="1461125" y="332655"/>
                  </a:lnTo>
                  <a:lnTo>
                    <a:pt x="1429432" y="364349"/>
                  </a:lnTo>
                  <a:lnTo>
                    <a:pt x="1391433" y="388508"/>
                  </a:lnTo>
                  <a:lnTo>
                    <a:pt x="1348357" y="403904"/>
                  </a:lnTo>
                  <a:lnTo>
                    <a:pt x="1301432" y="409309"/>
                  </a:lnTo>
                  <a:lnTo>
                    <a:pt x="204654" y="409308"/>
                  </a:lnTo>
                  <a:lnTo>
                    <a:pt x="157728" y="403902"/>
                  </a:lnTo>
                  <a:lnTo>
                    <a:pt x="114652" y="388506"/>
                  </a:lnTo>
                  <a:lnTo>
                    <a:pt x="76653" y="364347"/>
                  </a:lnTo>
                  <a:lnTo>
                    <a:pt x="44960" y="332654"/>
                  </a:lnTo>
                  <a:lnTo>
                    <a:pt x="20801" y="294655"/>
                  </a:lnTo>
                  <a:lnTo>
                    <a:pt x="5405" y="251578"/>
                  </a:lnTo>
                  <a:lnTo>
                    <a:pt x="0" y="204653"/>
                  </a:lnTo>
                  <a:close/>
                </a:path>
              </a:pathLst>
            </a:custGeom>
            <a:ln w="28575">
              <a:solidFill>
                <a:srgbClr val="2077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70715" y="1576189"/>
              <a:ext cx="2147570" cy="409575"/>
            </a:xfrm>
            <a:custGeom>
              <a:avLst/>
              <a:gdLst/>
              <a:ahLst/>
              <a:cxnLst/>
              <a:rect l="l" t="t" r="r" b="b"/>
              <a:pathLst>
                <a:path w="2147570" h="409575">
                  <a:moveTo>
                    <a:pt x="0" y="204655"/>
                  </a:moveTo>
                  <a:lnTo>
                    <a:pt x="5405" y="157729"/>
                  </a:lnTo>
                  <a:lnTo>
                    <a:pt x="20801" y="114653"/>
                  </a:lnTo>
                  <a:lnTo>
                    <a:pt x="44960" y="76653"/>
                  </a:lnTo>
                  <a:lnTo>
                    <a:pt x="76653" y="44960"/>
                  </a:lnTo>
                  <a:lnTo>
                    <a:pt x="114652" y="20801"/>
                  </a:lnTo>
                  <a:lnTo>
                    <a:pt x="157729" y="5405"/>
                  </a:lnTo>
                  <a:lnTo>
                    <a:pt x="204654" y="0"/>
                  </a:lnTo>
                  <a:lnTo>
                    <a:pt x="1942439" y="0"/>
                  </a:lnTo>
                  <a:lnTo>
                    <a:pt x="1989364" y="5405"/>
                  </a:lnTo>
                  <a:lnTo>
                    <a:pt x="2032440" y="20801"/>
                  </a:lnTo>
                  <a:lnTo>
                    <a:pt x="2070439" y="44960"/>
                  </a:lnTo>
                  <a:lnTo>
                    <a:pt x="2102132" y="76653"/>
                  </a:lnTo>
                  <a:lnTo>
                    <a:pt x="2126291" y="114653"/>
                  </a:lnTo>
                  <a:lnTo>
                    <a:pt x="2141687" y="157729"/>
                  </a:lnTo>
                  <a:lnTo>
                    <a:pt x="2147093" y="204655"/>
                  </a:lnTo>
                  <a:lnTo>
                    <a:pt x="2141685" y="251580"/>
                  </a:lnTo>
                  <a:lnTo>
                    <a:pt x="2126289" y="294657"/>
                  </a:lnTo>
                  <a:lnTo>
                    <a:pt x="2102130" y="332656"/>
                  </a:lnTo>
                  <a:lnTo>
                    <a:pt x="2070437" y="364349"/>
                  </a:lnTo>
                  <a:lnTo>
                    <a:pt x="2032438" y="388509"/>
                  </a:lnTo>
                  <a:lnTo>
                    <a:pt x="1989361" y="403905"/>
                  </a:lnTo>
                  <a:lnTo>
                    <a:pt x="1942436" y="409310"/>
                  </a:lnTo>
                  <a:lnTo>
                    <a:pt x="204654" y="409308"/>
                  </a:lnTo>
                  <a:lnTo>
                    <a:pt x="157729" y="403902"/>
                  </a:lnTo>
                  <a:lnTo>
                    <a:pt x="114652" y="388506"/>
                  </a:lnTo>
                  <a:lnTo>
                    <a:pt x="76653" y="364347"/>
                  </a:lnTo>
                  <a:lnTo>
                    <a:pt x="44960" y="332654"/>
                  </a:lnTo>
                  <a:lnTo>
                    <a:pt x="20801" y="294655"/>
                  </a:lnTo>
                  <a:lnTo>
                    <a:pt x="5405" y="251578"/>
                  </a:lnTo>
                  <a:lnTo>
                    <a:pt x="0" y="204652"/>
                  </a:lnTo>
                  <a:close/>
                </a:path>
              </a:pathLst>
            </a:custGeom>
            <a:ln w="28575">
              <a:solidFill>
                <a:srgbClr val="2077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917807" y="1547036"/>
            <a:ext cx="2036445" cy="438150"/>
            <a:chOff x="4917807" y="1547036"/>
            <a:chExt cx="2036445" cy="438150"/>
          </a:xfrm>
        </p:grpSpPr>
        <p:sp>
          <p:nvSpPr>
            <p:cNvPr id="8" name="object 8"/>
            <p:cNvSpPr/>
            <p:nvPr/>
          </p:nvSpPr>
          <p:spPr>
            <a:xfrm>
              <a:off x="5433644" y="1561324"/>
              <a:ext cx="1506220" cy="409575"/>
            </a:xfrm>
            <a:custGeom>
              <a:avLst/>
              <a:gdLst/>
              <a:ahLst/>
              <a:cxnLst/>
              <a:rect l="l" t="t" r="r" b="b"/>
              <a:pathLst>
                <a:path w="1506220" h="409575">
                  <a:moveTo>
                    <a:pt x="0" y="204654"/>
                  </a:moveTo>
                  <a:lnTo>
                    <a:pt x="5405" y="157728"/>
                  </a:lnTo>
                  <a:lnTo>
                    <a:pt x="20801" y="114652"/>
                  </a:lnTo>
                  <a:lnTo>
                    <a:pt x="44960" y="76653"/>
                  </a:lnTo>
                  <a:lnTo>
                    <a:pt x="76653" y="44960"/>
                  </a:lnTo>
                  <a:lnTo>
                    <a:pt x="114652" y="20801"/>
                  </a:lnTo>
                  <a:lnTo>
                    <a:pt x="157728" y="5405"/>
                  </a:lnTo>
                  <a:lnTo>
                    <a:pt x="204653" y="0"/>
                  </a:lnTo>
                  <a:lnTo>
                    <a:pt x="1301432" y="0"/>
                  </a:lnTo>
                  <a:lnTo>
                    <a:pt x="1348357" y="5405"/>
                  </a:lnTo>
                  <a:lnTo>
                    <a:pt x="1391433" y="20801"/>
                  </a:lnTo>
                  <a:lnTo>
                    <a:pt x="1429432" y="44960"/>
                  </a:lnTo>
                  <a:lnTo>
                    <a:pt x="1461125" y="76653"/>
                  </a:lnTo>
                  <a:lnTo>
                    <a:pt x="1485284" y="114652"/>
                  </a:lnTo>
                  <a:lnTo>
                    <a:pt x="1500680" y="157728"/>
                  </a:lnTo>
                  <a:lnTo>
                    <a:pt x="1506086" y="204654"/>
                  </a:lnTo>
                  <a:lnTo>
                    <a:pt x="1500678" y="251579"/>
                  </a:lnTo>
                  <a:lnTo>
                    <a:pt x="1485282" y="294655"/>
                  </a:lnTo>
                  <a:lnTo>
                    <a:pt x="1461123" y="332654"/>
                  </a:lnTo>
                  <a:lnTo>
                    <a:pt x="1429430" y="364347"/>
                  </a:lnTo>
                  <a:lnTo>
                    <a:pt x="1391431" y="388506"/>
                  </a:lnTo>
                  <a:lnTo>
                    <a:pt x="1348355" y="403902"/>
                  </a:lnTo>
                  <a:lnTo>
                    <a:pt x="1301430" y="409308"/>
                  </a:lnTo>
                  <a:lnTo>
                    <a:pt x="204653" y="409306"/>
                  </a:lnTo>
                  <a:lnTo>
                    <a:pt x="157728" y="403901"/>
                  </a:lnTo>
                  <a:lnTo>
                    <a:pt x="114652" y="388505"/>
                  </a:lnTo>
                  <a:lnTo>
                    <a:pt x="76653" y="364346"/>
                  </a:lnTo>
                  <a:lnTo>
                    <a:pt x="44960" y="332653"/>
                  </a:lnTo>
                  <a:lnTo>
                    <a:pt x="20801" y="294654"/>
                  </a:lnTo>
                  <a:lnTo>
                    <a:pt x="5405" y="251577"/>
                  </a:lnTo>
                  <a:lnTo>
                    <a:pt x="0" y="204652"/>
                  </a:lnTo>
                  <a:close/>
                </a:path>
              </a:pathLst>
            </a:custGeom>
            <a:ln w="28575">
              <a:solidFill>
                <a:srgbClr val="2077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17807" y="1708640"/>
              <a:ext cx="516255" cy="114300"/>
            </a:xfrm>
            <a:custGeom>
              <a:avLst/>
              <a:gdLst/>
              <a:ahLst/>
              <a:cxnLst/>
              <a:rect l="l" t="t" r="r" b="b"/>
              <a:pathLst>
                <a:path w="516254" h="114300">
                  <a:moveTo>
                    <a:pt x="401537" y="0"/>
                  </a:moveTo>
                  <a:lnTo>
                    <a:pt x="401537" y="114300"/>
                  </a:lnTo>
                  <a:lnTo>
                    <a:pt x="477738" y="76200"/>
                  </a:lnTo>
                  <a:lnTo>
                    <a:pt x="420587" y="76200"/>
                  </a:lnTo>
                  <a:lnTo>
                    <a:pt x="420587" y="38100"/>
                  </a:lnTo>
                  <a:lnTo>
                    <a:pt x="477735" y="38100"/>
                  </a:lnTo>
                  <a:lnTo>
                    <a:pt x="401537" y="0"/>
                  </a:lnTo>
                  <a:close/>
                </a:path>
                <a:path w="516254" h="114300">
                  <a:moveTo>
                    <a:pt x="401537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401537" y="76200"/>
                  </a:lnTo>
                  <a:lnTo>
                    <a:pt x="401537" y="38100"/>
                  </a:lnTo>
                  <a:close/>
                </a:path>
                <a:path w="516254" h="114300">
                  <a:moveTo>
                    <a:pt x="477735" y="38100"/>
                  </a:moveTo>
                  <a:lnTo>
                    <a:pt x="420587" y="38100"/>
                  </a:lnTo>
                  <a:lnTo>
                    <a:pt x="420587" y="76200"/>
                  </a:lnTo>
                  <a:lnTo>
                    <a:pt x="477738" y="76200"/>
                  </a:lnTo>
                  <a:lnTo>
                    <a:pt x="515837" y="57151"/>
                  </a:lnTo>
                  <a:lnTo>
                    <a:pt x="477735" y="38100"/>
                  </a:lnTo>
                  <a:close/>
                </a:path>
              </a:pathLst>
            </a:custGeom>
            <a:solidFill>
              <a:srgbClr val="238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71837" y="1633220"/>
            <a:ext cx="889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Lo</a:t>
            </a:r>
            <a:r>
              <a:rPr sz="1800" dirty="0">
                <a:latin typeface="Arial MT"/>
                <a:cs typeface="Arial MT"/>
              </a:rPr>
              <a:t>c</a:t>
            </a:r>
            <a:r>
              <a:rPr sz="1800" spc="-5" dirty="0">
                <a:latin typeface="Arial MT"/>
                <a:cs typeface="Arial MT"/>
              </a:rPr>
              <a:t>at</a:t>
            </a:r>
            <a:r>
              <a:rPr sz="1800" dirty="0">
                <a:latin typeface="Arial MT"/>
                <a:cs typeface="Arial MT"/>
              </a:rPr>
              <a:t>i</a:t>
            </a:r>
            <a:r>
              <a:rPr sz="1800" spc="-5" dirty="0">
                <a:latin typeface="Arial MT"/>
                <a:cs typeface="Arial MT"/>
              </a:rPr>
              <a:t>o</a:t>
            </a:r>
            <a:r>
              <a:rPr sz="1800" dirty="0">
                <a:latin typeface="Arial MT"/>
                <a:cs typeface="Arial MT"/>
              </a:rPr>
              <a:t>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51881" y="1708640"/>
            <a:ext cx="516255" cy="114300"/>
          </a:xfrm>
          <a:custGeom>
            <a:avLst/>
            <a:gdLst/>
            <a:ahLst/>
            <a:cxnLst/>
            <a:rect l="l" t="t" r="r" b="b"/>
            <a:pathLst>
              <a:path w="516255" h="114300">
                <a:moveTo>
                  <a:pt x="401537" y="0"/>
                </a:moveTo>
                <a:lnTo>
                  <a:pt x="401535" y="114300"/>
                </a:lnTo>
                <a:lnTo>
                  <a:pt x="477737" y="76200"/>
                </a:lnTo>
                <a:lnTo>
                  <a:pt x="420585" y="76200"/>
                </a:lnTo>
                <a:lnTo>
                  <a:pt x="420587" y="38100"/>
                </a:lnTo>
                <a:lnTo>
                  <a:pt x="477734" y="38100"/>
                </a:lnTo>
                <a:lnTo>
                  <a:pt x="401537" y="0"/>
                </a:lnTo>
                <a:close/>
              </a:path>
              <a:path w="516255" h="114300">
                <a:moveTo>
                  <a:pt x="401536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401536" y="76200"/>
                </a:lnTo>
                <a:lnTo>
                  <a:pt x="401536" y="38100"/>
                </a:lnTo>
                <a:close/>
              </a:path>
              <a:path w="516255" h="114300">
                <a:moveTo>
                  <a:pt x="477734" y="38100"/>
                </a:moveTo>
                <a:lnTo>
                  <a:pt x="420587" y="38100"/>
                </a:lnTo>
                <a:lnTo>
                  <a:pt x="420585" y="76200"/>
                </a:lnTo>
                <a:lnTo>
                  <a:pt x="477737" y="76200"/>
                </a:lnTo>
                <a:lnTo>
                  <a:pt x="515835" y="57151"/>
                </a:lnTo>
                <a:lnTo>
                  <a:pt x="477734" y="38100"/>
                </a:lnTo>
                <a:close/>
              </a:path>
            </a:pathLst>
          </a:custGeom>
          <a:solidFill>
            <a:srgbClr val="2381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933748" y="1614932"/>
            <a:ext cx="18789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Import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Meteo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00443" y="1608835"/>
            <a:ext cx="1143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Orientation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942684" y="1549544"/>
            <a:ext cx="2362835" cy="438150"/>
            <a:chOff x="6942684" y="1549544"/>
            <a:chExt cx="2362835" cy="438150"/>
          </a:xfrm>
        </p:grpSpPr>
        <p:sp>
          <p:nvSpPr>
            <p:cNvPr id="15" name="object 15"/>
            <p:cNvSpPr/>
            <p:nvPr/>
          </p:nvSpPr>
          <p:spPr>
            <a:xfrm>
              <a:off x="7458521" y="1563832"/>
              <a:ext cx="1832610" cy="409575"/>
            </a:xfrm>
            <a:custGeom>
              <a:avLst/>
              <a:gdLst/>
              <a:ahLst/>
              <a:cxnLst/>
              <a:rect l="l" t="t" r="r" b="b"/>
              <a:pathLst>
                <a:path w="1832609" h="409575">
                  <a:moveTo>
                    <a:pt x="0" y="204655"/>
                  </a:moveTo>
                  <a:lnTo>
                    <a:pt x="5405" y="157729"/>
                  </a:lnTo>
                  <a:lnTo>
                    <a:pt x="20801" y="114652"/>
                  </a:lnTo>
                  <a:lnTo>
                    <a:pt x="44960" y="76653"/>
                  </a:lnTo>
                  <a:lnTo>
                    <a:pt x="76653" y="44960"/>
                  </a:lnTo>
                  <a:lnTo>
                    <a:pt x="114652" y="20801"/>
                  </a:lnTo>
                  <a:lnTo>
                    <a:pt x="157729" y="5405"/>
                  </a:lnTo>
                  <a:lnTo>
                    <a:pt x="204654" y="0"/>
                  </a:lnTo>
                  <a:lnTo>
                    <a:pt x="1627539" y="0"/>
                  </a:lnTo>
                  <a:lnTo>
                    <a:pt x="1674464" y="5405"/>
                  </a:lnTo>
                  <a:lnTo>
                    <a:pt x="1717541" y="20801"/>
                  </a:lnTo>
                  <a:lnTo>
                    <a:pt x="1755540" y="44960"/>
                  </a:lnTo>
                  <a:lnTo>
                    <a:pt x="1787233" y="76653"/>
                  </a:lnTo>
                  <a:lnTo>
                    <a:pt x="1811392" y="114652"/>
                  </a:lnTo>
                  <a:lnTo>
                    <a:pt x="1826788" y="157729"/>
                  </a:lnTo>
                  <a:lnTo>
                    <a:pt x="1832194" y="204655"/>
                  </a:lnTo>
                  <a:lnTo>
                    <a:pt x="1826786" y="251580"/>
                  </a:lnTo>
                  <a:lnTo>
                    <a:pt x="1811390" y="294657"/>
                  </a:lnTo>
                  <a:lnTo>
                    <a:pt x="1787231" y="332656"/>
                  </a:lnTo>
                  <a:lnTo>
                    <a:pt x="1755538" y="364349"/>
                  </a:lnTo>
                  <a:lnTo>
                    <a:pt x="1717539" y="388508"/>
                  </a:lnTo>
                  <a:lnTo>
                    <a:pt x="1674462" y="403904"/>
                  </a:lnTo>
                  <a:lnTo>
                    <a:pt x="1627537" y="409310"/>
                  </a:lnTo>
                  <a:lnTo>
                    <a:pt x="204654" y="409308"/>
                  </a:lnTo>
                  <a:lnTo>
                    <a:pt x="157729" y="403902"/>
                  </a:lnTo>
                  <a:lnTo>
                    <a:pt x="114652" y="388506"/>
                  </a:lnTo>
                  <a:lnTo>
                    <a:pt x="76653" y="364347"/>
                  </a:lnTo>
                  <a:lnTo>
                    <a:pt x="44960" y="332654"/>
                  </a:lnTo>
                  <a:lnTo>
                    <a:pt x="20801" y="294655"/>
                  </a:lnTo>
                  <a:lnTo>
                    <a:pt x="5405" y="251578"/>
                  </a:lnTo>
                  <a:lnTo>
                    <a:pt x="0" y="204653"/>
                  </a:lnTo>
                  <a:close/>
                </a:path>
              </a:pathLst>
            </a:custGeom>
            <a:ln w="28575">
              <a:solidFill>
                <a:srgbClr val="2077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942684" y="1711149"/>
              <a:ext cx="516255" cy="114300"/>
            </a:xfrm>
            <a:custGeom>
              <a:avLst/>
              <a:gdLst/>
              <a:ahLst/>
              <a:cxnLst/>
              <a:rect l="l" t="t" r="r" b="b"/>
              <a:pathLst>
                <a:path w="516254" h="114300">
                  <a:moveTo>
                    <a:pt x="401536" y="76199"/>
                  </a:moveTo>
                  <a:lnTo>
                    <a:pt x="401535" y="114300"/>
                  </a:lnTo>
                  <a:lnTo>
                    <a:pt x="477736" y="76200"/>
                  </a:lnTo>
                  <a:lnTo>
                    <a:pt x="401536" y="76199"/>
                  </a:lnTo>
                  <a:close/>
                </a:path>
                <a:path w="516254" h="114300">
                  <a:moveTo>
                    <a:pt x="401536" y="38099"/>
                  </a:moveTo>
                  <a:lnTo>
                    <a:pt x="401536" y="76199"/>
                  </a:lnTo>
                  <a:lnTo>
                    <a:pt x="420587" y="76200"/>
                  </a:lnTo>
                  <a:lnTo>
                    <a:pt x="420587" y="38100"/>
                  </a:lnTo>
                  <a:lnTo>
                    <a:pt x="401536" y="38099"/>
                  </a:lnTo>
                  <a:close/>
                </a:path>
                <a:path w="516254" h="114300">
                  <a:moveTo>
                    <a:pt x="401537" y="0"/>
                  </a:moveTo>
                  <a:lnTo>
                    <a:pt x="401536" y="38099"/>
                  </a:lnTo>
                  <a:lnTo>
                    <a:pt x="420587" y="38100"/>
                  </a:lnTo>
                  <a:lnTo>
                    <a:pt x="420587" y="76200"/>
                  </a:lnTo>
                  <a:lnTo>
                    <a:pt x="477739" y="76198"/>
                  </a:lnTo>
                  <a:lnTo>
                    <a:pt x="515837" y="57150"/>
                  </a:lnTo>
                  <a:lnTo>
                    <a:pt x="401537" y="0"/>
                  </a:lnTo>
                  <a:close/>
                </a:path>
                <a:path w="516254" h="114300">
                  <a:moveTo>
                    <a:pt x="0" y="38098"/>
                  </a:moveTo>
                  <a:lnTo>
                    <a:pt x="0" y="76198"/>
                  </a:lnTo>
                  <a:lnTo>
                    <a:pt x="401536" y="76199"/>
                  </a:lnTo>
                  <a:lnTo>
                    <a:pt x="401536" y="38099"/>
                  </a:lnTo>
                  <a:lnTo>
                    <a:pt x="0" y="38098"/>
                  </a:lnTo>
                  <a:close/>
                </a:path>
              </a:pathLst>
            </a:custGeom>
            <a:solidFill>
              <a:srgbClr val="238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625322" y="1611884"/>
            <a:ext cx="1524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System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design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9290171" y="1208281"/>
            <a:ext cx="2379980" cy="1110615"/>
            <a:chOff x="9290171" y="1208281"/>
            <a:chExt cx="2379980" cy="1110615"/>
          </a:xfrm>
        </p:grpSpPr>
        <p:sp>
          <p:nvSpPr>
            <p:cNvPr id="19" name="object 19"/>
            <p:cNvSpPr/>
            <p:nvPr/>
          </p:nvSpPr>
          <p:spPr>
            <a:xfrm>
              <a:off x="9911176" y="1222569"/>
              <a:ext cx="1744345" cy="1082040"/>
            </a:xfrm>
            <a:custGeom>
              <a:avLst/>
              <a:gdLst/>
              <a:ahLst/>
              <a:cxnLst/>
              <a:rect l="l" t="t" r="r" b="b"/>
              <a:pathLst>
                <a:path w="1744345" h="1082039">
                  <a:moveTo>
                    <a:pt x="0" y="540796"/>
                  </a:moveTo>
                  <a:lnTo>
                    <a:pt x="2210" y="491572"/>
                  </a:lnTo>
                  <a:lnTo>
                    <a:pt x="8712" y="443587"/>
                  </a:lnTo>
                  <a:lnTo>
                    <a:pt x="19317" y="397031"/>
                  </a:lnTo>
                  <a:lnTo>
                    <a:pt x="33833" y="352094"/>
                  </a:lnTo>
                  <a:lnTo>
                    <a:pt x="52069" y="308969"/>
                  </a:lnTo>
                  <a:lnTo>
                    <a:pt x="73834" y="267845"/>
                  </a:lnTo>
                  <a:lnTo>
                    <a:pt x="98937" y="228915"/>
                  </a:lnTo>
                  <a:lnTo>
                    <a:pt x="127188" y="192368"/>
                  </a:lnTo>
                  <a:lnTo>
                    <a:pt x="158395" y="158395"/>
                  </a:lnTo>
                  <a:lnTo>
                    <a:pt x="192367" y="127188"/>
                  </a:lnTo>
                  <a:lnTo>
                    <a:pt x="228914" y="98937"/>
                  </a:lnTo>
                  <a:lnTo>
                    <a:pt x="267845" y="73834"/>
                  </a:lnTo>
                  <a:lnTo>
                    <a:pt x="308969" y="52069"/>
                  </a:lnTo>
                  <a:lnTo>
                    <a:pt x="352094" y="33833"/>
                  </a:lnTo>
                  <a:lnTo>
                    <a:pt x="397030" y="19317"/>
                  </a:lnTo>
                  <a:lnTo>
                    <a:pt x="443586" y="8712"/>
                  </a:lnTo>
                  <a:lnTo>
                    <a:pt x="491571" y="2210"/>
                  </a:lnTo>
                  <a:lnTo>
                    <a:pt x="540795" y="0"/>
                  </a:lnTo>
                  <a:lnTo>
                    <a:pt x="1203337" y="0"/>
                  </a:lnTo>
                  <a:lnTo>
                    <a:pt x="1252560" y="2210"/>
                  </a:lnTo>
                  <a:lnTo>
                    <a:pt x="1300545" y="8712"/>
                  </a:lnTo>
                  <a:lnTo>
                    <a:pt x="1347101" y="19317"/>
                  </a:lnTo>
                  <a:lnTo>
                    <a:pt x="1392037" y="33833"/>
                  </a:lnTo>
                  <a:lnTo>
                    <a:pt x="1435163" y="52069"/>
                  </a:lnTo>
                  <a:lnTo>
                    <a:pt x="1476286" y="73834"/>
                  </a:lnTo>
                  <a:lnTo>
                    <a:pt x="1515217" y="98937"/>
                  </a:lnTo>
                  <a:lnTo>
                    <a:pt x="1551764" y="127188"/>
                  </a:lnTo>
                  <a:lnTo>
                    <a:pt x="1585736" y="158395"/>
                  </a:lnTo>
                  <a:lnTo>
                    <a:pt x="1616943" y="192368"/>
                  </a:lnTo>
                  <a:lnTo>
                    <a:pt x="1645194" y="228915"/>
                  </a:lnTo>
                  <a:lnTo>
                    <a:pt x="1670297" y="267845"/>
                  </a:lnTo>
                  <a:lnTo>
                    <a:pt x="1692062" y="308969"/>
                  </a:lnTo>
                  <a:lnTo>
                    <a:pt x="1710298" y="352094"/>
                  </a:lnTo>
                  <a:lnTo>
                    <a:pt x="1724814" y="397031"/>
                  </a:lnTo>
                  <a:lnTo>
                    <a:pt x="1735419" y="443587"/>
                  </a:lnTo>
                  <a:lnTo>
                    <a:pt x="1741921" y="491572"/>
                  </a:lnTo>
                  <a:lnTo>
                    <a:pt x="1744132" y="540796"/>
                  </a:lnTo>
                  <a:lnTo>
                    <a:pt x="1741921" y="590019"/>
                  </a:lnTo>
                  <a:lnTo>
                    <a:pt x="1735419" y="638004"/>
                  </a:lnTo>
                  <a:lnTo>
                    <a:pt x="1724814" y="684561"/>
                  </a:lnTo>
                  <a:lnTo>
                    <a:pt x="1710298" y="729497"/>
                  </a:lnTo>
                  <a:lnTo>
                    <a:pt x="1692062" y="772622"/>
                  </a:lnTo>
                  <a:lnTo>
                    <a:pt x="1670297" y="813746"/>
                  </a:lnTo>
                  <a:lnTo>
                    <a:pt x="1645194" y="852676"/>
                  </a:lnTo>
                  <a:lnTo>
                    <a:pt x="1616943" y="889224"/>
                  </a:lnTo>
                  <a:lnTo>
                    <a:pt x="1585736" y="923196"/>
                  </a:lnTo>
                  <a:lnTo>
                    <a:pt x="1551764" y="954403"/>
                  </a:lnTo>
                  <a:lnTo>
                    <a:pt x="1515217" y="982654"/>
                  </a:lnTo>
                  <a:lnTo>
                    <a:pt x="1476286" y="1007757"/>
                  </a:lnTo>
                  <a:lnTo>
                    <a:pt x="1435163" y="1029522"/>
                  </a:lnTo>
                  <a:lnTo>
                    <a:pt x="1392037" y="1047758"/>
                  </a:lnTo>
                  <a:lnTo>
                    <a:pt x="1347101" y="1062274"/>
                  </a:lnTo>
                  <a:lnTo>
                    <a:pt x="1300545" y="1072879"/>
                  </a:lnTo>
                  <a:lnTo>
                    <a:pt x="1252560" y="1079381"/>
                  </a:lnTo>
                  <a:lnTo>
                    <a:pt x="1203337" y="1081592"/>
                  </a:lnTo>
                  <a:lnTo>
                    <a:pt x="540795" y="1081592"/>
                  </a:lnTo>
                  <a:lnTo>
                    <a:pt x="491571" y="1079381"/>
                  </a:lnTo>
                  <a:lnTo>
                    <a:pt x="443586" y="1072879"/>
                  </a:lnTo>
                  <a:lnTo>
                    <a:pt x="397030" y="1062274"/>
                  </a:lnTo>
                  <a:lnTo>
                    <a:pt x="352094" y="1047758"/>
                  </a:lnTo>
                  <a:lnTo>
                    <a:pt x="308969" y="1029522"/>
                  </a:lnTo>
                  <a:lnTo>
                    <a:pt x="267845" y="1007757"/>
                  </a:lnTo>
                  <a:lnTo>
                    <a:pt x="228914" y="982654"/>
                  </a:lnTo>
                  <a:lnTo>
                    <a:pt x="192367" y="954403"/>
                  </a:lnTo>
                  <a:lnTo>
                    <a:pt x="158395" y="923196"/>
                  </a:lnTo>
                  <a:lnTo>
                    <a:pt x="127188" y="889224"/>
                  </a:lnTo>
                  <a:lnTo>
                    <a:pt x="98937" y="852676"/>
                  </a:lnTo>
                  <a:lnTo>
                    <a:pt x="73834" y="813746"/>
                  </a:lnTo>
                  <a:lnTo>
                    <a:pt x="52069" y="772622"/>
                  </a:lnTo>
                  <a:lnTo>
                    <a:pt x="33833" y="729497"/>
                  </a:lnTo>
                  <a:lnTo>
                    <a:pt x="19317" y="684561"/>
                  </a:lnTo>
                  <a:lnTo>
                    <a:pt x="8712" y="638004"/>
                  </a:lnTo>
                  <a:lnTo>
                    <a:pt x="2210" y="590019"/>
                  </a:lnTo>
                  <a:lnTo>
                    <a:pt x="0" y="540796"/>
                  </a:lnTo>
                  <a:close/>
                </a:path>
              </a:pathLst>
            </a:custGeom>
            <a:ln w="28575">
              <a:solidFill>
                <a:srgbClr val="2077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290171" y="1720630"/>
              <a:ext cx="621030" cy="114300"/>
            </a:xfrm>
            <a:custGeom>
              <a:avLst/>
              <a:gdLst/>
              <a:ahLst/>
              <a:cxnLst/>
              <a:rect l="l" t="t" r="r" b="b"/>
              <a:pathLst>
                <a:path w="621029" h="114300">
                  <a:moveTo>
                    <a:pt x="508375" y="0"/>
                  </a:moveTo>
                  <a:lnTo>
                    <a:pt x="507293" y="38084"/>
                  </a:lnTo>
                  <a:lnTo>
                    <a:pt x="526334" y="38625"/>
                  </a:lnTo>
                  <a:lnTo>
                    <a:pt x="525251" y="76710"/>
                  </a:lnTo>
                  <a:lnTo>
                    <a:pt x="506194" y="76710"/>
                  </a:lnTo>
                  <a:lnTo>
                    <a:pt x="505127" y="114254"/>
                  </a:lnTo>
                  <a:lnTo>
                    <a:pt x="585873" y="76710"/>
                  </a:lnTo>
                  <a:lnTo>
                    <a:pt x="525251" y="76710"/>
                  </a:lnTo>
                  <a:lnTo>
                    <a:pt x="506210" y="76169"/>
                  </a:lnTo>
                  <a:lnTo>
                    <a:pt x="587037" y="76169"/>
                  </a:lnTo>
                  <a:lnTo>
                    <a:pt x="621004" y="60375"/>
                  </a:lnTo>
                  <a:lnTo>
                    <a:pt x="508375" y="0"/>
                  </a:lnTo>
                  <a:close/>
                </a:path>
                <a:path w="621029" h="114300">
                  <a:moveTo>
                    <a:pt x="507293" y="38084"/>
                  </a:moveTo>
                  <a:lnTo>
                    <a:pt x="506210" y="76169"/>
                  </a:lnTo>
                  <a:lnTo>
                    <a:pt x="525251" y="76710"/>
                  </a:lnTo>
                  <a:lnTo>
                    <a:pt x="526334" y="38625"/>
                  </a:lnTo>
                  <a:lnTo>
                    <a:pt x="507293" y="38084"/>
                  </a:lnTo>
                  <a:close/>
                </a:path>
                <a:path w="621029" h="114300">
                  <a:moveTo>
                    <a:pt x="1083" y="23691"/>
                  </a:moveTo>
                  <a:lnTo>
                    <a:pt x="0" y="61776"/>
                  </a:lnTo>
                  <a:lnTo>
                    <a:pt x="506210" y="76169"/>
                  </a:lnTo>
                  <a:lnTo>
                    <a:pt x="507293" y="38084"/>
                  </a:lnTo>
                  <a:lnTo>
                    <a:pt x="1083" y="23691"/>
                  </a:lnTo>
                  <a:close/>
                </a:path>
              </a:pathLst>
            </a:custGeom>
            <a:solidFill>
              <a:srgbClr val="238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0173642" y="1313179"/>
            <a:ext cx="1219835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 marR="5080" indent="-38100" algn="just">
              <a:lnSpc>
                <a:spcPct val="99400"/>
              </a:lnSpc>
              <a:spcBef>
                <a:spcPts val="110"/>
              </a:spcBef>
            </a:pPr>
            <a:r>
              <a:rPr sz="1800" spc="-5" dirty="0">
                <a:latin typeface="Arial MT"/>
                <a:cs typeface="Arial MT"/>
              </a:rPr>
              <a:t>Selection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PV module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&amp;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Inverter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742740" y="2809336"/>
            <a:ext cx="2081530" cy="409575"/>
          </a:xfrm>
          <a:custGeom>
            <a:avLst/>
            <a:gdLst/>
            <a:ahLst/>
            <a:cxnLst/>
            <a:rect l="l" t="t" r="r" b="b"/>
            <a:pathLst>
              <a:path w="2081529" h="409575">
                <a:moveTo>
                  <a:pt x="0" y="204655"/>
                </a:moveTo>
                <a:lnTo>
                  <a:pt x="5405" y="157729"/>
                </a:lnTo>
                <a:lnTo>
                  <a:pt x="20801" y="114652"/>
                </a:lnTo>
                <a:lnTo>
                  <a:pt x="44960" y="76653"/>
                </a:lnTo>
                <a:lnTo>
                  <a:pt x="76653" y="44960"/>
                </a:lnTo>
                <a:lnTo>
                  <a:pt x="114652" y="20801"/>
                </a:lnTo>
                <a:lnTo>
                  <a:pt x="157729" y="5405"/>
                </a:lnTo>
                <a:lnTo>
                  <a:pt x="204654" y="0"/>
                </a:lnTo>
                <a:lnTo>
                  <a:pt x="1876351" y="0"/>
                </a:lnTo>
                <a:lnTo>
                  <a:pt x="1923276" y="5405"/>
                </a:lnTo>
                <a:lnTo>
                  <a:pt x="1966352" y="20801"/>
                </a:lnTo>
                <a:lnTo>
                  <a:pt x="2004351" y="44960"/>
                </a:lnTo>
                <a:lnTo>
                  <a:pt x="2036044" y="76653"/>
                </a:lnTo>
                <a:lnTo>
                  <a:pt x="2060203" y="114652"/>
                </a:lnTo>
                <a:lnTo>
                  <a:pt x="2075599" y="157729"/>
                </a:lnTo>
                <a:lnTo>
                  <a:pt x="2081005" y="204655"/>
                </a:lnTo>
                <a:lnTo>
                  <a:pt x="2075597" y="251580"/>
                </a:lnTo>
                <a:lnTo>
                  <a:pt x="2060201" y="294657"/>
                </a:lnTo>
                <a:lnTo>
                  <a:pt x="2036042" y="332656"/>
                </a:lnTo>
                <a:lnTo>
                  <a:pt x="2004349" y="364349"/>
                </a:lnTo>
                <a:lnTo>
                  <a:pt x="1966350" y="388508"/>
                </a:lnTo>
                <a:lnTo>
                  <a:pt x="1923273" y="403905"/>
                </a:lnTo>
                <a:lnTo>
                  <a:pt x="1876348" y="409310"/>
                </a:lnTo>
                <a:lnTo>
                  <a:pt x="204654" y="409308"/>
                </a:lnTo>
                <a:lnTo>
                  <a:pt x="157729" y="403902"/>
                </a:lnTo>
                <a:lnTo>
                  <a:pt x="114652" y="388506"/>
                </a:lnTo>
                <a:lnTo>
                  <a:pt x="76653" y="364347"/>
                </a:lnTo>
                <a:lnTo>
                  <a:pt x="44960" y="332654"/>
                </a:lnTo>
                <a:lnTo>
                  <a:pt x="20801" y="294655"/>
                </a:lnTo>
                <a:lnTo>
                  <a:pt x="5405" y="251578"/>
                </a:lnTo>
                <a:lnTo>
                  <a:pt x="0" y="204652"/>
                </a:lnTo>
                <a:close/>
              </a:path>
            </a:pathLst>
          </a:custGeom>
          <a:ln w="28575">
            <a:solidFill>
              <a:srgbClr val="2077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927510" y="2843276"/>
            <a:ext cx="1765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Shad</a:t>
            </a:r>
            <a:r>
              <a:rPr sz="1800" dirty="0">
                <a:latin typeface="Arial MT"/>
                <a:cs typeface="Arial MT"/>
              </a:rPr>
              <a:t>i</a:t>
            </a:r>
            <a:r>
              <a:rPr sz="1800" spc="-5" dirty="0">
                <a:latin typeface="Arial MT"/>
                <a:cs typeface="Arial MT"/>
              </a:rPr>
              <a:t>n</a:t>
            </a:r>
            <a:r>
              <a:rPr sz="1800" dirty="0">
                <a:latin typeface="Arial MT"/>
                <a:cs typeface="Arial MT"/>
              </a:rPr>
              <a:t>g</a:t>
            </a:r>
            <a:r>
              <a:rPr sz="1800" spc="-10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Ana</a:t>
            </a:r>
            <a:r>
              <a:rPr sz="1800" dirty="0">
                <a:latin typeface="Arial MT"/>
                <a:cs typeface="Arial MT"/>
              </a:rPr>
              <a:t>lysis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778782" y="2316853"/>
            <a:ext cx="4062095" cy="1219835"/>
            <a:chOff x="6778782" y="2316853"/>
            <a:chExt cx="4062095" cy="1219835"/>
          </a:xfrm>
        </p:grpSpPr>
        <p:sp>
          <p:nvSpPr>
            <p:cNvPr id="25" name="object 25"/>
            <p:cNvSpPr/>
            <p:nvPr/>
          </p:nvSpPr>
          <p:spPr>
            <a:xfrm>
              <a:off x="10726092" y="2316853"/>
              <a:ext cx="114300" cy="466090"/>
            </a:xfrm>
            <a:custGeom>
              <a:avLst/>
              <a:gdLst/>
              <a:ahLst/>
              <a:cxnLst/>
              <a:rect l="l" t="t" r="r" b="b"/>
              <a:pathLst>
                <a:path w="114300" h="466089">
                  <a:moveTo>
                    <a:pt x="38100" y="351473"/>
                  </a:moveTo>
                  <a:lnTo>
                    <a:pt x="0" y="351473"/>
                  </a:lnTo>
                  <a:lnTo>
                    <a:pt x="57148" y="465773"/>
                  </a:lnTo>
                  <a:lnTo>
                    <a:pt x="104774" y="370523"/>
                  </a:lnTo>
                  <a:lnTo>
                    <a:pt x="38100" y="370523"/>
                  </a:lnTo>
                  <a:lnTo>
                    <a:pt x="38100" y="351473"/>
                  </a:lnTo>
                  <a:close/>
                </a:path>
                <a:path w="114300" h="466089">
                  <a:moveTo>
                    <a:pt x="76200" y="0"/>
                  </a:moveTo>
                  <a:lnTo>
                    <a:pt x="38100" y="0"/>
                  </a:lnTo>
                  <a:lnTo>
                    <a:pt x="38100" y="370523"/>
                  </a:lnTo>
                  <a:lnTo>
                    <a:pt x="76200" y="370523"/>
                  </a:lnTo>
                  <a:lnTo>
                    <a:pt x="76200" y="0"/>
                  </a:lnTo>
                  <a:close/>
                </a:path>
                <a:path w="114300" h="466089">
                  <a:moveTo>
                    <a:pt x="114300" y="351473"/>
                  </a:moveTo>
                  <a:lnTo>
                    <a:pt x="76200" y="351473"/>
                  </a:lnTo>
                  <a:lnTo>
                    <a:pt x="76200" y="370523"/>
                  </a:lnTo>
                  <a:lnTo>
                    <a:pt x="104774" y="370523"/>
                  </a:lnTo>
                  <a:lnTo>
                    <a:pt x="114300" y="351473"/>
                  </a:lnTo>
                  <a:close/>
                </a:path>
              </a:pathLst>
            </a:custGeom>
            <a:solidFill>
              <a:srgbClr val="238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793069" y="2574795"/>
              <a:ext cx="2362835" cy="947419"/>
            </a:xfrm>
            <a:custGeom>
              <a:avLst/>
              <a:gdLst/>
              <a:ahLst/>
              <a:cxnLst/>
              <a:rect l="l" t="t" r="r" b="b"/>
              <a:pathLst>
                <a:path w="2362834" h="947420">
                  <a:moveTo>
                    <a:pt x="0" y="473527"/>
                  </a:moveTo>
                  <a:lnTo>
                    <a:pt x="2444" y="425112"/>
                  </a:lnTo>
                  <a:lnTo>
                    <a:pt x="9620" y="378095"/>
                  </a:lnTo>
                  <a:lnTo>
                    <a:pt x="21288" y="332715"/>
                  </a:lnTo>
                  <a:lnTo>
                    <a:pt x="37212" y="289209"/>
                  </a:lnTo>
                  <a:lnTo>
                    <a:pt x="57152" y="247816"/>
                  </a:lnTo>
                  <a:lnTo>
                    <a:pt x="80870" y="208773"/>
                  </a:lnTo>
                  <a:lnTo>
                    <a:pt x="108130" y="172320"/>
                  </a:lnTo>
                  <a:lnTo>
                    <a:pt x="138692" y="138693"/>
                  </a:lnTo>
                  <a:lnTo>
                    <a:pt x="172319" y="108130"/>
                  </a:lnTo>
                  <a:lnTo>
                    <a:pt x="208773" y="80871"/>
                  </a:lnTo>
                  <a:lnTo>
                    <a:pt x="247815" y="57152"/>
                  </a:lnTo>
                  <a:lnTo>
                    <a:pt x="289208" y="37212"/>
                  </a:lnTo>
                  <a:lnTo>
                    <a:pt x="332714" y="21288"/>
                  </a:lnTo>
                  <a:lnTo>
                    <a:pt x="378094" y="9620"/>
                  </a:lnTo>
                  <a:lnTo>
                    <a:pt x="425111" y="2444"/>
                  </a:lnTo>
                  <a:lnTo>
                    <a:pt x="473526" y="0"/>
                  </a:lnTo>
                  <a:lnTo>
                    <a:pt x="1889175" y="0"/>
                  </a:lnTo>
                  <a:lnTo>
                    <a:pt x="1937590" y="2444"/>
                  </a:lnTo>
                  <a:lnTo>
                    <a:pt x="1984607" y="9620"/>
                  </a:lnTo>
                  <a:lnTo>
                    <a:pt x="2029987" y="21288"/>
                  </a:lnTo>
                  <a:lnTo>
                    <a:pt x="2073492" y="37212"/>
                  </a:lnTo>
                  <a:lnTo>
                    <a:pt x="2114885" y="57152"/>
                  </a:lnTo>
                  <a:lnTo>
                    <a:pt x="2153928" y="80871"/>
                  </a:lnTo>
                  <a:lnTo>
                    <a:pt x="2190381" y="108130"/>
                  </a:lnTo>
                  <a:lnTo>
                    <a:pt x="2224008" y="138693"/>
                  </a:lnTo>
                  <a:lnTo>
                    <a:pt x="2254571" y="172320"/>
                  </a:lnTo>
                  <a:lnTo>
                    <a:pt x="2281830" y="208773"/>
                  </a:lnTo>
                  <a:lnTo>
                    <a:pt x="2305549" y="247816"/>
                  </a:lnTo>
                  <a:lnTo>
                    <a:pt x="2325489" y="289209"/>
                  </a:lnTo>
                  <a:lnTo>
                    <a:pt x="2341413" y="332715"/>
                  </a:lnTo>
                  <a:lnTo>
                    <a:pt x="2353081" y="378095"/>
                  </a:lnTo>
                  <a:lnTo>
                    <a:pt x="2360257" y="425112"/>
                  </a:lnTo>
                  <a:lnTo>
                    <a:pt x="2362702" y="473527"/>
                  </a:lnTo>
                  <a:lnTo>
                    <a:pt x="2360254" y="521943"/>
                  </a:lnTo>
                  <a:lnTo>
                    <a:pt x="2353078" y="568960"/>
                  </a:lnTo>
                  <a:lnTo>
                    <a:pt x="2341410" y="614340"/>
                  </a:lnTo>
                  <a:lnTo>
                    <a:pt x="2325486" y="657846"/>
                  </a:lnTo>
                  <a:lnTo>
                    <a:pt x="2305546" y="699239"/>
                  </a:lnTo>
                  <a:lnTo>
                    <a:pt x="2281828" y="738281"/>
                  </a:lnTo>
                  <a:lnTo>
                    <a:pt x="2254568" y="774735"/>
                  </a:lnTo>
                  <a:lnTo>
                    <a:pt x="2224006" y="808362"/>
                  </a:lnTo>
                  <a:lnTo>
                    <a:pt x="2190379" y="838924"/>
                  </a:lnTo>
                  <a:lnTo>
                    <a:pt x="2153925" y="866184"/>
                  </a:lnTo>
                  <a:lnTo>
                    <a:pt x="2114883" y="889903"/>
                  </a:lnTo>
                  <a:lnTo>
                    <a:pt x="2073490" y="909843"/>
                  </a:lnTo>
                  <a:lnTo>
                    <a:pt x="2029984" y="925766"/>
                  </a:lnTo>
                  <a:lnTo>
                    <a:pt x="1984604" y="937435"/>
                  </a:lnTo>
                  <a:lnTo>
                    <a:pt x="1937587" y="944610"/>
                  </a:lnTo>
                  <a:lnTo>
                    <a:pt x="1889172" y="947055"/>
                  </a:lnTo>
                  <a:lnTo>
                    <a:pt x="473526" y="947053"/>
                  </a:lnTo>
                  <a:lnTo>
                    <a:pt x="425111" y="944608"/>
                  </a:lnTo>
                  <a:lnTo>
                    <a:pt x="378094" y="937432"/>
                  </a:lnTo>
                  <a:lnTo>
                    <a:pt x="332714" y="925764"/>
                  </a:lnTo>
                  <a:lnTo>
                    <a:pt x="289208" y="909840"/>
                  </a:lnTo>
                  <a:lnTo>
                    <a:pt x="247815" y="889900"/>
                  </a:lnTo>
                  <a:lnTo>
                    <a:pt x="208773" y="866181"/>
                  </a:lnTo>
                  <a:lnTo>
                    <a:pt x="172319" y="838922"/>
                  </a:lnTo>
                  <a:lnTo>
                    <a:pt x="138692" y="808359"/>
                  </a:lnTo>
                  <a:lnTo>
                    <a:pt x="108130" y="774732"/>
                  </a:lnTo>
                  <a:lnTo>
                    <a:pt x="80870" y="738279"/>
                  </a:lnTo>
                  <a:lnTo>
                    <a:pt x="57152" y="699236"/>
                  </a:lnTo>
                  <a:lnTo>
                    <a:pt x="37212" y="657843"/>
                  </a:lnTo>
                  <a:lnTo>
                    <a:pt x="21288" y="614337"/>
                  </a:lnTo>
                  <a:lnTo>
                    <a:pt x="9620" y="568957"/>
                  </a:lnTo>
                  <a:lnTo>
                    <a:pt x="2444" y="521940"/>
                  </a:lnTo>
                  <a:lnTo>
                    <a:pt x="0" y="473525"/>
                  </a:lnTo>
                  <a:close/>
                </a:path>
              </a:pathLst>
            </a:custGeom>
            <a:ln w="28575">
              <a:solidFill>
                <a:srgbClr val="2077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191602" y="2632964"/>
            <a:ext cx="1651000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50800" algn="just">
              <a:lnSpc>
                <a:spcPct val="99400"/>
              </a:lnSpc>
              <a:spcBef>
                <a:spcPts val="110"/>
              </a:spcBef>
            </a:pPr>
            <a:r>
              <a:rPr sz="1800" spc="-5" dirty="0">
                <a:latin typeface="Arial MT"/>
                <a:cs typeface="Arial MT"/>
              </a:rPr>
              <a:t>Module Quality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loss/Mismatch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loss/Soiling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loss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658817" y="2799867"/>
            <a:ext cx="6083935" cy="438150"/>
            <a:chOff x="3658817" y="2799867"/>
            <a:chExt cx="6083935" cy="438150"/>
          </a:xfrm>
        </p:grpSpPr>
        <p:sp>
          <p:nvSpPr>
            <p:cNvPr id="29" name="object 29"/>
            <p:cNvSpPr/>
            <p:nvPr/>
          </p:nvSpPr>
          <p:spPr>
            <a:xfrm>
              <a:off x="9155770" y="2954256"/>
              <a:ext cx="587375" cy="114300"/>
            </a:xfrm>
            <a:custGeom>
              <a:avLst/>
              <a:gdLst/>
              <a:ahLst/>
              <a:cxnLst/>
              <a:rect l="l" t="t" r="r" b="b"/>
              <a:pathLst>
                <a:path w="587375" h="114300">
                  <a:moveTo>
                    <a:pt x="114298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299" y="76200"/>
                  </a:lnTo>
                  <a:lnTo>
                    <a:pt x="95250" y="76200"/>
                  </a:lnTo>
                  <a:lnTo>
                    <a:pt x="95250" y="38100"/>
                  </a:lnTo>
                  <a:lnTo>
                    <a:pt x="114299" y="38099"/>
                  </a:lnTo>
                  <a:lnTo>
                    <a:pt x="114298" y="0"/>
                  </a:lnTo>
                  <a:close/>
                </a:path>
                <a:path w="587375" h="114300">
                  <a:moveTo>
                    <a:pt x="114299" y="38099"/>
                  </a:moveTo>
                  <a:lnTo>
                    <a:pt x="95250" y="38100"/>
                  </a:lnTo>
                  <a:lnTo>
                    <a:pt x="95250" y="76200"/>
                  </a:lnTo>
                  <a:lnTo>
                    <a:pt x="114299" y="76199"/>
                  </a:lnTo>
                  <a:lnTo>
                    <a:pt x="114299" y="38099"/>
                  </a:lnTo>
                  <a:close/>
                </a:path>
                <a:path w="587375" h="114300">
                  <a:moveTo>
                    <a:pt x="114299" y="76199"/>
                  </a:moveTo>
                  <a:lnTo>
                    <a:pt x="95250" y="76200"/>
                  </a:lnTo>
                  <a:lnTo>
                    <a:pt x="114299" y="76200"/>
                  </a:lnTo>
                  <a:close/>
                </a:path>
                <a:path w="587375" h="114300">
                  <a:moveTo>
                    <a:pt x="586969" y="38098"/>
                  </a:moveTo>
                  <a:lnTo>
                    <a:pt x="114299" y="38099"/>
                  </a:lnTo>
                  <a:lnTo>
                    <a:pt x="114299" y="76199"/>
                  </a:lnTo>
                  <a:lnTo>
                    <a:pt x="586969" y="76198"/>
                  </a:lnTo>
                  <a:lnTo>
                    <a:pt x="586969" y="38098"/>
                  </a:lnTo>
                  <a:close/>
                </a:path>
              </a:pathLst>
            </a:custGeom>
            <a:solidFill>
              <a:srgbClr val="238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673105" y="2814154"/>
              <a:ext cx="2530475" cy="409575"/>
            </a:xfrm>
            <a:custGeom>
              <a:avLst/>
              <a:gdLst/>
              <a:ahLst/>
              <a:cxnLst/>
              <a:rect l="l" t="t" r="r" b="b"/>
              <a:pathLst>
                <a:path w="2530475" h="409575">
                  <a:moveTo>
                    <a:pt x="0" y="204654"/>
                  </a:moveTo>
                  <a:lnTo>
                    <a:pt x="5405" y="157728"/>
                  </a:lnTo>
                  <a:lnTo>
                    <a:pt x="20801" y="114652"/>
                  </a:lnTo>
                  <a:lnTo>
                    <a:pt x="44960" y="76653"/>
                  </a:lnTo>
                  <a:lnTo>
                    <a:pt x="76653" y="44960"/>
                  </a:lnTo>
                  <a:lnTo>
                    <a:pt x="114652" y="20801"/>
                  </a:lnTo>
                  <a:lnTo>
                    <a:pt x="157728" y="5405"/>
                  </a:lnTo>
                  <a:lnTo>
                    <a:pt x="204653" y="0"/>
                  </a:lnTo>
                  <a:lnTo>
                    <a:pt x="2325464" y="0"/>
                  </a:lnTo>
                  <a:lnTo>
                    <a:pt x="2372389" y="5405"/>
                  </a:lnTo>
                  <a:lnTo>
                    <a:pt x="2415465" y="20801"/>
                  </a:lnTo>
                  <a:lnTo>
                    <a:pt x="2453464" y="44960"/>
                  </a:lnTo>
                  <a:lnTo>
                    <a:pt x="2485157" y="76653"/>
                  </a:lnTo>
                  <a:lnTo>
                    <a:pt x="2509315" y="114652"/>
                  </a:lnTo>
                  <a:lnTo>
                    <a:pt x="2524712" y="157728"/>
                  </a:lnTo>
                  <a:lnTo>
                    <a:pt x="2530117" y="204654"/>
                  </a:lnTo>
                  <a:lnTo>
                    <a:pt x="2524712" y="251579"/>
                  </a:lnTo>
                  <a:lnTo>
                    <a:pt x="2509315" y="294655"/>
                  </a:lnTo>
                  <a:lnTo>
                    <a:pt x="2485157" y="332654"/>
                  </a:lnTo>
                  <a:lnTo>
                    <a:pt x="2453464" y="364347"/>
                  </a:lnTo>
                  <a:lnTo>
                    <a:pt x="2415465" y="388506"/>
                  </a:lnTo>
                  <a:lnTo>
                    <a:pt x="2372389" y="403902"/>
                  </a:lnTo>
                  <a:lnTo>
                    <a:pt x="2325464" y="409308"/>
                  </a:lnTo>
                  <a:lnTo>
                    <a:pt x="204653" y="409308"/>
                  </a:lnTo>
                  <a:lnTo>
                    <a:pt x="157728" y="403902"/>
                  </a:lnTo>
                  <a:lnTo>
                    <a:pt x="114652" y="388506"/>
                  </a:lnTo>
                  <a:lnTo>
                    <a:pt x="76653" y="364347"/>
                  </a:lnTo>
                  <a:lnTo>
                    <a:pt x="44960" y="332654"/>
                  </a:lnTo>
                  <a:lnTo>
                    <a:pt x="20801" y="294655"/>
                  </a:lnTo>
                  <a:lnTo>
                    <a:pt x="5405" y="251579"/>
                  </a:lnTo>
                  <a:lnTo>
                    <a:pt x="0" y="204654"/>
                  </a:lnTo>
                  <a:close/>
                </a:path>
              </a:pathLst>
            </a:custGeom>
            <a:ln w="28575">
              <a:solidFill>
                <a:srgbClr val="2077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888714" y="2873755"/>
            <a:ext cx="2134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Simulation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execution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206100" y="2973649"/>
            <a:ext cx="587375" cy="114300"/>
          </a:xfrm>
          <a:custGeom>
            <a:avLst/>
            <a:gdLst/>
            <a:ahLst/>
            <a:cxnLst/>
            <a:rect l="l" t="t" r="r" b="b"/>
            <a:pathLst>
              <a:path w="587375" h="114300">
                <a:moveTo>
                  <a:pt x="114300" y="0"/>
                </a:moveTo>
                <a:lnTo>
                  <a:pt x="0" y="57151"/>
                </a:lnTo>
                <a:lnTo>
                  <a:pt x="114300" y="114300"/>
                </a:lnTo>
                <a:lnTo>
                  <a:pt x="114300" y="76201"/>
                </a:lnTo>
                <a:lnTo>
                  <a:pt x="95250" y="76201"/>
                </a:lnTo>
                <a:lnTo>
                  <a:pt x="95250" y="38101"/>
                </a:lnTo>
                <a:lnTo>
                  <a:pt x="114300" y="38101"/>
                </a:lnTo>
                <a:lnTo>
                  <a:pt x="114300" y="0"/>
                </a:lnTo>
                <a:close/>
              </a:path>
              <a:path w="587375" h="114300">
                <a:moveTo>
                  <a:pt x="114300" y="38101"/>
                </a:moveTo>
                <a:lnTo>
                  <a:pt x="95250" y="38101"/>
                </a:lnTo>
                <a:lnTo>
                  <a:pt x="95250" y="76201"/>
                </a:lnTo>
                <a:lnTo>
                  <a:pt x="114299" y="76201"/>
                </a:lnTo>
                <a:lnTo>
                  <a:pt x="114300" y="38101"/>
                </a:lnTo>
                <a:close/>
              </a:path>
              <a:path w="587375" h="114300">
                <a:moveTo>
                  <a:pt x="114300" y="76201"/>
                </a:moveTo>
                <a:lnTo>
                  <a:pt x="95250" y="76201"/>
                </a:lnTo>
                <a:lnTo>
                  <a:pt x="114300" y="76201"/>
                </a:lnTo>
                <a:close/>
              </a:path>
              <a:path w="587375" h="114300">
                <a:moveTo>
                  <a:pt x="586969" y="38100"/>
                </a:moveTo>
                <a:lnTo>
                  <a:pt x="114300" y="38101"/>
                </a:lnTo>
                <a:lnTo>
                  <a:pt x="114300" y="76201"/>
                </a:lnTo>
                <a:lnTo>
                  <a:pt x="586971" y="76200"/>
                </a:lnTo>
                <a:lnTo>
                  <a:pt x="586969" y="38100"/>
                </a:lnTo>
                <a:close/>
              </a:path>
            </a:pathLst>
          </a:custGeom>
          <a:solidFill>
            <a:srgbClr val="2381B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6044" y="353059"/>
            <a:ext cx="35833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latin typeface="Trebuchet MS"/>
                <a:cs typeface="Trebuchet MS"/>
              </a:rPr>
              <a:t>S</a:t>
            </a:r>
            <a:r>
              <a:rPr sz="3600" spc="-250" dirty="0">
                <a:latin typeface="Trebuchet MS"/>
                <a:cs typeface="Trebuchet MS"/>
              </a:rPr>
              <a:t>T</a:t>
            </a:r>
            <a:r>
              <a:rPr sz="3600" spc="-360" dirty="0">
                <a:latin typeface="Trebuchet MS"/>
                <a:cs typeface="Trebuchet MS"/>
              </a:rPr>
              <a:t>E</a:t>
            </a:r>
            <a:r>
              <a:rPr sz="3600" spc="-70" dirty="0">
                <a:latin typeface="Trebuchet MS"/>
                <a:cs typeface="Trebuchet MS"/>
              </a:rPr>
              <a:t>PS</a:t>
            </a:r>
            <a:r>
              <a:rPr sz="3600" spc="-100" dirty="0">
                <a:latin typeface="Trebuchet MS"/>
                <a:cs typeface="Trebuchet MS"/>
              </a:rPr>
              <a:t> </a:t>
            </a:r>
            <a:r>
              <a:rPr sz="3600" spc="-220" dirty="0">
                <a:latin typeface="Trebuchet MS"/>
                <a:cs typeface="Trebuchet MS"/>
              </a:rPr>
              <a:t>I</a:t>
            </a:r>
            <a:r>
              <a:rPr sz="3600" spc="100" dirty="0">
                <a:latin typeface="Trebuchet MS"/>
                <a:cs typeface="Trebuchet MS"/>
              </a:rPr>
              <a:t>N</a:t>
            </a:r>
            <a:r>
              <a:rPr sz="3600" spc="-100" dirty="0">
                <a:latin typeface="Trebuchet MS"/>
                <a:cs typeface="Trebuchet MS"/>
              </a:rPr>
              <a:t> </a:t>
            </a:r>
            <a:r>
              <a:rPr sz="3600" spc="50" dirty="0">
                <a:latin typeface="Trebuchet MS"/>
                <a:cs typeface="Trebuchet MS"/>
              </a:rPr>
              <a:t>A</a:t>
            </a:r>
            <a:r>
              <a:rPr sz="3600" spc="95" dirty="0">
                <a:latin typeface="Trebuchet MS"/>
                <a:cs typeface="Trebuchet MS"/>
              </a:rPr>
              <a:t>N</a:t>
            </a:r>
            <a:r>
              <a:rPr sz="3600" spc="50" dirty="0">
                <a:latin typeface="Trebuchet MS"/>
                <a:cs typeface="Trebuchet MS"/>
              </a:rPr>
              <a:t>A</a:t>
            </a:r>
            <a:r>
              <a:rPr sz="3600" spc="-620" dirty="0">
                <a:latin typeface="Trebuchet MS"/>
                <a:cs typeface="Trebuchet MS"/>
              </a:rPr>
              <a:t>L</a:t>
            </a:r>
            <a:r>
              <a:rPr sz="3600" spc="-105" dirty="0">
                <a:latin typeface="Trebuchet MS"/>
                <a:cs typeface="Trebuchet MS"/>
              </a:rPr>
              <a:t>Y</a:t>
            </a:r>
            <a:r>
              <a:rPr sz="3600" spc="-95" dirty="0">
                <a:latin typeface="Trebuchet MS"/>
                <a:cs typeface="Trebuchet MS"/>
              </a:rPr>
              <a:t>S</a:t>
            </a:r>
            <a:r>
              <a:rPr sz="3600" spc="-60" dirty="0">
                <a:latin typeface="Trebuchet MS"/>
                <a:cs typeface="Trebuchet MS"/>
              </a:rPr>
              <a:t>I</a:t>
            </a:r>
            <a:r>
              <a:rPr sz="3600" spc="65" dirty="0">
                <a:latin typeface="Trebuchet MS"/>
                <a:cs typeface="Trebuchet MS"/>
              </a:rPr>
              <a:t>S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3939" y="1127485"/>
            <a:ext cx="11464117" cy="542151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15707" y="1692097"/>
            <a:ext cx="6219292" cy="440792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66044" y="353059"/>
            <a:ext cx="35833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latin typeface="Trebuchet MS"/>
                <a:cs typeface="Trebuchet MS"/>
              </a:rPr>
              <a:t>S</a:t>
            </a:r>
            <a:r>
              <a:rPr sz="3600" spc="-250" dirty="0">
                <a:latin typeface="Trebuchet MS"/>
                <a:cs typeface="Trebuchet MS"/>
              </a:rPr>
              <a:t>T</a:t>
            </a:r>
            <a:r>
              <a:rPr sz="3600" spc="-360" dirty="0">
                <a:latin typeface="Trebuchet MS"/>
                <a:cs typeface="Trebuchet MS"/>
              </a:rPr>
              <a:t>E</a:t>
            </a:r>
            <a:r>
              <a:rPr sz="3600" spc="-70" dirty="0">
                <a:latin typeface="Trebuchet MS"/>
                <a:cs typeface="Trebuchet MS"/>
              </a:rPr>
              <a:t>PS</a:t>
            </a:r>
            <a:r>
              <a:rPr sz="3600" spc="-100" dirty="0">
                <a:latin typeface="Trebuchet MS"/>
                <a:cs typeface="Trebuchet MS"/>
              </a:rPr>
              <a:t> </a:t>
            </a:r>
            <a:r>
              <a:rPr sz="3600" spc="-220" dirty="0">
                <a:latin typeface="Trebuchet MS"/>
                <a:cs typeface="Trebuchet MS"/>
              </a:rPr>
              <a:t>I</a:t>
            </a:r>
            <a:r>
              <a:rPr sz="3600" spc="100" dirty="0">
                <a:latin typeface="Trebuchet MS"/>
                <a:cs typeface="Trebuchet MS"/>
              </a:rPr>
              <a:t>N</a:t>
            </a:r>
            <a:r>
              <a:rPr sz="3600" spc="-100" dirty="0">
                <a:latin typeface="Trebuchet MS"/>
                <a:cs typeface="Trebuchet MS"/>
              </a:rPr>
              <a:t> </a:t>
            </a:r>
            <a:r>
              <a:rPr sz="3600" spc="50" dirty="0">
                <a:latin typeface="Trebuchet MS"/>
                <a:cs typeface="Trebuchet MS"/>
              </a:rPr>
              <a:t>A</a:t>
            </a:r>
            <a:r>
              <a:rPr sz="3600" spc="95" dirty="0">
                <a:latin typeface="Trebuchet MS"/>
                <a:cs typeface="Trebuchet MS"/>
              </a:rPr>
              <a:t>N</a:t>
            </a:r>
            <a:r>
              <a:rPr sz="3600" spc="50" dirty="0">
                <a:latin typeface="Trebuchet MS"/>
                <a:cs typeface="Trebuchet MS"/>
              </a:rPr>
              <a:t>A</a:t>
            </a:r>
            <a:r>
              <a:rPr sz="3600" spc="-620" dirty="0">
                <a:latin typeface="Trebuchet MS"/>
                <a:cs typeface="Trebuchet MS"/>
              </a:rPr>
              <a:t>L</a:t>
            </a:r>
            <a:r>
              <a:rPr sz="3600" spc="-105" dirty="0">
                <a:latin typeface="Trebuchet MS"/>
                <a:cs typeface="Trebuchet MS"/>
              </a:rPr>
              <a:t>Y</a:t>
            </a:r>
            <a:r>
              <a:rPr sz="3600" spc="-95" dirty="0">
                <a:latin typeface="Trebuchet MS"/>
                <a:cs typeface="Trebuchet MS"/>
              </a:rPr>
              <a:t>S</a:t>
            </a:r>
            <a:r>
              <a:rPr sz="3600" spc="-60" dirty="0">
                <a:latin typeface="Trebuchet MS"/>
                <a:cs typeface="Trebuchet MS"/>
              </a:rPr>
              <a:t>I</a:t>
            </a:r>
            <a:r>
              <a:rPr sz="3600" spc="65" dirty="0">
                <a:latin typeface="Trebuchet MS"/>
                <a:cs typeface="Trebuchet MS"/>
              </a:rPr>
              <a:t>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1711" y="1181100"/>
            <a:ext cx="4653280" cy="3399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86C157"/>
                </a:solidFill>
                <a:latin typeface="Cambria Math"/>
                <a:cs typeface="Cambria Math"/>
              </a:rPr>
              <a:t>3)</a:t>
            </a:r>
            <a:r>
              <a:rPr sz="2000" spc="60" dirty="0">
                <a:solidFill>
                  <a:srgbClr val="86C157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86C157"/>
                </a:solidFill>
                <a:latin typeface="Arial MT"/>
                <a:cs typeface="Arial MT"/>
              </a:rPr>
              <a:t>Orientation</a:t>
            </a:r>
            <a:endParaRPr sz="2000">
              <a:latin typeface="Arial MT"/>
              <a:cs typeface="Arial MT"/>
            </a:endParaRPr>
          </a:p>
          <a:p>
            <a:pPr marL="354965" marR="5080" indent="-342900">
              <a:lnSpc>
                <a:spcPct val="150000"/>
              </a:lnSpc>
              <a:spcBef>
                <a:spcPts val="129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 MT"/>
                <a:cs typeface="Arial MT"/>
              </a:rPr>
              <a:t>In orientation part the </a:t>
            </a:r>
            <a:r>
              <a:rPr sz="2000" dirty="0">
                <a:latin typeface="Arial MT"/>
                <a:cs typeface="Arial MT"/>
              </a:rPr>
              <a:t>field </a:t>
            </a:r>
            <a:r>
              <a:rPr sz="2000" spc="-5" dirty="0">
                <a:latin typeface="Arial MT"/>
                <a:cs typeface="Arial MT"/>
              </a:rPr>
              <a:t>parameters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includes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azimuth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angle,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tilt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angle.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1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 MT"/>
                <a:cs typeface="Arial MT"/>
              </a:rPr>
              <a:t>Quick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optimization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tools:</a:t>
            </a:r>
            <a:endParaRPr sz="2000">
              <a:latin typeface="Arial MT"/>
              <a:cs typeface="Arial MT"/>
            </a:endParaRPr>
          </a:p>
          <a:p>
            <a:pPr marL="812800" lvl="1" indent="-343535">
              <a:lnSpc>
                <a:spcPct val="100000"/>
              </a:lnSpc>
              <a:spcBef>
                <a:spcPts val="1200"/>
              </a:spcBef>
              <a:buChar char="•"/>
              <a:tabLst>
                <a:tab pos="812165" algn="l"/>
                <a:tab pos="812800" algn="l"/>
              </a:tabLst>
            </a:pPr>
            <a:r>
              <a:rPr sz="2000" spc="-30" dirty="0">
                <a:latin typeface="Arial MT"/>
                <a:cs typeface="Arial MT"/>
              </a:rPr>
              <a:t>Yearly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irradiance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yield</a:t>
            </a:r>
            <a:endParaRPr sz="2000">
              <a:latin typeface="Arial MT"/>
              <a:cs typeface="Arial MT"/>
            </a:endParaRPr>
          </a:p>
          <a:p>
            <a:pPr marL="812800" lvl="1" indent="-343535">
              <a:lnSpc>
                <a:spcPct val="100000"/>
              </a:lnSpc>
              <a:spcBef>
                <a:spcPts val="1200"/>
              </a:spcBef>
              <a:buChar char="•"/>
              <a:tabLst>
                <a:tab pos="812165" algn="l"/>
                <a:tab pos="812800" algn="l"/>
              </a:tabLst>
            </a:pPr>
            <a:r>
              <a:rPr sz="2000" spc="-5" dirty="0">
                <a:latin typeface="Arial MT"/>
                <a:cs typeface="Arial MT"/>
              </a:rPr>
              <a:t>Summer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(Apr-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Sep)</a:t>
            </a:r>
            <a:endParaRPr sz="2000">
              <a:latin typeface="Arial MT"/>
              <a:cs typeface="Arial MT"/>
            </a:endParaRPr>
          </a:p>
          <a:p>
            <a:pPr marL="812800" lvl="1" indent="-343535">
              <a:lnSpc>
                <a:spcPct val="100000"/>
              </a:lnSpc>
              <a:spcBef>
                <a:spcPts val="1200"/>
              </a:spcBef>
              <a:buChar char="•"/>
              <a:tabLst>
                <a:tab pos="812165" algn="l"/>
                <a:tab pos="812800" algn="l"/>
              </a:tabLst>
            </a:pPr>
            <a:r>
              <a:rPr sz="2000" spc="-5" dirty="0">
                <a:latin typeface="Arial MT"/>
                <a:cs typeface="Arial MT"/>
              </a:rPr>
              <a:t>Winter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(Oct-Mar)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603959" y="6383020"/>
            <a:ext cx="4269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Department of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Sustainable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Energy Engineering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2439" y="821435"/>
            <a:ext cx="2006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86C157"/>
                </a:solidFill>
                <a:latin typeface="Cambria Math"/>
                <a:cs typeface="Cambria Math"/>
              </a:rPr>
              <a:t>4)</a:t>
            </a:r>
            <a:r>
              <a:rPr sz="2000" spc="65" dirty="0">
                <a:solidFill>
                  <a:srgbClr val="86C157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86C157"/>
                </a:solidFill>
                <a:latin typeface="Arial MT"/>
                <a:cs typeface="Arial MT"/>
              </a:rPr>
              <a:t>System</a:t>
            </a:r>
            <a:r>
              <a:rPr sz="2000" spc="-40" dirty="0">
                <a:solidFill>
                  <a:srgbClr val="86C157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6C157"/>
                </a:solidFill>
                <a:latin typeface="Arial MT"/>
                <a:cs typeface="Arial MT"/>
              </a:rPr>
              <a:t>design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34" y="1059563"/>
            <a:ext cx="12087087" cy="555076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66044" y="353059"/>
            <a:ext cx="35833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latin typeface="Trebuchet MS"/>
                <a:cs typeface="Trebuchet MS"/>
              </a:rPr>
              <a:t>S</a:t>
            </a:r>
            <a:r>
              <a:rPr sz="3600" spc="-250" dirty="0">
                <a:latin typeface="Trebuchet MS"/>
                <a:cs typeface="Trebuchet MS"/>
              </a:rPr>
              <a:t>T</a:t>
            </a:r>
            <a:r>
              <a:rPr sz="3600" spc="-360" dirty="0">
                <a:latin typeface="Trebuchet MS"/>
                <a:cs typeface="Trebuchet MS"/>
              </a:rPr>
              <a:t>E</a:t>
            </a:r>
            <a:r>
              <a:rPr sz="3600" spc="-70" dirty="0">
                <a:latin typeface="Trebuchet MS"/>
                <a:cs typeface="Trebuchet MS"/>
              </a:rPr>
              <a:t>PS</a:t>
            </a:r>
            <a:r>
              <a:rPr sz="3600" spc="-100" dirty="0">
                <a:latin typeface="Trebuchet MS"/>
                <a:cs typeface="Trebuchet MS"/>
              </a:rPr>
              <a:t> </a:t>
            </a:r>
            <a:r>
              <a:rPr sz="3600" spc="-220" dirty="0">
                <a:latin typeface="Trebuchet MS"/>
                <a:cs typeface="Trebuchet MS"/>
              </a:rPr>
              <a:t>I</a:t>
            </a:r>
            <a:r>
              <a:rPr sz="3600" spc="100" dirty="0">
                <a:latin typeface="Trebuchet MS"/>
                <a:cs typeface="Trebuchet MS"/>
              </a:rPr>
              <a:t>N</a:t>
            </a:r>
            <a:r>
              <a:rPr sz="3600" spc="-100" dirty="0">
                <a:latin typeface="Trebuchet MS"/>
                <a:cs typeface="Trebuchet MS"/>
              </a:rPr>
              <a:t> </a:t>
            </a:r>
            <a:r>
              <a:rPr sz="3600" spc="50" dirty="0">
                <a:latin typeface="Trebuchet MS"/>
                <a:cs typeface="Trebuchet MS"/>
              </a:rPr>
              <a:t>A</a:t>
            </a:r>
            <a:r>
              <a:rPr sz="3600" spc="95" dirty="0">
                <a:latin typeface="Trebuchet MS"/>
                <a:cs typeface="Trebuchet MS"/>
              </a:rPr>
              <a:t>N</a:t>
            </a:r>
            <a:r>
              <a:rPr sz="3600" spc="50" dirty="0">
                <a:latin typeface="Trebuchet MS"/>
                <a:cs typeface="Trebuchet MS"/>
              </a:rPr>
              <a:t>A</a:t>
            </a:r>
            <a:r>
              <a:rPr sz="3600" spc="-620" dirty="0">
                <a:latin typeface="Trebuchet MS"/>
                <a:cs typeface="Trebuchet MS"/>
              </a:rPr>
              <a:t>L</a:t>
            </a:r>
            <a:r>
              <a:rPr sz="3600" spc="-105" dirty="0">
                <a:latin typeface="Trebuchet MS"/>
                <a:cs typeface="Trebuchet MS"/>
              </a:rPr>
              <a:t>Y</a:t>
            </a:r>
            <a:r>
              <a:rPr sz="3600" spc="-95" dirty="0">
                <a:latin typeface="Trebuchet MS"/>
                <a:cs typeface="Trebuchet MS"/>
              </a:rPr>
              <a:t>S</a:t>
            </a:r>
            <a:r>
              <a:rPr sz="3600" spc="-60" dirty="0">
                <a:latin typeface="Trebuchet MS"/>
                <a:cs typeface="Trebuchet MS"/>
              </a:rPr>
              <a:t>I</a:t>
            </a:r>
            <a:r>
              <a:rPr sz="3600" spc="65" dirty="0">
                <a:latin typeface="Trebuchet MS"/>
                <a:cs typeface="Trebuchet MS"/>
              </a:rPr>
              <a:t>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17890" y="3217164"/>
            <a:ext cx="20777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86C157"/>
                </a:solidFill>
                <a:latin typeface="Cambria Math"/>
                <a:cs typeface="Cambria Math"/>
              </a:rPr>
              <a:t>5) </a:t>
            </a:r>
            <a:r>
              <a:rPr sz="2000" dirty="0">
                <a:solidFill>
                  <a:srgbClr val="86C157"/>
                </a:solidFill>
                <a:latin typeface="Arial MT"/>
                <a:cs typeface="Arial MT"/>
              </a:rPr>
              <a:t>Selection of PV </a:t>
            </a:r>
            <a:r>
              <a:rPr sz="2000" spc="-545" dirty="0">
                <a:solidFill>
                  <a:srgbClr val="86C157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6C157"/>
                </a:solidFill>
                <a:latin typeface="Arial MT"/>
                <a:cs typeface="Arial MT"/>
              </a:rPr>
              <a:t>module</a:t>
            </a:r>
            <a:r>
              <a:rPr sz="2000" spc="-45" dirty="0">
                <a:solidFill>
                  <a:srgbClr val="86C157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6C157"/>
                </a:solidFill>
                <a:latin typeface="Arial MT"/>
                <a:cs typeface="Arial MT"/>
              </a:rPr>
              <a:t>&amp;</a:t>
            </a:r>
            <a:r>
              <a:rPr sz="2000" spc="-35" dirty="0">
                <a:solidFill>
                  <a:srgbClr val="86C157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86C157"/>
                </a:solidFill>
                <a:latin typeface="Arial MT"/>
                <a:cs typeface="Arial MT"/>
              </a:rPr>
              <a:t>Inverter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04692" y="3029803"/>
            <a:ext cx="3105150" cy="1064895"/>
          </a:xfrm>
          <a:custGeom>
            <a:avLst/>
            <a:gdLst/>
            <a:ahLst/>
            <a:cxnLst/>
            <a:rect l="l" t="t" r="r" b="b"/>
            <a:pathLst>
              <a:path w="3105150" h="1064895">
                <a:moveTo>
                  <a:pt x="0" y="532262"/>
                </a:moveTo>
                <a:lnTo>
                  <a:pt x="6007" y="485109"/>
                </a:lnTo>
                <a:lnTo>
                  <a:pt x="23694" y="439106"/>
                </a:lnTo>
                <a:lnTo>
                  <a:pt x="52555" y="394424"/>
                </a:lnTo>
                <a:lnTo>
                  <a:pt x="92086" y="351237"/>
                </a:lnTo>
                <a:lnTo>
                  <a:pt x="141781" y="309718"/>
                </a:lnTo>
                <a:lnTo>
                  <a:pt x="201137" y="270041"/>
                </a:lnTo>
                <a:lnTo>
                  <a:pt x="234279" y="250946"/>
                </a:lnTo>
                <a:lnTo>
                  <a:pt x="269647" y="232377"/>
                </a:lnTo>
                <a:lnTo>
                  <a:pt x="307178" y="214355"/>
                </a:lnTo>
                <a:lnTo>
                  <a:pt x="346808" y="196901"/>
                </a:lnTo>
                <a:lnTo>
                  <a:pt x="388475" y="180037"/>
                </a:lnTo>
                <a:lnTo>
                  <a:pt x="432115" y="163785"/>
                </a:lnTo>
                <a:lnTo>
                  <a:pt x="477665" y="148167"/>
                </a:lnTo>
                <a:lnTo>
                  <a:pt x="525063" y="133203"/>
                </a:lnTo>
                <a:lnTo>
                  <a:pt x="574244" y="118916"/>
                </a:lnTo>
                <a:lnTo>
                  <a:pt x="625147" y="105327"/>
                </a:lnTo>
                <a:lnTo>
                  <a:pt x="677707" y="92458"/>
                </a:lnTo>
                <a:lnTo>
                  <a:pt x="731862" y="80331"/>
                </a:lnTo>
                <a:lnTo>
                  <a:pt x="787549" y="68967"/>
                </a:lnTo>
                <a:lnTo>
                  <a:pt x="844704" y="58388"/>
                </a:lnTo>
                <a:lnTo>
                  <a:pt x="903264" y="48615"/>
                </a:lnTo>
                <a:lnTo>
                  <a:pt x="963168" y="39670"/>
                </a:lnTo>
                <a:lnTo>
                  <a:pt x="1024350" y="31575"/>
                </a:lnTo>
                <a:lnTo>
                  <a:pt x="1086749" y="24351"/>
                </a:lnTo>
                <a:lnTo>
                  <a:pt x="1150300" y="18020"/>
                </a:lnTo>
                <a:lnTo>
                  <a:pt x="1214942" y="12604"/>
                </a:lnTo>
                <a:lnTo>
                  <a:pt x="1280610" y="8124"/>
                </a:lnTo>
                <a:lnTo>
                  <a:pt x="1347243" y="4602"/>
                </a:lnTo>
                <a:lnTo>
                  <a:pt x="1414776" y="2059"/>
                </a:lnTo>
                <a:lnTo>
                  <a:pt x="1483146" y="518"/>
                </a:lnTo>
                <a:lnTo>
                  <a:pt x="1552292" y="0"/>
                </a:lnTo>
                <a:lnTo>
                  <a:pt x="1621437" y="518"/>
                </a:lnTo>
                <a:lnTo>
                  <a:pt x="1689807" y="2059"/>
                </a:lnTo>
                <a:lnTo>
                  <a:pt x="1757340" y="4602"/>
                </a:lnTo>
                <a:lnTo>
                  <a:pt x="1823973" y="8124"/>
                </a:lnTo>
                <a:lnTo>
                  <a:pt x="1889641" y="12604"/>
                </a:lnTo>
                <a:lnTo>
                  <a:pt x="1954283" y="18020"/>
                </a:lnTo>
                <a:lnTo>
                  <a:pt x="2017834" y="24351"/>
                </a:lnTo>
                <a:lnTo>
                  <a:pt x="2080233" y="31575"/>
                </a:lnTo>
                <a:lnTo>
                  <a:pt x="2141415" y="39670"/>
                </a:lnTo>
                <a:lnTo>
                  <a:pt x="2201318" y="48615"/>
                </a:lnTo>
                <a:lnTo>
                  <a:pt x="2259879" y="58388"/>
                </a:lnTo>
                <a:lnTo>
                  <a:pt x="2317034" y="68967"/>
                </a:lnTo>
                <a:lnTo>
                  <a:pt x="2372721" y="80331"/>
                </a:lnTo>
                <a:lnTo>
                  <a:pt x="2426876" y="92458"/>
                </a:lnTo>
                <a:lnTo>
                  <a:pt x="2479436" y="105327"/>
                </a:lnTo>
                <a:lnTo>
                  <a:pt x="2530339" y="118916"/>
                </a:lnTo>
                <a:lnTo>
                  <a:pt x="2579520" y="133203"/>
                </a:lnTo>
                <a:lnTo>
                  <a:pt x="2626918" y="148167"/>
                </a:lnTo>
                <a:lnTo>
                  <a:pt x="2672468" y="163785"/>
                </a:lnTo>
                <a:lnTo>
                  <a:pt x="2716108" y="180037"/>
                </a:lnTo>
                <a:lnTo>
                  <a:pt x="2757775" y="196901"/>
                </a:lnTo>
                <a:lnTo>
                  <a:pt x="2797405" y="214355"/>
                </a:lnTo>
                <a:lnTo>
                  <a:pt x="2834936" y="232377"/>
                </a:lnTo>
                <a:lnTo>
                  <a:pt x="2870304" y="250946"/>
                </a:lnTo>
                <a:lnTo>
                  <a:pt x="2903446" y="270041"/>
                </a:lnTo>
                <a:lnTo>
                  <a:pt x="2962802" y="309718"/>
                </a:lnTo>
                <a:lnTo>
                  <a:pt x="3012497" y="351237"/>
                </a:lnTo>
                <a:lnTo>
                  <a:pt x="3052028" y="394424"/>
                </a:lnTo>
                <a:lnTo>
                  <a:pt x="3080889" y="439106"/>
                </a:lnTo>
                <a:lnTo>
                  <a:pt x="3098576" y="485109"/>
                </a:lnTo>
                <a:lnTo>
                  <a:pt x="3104584" y="532262"/>
                </a:lnTo>
                <a:lnTo>
                  <a:pt x="3103071" y="555971"/>
                </a:lnTo>
                <a:lnTo>
                  <a:pt x="3091161" y="602571"/>
                </a:lnTo>
                <a:lnTo>
                  <a:pt x="3067824" y="647935"/>
                </a:lnTo>
                <a:lnTo>
                  <a:pt x="3033565" y="691891"/>
                </a:lnTo>
                <a:lnTo>
                  <a:pt x="2988889" y="734266"/>
                </a:lnTo>
                <a:lnTo>
                  <a:pt x="2934300" y="774885"/>
                </a:lnTo>
                <a:lnTo>
                  <a:pt x="2870304" y="813578"/>
                </a:lnTo>
                <a:lnTo>
                  <a:pt x="2834936" y="832147"/>
                </a:lnTo>
                <a:lnTo>
                  <a:pt x="2797405" y="850169"/>
                </a:lnTo>
                <a:lnTo>
                  <a:pt x="2757775" y="867623"/>
                </a:lnTo>
                <a:lnTo>
                  <a:pt x="2716108" y="884487"/>
                </a:lnTo>
                <a:lnTo>
                  <a:pt x="2672468" y="900739"/>
                </a:lnTo>
                <a:lnTo>
                  <a:pt x="2626918" y="916357"/>
                </a:lnTo>
                <a:lnTo>
                  <a:pt x="2579520" y="931321"/>
                </a:lnTo>
                <a:lnTo>
                  <a:pt x="2530339" y="945608"/>
                </a:lnTo>
                <a:lnTo>
                  <a:pt x="2479436" y="959197"/>
                </a:lnTo>
                <a:lnTo>
                  <a:pt x="2426876" y="972066"/>
                </a:lnTo>
                <a:lnTo>
                  <a:pt x="2372721" y="984193"/>
                </a:lnTo>
                <a:lnTo>
                  <a:pt x="2317034" y="995557"/>
                </a:lnTo>
                <a:lnTo>
                  <a:pt x="2259879" y="1006136"/>
                </a:lnTo>
                <a:lnTo>
                  <a:pt x="2201318" y="1015909"/>
                </a:lnTo>
                <a:lnTo>
                  <a:pt x="2141415" y="1024854"/>
                </a:lnTo>
                <a:lnTo>
                  <a:pt x="2080233" y="1032949"/>
                </a:lnTo>
                <a:lnTo>
                  <a:pt x="2017834" y="1040173"/>
                </a:lnTo>
                <a:lnTo>
                  <a:pt x="1954283" y="1046504"/>
                </a:lnTo>
                <a:lnTo>
                  <a:pt x="1889641" y="1051920"/>
                </a:lnTo>
                <a:lnTo>
                  <a:pt x="1823973" y="1056400"/>
                </a:lnTo>
                <a:lnTo>
                  <a:pt x="1757340" y="1059922"/>
                </a:lnTo>
                <a:lnTo>
                  <a:pt x="1689807" y="1062465"/>
                </a:lnTo>
                <a:lnTo>
                  <a:pt x="1621437" y="1064006"/>
                </a:lnTo>
                <a:lnTo>
                  <a:pt x="1552292" y="1064525"/>
                </a:lnTo>
                <a:lnTo>
                  <a:pt x="1483146" y="1064006"/>
                </a:lnTo>
                <a:lnTo>
                  <a:pt x="1414776" y="1062465"/>
                </a:lnTo>
                <a:lnTo>
                  <a:pt x="1347243" y="1059922"/>
                </a:lnTo>
                <a:lnTo>
                  <a:pt x="1280610" y="1056400"/>
                </a:lnTo>
                <a:lnTo>
                  <a:pt x="1214942" y="1051920"/>
                </a:lnTo>
                <a:lnTo>
                  <a:pt x="1150300" y="1046504"/>
                </a:lnTo>
                <a:lnTo>
                  <a:pt x="1086749" y="1040173"/>
                </a:lnTo>
                <a:lnTo>
                  <a:pt x="1024350" y="1032949"/>
                </a:lnTo>
                <a:lnTo>
                  <a:pt x="963168" y="1024854"/>
                </a:lnTo>
                <a:lnTo>
                  <a:pt x="903264" y="1015909"/>
                </a:lnTo>
                <a:lnTo>
                  <a:pt x="844704" y="1006136"/>
                </a:lnTo>
                <a:lnTo>
                  <a:pt x="787549" y="995557"/>
                </a:lnTo>
                <a:lnTo>
                  <a:pt x="731862" y="984193"/>
                </a:lnTo>
                <a:lnTo>
                  <a:pt x="677707" y="972066"/>
                </a:lnTo>
                <a:lnTo>
                  <a:pt x="625147" y="959197"/>
                </a:lnTo>
                <a:lnTo>
                  <a:pt x="574244" y="945608"/>
                </a:lnTo>
                <a:lnTo>
                  <a:pt x="525063" y="931321"/>
                </a:lnTo>
                <a:lnTo>
                  <a:pt x="477665" y="916357"/>
                </a:lnTo>
                <a:lnTo>
                  <a:pt x="432115" y="900739"/>
                </a:lnTo>
                <a:lnTo>
                  <a:pt x="388475" y="884487"/>
                </a:lnTo>
                <a:lnTo>
                  <a:pt x="346808" y="867623"/>
                </a:lnTo>
                <a:lnTo>
                  <a:pt x="307178" y="850169"/>
                </a:lnTo>
                <a:lnTo>
                  <a:pt x="269647" y="832147"/>
                </a:lnTo>
                <a:lnTo>
                  <a:pt x="234279" y="813578"/>
                </a:lnTo>
                <a:lnTo>
                  <a:pt x="201137" y="794483"/>
                </a:lnTo>
                <a:lnTo>
                  <a:pt x="141781" y="754806"/>
                </a:lnTo>
                <a:lnTo>
                  <a:pt x="92086" y="713287"/>
                </a:lnTo>
                <a:lnTo>
                  <a:pt x="52555" y="670100"/>
                </a:lnTo>
                <a:lnTo>
                  <a:pt x="23694" y="625418"/>
                </a:lnTo>
                <a:lnTo>
                  <a:pt x="6007" y="579415"/>
                </a:lnTo>
                <a:lnTo>
                  <a:pt x="0" y="532262"/>
                </a:lnTo>
                <a:close/>
              </a:path>
            </a:pathLst>
          </a:custGeom>
          <a:ln w="38100">
            <a:solidFill>
              <a:srgbClr val="2077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15707" y="1869428"/>
            <a:ext cx="6085828" cy="38488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66044" y="353059"/>
            <a:ext cx="35833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latin typeface="Trebuchet MS"/>
                <a:cs typeface="Trebuchet MS"/>
              </a:rPr>
              <a:t>S</a:t>
            </a:r>
            <a:r>
              <a:rPr sz="3600" spc="-250" dirty="0">
                <a:latin typeface="Trebuchet MS"/>
                <a:cs typeface="Trebuchet MS"/>
              </a:rPr>
              <a:t>T</a:t>
            </a:r>
            <a:r>
              <a:rPr sz="3600" spc="-360" dirty="0">
                <a:latin typeface="Trebuchet MS"/>
                <a:cs typeface="Trebuchet MS"/>
              </a:rPr>
              <a:t>E</a:t>
            </a:r>
            <a:r>
              <a:rPr sz="3600" spc="-70" dirty="0">
                <a:latin typeface="Trebuchet MS"/>
                <a:cs typeface="Trebuchet MS"/>
              </a:rPr>
              <a:t>PS</a:t>
            </a:r>
            <a:r>
              <a:rPr sz="3600" spc="-100" dirty="0">
                <a:latin typeface="Trebuchet MS"/>
                <a:cs typeface="Trebuchet MS"/>
              </a:rPr>
              <a:t> </a:t>
            </a:r>
            <a:r>
              <a:rPr sz="3600" spc="-220" dirty="0">
                <a:latin typeface="Trebuchet MS"/>
                <a:cs typeface="Trebuchet MS"/>
              </a:rPr>
              <a:t>I</a:t>
            </a:r>
            <a:r>
              <a:rPr sz="3600" spc="100" dirty="0">
                <a:latin typeface="Trebuchet MS"/>
                <a:cs typeface="Trebuchet MS"/>
              </a:rPr>
              <a:t>N</a:t>
            </a:r>
            <a:r>
              <a:rPr sz="3600" spc="-100" dirty="0">
                <a:latin typeface="Trebuchet MS"/>
                <a:cs typeface="Trebuchet MS"/>
              </a:rPr>
              <a:t> </a:t>
            </a:r>
            <a:r>
              <a:rPr sz="3600" spc="50" dirty="0">
                <a:latin typeface="Trebuchet MS"/>
                <a:cs typeface="Trebuchet MS"/>
              </a:rPr>
              <a:t>A</a:t>
            </a:r>
            <a:r>
              <a:rPr sz="3600" spc="95" dirty="0">
                <a:latin typeface="Trebuchet MS"/>
                <a:cs typeface="Trebuchet MS"/>
              </a:rPr>
              <a:t>N</a:t>
            </a:r>
            <a:r>
              <a:rPr sz="3600" spc="50" dirty="0">
                <a:latin typeface="Trebuchet MS"/>
                <a:cs typeface="Trebuchet MS"/>
              </a:rPr>
              <a:t>A</a:t>
            </a:r>
            <a:r>
              <a:rPr sz="3600" spc="-620" dirty="0">
                <a:latin typeface="Trebuchet MS"/>
                <a:cs typeface="Trebuchet MS"/>
              </a:rPr>
              <a:t>L</a:t>
            </a:r>
            <a:r>
              <a:rPr sz="3600" spc="-105" dirty="0">
                <a:latin typeface="Trebuchet MS"/>
                <a:cs typeface="Trebuchet MS"/>
              </a:rPr>
              <a:t>Y</a:t>
            </a:r>
            <a:r>
              <a:rPr sz="3600" spc="-95" dirty="0">
                <a:latin typeface="Trebuchet MS"/>
                <a:cs typeface="Trebuchet MS"/>
              </a:rPr>
              <a:t>S</a:t>
            </a:r>
            <a:r>
              <a:rPr sz="3600" spc="-60" dirty="0">
                <a:latin typeface="Trebuchet MS"/>
                <a:cs typeface="Trebuchet MS"/>
              </a:rPr>
              <a:t>I</a:t>
            </a:r>
            <a:r>
              <a:rPr sz="3600" spc="65" dirty="0">
                <a:latin typeface="Trebuchet MS"/>
                <a:cs typeface="Trebuchet MS"/>
              </a:rPr>
              <a:t>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1711" y="1004315"/>
            <a:ext cx="4789805" cy="5027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86C157"/>
                </a:solidFill>
                <a:latin typeface="Cambria Math"/>
                <a:cs typeface="Cambria Math"/>
              </a:rPr>
              <a:t>6</a:t>
            </a:r>
            <a:r>
              <a:rPr sz="2000" dirty="0">
                <a:solidFill>
                  <a:srgbClr val="86C157"/>
                </a:solidFill>
                <a:latin typeface="Cambria Math"/>
                <a:cs typeface="Cambria Math"/>
              </a:rPr>
              <a:t>)</a:t>
            </a:r>
            <a:r>
              <a:rPr sz="2000" spc="100" dirty="0">
                <a:solidFill>
                  <a:srgbClr val="86C157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86C157"/>
                </a:solidFill>
                <a:latin typeface="Arial MT"/>
                <a:cs typeface="Arial MT"/>
              </a:rPr>
              <a:t>Shad</a:t>
            </a:r>
            <a:r>
              <a:rPr sz="2000" spc="5" dirty="0">
                <a:solidFill>
                  <a:srgbClr val="86C157"/>
                </a:solidFill>
                <a:latin typeface="Arial MT"/>
                <a:cs typeface="Arial MT"/>
              </a:rPr>
              <a:t>i</a:t>
            </a:r>
            <a:r>
              <a:rPr sz="2000" dirty="0">
                <a:solidFill>
                  <a:srgbClr val="86C157"/>
                </a:solidFill>
                <a:latin typeface="Arial MT"/>
                <a:cs typeface="Arial MT"/>
              </a:rPr>
              <a:t>ng</a:t>
            </a:r>
            <a:r>
              <a:rPr sz="2000" spc="-120" dirty="0">
                <a:solidFill>
                  <a:srgbClr val="86C157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6C157"/>
                </a:solidFill>
                <a:latin typeface="Arial MT"/>
                <a:cs typeface="Arial MT"/>
              </a:rPr>
              <a:t>Ana</a:t>
            </a:r>
            <a:r>
              <a:rPr sz="2000" spc="5" dirty="0">
                <a:solidFill>
                  <a:srgbClr val="86C157"/>
                </a:solidFill>
                <a:latin typeface="Arial MT"/>
                <a:cs typeface="Arial MT"/>
              </a:rPr>
              <a:t>l</a:t>
            </a:r>
            <a:r>
              <a:rPr sz="2000" dirty="0">
                <a:solidFill>
                  <a:srgbClr val="86C157"/>
                </a:solidFill>
                <a:latin typeface="Arial MT"/>
                <a:cs typeface="Arial MT"/>
              </a:rPr>
              <a:t>ys</a:t>
            </a:r>
            <a:r>
              <a:rPr sz="2000" spc="5" dirty="0">
                <a:solidFill>
                  <a:srgbClr val="86C157"/>
                </a:solidFill>
                <a:latin typeface="Arial MT"/>
                <a:cs typeface="Arial MT"/>
              </a:rPr>
              <a:t>i</a:t>
            </a:r>
            <a:r>
              <a:rPr sz="2000" dirty="0">
                <a:solidFill>
                  <a:srgbClr val="86C157"/>
                </a:solidFill>
                <a:latin typeface="Arial MT"/>
                <a:cs typeface="Arial MT"/>
              </a:rPr>
              <a:t>s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 MT"/>
                <a:cs typeface="Arial MT"/>
              </a:rPr>
              <a:t>Near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Shading</a:t>
            </a:r>
            <a:endParaRPr sz="2000">
              <a:latin typeface="Arial MT"/>
              <a:cs typeface="Arial MT"/>
            </a:endParaRPr>
          </a:p>
          <a:p>
            <a:pPr marL="812800" marR="5080" lvl="1" indent="-342900">
              <a:lnSpc>
                <a:spcPct val="150000"/>
              </a:lnSpc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Arial MT"/>
                <a:cs typeface="Arial MT"/>
              </a:rPr>
              <a:t>Shading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caused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by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objects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that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are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close </a:t>
            </a:r>
            <a:r>
              <a:rPr sz="2000" spc="-5" dirty="0">
                <a:latin typeface="Arial MT"/>
                <a:cs typeface="Arial MT"/>
              </a:rPr>
              <a:t>to the </a:t>
            </a:r>
            <a:r>
              <a:rPr sz="2000" dirty="0">
                <a:latin typeface="Arial MT"/>
                <a:cs typeface="Arial MT"/>
              </a:rPr>
              <a:t>solar panel </a:t>
            </a:r>
            <a:r>
              <a:rPr sz="2000" spc="-30" dirty="0">
                <a:latin typeface="Arial MT"/>
                <a:cs typeface="Arial MT"/>
              </a:rPr>
              <a:t>array, </a:t>
            </a:r>
            <a:r>
              <a:rPr sz="2000" dirty="0">
                <a:latin typeface="Arial MT"/>
                <a:cs typeface="Arial MT"/>
              </a:rPr>
              <a:t>such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as</a:t>
            </a:r>
            <a:r>
              <a:rPr sz="2000" spc="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buildings,</a:t>
            </a:r>
            <a:r>
              <a:rPr sz="2000" spc="7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trees,</a:t>
            </a:r>
            <a:r>
              <a:rPr sz="2000" spc="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or</a:t>
            </a:r>
            <a:r>
              <a:rPr sz="2000" spc="7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other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objects.</a:t>
            </a:r>
            <a:endParaRPr sz="2000">
              <a:latin typeface="Arial MT"/>
              <a:cs typeface="Arial MT"/>
            </a:endParaRPr>
          </a:p>
          <a:p>
            <a:pPr marL="812800" marR="699135" lvl="1" indent="-342900">
              <a:lnSpc>
                <a:spcPct val="150000"/>
              </a:lnSpc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Arial MT"/>
                <a:cs typeface="Arial MT"/>
              </a:rPr>
              <a:t>Significant impact on </a:t>
            </a:r>
            <a:r>
              <a:rPr sz="2000" spc="-5" dirty="0">
                <a:latin typeface="Arial MT"/>
                <a:cs typeface="Arial MT"/>
              </a:rPr>
              <a:t>the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performance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PV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system.</a:t>
            </a:r>
            <a:endParaRPr sz="2000">
              <a:latin typeface="Arial MT"/>
              <a:cs typeface="Arial MT"/>
            </a:endParaRPr>
          </a:p>
          <a:p>
            <a:pPr marL="812800" marR="379095" lvl="1" indent="-342900">
              <a:lnSpc>
                <a:spcPct val="150000"/>
              </a:lnSpc>
              <a:buChar char="•"/>
              <a:tabLst>
                <a:tab pos="812165" algn="l"/>
                <a:tab pos="812800" algn="l"/>
              </a:tabLst>
            </a:pPr>
            <a:r>
              <a:rPr sz="2000" spc="-5" dirty="0">
                <a:latin typeface="Arial MT"/>
                <a:cs typeface="Arial MT"/>
              </a:rPr>
              <a:t>It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create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"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hot</a:t>
            </a:r>
            <a:r>
              <a:rPr sz="20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spots</a:t>
            </a:r>
            <a:r>
              <a:rPr sz="2000" spc="-5" dirty="0">
                <a:latin typeface="Arial MT"/>
                <a:cs typeface="Arial MT"/>
              </a:rPr>
              <a:t>"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solar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panels and </a:t>
            </a:r>
            <a:r>
              <a:rPr sz="2000" spc="-5" dirty="0">
                <a:latin typeface="Arial MT"/>
                <a:cs typeface="Arial MT"/>
              </a:rPr>
              <a:t>reduce the </a:t>
            </a:r>
            <a:r>
              <a:rPr sz="2000" dirty="0">
                <a:latin typeface="Arial MT"/>
                <a:cs typeface="Arial MT"/>
              </a:rPr>
              <a:t>overall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efficiency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panel.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6BCFE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822</Words>
  <Application>Microsoft Office PowerPoint</Application>
  <PresentationFormat>Widescreen</PresentationFormat>
  <Paragraphs>117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 MT</vt:lpstr>
      <vt:lpstr>Calibri</vt:lpstr>
      <vt:lpstr>Calibri Light</vt:lpstr>
      <vt:lpstr>Cambria Math</vt:lpstr>
      <vt:lpstr>Microsoft Sans Serif</vt:lpstr>
      <vt:lpstr>Times New Roman</vt:lpstr>
      <vt:lpstr>Trebuchet MS</vt:lpstr>
      <vt:lpstr>Wingdings</vt:lpstr>
      <vt:lpstr>Office Theme</vt:lpstr>
      <vt:lpstr>Design and  Performance  Analysis of Solar  PV system using  PV-syst</vt:lpstr>
      <vt:lpstr>CONTENT</vt:lpstr>
      <vt:lpstr>INTRODUCTION</vt:lpstr>
      <vt:lpstr>STEPS IN ANALYSIS</vt:lpstr>
      <vt:lpstr>STEPS IN ANALYSIS</vt:lpstr>
      <vt:lpstr>STEPS IN ANALYSIS</vt:lpstr>
      <vt:lpstr>4) System design</vt:lpstr>
      <vt:lpstr>STEPS IN ANALYSIS</vt:lpstr>
      <vt:lpstr>STEPS IN ANALYSIS</vt:lpstr>
      <vt:lpstr>PowerPoint Presentation</vt:lpstr>
      <vt:lpstr>TYPES OF LOSSES</vt:lpstr>
      <vt:lpstr>RESULTS</vt:lpstr>
      <vt:lpstr>RESULTS</vt:lpstr>
      <vt:lpstr>PowerPoint Presentation</vt:lpstr>
      <vt:lpstr>RESULTS</vt:lpstr>
      <vt:lpstr>RESULTS</vt:lpstr>
      <vt:lpstr>CONCLUSION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 Performance  Analysis of Solar  PV system using  PV-syst</dc:title>
  <cp:lastModifiedBy>Indrajeet Date</cp:lastModifiedBy>
  <cp:revision>1</cp:revision>
  <dcterms:created xsi:type="dcterms:W3CDTF">2024-01-01T07:38:59Z</dcterms:created>
  <dcterms:modified xsi:type="dcterms:W3CDTF">2024-01-01T08:01:38Z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2023-10-31T00:00:00Z</vt:filetime>
  </property>
  <property fmtid="{D5CDD505-2E9C-101B-9397-08002B2CF9AE}" pid="3" name="LastSaved">
    <vt:filetime>2024-01-01T00:00:00Z</vt:filetime>
  </property>
</Properties>
</file>