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showGuides="1">
      <p:cViewPr varScale="1">
        <p:scale>
          <a:sx n="74" d="100"/>
          <a:sy n="74" d="100"/>
        </p:scale>
        <p:origin x="4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27-01-2021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25</a:t>
            </a:fld>
            <a:endParaRPr lang="en-IN"/>
          </a:p>
        </p:txBody>
      </p:sp>
    </p:spTree>
    <p:extLst>
      <p:ext uri="{BB962C8B-B14F-4D97-AF65-F5344CB8AC3E}">
        <p14:creationId xmlns:p14="http://schemas.microsoft.com/office/powerpoint/2010/main" val="297026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27-01-2021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27-01-2021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27-01-2021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 or char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Package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132764"/>
            <a:ext cx="10515600" cy="504419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folder this is linked with java class is called package.</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are used to organize related or similar class, interfaces and enum into one group. For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java.sql</a:t>
            </a:r>
            <a:r>
              <a:rPr lang="en-IN" sz="1400" dirty="0" smtClean="0">
                <a:latin typeface="Verdana" panose="020B0604030504040204" pitchFamily="34" charset="0"/>
                <a:ea typeface="Verdana" panose="020B0604030504040204" pitchFamily="34" charset="0"/>
                <a:cs typeface="Verdana" panose="020B0604030504040204" pitchFamily="34" charset="0"/>
              </a:rPr>
              <a:t> package has all classes needed for database operation. Java.io package has classes related to input-output operation.</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Packages are also used to avoid naming conflict between the classes. Using package, we can give same name to different classes.</a:t>
            </a:r>
          </a:p>
          <a:p>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b="1" i="1" dirty="0">
                <a:latin typeface="Verdana" panose="020B0604030504040204" pitchFamily="34" charset="0"/>
                <a:ea typeface="Verdana" panose="020B0604030504040204" pitchFamily="34" charset="0"/>
                <a:cs typeface="Verdana" panose="020B0604030504040204" pitchFamily="34" charset="0"/>
              </a:rPr>
              <a:t>p</a:t>
            </a:r>
            <a:r>
              <a:rPr lang="en-IN" sz="1400" b="1" i="1" dirty="0" smtClean="0">
                <a:latin typeface="Verdana" panose="020B0604030504040204" pitchFamily="34" charset="0"/>
                <a:ea typeface="Verdana" panose="020B0604030504040204" pitchFamily="34" charset="0"/>
                <a:cs typeface="Verdana" panose="020B0604030504040204" pitchFamily="34" charset="0"/>
              </a:rPr>
              <a:t>ackage &lt;package name&gt;;</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statement should be first statement in a java file.</a:t>
            </a:r>
          </a:p>
          <a:p>
            <a:r>
              <a:rPr lang="en-IN" sz="1400" b="1" dirty="0" smtClean="0">
                <a:latin typeface="Verdana" panose="020B0604030504040204" pitchFamily="34" charset="0"/>
                <a:ea typeface="Verdana" panose="020B0604030504040204" pitchFamily="34" charset="0"/>
                <a:cs typeface="Verdana" panose="020B0604030504040204" pitchFamily="34" charset="0"/>
              </a:rPr>
              <a:t>Compilation:</a:t>
            </a:r>
          </a:p>
          <a:p>
            <a:pPr marL="0" indent="0">
              <a:buNone/>
            </a:pPr>
            <a:r>
              <a:rPr lang="en-IN" sz="1400" b="1" dirty="0" err="1">
                <a:latin typeface="Verdana" panose="020B0604030504040204" pitchFamily="34" charset="0"/>
                <a:ea typeface="Verdana" panose="020B0604030504040204" pitchFamily="34" charset="0"/>
                <a:cs typeface="Verdana" panose="020B0604030504040204" pitchFamily="34" charset="0"/>
              </a:rPr>
              <a:t>j</a:t>
            </a:r>
            <a:r>
              <a:rPr lang="en-IN" sz="1400" b="1" dirty="0" err="1" smtClean="0">
                <a:latin typeface="Verdana" panose="020B0604030504040204" pitchFamily="34" charset="0"/>
                <a:ea typeface="Verdana" panose="020B0604030504040204" pitchFamily="34" charset="0"/>
                <a:cs typeface="Verdana" panose="020B0604030504040204" pitchFamily="34" charset="0"/>
              </a:rPr>
              <a:t>avac</a:t>
            </a:r>
            <a:r>
              <a:rPr lang="en-IN" sz="1400" b="1" dirty="0" smtClean="0">
                <a:latin typeface="Verdana" panose="020B0604030504040204" pitchFamily="34" charset="0"/>
                <a:ea typeface="Verdana" panose="020B0604030504040204" pitchFamily="34" charset="0"/>
                <a:cs typeface="Verdana" panose="020B0604030504040204" pitchFamily="34" charset="0"/>
              </a:rPr>
              <a:t> –d &lt;path in which package should be copied&gt; source filename</a:t>
            </a:r>
          </a:p>
          <a:p>
            <a:r>
              <a:rPr lang="en-IN" sz="1400" b="1" dirty="0" smtClean="0">
                <a:latin typeface="Verdana" panose="020B0604030504040204" pitchFamily="34" charset="0"/>
                <a:ea typeface="Verdana" panose="020B0604030504040204" pitchFamily="34" charset="0"/>
                <a:cs typeface="Verdana" panose="020B0604030504040204" pitchFamily="34" charset="0"/>
              </a:rPr>
              <a:t>Execution:</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java &lt;</a:t>
            </a:r>
            <a:r>
              <a:rPr lang="en-IN" sz="1400" b="1" dirty="0" err="1" smtClean="0">
                <a:latin typeface="Verdana" panose="020B0604030504040204" pitchFamily="34" charset="0"/>
                <a:ea typeface="Verdana" panose="020B0604030504040204" pitchFamily="34" charset="0"/>
                <a:cs typeface="Verdana" panose="020B0604030504040204" pitchFamily="34" charset="0"/>
              </a:rPr>
              <a:t>packagename</a:t>
            </a:r>
            <a:r>
              <a:rPr lang="en-IN" sz="1400" b="1" dirty="0" smtClean="0">
                <a:latin typeface="Verdana" panose="020B0604030504040204" pitchFamily="34" charset="0"/>
                <a:ea typeface="Verdana" panose="020B0604030504040204" pitchFamily="34" charset="0"/>
                <a:cs typeface="Verdana" panose="020B0604030504040204" pitchFamily="34" charset="0"/>
              </a:rPr>
              <a:t>&gt;.&lt;</a:t>
            </a:r>
            <a:r>
              <a:rPr lang="en-IN" sz="1400" b="1" dirty="0" err="1" smtClean="0">
                <a:latin typeface="Verdana" panose="020B0604030504040204" pitchFamily="34" charset="0"/>
                <a:ea typeface="Verdana" panose="020B0604030504040204" pitchFamily="34" charset="0"/>
                <a:cs typeface="Verdana" panose="020B0604030504040204" pitchFamily="34" charset="0"/>
              </a:rPr>
              <a:t>classname</a:t>
            </a:r>
            <a:r>
              <a:rPr lang="en-IN" sz="1400" b="1" dirty="0" smtClean="0">
                <a:latin typeface="Verdana" panose="020B0604030504040204" pitchFamily="34" charset="0"/>
                <a:ea typeface="Verdana" panose="020B0604030504040204" pitchFamily="34" charset="0"/>
                <a:cs typeface="Verdana" panose="020B0604030504040204" pitchFamily="34" charset="0"/>
              </a:rPr>
              <a:t> which have main method&gt;</a:t>
            </a:r>
          </a:p>
          <a:p>
            <a:r>
              <a:rPr lang="en-IN" sz="1400" dirty="0" smtClean="0">
                <a:latin typeface="Verdana" panose="020B0604030504040204" pitchFamily="34" charset="0"/>
                <a:ea typeface="Verdana" panose="020B0604030504040204" pitchFamily="34" charset="0"/>
                <a:cs typeface="Verdana" panose="020B0604030504040204" pitchFamily="34" charset="0"/>
              </a:rPr>
              <a:t>Three ways to update the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java command option “-</a:t>
            </a:r>
            <a:r>
              <a:rPr lang="en-IN" sz="1400" dirty="0" err="1" smtClean="0">
                <a:latin typeface="Verdana" panose="020B0604030504040204" pitchFamily="34" charset="0"/>
                <a:ea typeface="Verdana" panose="020B0604030504040204" pitchFamily="34" charset="0"/>
                <a:cs typeface="Verdana" panose="020B0604030504040204" pitchFamily="34" charset="0"/>
              </a:rPr>
              <a:t>cp</a:t>
            </a:r>
            <a:r>
              <a:rPr lang="en-IN" sz="1400" dirty="0" smtClean="0">
                <a:latin typeface="Verdana" panose="020B0604030504040204" pitchFamily="34" charset="0"/>
                <a:ea typeface="Verdana" panose="020B0604030504040204" pitchFamily="34" charset="0"/>
                <a:cs typeface="Verdana" panose="020B0604030504040204" pitchFamily="34" charset="0"/>
              </a:rPr>
              <a:t>” or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“Set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command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“Environment Variable window”</a:t>
            </a: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24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import keyword: </a:t>
            </a:r>
            <a:r>
              <a:rPr lang="en-IN" sz="1400" dirty="0" smtClean="0">
                <a:latin typeface="Verdana" panose="020B0604030504040204" pitchFamily="34" charset="0"/>
                <a:ea typeface="Verdana" panose="020B0604030504040204" pitchFamily="34" charset="0"/>
                <a:cs typeface="Verdana" panose="020B0604030504040204" pitchFamily="34" charset="0"/>
              </a:rPr>
              <a:t>this is used to access other package members from this package classes.</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First syntax allows compiler and JVM to access all public members (classes, interfaces &amp; </a:t>
            </a:r>
            <a:r>
              <a:rPr lang="en-IN" sz="1400" dirty="0" err="1" smtClean="0">
                <a:latin typeface="Verdana" panose="020B0604030504040204" pitchFamily="34" charset="0"/>
                <a:ea typeface="Verdana" panose="020B0604030504040204" pitchFamily="34" charset="0"/>
                <a:cs typeface="Verdana" panose="020B0604030504040204" pitchFamily="34" charset="0"/>
              </a:rPr>
              <a:t>enums</a:t>
            </a:r>
            <a:r>
              <a:rPr lang="en-IN" sz="1400" dirty="0" smtClean="0">
                <a:latin typeface="Verdana" panose="020B0604030504040204" pitchFamily="34" charset="0"/>
                <a:ea typeface="Verdana" panose="020B0604030504040204" pitchFamily="34" charset="0"/>
                <a:cs typeface="Verdana" panose="020B0604030504040204" pitchFamily="34" charset="0"/>
              </a:rPr>
              <a:t>) of that imported package, whereas second syntax allows compiler and JVM to access only that imported class.</a:t>
            </a:r>
          </a:p>
          <a:p>
            <a:r>
              <a:rPr lang="en-IN" sz="1400" b="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import statement must be placed before all class definitions and after package statement.</a:t>
            </a:r>
          </a:p>
          <a:p>
            <a:r>
              <a:rPr lang="en-IN" sz="1400" b="1" dirty="0" smtClean="0">
                <a:latin typeface="Verdana" panose="020B0604030504040204" pitchFamily="34" charset="0"/>
                <a:ea typeface="Verdana" panose="020B0604030504040204" pitchFamily="34" charset="0"/>
                <a:cs typeface="Verdana" panose="020B0604030504040204" pitchFamily="34" charset="0"/>
              </a:rPr>
              <a:t>static import: </a:t>
            </a:r>
            <a:r>
              <a:rPr lang="en-IN" sz="1400" dirty="0" smtClean="0">
                <a:latin typeface="Verdana" panose="020B0604030504040204" pitchFamily="34" charset="0"/>
                <a:ea typeface="Verdana" panose="020B0604030504040204" pitchFamily="34" charset="0"/>
                <a:cs typeface="Verdana" panose="020B0604030504040204" pitchFamily="34" charset="0"/>
              </a:rPr>
              <a:t>this feature is introduced in Java 5 to import static members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By using this feature we can access all</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without using class name from other classes with in the package 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protected and public members form outside package class members without using class name.</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nvPr>
        </p:nvGraphicFramePr>
        <p:xfrm>
          <a:off x="1029268" y="818866"/>
          <a:ext cx="7514230" cy="518160"/>
        </p:xfrm>
        <a:graphic>
          <a:graphicData uri="http://schemas.openxmlformats.org/drawingml/2006/table">
            <a:tbl>
              <a:tblPr firstRow="1" bandRow="1">
                <a:tableStyleId>{00A15C55-8517-42AA-B614-E9B94910E393}</a:tableStyleId>
              </a:tblPr>
              <a:tblGrid>
                <a:gridCol w="7514230"/>
              </a:tblGrid>
              <a:tr h="504967">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graphicFrame>
        <p:nvGraphicFramePr>
          <p:cNvPr id="7" name="Table 6"/>
          <p:cNvGraphicFramePr>
            <a:graphicFrameLocks noGrp="1"/>
          </p:cNvGraphicFramePr>
          <p:nvPr>
            <p:extLst/>
          </p:nvPr>
        </p:nvGraphicFramePr>
        <p:xfrm>
          <a:off x="1045191" y="3870126"/>
          <a:ext cx="7514230" cy="518160"/>
        </p:xfrm>
        <a:graphic>
          <a:graphicData uri="http://schemas.openxmlformats.org/drawingml/2006/table">
            <a:tbl>
              <a:tblPr firstRow="1" bandRow="1">
                <a:tableStyleId>{00A15C55-8517-42AA-B614-E9B94910E393}</a:tableStyleId>
              </a:tblPr>
              <a:tblGrid>
                <a:gridCol w="7514230"/>
              </a:tblGrid>
              <a:tr h="0">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static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packagename.classname.staticmembername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spTree>
    <p:extLst>
      <p:ext uri="{BB962C8B-B14F-4D97-AF65-F5344CB8AC3E}">
        <p14:creationId xmlns:p14="http://schemas.microsoft.com/office/powerpoint/2010/main" val="405379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Access Modifier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There are 4 types of access modifiers in Java.</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private:</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only accessible within the class.</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default:</a:t>
            </a:r>
            <a:r>
              <a:rPr lang="en-IN" sz="1600" dirty="0" smtClean="0">
                <a:latin typeface="Verdana" panose="020B0604030504040204" pitchFamily="34" charset="0"/>
                <a:ea typeface="Verdana" panose="020B0604030504040204" pitchFamily="34" charset="0"/>
                <a:cs typeface="Verdana" panose="020B0604030504040204" pitchFamily="34" charset="0"/>
              </a:rPr>
              <a:t> Default members with no-access modifier are access or visible within a package only.</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rotected:</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can be accessible within package form all classes but from outside package only in subclass that too only by using subclass object.</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ublic:</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accessible form the places of project.</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448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1787" y="1057275"/>
            <a:ext cx="6448425" cy="4743450"/>
          </a:xfrm>
          <a:prstGeom prst="rect">
            <a:avLst/>
          </a:prstGeom>
        </p:spPr>
      </p:pic>
    </p:spTree>
    <p:extLst>
      <p:ext uri="{BB962C8B-B14F-4D97-AF65-F5344CB8AC3E}">
        <p14:creationId xmlns:p14="http://schemas.microsoft.com/office/powerpoint/2010/main" val="427500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4200" y="1762125"/>
            <a:ext cx="5943600" cy="3333750"/>
          </a:xfrm>
          <a:prstGeom prst="rect">
            <a:avLst/>
          </a:prstGeom>
        </p:spPr>
      </p:pic>
    </p:spTree>
    <p:extLst>
      <p:ext uri="{BB962C8B-B14F-4D97-AF65-F5344CB8AC3E}">
        <p14:creationId xmlns:p14="http://schemas.microsoft.com/office/powerpoint/2010/main" val="2398656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Static member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SVs, SBs and MM from super class to sub class in the order they are defined from top to bottom, then </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SVs, SBs from super class to sub class in the order they are defined</a:t>
            </a:r>
          </a:p>
          <a:p>
            <a:r>
              <a:rPr lang="en-IN" sz="1400" dirty="0" smtClean="0">
                <a:latin typeface="Verdana" panose="020B0604030504040204" pitchFamily="34" charset="0"/>
                <a:ea typeface="Verdana" panose="020B0604030504040204" pitchFamily="34" charset="0"/>
                <a:cs typeface="Verdana" panose="020B0604030504040204" pitchFamily="34" charset="0"/>
              </a:rPr>
              <a:t>Finally it executes MM from the current loaded subclass.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219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Non-static members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NSVs, NSBs, NSMs from Super class to sub class in the order they are defined from top to bottom, then</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NSVs, NSBs and invoked constructor from Super class to subclass</a:t>
            </a:r>
          </a:p>
        </p:txBody>
      </p:sp>
    </p:spTree>
    <p:extLst>
      <p:ext uri="{BB962C8B-B14F-4D97-AF65-F5344CB8AC3E}">
        <p14:creationId xmlns:p14="http://schemas.microsoft.com/office/powerpoint/2010/main" val="3645702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45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OOPs Principals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78794"/>
            <a:ext cx="10515600" cy="578261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Encapsulation: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by hiding internal data from the outside world/outside class members; and accessing only through publicly exposed methods is known as encapsulation.</a:t>
            </a:r>
          </a:p>
          <a:p>
            <a:r>
              <a:rPr lang="en-IN" sz="1400" b="1" dirty="0" smtClean="0">
                <a:latin typeface="Verdana" panose="020B0604030504040204" pitchFamily="34" charset="0"/>
                <a:ea typeface="Verdana" panose="020B0604030504040204" pitchFamily="34" charset="0"/>
                <a:cs typeface="Verdana" panose="020B0604030504040204" pitchFamily="34" charset="0"/>
              </a:rPr>
              <a:t>Inheritance: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to reuse exited class members using our class name or object is class inheritance. It can also be defined as it is process of obtaining one object property to another object.</a:t>
            </a:r>
          </a:p>
          <a:p>
            <a:r>
              <a:rPr lang="en-IN" sz="1400" dirty="0">
                <a:latin typeface="Verdana" panose="020B0604030504040204" pitchFamily="34" charset="0"/>
                <a:ea typeface="Verdana" panose="020B0604030504040204" pitchFamily="34" charset="0"/>
                <a:cs typeface="Verdana" panose="020B0604030504040204" pitchFamily="34" charset="0"/>
              </a:rPr>
              <a:t>Types of inheritance: </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Single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Multilevel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Hierarchical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Hybrid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Multiple </a:t>
            </a:r>
            <a:r>
              <a:rPr lang="en-IN" sz="1400" dirty="0" smtClean="0">
                <a:latin typeface="Verdana" panose="020B0604030504040204" pitchFamily="34" charset="0"/>
                <a:ea typeface="Verdana" panose="020B0604030504040204" pitchFamily="34" charset="0"/>
                <a:cs typeface="Verdana" panose="020B0604030504040204" pitchFamily="34" charset="0"/>
              </a:rPr>
              <a:t>Inheritance</a:t>
            </a:r>
          </a:p>
          <a:p>
            <a:r>
              <a:rPr lang="en-IN" sz="1400" b="1" dirty="0" smtClean="0">
                <a:latin typeface="Verdana" panose="020B0604030504040204" pitchFamily="34" charset="0"/>
                <a:ea typeface="Verdana" panose="020B0604030504040204" pitchFamily="34" charset="0"/>
                <a:cs typeface="Verdana" panose="020B0604030504040204" pitchFamily="34" charset="0"/>
              </a:rPr>
              <a:t>Polymorphism: </a:t>
            </a:r>
            <a:r>
              <a:rPr lang="en-IN" sz="1400" dirty="0" smtClean="0">
                <a:latin typeface="Verdana" panose="020B0604030504040204" pitchFamily="34" charset="0"/>
                <a:ea typeface="Verdana" panose="020B0604030504040204" pitchFamily="34" charset="0"/>
                <a:cs typeface="Verdana" panose="020B0604030504040204" pitchFamily="34" charset="0"/>
              </a:rPr>
              <a:t>It is process of defining a class with multiple methods with same name with different implementations is called polymorphism.</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We can develop polymorphism by using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overloading: can be achieved based on types/list/order of method signature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Overriding</a:t>
            </a:r>
          </a:p>
          <a:p>
            <a:r>
              <a:rPr lang="en-IN" sz="1400" dirty="0" smtClean="0">
                <a:latin typeface="Verdana" panose="020B0604030504040204" pitchFamily="34" charset="0"/>
                <a:ea typeface="Verdana" panose="020B0604030504040204" pitchFamily="34" charset="0"/>
                <a:cs typeface="Verdana" panose="020B0604030504040204" pitchFamily="34" charset="0"/>
              </a:rPr>
              <a:t>Types of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Compile time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Run time polymorphism</a:t>
            </a:r>
          </a:p>
        </p:txBody>
      </p:sp>
    </p:spTree>
    <p:extLst>
      <p:ext uri="{BB962C8B-B14F-4D97-AF65-F5344CB8AC3E}">
        <p14:creationId xmlns:p14="http://schemas.microsoft.com/office/powerpoint/2010/main" val="2902383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0"/>
            <a:ext cx="10515600" cy="6658377"/>
          </a:xfrm>
        </p:spPr>
        <p:txBody>
          <a:bodyPr>
            <a:normAutofit/>
          </a:bodyPr>
          <a:lstStyle/>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1.</a:t>
            </a:r>
            <a:r>
              <a:rPr lang="en-IN" sz="1400" b="1" dirty="0" smtClean="0">
                <a:latin typeface="Verdana" panose="020B0604030504040204" pitchFamily="34" charset="0"/>
                <a:ea typeface="Verdana" panose="020B0604030504040204" pitchFamily="34" charset="0"/>
                <a:cs typeface="Verdana" panose="020B0604030504040204" pitchFamily="34" charset="0"/>
              </a:rPr>
              <a:t> Compile </a:t>
            </a:r>
            <a:r>
              <a:rPr lang="en-IN" sz="1400" b="1" dirty="0">
                <a:latin typeface="Verdana" panose="020B0604030504040204" pitchFamily="34" charset="0"/>
                <a:ea typeface="Verdana" panose="020B0604030504040204" pitchFamily="34" charset="0"/>
                <a:cs typeface="Verdana" panose="020B0604030504040204" pitchFamily="34" charset="0"/>
              </a:rPr>
              <a:t>time Polymorphism/ Static Binding /Early Binding:</a:t>
            </a:r>
            <a:r>
              <a:rPr lang="en-IN" sz="1400" dirty="0">
                <a:latin typeface="Verdana" panose="020B0604030504040204" pitchFamily="34" charset="0"/>
                <a:ea typeface="Verdana" panose="020B0604030504040204" pitchFamily="34" charset="0"/>
                <a:cs typeface="Verdana" panose="020B0604030504040204" pitchFamily="34" charset="0"/>
              </a:rPr>
              <a:t> when a method is invoked, if its definition which is bind at compilation time by compiler is only executed by JVM at runtime, then it is called compile-time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Static methods, Overloaded Methods and non-static methods which is not overridden in subclass are come under compile 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2. </a:t>
            </a:r>
            <a:r>
              <a:rPr lang="en-IN" sz="1400" b="1" dirty="0">
                <a:latin typeface="Verdana" panose="020B0604030504040204" pitchFamily="34" charset="0"/>
                <a:ea typeface="Verdana" panose="020B0604030504040204" pitchFamily="34" charset="0"/>
                <a:cs typeface="Verdana" panose="020B0604030504040204" pitchFamily="34" charset="0"/>
              </a:rPr>
              <a:t>Runtime Polymorphism/ Dynamic Binding / Late binding: </a:t>
            </a:r>
            <a:r>
              <a:rPr lang="en-IN" sz="1400" dirty="0">
                <a:latin typeface="Verdana" panose="020B0604030504040204" pitchFamily="34" charset="0"/>
                <a:ea typeface="Verdana" panose="020B0604030504040204" pitchFamily="34" charset="0"/>
                <a:cs typeface="Verdana" panose="020B0604030504040204" pitchFamily="34" charset="0"/>
              </a:rPr>
              <a:t>when a method is invoked, if its definition which is bind at compilation time by compiler is no executed by JVM at run-time, instead if it is executed from the subclass based on the object stored in the reference variable is called run-time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only non-static methods are come under run time polymorphism. Private non-static methods and default non-static methods from outside package are not overridden. So these methods call comes under compile time polymorphism</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Method Hiding, Overriding and Overloading: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static method in subclass with same prototype is called “method hiding”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non-static method in subclass with same prototype is called “method overriding”.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Defining new method with the existed method name but different parameters type/list/order is called “method overloading”</a:t>
            </a:r>
            <a:r>
              <a:rPr lang="en-IN" sz="1400" b="1" dirty="0" smtClean="0">
                <a:latin typeface="Verdana" panose="020B0604030504040204" pitchFamily="34" charset="0"/>
                <a:ea typeface="Verdana" panose="020B0604030504040204" pitchFamily="34" charset="0"/>
                <a:cs typeface="Verdana" panose="020B0604030504040204" pitchFamily="34" charset="0"/>
              </a:rPr>
              <a:t/>
            </a:r>
            <a:br>
              <a:rPr lang="en-IN" sz="1400" b="1" dirty="0" smtClean="0">
                <a:latin typeface="Verdana" panose="020B0604030504040204" pitchFamily="34" charset="0"/>
                <a:ea typeface="Verdana" panose="020B0604030504040204" pitchFamily="34" charset="0"/>
                <a:cs typeface="Verdana" panose="020B0604030504040204" pitchFamily="34" charset="0"/>
              </a:rPr>
            </a:b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 </a:t>
            </a:r>
            <a:r>
              <a:rPr lang="en-IN" sz="1400" dirty="0" smtClean="0">
                <a:latin typeface="Verdana" panose="020B0604030504040204" pitchFamily="34" charset="0"/>
                <a:ea typeface="Verdana" panose="020B0604030504040204" pitchFamily="34" charset="0"/>
                <a:cs typeface="Verdana" panose="020B0604030504040204" pitchFamily="34" charset="0"/>
              </a:rPr>
              <a:t>Super class method is called overridden methods and subclass method is called overriding method.</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Abstraction</a:t>
            </a:r>
            <a:r>
              <a:rPr lang="en-IN" sz="1400" b="1" dirty="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 process of defining a class by providing necessary details to call object operation by hiding or removing its implementation details is called Abstraction.</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5892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Overriding rules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98490"/>
            <a:ext cx="10515600" cy="5378473"/>
          </a:xfrm>
        </p:spPr>
        <p:txBody>
          <a:bodyPr>
            <a:normAutofit/>
          </a:bodyPr>
          <a:lstStyle/>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1)  The new method definition must have the same method signature, i.e., the method name, and the types and the number of parameters, including their order, are the same as in the overridden method.</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The return type of the overriding method can be a subtype of the return type of the overridden method (called covariant return).</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3) The new method definition cannot narrow the accessibility of the method, but it can widen it  </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4)  The new method definition can only throw all or none, or a subset of the checked exceptions (including their subclasses) that are specified in the throws clause of the overridden method in the superclass.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The overriding method must not throw checked exceptions that are new for those are declared by overridden method i.e. overriding method can only declare to throw that exception or its subclass.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5) The overriding method can throw any unchecked exception (Runtime), regardless of whether the overridden method declares the exception.</a:t>
            </a: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265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1698"/>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Abstract Method and Abstract Classes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56824"/>
            <a:ext cx="10515600" cy="552013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method tha</a:t>
            </a:r>
            <a:r>
              <a:rPr lang="en-IN" sz="1400" dirty="0" smtClean="0">
                <a:latin typeface="Verdana" panose="020B0604030504040204" pitchFamily="34" charset="0"/>
                <a:ea typeface="Verdana" panose="020B0604030504040204" pitchFamily="34" charset="0"/>
                <a:cs typeface="Verdana" panose="020B0604030504040204" pitchFamily="34" charset="0"/>
              </a:rPr>
              <a:t>t does not have body is called abstract method and a class that is declared as abstract using abstract using abstract keyword is called abstract class.</a:t>
            </a:r>
          </a:p>
          <a:p>
            <a:r>
              <a:rPr lang="en-IN" sz="1400" dirty="0" smtClean="0">
                <a:latin typeface="Verdana" panose="020B0604030504040204" pitchFamily="34" charset="0"/>
                <a:ea typeface="Verdana" panose="020B0604030504040204" pitchFamily="34" charset="0"/>
                <a:cs typeface="Verdana" panose="020B0604030504040204" pitchFamily="34" charset="0"/>
              </a:rPr>
              <a:t>If a class contains abstract method, it must be declares as abstract.</a:t>
            </a:r>
          </a:p>
          <a:p>
            <a:r>
              <a:rPr lang="en-IN" sz="1400" dirty="0" smtClean="0">
                <a:latin typeface="Verdana" panose="020B0604030504040204" pitchFamily="34" charset="0"/>
                <a:ea typeface="Verdana" panose="020B0604030504040204" pitchFamily="34" charset="0"/>
                <a:cs typeface="Verdana" panose="020B0604030504040204" pitchFamily="34" charset="0"/>
              </a:rPr>
              <a:t>Abstract class can’t be instantiated because it is not fully implemented class so its abstract method cannot be executed.</a:t>
            </a:r>
          </a:p>
          <a:p>
            <a:r>
              <a:rPr lang="en-IN" sz="1400" dirty="0" smtClean="0">
                <a:latin typeface="Verdana" panose="020B0604030504040204" pitchFamily="34" charset="0"/>
                <a:ea typeface="Verdana" panose="020B0604030504040204" pitchFamily="34" charset="0"/>
                <a:cs typeface="Verdana" panose="020B0604030504040204" pitchFamily="34" charset="0"/>
              </a:rPr>
              <a:t>Subclass developers provide the implementation for abstract methods according </a:t>
            </a:r>
            <a:r>
              <a:rPr lang="en-IN" sz="1400" dirty="0">
                <a:latin typeface="Verdana" panose="020B0604030504040204" pitchFamily="34" charset="0"/>
                <a:ea typeface="Verdana" panose="020B0604030504040204" pitchFamily="34" charset="0"/>
                <a:cs typeface="Verdana" panose="020B0604030504040204" pitchFamily="34" charset="0"/>
              </a:rPr>
              <a:t>t</a:t>
            </a:r>
            <a:r>
              <a:rPr lang="en-IN" sz="1400" dirty="0" smtClean="0">
                <a:latin typeface="Verdana" panose="020B0604030504040204" pitchFamily="34" charset="0"/>
                <a:ea typeface="Verdana" panose="020B0604030504040204" pitchFamily="34" charset="0"/>
                <a:cs typeface="Verdana" panose="020B0604030504040204" pitchFamily="34" charset="0"/>
              </a:rPr>
              <a:t>o their business requirement. Basically in projects abstract methods are defined by super class developers, and they are implemented by sub class developers.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all static and non-static members including constructor plus abstract method. So in an abstract class we can define 9 type of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Only two modifiers are allowed with abstract:</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p</a:t>
            </a:r>
            <a:r>
              <a:rPr lang="en-IN" sz="1400" dirty="0" smtClean="0">
                <a:latin typeface="Verdana" panose="020B0604030504040204" pitchFamily="34" charset="0"/>
                <a:ea typeface="Verdana" panose="020B0604030504040204" pitchFamily="34" charset="0"/>
                <a:cs typeface="Verdana" panose="020B0604030504040204" pitchFamily="34" charset="0"/>
              </a:rPr>
              <a:t>rotected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public</a:t>
            </a:r>
          </a:p>
          <a:p>
            <a:r>
              <a:rPr lang="en-IN" sz="1400" dirty="0" smtClean="0">
                <a:latin typeface="Verdana" panose="020B0604030504040204" pitchFamily="34" charset="0"/>
                <a:ea typeface="Verdana" panose="020B0604030504040204" pitchFamily="34" charset="0"/>
                <a:cs typeface="Verdana" panose="020B0604030504040204" pitchFamily="34" charset="0"/>
              </a:rPr>
              <a:t>If we use any other 8 modifiers it leads to CTE: Illegal combination of modifiers</a:t>
            </a:r>
          </a:p>
          <a:p>
            <a:pPr marL="342900" indent="-342900">
              <a:buFont typeface="+mj-lt"/>
              <a:buAutoNum type="arabicPeriod"/>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56192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Interface</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1"/>
          </a:xfrm>
        </p:spPr>
        <p:txBody>
          <a:bodyPr>
            <a:normAutofit lnSpcReduction="10000"/>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Interface is fully un-implemented class </a:t>
            </a:r>
            <a:r>
              <a:rPr lang="en-IN" sz="1400" dirty="0" smtClean="0">
                <a:latin typeface="Verdana" panose="020B0604030504040204" pitchFamily="34" charset="0"/>
                <a:ea typeface="Verdana" panose="020B0604030504040204" pitchFamily="34" charset="0"/>
                <a:cs typeface="Verdana" panose="020B0604030504040204" pitchFamily="34" charset="0"/>
              </a:rPr>
              <a:t>used for declaring set of operations of an object for developing a loosely coupled runtime polymorphism object class to use these operations form different subclasses of this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only “public static final variables and public abstract methods” for declaring a object operations.</a:t>
            </a:r>
          </a:p>
          <a:p>
            <a:r>
              <a:rPr lang="en-IN" sz="1400" dirty="0" smtClean="0">
                <a:latin typeface="Verdana" panose="020B0604030504040204" pitchFamily="34" charset="0"/>
                <a:ea typeface="Verdana" panose="020B0604030504040204" pitchFamily="34" charset="0"/>
                <a:cs typeface="Verdana" panose="020B0604030504040204" pitchFamily="34" charset="0"/>
              </a:rPr>
              <a:t>Basically it is used to for developing a specification</a:t>
            </a:r>
            <a:r>
              <a:rPr lang="en-IN" sz="1400" dirty="0" smtClean="0">
                <a:latin typeface="Verdana" panose="020B0604030504040204" pitchFamily="34" charset="0"/>
                <a:ea typeface="Verdana" panose="020B0604030504040204" pitchFamily="34" charset="0"/>
                <a:cs typeface="Verdana" panose="020B0604030504040204" pitchFamily="34" charset="0"/>
              </a:rPr>
              <a:t>/contract/guidelines document between service user and service provider to access that objects operations by service user those are implemented by service provider.</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have concrete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In interface, we can have only static final variables, even in we create variables as non-static, non-final variable compiler convert it as static, final variables.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can’t declare interface members as private or protected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variables should be initialized at the time of creation because they are final.</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be instantiated, but its reference variable can be created for storing its subclass objects references to develop loosely coupled user application to get Runtime polymorphism for executing method from its different subclasses.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cannot declare interface as final.</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interface as abstract, it is optional and </a:t>
            </a:r>
            <a:r>
              <a:rPr lang="en-IN" sz="1400" dirty="0" smtClean="0">
                <a:latin typeface="Verdana" panose="020B0604030504040204" pitchFamily="34" charset="0"/>
                <a:ea typeface="Verdana" panose="020B0604030504040204" pitchFamily="34" charset="0"/>
                <a:cs typeface="Verdana" panose="020B0604030504040204" pitchFamily="34" charset="0"/>
              </a:rPr>
              <a:t>at compilation time, it is removed by compiler.</a:t>
            </a:r>
          </a:p>
          <a:p>
            <a:r>
              <a:rPr lang="en-IN" sz="1400" dirty="0" smtClean="0">
                <a:latin typeface="Verdana" panose="020B0604030504040204" pitchFamily="34" charset="0"/>
                <a:ea typeface="Verdana" panose="020B0604030504040204" pitchFamily="34" charset="0"/>
                <a:cs typeface="Verdana" panose="020B0604030504040204" pitchFamily="34" charset="0"/>
              </a:rPr>
              <a:t>Using “implements” keyword we can derive a class from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derived from interface should implement all abstract methods of interface, otherwise it should be declared as abstract else it leads to CTE.</a:t>
            </a:r>
          </a:p>
          <a:p>
            <a:r>
              <a:rPr lang="en-IN" sz="1400" dirty="0" smtClean="0">
                <a:latin typeface="Verdana" panose="020B0604030504040204" pitchFamily="34" charset="0"/>
                <a:ea typeface="Verdana" panose="020B0604030504040204" pitchFamily="34" charset="0"/>
                <a:cs typeface="Verdana" panose="020B0604030504040204" pitchFamily="34" charset="0"/>
              </a:rPr>
              <a:t>Sub class should implement interface method with public keyword, because interface method’s default accessibility modifier is public.</a:t>
            </a:r>
          </a:p>
        </p:txBody>
      </p:sp>
    </p:spTree>
    <p:extLst>
      <p:ext uri="{BB962C8B-B14F-4D97-AF65-F5344CB8AC3E}">
        <p14:creationId xmlns:p14="http://schemas.microsoft.com/office/powerpoint/2010/main" val="1296732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Enum</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18186"/>
            <a:ext cx="10515600" cy="5558777"/>
          </a:xfrm>
        </p:spPr>
        <p:txBody>
          <a:bodyPr>
            <a:normAutofit/>
          </a:bodyPr>
          <a:lstStyle/>
          <a:p>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are </a:t>
            </a:r>
            <a:r>
              <a:rPr lang="en-IN" sz="1400" dirty="0">
                <a:latin typeface="Verdana" panose="020B0604030504040204" pitchFamily="34" charset="0"/>
                <a:ea typeface="Verdana" panose="020B0604030504040204" pitchFamily="34" charset="0"/>
                <a:cs typeface="Verdana" panose="020B0604030504040204" pitchFamily="34" charset="0"/>
              </a:rPr>
              <a:t>mainly used for grouping similar kind of constants as a one unit. </a:t>
            </a:r>
            <a:r>
              <a:rPr lang="en-IN" sz="1400" dirty="0" smtClean="0">
                <a:latin typeface="Verdana" panose="020B0604030504040204" pitchFamily="34" charset="0"/>
                <a:ea typeface="Verdana" panose="020B0604030504040204" pitchFamily="34" charset="0"/>
                <a:cs typeface="Verdana" panose="020B0604030504040204" pitchFamily="34" charset="0"/>
              </a:rPr>
              <a:t>Constants </a:t>
            </a:r>
            <a:r>
              <a:rPr lang="en-IN" sz="1400" dirty="0">
                <a:latin typeface="Verdana" panose="020B0604030504040204" pitchFamily="34" charset="0"/>
                <a:ea typeface="Verdana" panose="020B0604030504040204" pitchFamily="34" charset="0"/>
                <a:cs typeface="Verdana" panose="020B0604030504040204" pitchFamily="34" charset="0"/>
              </a:rPr>
              <a:t>means static and final. </a:t>
            </a:r>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are introduced in JDK 1.5 onward. Before that similar kind of constants are grouped by declaring them as static and final in one class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a:latin typeface="Verdana" panose="020B0604030504040204" pitchFamily="34" charset="0"/>
                <a:ea typeface="Verdana" panose="020B0604030504040204" pitchFamily="34" charset="0"/>
                <a:cs typeface="Verdana" panose="020B0604030504040204" pitchFamily="34" charset="0"/>
              </a:rPr>
              <a:t>Enum </a:t>
            </a:r>
            <a:r>
              <a:rPr lang="en-IN" sz="1400" dirty="0" smtClean="0">
                <a:latin typeface="Verdana" panose="020B0604030504040204" pitchFamily="34" charset="0"/>
                <a:ea typeface="Verdana" panose="020B0604030504040204" pitchFamily="34" charset="0"/>
                <a:cs typeface="Verdana" panose="020B0604030504040204" pitchFamily="34" charset="0"/>
              </a:rPr>
              <a:t>is </a:t>
            </a:r>
            <a:r>
              <a:rPr lang="en-IN" sz="1400" dirty="0">
                <a:latin typeface="Verdana" panose="020B0604030504040204" pitchFamily="34" charset="0"/>
                <a:ea typeface="Verdana" panose="020B0604030504040204" pitchFamily="34" charset="0"/>
                <a:cs typeface="Verdana" panose="020B0604030504040204" pitchFamily="34" charset="0"/>
              </a:rPr>
              <a:t>a data type which contains a fixed set of constants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“enum” is a “final class”. So we can’t derive a subclass form enum.</a:t>
            </a:r>
          </a:p>
          <a:p>
            <a:r>
              <a:rPr lang="en-IN" sz="1400" dirty="0" smtClean="0">
                <a:latin typeface="Verdana" panose="020B0604030504040204" pitchFamily="34" charset="0"/>
                <a:ea typeface="Verdana" panose="020B0604030504040204" pitchFamily="34" charset="0"/>
                <a:cs typeface="Verdana" panose="020B0604030504040204" pitchFamily="34" charset="0"/>
              </a:rPr>
              <a:t>It is a subclass of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java.lang.Enum</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It is a abstract class which is the default super class for every enum type classes. Also it is implementing form comparable and Serializable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All named constants created inside enum are referenced type the current enum type.</a:t>
            </a:r>
          </a:p>
          <a:p>
            <a:r>
              <a:rPr lang="en-IN" sz="1400" dirty="0" smtClean="0">
                <a:latin typeface="Verdana" panose="020B0604030504040204" pitchFamily="34" charset="0"/>
                <a:ea typeface="Verdana" panose="020B0604030504040204" pitchFamily="34" charset="0"/>
                <a:cs typeface="Verdana" panose="020B0604030504040204" pitchFamily="34" charset="0"/>
              </a:rPr>
              <a:t>Since enum is keyword so we can’t end package name with it.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com.iettech.enum</a:t>
            </a:r>
            <a:r>
              <a:rPr lang="en-IN" sz="1400" dirty="0" smtClean="0">
                <a:latin typeface="Verdana" panose="020B0604030504040204" pitchFamily="34" charset="0"/>
                <a:ea typeface="Verdana" panose="020B0604030504040204" pitchFamily="34" charset="0"/>
                <a:cs typeface="Verdana" panose="020B0604030504040204" pitchFamily="34" charset="0"/>
              </a:rPr>
              <a:t> not a valid package name.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implement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constructor are always private. So we can’t create instance of enum using new operator.</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abstract methods in enum, then all the enum fields must implement the abstract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 method in an enum and enum field can override them too.</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be used in switch statement.</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3318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2261</TotalTime>
  <Words>4202</Words>
  <Application>Microsoft Office PowerPoint</Application>
  <PresentationFormat>Widescreen</PresentationFormat>
  <Paragraphs>583</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lpstr>Package</vt:lpstr>
      <vt:lpstr>PowerPoint Presentation</vt:lpstr>
      <vt:lpstr>Access Modifier</vt:lpstr>
      <vt:lpstr>PowerPoint Presentation</vt:lpstr>
      <vt:lpstr>PowerPoint Presentation</vt:lpstr>
      <vt:lpstr>Static member control flow</vt:lpstr>
      <vt:lpstr>Non-static members control flow</vt:lpstr>
      <vt:lpstr>OOPs Principals</vt:lpstr>
      <vt:lpstr>PowerPoint Presentation</vt:lpstr>
      <vt:lpstr>Overriding rules</vt:lpstr>
      <vt:lpstr>Abstract Method and Abstract Classes</vt:lpstr>
      <vt:lpstr>Interface</vt:lpstr>
      <vt:lpstr>Enum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59</cp:revision>
  <dcterms:created xsi:type="dcterms:W3CDTF">2021-01-08T06:20:59Z</dcterms:created>
  <dcterms:modified xsi:type="dcterms:W3CDTF">2021-01-27T13:14:03Z</dcterms:modified>
</cp:coreProperties>
</file>