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65" r:id="rId2"/>
    <p:sldId id="266" r:id="rId3"/>
    <p:sldId id="259" r:id="rId4"/>
    <p:sldId id="260" r:id="rId5"/>
    <p:sldId id="262" r:id="rId6"/>
    <p:sldId id="270" r:id="rId7"/>
    <p:sldId id="271" r:id="rId8"/>
    <p:sldId id="272" r:id="rId9"/>
    <p:sldId id="273" r:id="rId10"/>
    <p:sldId id="274" r:id="rId11"/>
    <p:sldId id="269"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0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68" autoAdjust="0"/>
    <p:restoredTop sz="94660"/>
  </p:normalViewPr>
  <p:slideViewPr>
    <p:cSldViewPr snapToGrid="0" showGuides="1">
      <p:cViewPr varScale="1">
        <p:scale>
          <a:sx n="74" d="100"/>
          <a:sy n="74" d="100"/>
        </p:scale>
        <p:origin x="4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A22706-0000-41AF-B6FF-4DE11A567547}" type="datetimeFigureOut">
              <a:rPr lang="en-IN" smtClean="0"/>
              <a:t>27-01-2021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40173D-091F-4F25-995C-68AC3A46A058}" type="slidenum">
              <a:rPr lang="en-IN" smtClean="0"/>
              <a:t>‹#›</a:t>
            </a:fld>
            <a:endParaRPr lang="en-IN"/>
          </a:p>
        </p:txBody>
      </p:sp>
    </p:spTree>
    <p:extLst>
      <p:ext uri="{BB962C8B-B14F-4D97-AF65-F5344CB8AC3E}">
        <p14:creationId xmlns:p14="http://schemas.microsoft.com/office/powerpoint/2010/main" val="1090595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https://www.geeksforgeeks.org/literals-in-java/</a:t>
            </a:r>
          </a:p>
          <a:p>
            <a:r>
              <a:rPr lang="en-IN" dirty="0" smtClean="0"/>
              <a:t>https://data-flair.training/blogs/literals-in-java/</a:t>
            </a:r>
          </a:p>
          <a:p>
            <a:endParaRPr lang="en-IN" dirty="0"/>
          </a:p>
        </p:txBody>
      </p:sp>
      <p:sp>
        <p:nvSpPr>
          <p:cNvPr id="4" name="Slide Number Placeholder 3"/>
          <p:cNvSpPr>
            <a:spLocks noGrp="1"/>
          </p:cNvSpPr>
          <p:nvPr>
            <p:ph type="sldNum" sz="quarter" idx="10"/>
          </p:nvPr>
        </p:nvSpPr>
        <p:spPr/>
        <p:txBody>
          <a:bodyPr/>
          <a:lstStyle/>
          <a:p>
            <a:fld id="{18249E98-FE98-4860-91D6-62D8ED2E0F89}" type="slidenum">
              <a:rPr lang="en-IN" smtClean="0"/>
              <a:t>6</a:t>
            </a:fld>
            <a:endParaRPr lang="en-IN"/>
          </a:p>
        </p:txBody>
      </p:sp>
    </p:spTree>
    <p:extLst>
      <p:ext uri="{BB962C8B-B14F-4D97-AF65-F5344CB8AC3E}">
        <p14:creationId xmlns:p14="http://schemas.microsoft.com/office/powerpoint/2010/main" val="1126648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8249E98-FE98-4860-91D6-62D8ED2E0F89}" type="slidenum">
              <a:rPr lang="en-IN" smtClean="0"/>
              <a:t>9</a:t>
            </a:fld>
            <a:endParaRPr lang="en-IN"/>
          </a:p>
        </p:txBody>
      </p:sp>
    </p:spTree>
    <p:extLst>
      <p:ext uri="{BB962C8B-B14F-4D97-AF65-F5344CB8AC3E}">
        <p14:creationId xmlns:p14="http://schemas.microsoft.com/office/powerpoint/2010/main" val="258090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8249E98-FE98-4860-91D6-62D8ED2E0F89}" type="slidenum">
              <a:rPr lang="en-IN" smtClean="0"/>
              <a:t>25</a:t>
            </a:fld>
            <a:endParaRPr lang="en-IN"/>
          </a:p>
        </p:txBody>
      </p:sp>
    </p:spTree>
    <p:extLst>
      <p:ext uri="{BB962C8B-B14F-4D97-AF65-F5344CB8AC3E}">
        <p14:creationId xmlns:p14="http://schemas.microsoft.com/office/powerpoint/2010/main" val="2970260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4F3704B-ED65-4BAA-9587-8FAC4677B14E}" type="datetimeFigureOut">
              <a:rPr lang="en-IN" smtClean="0"/>
              <a:t>27-01-2021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2041456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F3704B-ED65-4BAA-9587-8FAC4677B14E}" type="datetimeFigureOut">
              <a:rPr lang="en-IN" smtClean="0"/>
              <a:t>27-01-2021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1388872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F3704B-ED65-4BAA-9587-8FAC4677B14E}" type="datetimeFigureOut">
              <a:rPr lang="en-IN" smtClean="0"/>
              <a:t>27-01-2021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539635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F3704B-ED65-4BAA-9587-8FAC4677B14E}" type="datetimeFigureOut">
              <a:rPr lang="en-IN" smtClean="0"/>
              <a:t>27-01-2021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2131500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F3704B-ED65-4BAA-9587-8FAC4677B14E}" type="datetimeFigureOut">
              <a:rPr lang="en-IN" smtClean="0"/>
              <a:t>27-01-2021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2076271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4F3704B-ED65-4BAA-9587-8FAC4677B14E}" type="datetimeFigureOut">
              <a:rPr lang="en-IN" smtClean="0"/>
              <a:t>27-01-2021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2304055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4F3704B-ED65-4BAA-9587-8FAC4677B14E}" type="datetimeFigureOut">
              <a:rPr lang="en-IN" smtClean="0"/>
              <a:t>27-01-2021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3255490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4F3704B-ED65-4BAA-9587-8FAC4677B14E}" type="datetimeFigureOut">
              <a:rPr lang="en-IN" smtClean="0"/>
              <a:t>27-01-2021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174535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3704B-ED65-4BAA-9587-8FAC4677B14E}" type="datetimeFigureOut">
              <a:rPr lang="en-IN" smtClean="0"/>
              <a:t>27-01-2021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2688339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F3704B-ED65-4BAA-9587-8FAC4677B14E}" type="datetimeFigureOut">
              <a:rPr lang="en-IN" smtClean="0"/>
              <a:t>27-01-2021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3855598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F3704B-ED65-4BAA-9587-8FAC4677B14E}" type="datetimeFigureOut">
              <a:rPr lang="en-IN" smtClean="0"/>
              <a:t>27-01-2021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2704182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F3704B-ED65-4BAA-9587-8FAC4677B14E}" type="datetimeFigureOut">
              <a:rPr lang="en-IN" smtClean="0"/>
              <a:t>27-01-2021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BDD10A-08F5-41D1-83FD-B6D8D1F59CE7}" type="slidenum">
              <a:rPr lang="en-IN" smtClean="0"/>
              <a:t>‹#›</a:t>
            </a:fld>
            <a:endParaRPr lang="en-IN"/>
          </a:p>
        </p:txBody>
      </p:sp>
    </p:spTree>
    <p:extLst>
      <p:ext uri="{BB962C8B-B14F-4D97-AF65-F5344CB8AC3E}">
        <p14:creationId xmlns:p14="http://schemas.microsoft.com/office/powerpoint/2010/main" val="1095639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58344" y="373485"/>
            <a:ext cx="2601532" cy="901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First.cpp</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4" name="Rectangle 3"/>
          <p:cNvSpPr/>
          <p:nvPr/>
        </p:nvSpPr>
        <p:spPr>
          <a:xfrm>
            <a:off x="1517559" y="2109990"/>
            <a:ext cx="2601532" cy="901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First.exe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p:cNvSpPr/>
          <p:nvPr/>
        </p:nvSpPr>
        <p:spPr>
          <a:xfrm>
            <a:off x="837127" y="4028943"/>
            <a:ext cx="4327301" cy="901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Operating System</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10" name="Rectangle 9"/>
          <p:cNvSpPr/>
          <p:nvPr/>
        </p:nvSpPr>
        <p:spPr>
          <a:xfrm>
            <a:off x="6939573" y="397100"/>
            <a:ext cx="2601532" cy="90152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First.java</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11" name="Rectangle 10"/>
          <p:cNvSpPr/>
          <p:nvPr/>
        </p:nvSpPr>
        <p:spPr>
          <a:xfrm>
            <a:off x="6888055" y="2084224"/>
            <a:ext cx="2601532" cy="90152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err="1" smtClean="0">
                <a:latin typeface="Verdana" panose="020B0604030504040204" pitchFamily="34" charset="0"/>
                <a:ea typeface="Verdana" panose="020B0604030504040204" pitchFamily="34" charset="0"/>
                <a:cs typeface="Verdana" panose="020B0604030504040204" pitchFamily="34" charset="0"/>
              </a:rPr>
              <a:t>First.class</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12" name="Rectangle 11"/>
          <p:cNvSpPr/>
          <p:nvPr/>
        </p:nvSpPr>
        <p:spPr>
          <a:xfrm>
            <a:off x="6913815" y="3591066"/>
            <a:ext cx="2601532" cy="90152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JVM</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6297768" y="4943347"/>
            <a:ext cx="4172755" cy="90152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Operating System</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14" name="Down Arrow 13"/>
          <p:cNvSpPr/>
          <p:nvPr/>
        </p:nvSpPr>
        <p:spPr>
          <a:xfrm>
            <a:off x="2562894" y="1275005"/>
            <a:ext cx="386367" cy="80922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Down Arrow 14"/>
          <p:cNvSpPr/>
          <p:nvPr/>
        </p:nvSpPr>
        <p:spPr>
          <a:xfrm>
            <a:off x="2547867" y="3011512"/>
            <a:ext cx="386367" cy="100455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Down Arrow 15"/>
          <p:cNvSpPr/>
          <p:nvPr/>
        </p:nvSpPr>
        <p:spPr>
          <a:xfrm>
            <a:off x="7879726" y="1298619"/>
            <a:ext cx="386367" cy="75985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Down Arrow 16"/>
          <p:cNvSpPr/>
          <p:nvPr/>
        </p:nvSpPr>
        <p:spPr>
          <a:xfrm>
            <a:off x="7892604" y="2998628"/>
            <a:ext cx="386367" cy="56667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8" name="Down Arrow 17"/>
          <p:cNvSpPr/>
          <p:nvPr/>
        </p:nvSpPr>
        <p:spPr>
          <a:xfrm>
            <a:off x="7890457" y="4505459"/>
            <a:ext cx="386367" cy="41212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9" name="TextBox 18"/>
          <p:cNvSpPr txBox="1"/>
          <p:nvPr/>
        </p:nvSpPr>
        <p:spPr>
          <a:xfrm>
            <a:off x="3155321" y="1416677"/>
            <a:ext cx="1120820" cy="369332"/>
          </a:xfrm>
          <a:prstGeom prst="rect">
            <a:avLst/>
          </a:prstGeom>
          <a:noFill/>
          <a:ln>
            <a:noFill/>
          </a:ln>
        </p:spPr>
        <p:txBody>
          <a:bodyPr wrap="none" rtlCol="0">
            <a:spAutoFit/>
          </a:bodyPr>
          <a:lstStyle/>
          <a:p>
            <a:r>
              <a:rPr lang="en-IN" dirty="0">
                <a:latin typeface="Verdana" panose="020B0604030504040204" pitchFamily="34" charset="0"/>
                <a:ea typeface="Verdana" panose="020B0604030504040204" pitchFamily="34" charset="0"/>
                <a:cs typeface="Verdana" panose="020B0604030504040204" pitchFamily="34" charset="0"/>
              </a:rPr>
              <a:t>C</a:t>
            </a:r>
            <a:r>
              <a:rPr lang="en-IN" dirty="0" smtClean="0">
                <a:latin typeface="Verdana" panose="020B0604030504040204" pitchFamily="34" charset="0"/>
                <a:ea typeface="Verdana" panose="020B0604030504040204" pitchFamily="34" charset="0"/>
                <a:cs typeface="Verdana" panose="020B0604030504040204" pitchFamily="34" charset="0"/>
              </a:rPr>
              <a:t>ompile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0" name="TextBox 19"/>
          <p:cNvSpPr txBox="1"/>
          <p:nvPr/>
        </p:nvSpPr>
        <p:spPr>
          <a:xfrm>
            <a:off x="3153173" y="3243327"/>
            <a:ext cx="634469" cy="369332"/>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Run</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1" name="TextBox 20"/>
          <p:cNvSpPr txBox="1"/>
          <p:nvPr/>
        </p:nvSpPr>
        <p:spPr>
          <a:xfrm>
            <a:off x="8613821" y="1440287"/>
            <a:ext cx="1935273" cy="369332"/>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Compile(</a:t>
            </a:r>
            <a:r>
              <a:rPr lang="en-IN" dirty="0" err="1" smtClean="0">
                <a:latin typeface="Verdana" panose="020B0604030504040204" pitchFamily="34" charset="0"/>
                <a:ea typeface="Verdana" panose="020B0604030504040204" pitchFamily="34" charset="0"/>
                <a:cs typeface="Verdana" panose="020B0604030504040204" pitchFamily="34" charset="0"/>
              </a:rPr>
              <a:t>javac</a:t>
            </a:r>
            <a:r>
              <a:rPr lang="en-IN" dirty="0" smtClean="0">
                <a:latin typeface="Verdana" panose="020B0604030504040204" pitchFamily="34" charset="0"/>
                <a:ea typeface="Verdana" panose="020B0604030504040204" pitchFamily="34" charset="0"/>
                <a:cs typeface="Verdana" panose="020B0604030504040204" pitchFamily="34" charset="0"/>
              </a:rPr>
              <a:t>)</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2" name="TextBox 21"/>
          <p:cNvSpPr txBox="1"/>
          <p:nvPr/>
        </p:nvSpPr>
        <p:spPr>
          <a:xfrm>
            <a:off x="8688951" y="3086636"/>
            <a:ext cx="670505" cy="369332"/>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java</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3" name="TextBox 22"/>
          <p:cNvSpPr txBox="1"/>
          <p:nvPr/>
        </p:nvSpPr>
        <p:spPr>
          <a:xfrm>
            <a:off x="10322418" y="585984"/>
            <a:ext cx="1412566" cy="369332"/>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Source file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4" name="TextBox 23"/>
          <p:cNvSpPr txBox="1"/>
          <p:nvPr/>
        </p:nvSpPr>
        <p:spPr>
          <a:xfrm>
            <a:off x="10129236" y="3116552"/>
            <a:ext cx="1317412" cy="369332"/>
          </a:xfrm>
          <a:prstGeom prst="rect">
            <a:avLst/>
          </a:prstGeom>
          <a:noFill/>
          <a:ln>
            <a:noFill/>
          </a:ln>
        </p:spPr>
        <p:txBody>
          <a:bodyPr wrap="none" rtlCol="0">
            <a:spAutoFit/>
          </a:bodyPr>
          <a:lstStyle/>
          <a:p>
            <a:r>
              <a:rPr lang="en-IN" dirty="0">
                <a:latin typeface="Verdana" panose="020B0604030504040204" pitchFamily="34" charset="0"/>
                <a:ea typeface="Verdana" panose="020B0604030504040204" pitchFamily="34" charset="0"/>
                <a:cs typeface="Verdana" panose="020B0604030504040204" pitchFamily="34" charset="0"/>
              </a:rPr>
              <a:t>b</a:t>
            </a:r>
            <a:r>
              <a:rPr lang="en-IN" dirty="0" smtClean="0">
                <a:latin typeface="Verdana" panose="020B0604030504040204" pitchFamily="34" charset="0"/>
                <a:ea typeface="Verdana" panose="020B0604030504040204" pitchFamily="34" charset="0"/>
                <a:cs typeface="Verdana" panose="020B0604030504040204" pitchFamily="34" charset="0"/>
              </a:rPr>
              <a:t>yte code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5" name="Rectangle 24"/>
          <p:cNvSpPr/>
          <p:nvPr/>
        </p:nvSpPr>
        <p:spPr>
          <a:xfrm>
            <a:off x="1854558" y="5404832"/>
            <a:ext cx="1933084" cy="901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H/W</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6" name="Rectangle 25"/>
          <p:cNvSpPr/>
          <p:nvPr/>
        </p:nvSpPr>
        <p:spPr>
          <a:xfrm>
            <a:off x="7340957" y="6023029"/>
            <a:ext cx="1828801" cy="76615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H/W</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7" name="Down Arrow 26"/>
          <p:cNvSpPr/>
          <p:nvPr/>
        </p:nvSpPr>
        <p:spPr>
          <a:xfrm>
            <a:off x="2545720" y="4930464"/>
            <a:ext cx="386367" cy="50013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9" name="Down Arrow 28"/>
          <p:cNvSpPr/>
          <p:nvPr/>
        </p:nvSpPr>
        <p:spPr>
          <a:xfrm>
            <a:off x="7939825" y="5844868"/>
            <a:ext cx="386367" cy="1781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31" name="Curved Connector 30"/>
          <p:cNvCxnSpPr>
            <a:stCxn id="12" idx="1"/>
            <a:endCxn id="26" idx="1"/>
          </p:cNvCxnSpPr>
          <p:nvPr/>
        </p:nvCxnSpPr>
        <p:spPr>
          <a:xfrm rot="10800000" flipH="1" flipV="1">
            <a:off x="6913815" y="4041826"/>
            <a:ext cx="427142" cy="2364281"/>
          </a:xfrm>
          <a:prstGeom prst="curvedConnector3">
            <a:avLst>
              <a:gd name="adj1" fmla="val -261563"/>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a:off x="5834130" y="4492587"/>
            <a:ext cx="283335" cy="178161"/>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flipV="1">
            <a:off x="5782614" y="4505459"/>
            <a:ext cx="412124" cy="169572"/>
          </a:xfrm>
          <a:prstGeom prst="line">
            <a:avLst/>
          </a:prstGeom>
        </p:spPr>
        <p:style>
          <a:lnRef idx="1">
            <a:schemeClr val="dk1"/>
          </a:lnRef>
          <a:fillRef idx="0">
            <a:schemeClr val="dk1"/>
          </a:fillRef>
          <a:effectRef idx="0">
            <a:schemeClr val="dk1"/>
          </a:effectRef>
          <a:fontRef idx="minor">
            <a:schemeClr val="tx1"/>
          </a:fontRef>
        </p:style>
      </p:cxnSp>
      <p:cxnSp>
        <p:nvCxnSpPr>
          <p:cNvPr id="42" name="Curved Connector 41"/>
          <p:cNvCxnSpPr/>
          <p:nvPr/>
        </p:nvCxnSpPr>
        <p:spPr>
          <a:xfrm rot="10800000" flipH="1" flipV="1">
            <a:off x="1503605" y="2682083"/>
            <a:ext cx="334843" cy="3173509"/>
          </a:xfrm>
          <a:prstGeom prst="curvedConnector4">
            <a:avLst>
              <a:gd name="adj1" fmla="val -356739"/>
              <a:gd name="adj2" fmla="val 94438"/>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271530" y="3335492"/>
            <a:ext cx="288705" cy="511003"/>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flipV="1">
            <a:off x="154546" y="3565305"/>
            <a:ext cx="579278" cy="47354"/>
          </a:xfrm>
          <a:prstGeom prst="line">
            <a:avLst/>
          </a:prstGeom>
        </p:spPr>
        <p:style>
          <a:lnRef idx="1">
            <a:schemeClr val="dk1"/>
          </a:lnRef>
          <a:fillRef idx="0">
            <a:schemeClr val="dk1"/>
          </a:fillRef>
          <a:effectRef idx="0">
            <a:schemeClr val="dk1"/>
          </a:effectRef>
          <a:fontRef idx="minor">
            <a:schemeClr val="tx1"/>
          </a:fontRef>
        </p:style>
      </p:cxnSp>
      <p:sp>
        <p:nvSpPr>
          <p:cNvPr id="55" name="TextBox 54"/>
          <p:cNvSpPr txBox="1"/>
          <p:nvPr/>
        </p:nvSpPr>
        <p:spPr>
          <a:xfrm>
            <a:off x="10127089" y="4273503"/>
            <a:ext cx="1645002" cy="646331"/>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Interpreter</a:t>
            </a:r>
          </a:p>
          <a:p>
            <a:r>
              <a:rPr lang="en-IN" dirty="0" smtClean="0">
                <a:latin typeface="Verdana" panose="020B0604030504040204" pitchFamily="34" charset="0"/>
                <a:ea typeface="Verdana" panose="020B0604030504040204" pitchFamily="34" charset="0"/>
                <a:cs typeface="Verdana" panose="020B0604030504040204" pitchFamily="34" charset="0"/>
              </a:rPr>
              <a:t>JIT Compiler</a:t>
            </a:r>
            <a:endParaRPr lang="en-IN" dirty="0">
              <a:latin typeface="Verdana" panose="020B0604030504040204" pitchFamily="34" charset="0"/>
              <a:ea typeface="Verdana" panose="020B0604030504040204" pitchFamily="34" charset="0"/>
              <a:cs typeface="Verdana" panose="020B0604030504040204" pitchFamily="34" charset="0"/>
            </a:endParaRPr>
          </a:p>
        </p:txBody>
      </p:sp>
      <p:cxnSp>
        <p:nvCxnSpPr>
          <p:cNvPr id="57" name="Straight Arrow Connector 56"/>
          <p:cNvCxnSpPr>
            <a:stCxn id="23" idx="1"/>
            <a:endCxn id="10" idx="3"/>
          </p:cNvCxnSpPr>
          <p:nvPr/>
        </p:nvCxnSpPr>
        <p:spPr>
          <a:xfrm flipH="1">
            <a:off x="9541105" y="770650"/>
            <a:ext cx="781313" cy="772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p:cNvCxnSpPr>
            <a:stCxn id="24" idx="1"/>
            <a:endCxn id="11" idx="3"/>
          </p:cNvCxnSpPr>
          <p:nvPr/>
        </p:nvCxnSpPr>
        <p:spPr>
          <a:xfrm flipH="1" flipV="1">
            <a:off x="9489587" y="2534985"/>
            <a:ext cx="639649" cy="7662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a:stCxn id="55" idx="1"/>
            <a:endCxn id="12" idx="3"/>
          </p:cNvCxnSpPr>
          <p:nvPr/>
        </p:nvCxnSpPr>
        <p:spPr>
          <a:xfrm flipH="1" flipV="1">
            <a:off x="9515347" y="4041827"/>
            <a:ext cx="611742" cy="5548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p:cNvCxnSpPr>
            <a:endCxn id="12" idx="3"/>
          </p:cNvCxnSpPr>
          <p:nvPr/>
        </p:nvCxnSpPr>
        <p:spPr>
          <a:xfrm flipH="1" flipV="1">
            <a:off x="9515347" y="4041827"/>
            <a:ext cx="1161239" cy="3402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TextBox 63"/>
          <p:cNvSpPr txBox="1"/>
          <p:nvPr/>
        </p:nvSpPr>
        <p:spPr>
          <a:xfrm>
            <a:off x="-47242" y="339138"/>
            <a:ext cx="1412566" cy="369332"/>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Source file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65" name="TextBox 64"/>
          <p:cNvSpPr txBox="1"/>
          <p:nvPr/>
        </p:nvSpPr>
        <p:spPr>
          <a:xfrm>
            <a:off x="-74149" y="1584101"/>
            <a:ext cx="1795684" cy="369332"/>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Machine Code</a:t>
            </a:r>
            <a:endParaRPr lang="en-IN" dirty="0">
              <a:latin typeface="Verdana" panose="020B0604030504040204" pitchFamily="34" charset="0"/>
              <a:ea typeface="Verdana" panose="020B0604030504040204" pitchFamily="34" charset="0"/>
              <a:cs typeface="Verdana" panose="020B0604030504040204" pitchFamily="34" charset="0"/>
            </a:endParaRPr>
          </a:p>
        </p:txBody>
      </p:sp>
      <p:cxnSp>
        <p:nvCxnSpPr>
          <p:cNvPr id="67" name="Straight Arrow Connector 66"/>
          <p:cNvCxnSpPr>
            <a:stCxn id="64" idx="3"/>
            <a:endCxn id="3" idx="1"/>
          </p:cNvCxnSpPr>
          <p:nvPr/>
        </p:nvCxnSpPr>
        <p:spPr>
          <a:xfrm>
            <a:off x="1365324" y="523804"/>
            <a:ext cx="193020" cy="3004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p:cNvCxnSpPr>
            <a:stCxn id="65" idx="2"/>
            <a:endCxn id="4" idx="1"/>
          </p:cNvCxnSpPr>
          <p:nvPr/>
        </p:nvCxnSpPr>
        <p:spPr>
          <a:xfrm>
            <a:off x="823693" y="1953433"/>
            <a:ext cx="693866" cy="6073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347479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3866"/>
          </a:xfrm>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Rules in Primitive type conversion and cast operator</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968992"/>
            <a:ext cx="10515600" cy="5207971"/>
          </a:xfrm>
        </p:spPr>
        <p:txBody>
          <a:bodyPr>
            <a:normAutofit/>
          </a:bodyPr>
          <a:lstStyle/>
          <a:p>
            <a:pPr marL="514350" indent="-51435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Source and destination </a:t>
            </a:r>
            <a:r>
              <a:rPr lang="en-IN" sz="1400" b="1" dirty="0" smtClean="0">
                <a:latin typeface="Verdana" panose="020B0604030504040204" pitchFamily="34" charset="0"/>
                <a:ea typeface="Verdana" panose="020B0604030504040204" pitchFamily="34" charset="0"/>
                <a:cs typeface="Verdana" panose="020B0604030504040204" pitchFamily="34" charset="0"/>
              </a:rPr>
              <a:t>data type </a:t>
            </a:r>
            <a:r>
              <a:rPr lang="en-IN" sz="1400" dirty="0" smtClean="0">
                <a:latin typeface="Verdana" panose="020B0604030504040204" pitchFamily="34" charset="0"/>
                <a:ea typeface="Verdana" panose="020B0604030504040204" pitchFamily="34" charset="0"/>
                <a:cs typeface="Verdana" panose="020B0604030504040204" pitchFamily="34" charset="0"/>
              </a:rPr>
              <a:t>must be compatible; otherwise it leads to </a:t>
            </a:r>
            <a:r>
              <a:rPr lang="en-IN" sz="1400" b="1" dirty="0" smtClean="0">
                <a:latin typeface="Verdana" panose="020B0604030504040204" pitchFamily="34" charset="0"/>
                <a:ea typeface="Verdana" panose="020B0604030504040204" pitchFamily="34" charset="0"/>
                <a:cs typeface="Verdana" panose="020B0604030504040204" pitchFamily="34" charset="0"/>
              </a:rPr>
              <a:t>CTE: “incompatible types”</a:t>
            </a:r>
            <a:r>
              <a:rPr lang="en-IN" sz="1400" dirty="0" smtClean="0">
                <a:latin typeface="Verdana" panose="020B0604030504040204" pitchFamily="34" charset="0"/>
                <a:ea typeface="Verdana" panose="020B0604030504040204" pitchFamily="34" charset="0"/>
                <a:cs typeface="Verdana" panose="020B0604030504040204" pitchFamily="34" charset="0"/>
              </a:rPr>
              <a:t>. Except </a:t>
            </a:r>
            <a:r>
              <a:rPr lang="en-IN" sz="1400" dirty="0" err="1" smtClean="0">
                <a:latin typeface="Verdana" panose="020B0604030504040204" pitchFamily="34" charset="0"/>
                <a:ea typeface="Verdana" panose="020B0604030504040204" pitchFamily="34" charset="0"/>
                <a:cs typeface="Verdana" panose="020B0604030504040204" pitchFamily="34" charset="0"/>
              </a:rPr>
              <a:t>boolean</a:t>
            </a:r>
            <a:r>
              <a:rPr lang="en-IN" sz="1400" dirty="0" smtClean="0">
                <a:latin typeface="Verdana" panose="020B0604030504040204" pitchFamily="34" charset="0"/>
                <a:ea typeface="Verdana" panose="020B0604030504040204" pitchFamily="34" charset="0"/>
                <a:cs typeface="Verdana" panose="020B0604030504040204" pitchFamily="34" charset="0"/>
              </a:rPr>
              <a:t> all other primitive types are compatible. It means </a:t>
            </a:r>
            <a:r>
              <a:rPr lang="en-IN" sz="1400" dirty="0" err="1" smtClean="0">
                <a:latin typeface="Verdana" panose="020B0604030504040204" pitchFamily="34" charset="0"/>
                <a:ea typeface="Verdana" panose="020B0604030504040204" pitchFamily="34" charset="0"/>
                <a:cs typeface="Verdana" panose="020B0604030504040204" pitchFamily="34" charset="0"/>
              </a:rPr>
              <a:t>boolean</a:t>
            </a:r>
            <a:r>
              <a:rPr lang="en-IN" sz="1400" dirty="0" smtClean="0">
                <a:latin typeface="Verdana" panose="020B0604030504040204" pitchFamily="34" charset="0"/>
                <a:ea typeface="Verdana" panose="020B0604030504040204" pitchFamily="34" charset="0"/>
                <a:cs typeface="Verdana" panose="020B0604030504040204" pitchFamily="34" charset="0"/>
              </a:rPr>
              <a:t> value or variable cannot to assigned to any other data types.  </a:t>
            </a:r>
            <a:r>
              <a:rPr lang="en-IN" sz="1400" b="1" dirty="0" smtClean="0">
                <a:latin typeface="Verdana" panose="020B0604030504040204" pitchFamily="34" charset="0"/>
                <a:ea typeface="Verdana" panose="020B0604030504040204" pitchFamily="34" charset="0"/>
                <a:cs typeface="Verdana" panose="020B0604030504040204" pitchFamily="34" charset="0"/>
              </a:rPr>
              <a:t>CTE: inconvertible type</a:t>
            </a:r>
          </a:p>
          <a:p>
            <a:pPr marL="514350" indent="-51435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Source type </a:t>
            </a:r>
            <a:r>
              <a:rPr lang="en-IN" sz="1400" b="1" dirty="0" smtClean="0">
                <a:latin typeface="Verdana" panose="020B0604030504040204" pitchFamily="34" charset="0"/>
                <a:ea typeface="Verdana" panose="020B0604030504040204" pitchFamily="34" charset="0"/>
                <a:cs typeface="Verdana" panose="020B0604030504040204" pitchFamily="34" charset="0"/>
              </a:rPr>
              <a:t>range </a:t>
            </a:r>
            <a:r>
              <a:rPr lang="en-IN" sz="1400" dirty="0" smtClean="0">
                <a:latin typeface="Verdana" panose="020B0604030504040204" pitchFamily="34" charset="0"/>
                <a:ea typeface="Verdana" panose="020B0604030504040204" pitchFamily="34" charset="0"/>
                <a:cs typeface="Verdana" panose="020B0604030504040204" pitchFamily="34" charset="0"/>
              </a:rPr>
              <a:t>must be less than or equals to destination type range, otherwise it leads to CTE: “</a:t>
            </a:r>
            <a:r>
              <a:rPr lang="en-IN" sz="1400" b="1" dirty="0" smtClean="0">
                <a:latin typeface="Verdana" panose="020B0604030504040204" pitchFamily="34" charset="0"/>
                <a:ea typeface="Verdana" panose="020B0604030504040204" pitchFamily="34" charset="0"/>
                <a:cs typeface="Verdana" panose="020B0604030504040204" pitchFamily="34" charset="0"/>
              </a:rPr>
              <a:t>possible loss of precision</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pPr marL="0" indent="0">
              <a:buNone/>
            </a:pPr>
            <a:endParaRPr lang="en-IN" sz="1400" b="1"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Rules of Cast Operator:</a:t>
            </a:r>
          </a:p>
          <a:p>
            <a:pPr>
              <a:buFont typeface="Wingdings" panose="05000000000000000000" pitchFamily="2" charset="2"/>
              <a:buChar char="v"/>
            </a:pPr>
            <a:r>
              <a:rPr lang="en-IN" sz="1400" b="1" dirty="0" smtClean="0">
                <a:latin typeface="Verdana" panose="020B0604030504040204" pitchFamily="34" charset="0"/>
                <a:ea typeface="Verdana" panose="020B0604030504040204" pitchFamily="34" charset="0"/>
                <a:cs typeface="Verdana" panose="020B0604030504040204" pitchFamily="34" charset="0"/>
              </a:rPr>
              <a:t>CTE: “</a:t>
            </a:r>
            <a:r>
              <a:rPr lang="en-IN" sz="1400" b="1" dirty="0" err="1" smtClean="0">
                <a:latin typeface="Verdana" panose="020B0604030504040204" pitchFamily="34" charset="0"/>
                <a:ea typeface="Verdana" panose="020B0604030504040204" pitchFamily="34" charset="0"/>
                <a:cs typeface="Verdana" panose="020B0604030504040204" pitchFamily="34" charset="0"/>
              </a:rPr>
              <a:t>inconvertiable</a:t>
            </a:r>
            <a:r>
              <a:rPr lang="en-IN" sz="1400" b="1" dirty="0" smtClean="0">
                <a:latin typeface="Verdana" panose="020B0604030504040204" pitchFamily="34" charset="0"/>
                <a:ea typeface="Verdana" panose="020B0604030504040204" pitchFamily="34" charset="0"/>
                <a:cs typeface="Verdana" panose="020B0604030504040204" pitchFamily="34" charset="0"/>
              </a:rPr>
              <a:t> type”: </a:t>
            </a:r>
            <a:r>
              <a:rPr lang="en-IN" sz="1400" dirty="0" smtClean="0">
                <a:latin typeface="Verdana" panose="020B0604030504040204" pitchFamily="34" charset="0"/>
                <a:ea typeface="Verdana" panose="020B0604030504040204" pitchFamily="34" charset="0"/>
                <a:cs typeface="Verdana" panose="020B0604030504040204" pitchFamily="34" charset="0"/>
              </a:rPr>
              <a:t>cast operator data type must be compatible with source type else leads to this error</a:t>
            </a: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anose="05000000000000000000" pitchFamily="2" charset="2"/>
              <a:buChar char="v"/>
            </a:pPr>
            <a:r>
              <a:rPr lang="en-IN" sz="1400" b="1" dirty="0" smtClean="0">
                <a:latin typeface="Verdana" panose="020B0604030504040204" pitchFamily="34" charset="0"/>
                <a:ea typeface="Verdana" panose="020B0604030504040204" pitchFamily="34" charset="0"/>
                <a:cs typeface="Verdana" panose="020B0604030504040204" pitchFamily="34" charset="0"/>
              </a:rPr>
              <a:t>CTE: “</a:t>
            </a:r>
            <a:r>
              <a:rPr lang="en-IN" sz="1400" b="1" dirty="0" err="1" smtClean="0">
                <a:latin typeface="Verdana" panose="020B0604030504040204" pitchFamily="34" charset="0"/>
                <a:ea typeface="Verdana" panose="020B0604030504040204" pitchFamily="34" charset="0"/>
                <a:cs typeface="Verdana" panose="020B0604030504040204" pitchFamily="34" charset="0"/>
              </a:rPr>
              <a:t>incompatiable</a:t>
            </a:r>
            <a:r>
              <a:rPr lang="en-IN" sz="1400" b="1" dirty="0" smtClean="0">
                <a:latin typeface="Verdana" panose="020B0604030504040204" pitchFamily="34" charset="0"/>
                <a:ea typeface="Verdana" panose="020B0604030504040204" pitchFamily="34" charset="0"/>
                <a:cs typeface="Verdana" panose="020B0604030504040204" pitchFamily="34" charset="0"/>
              </a:rPr>
              <a:t> type:”:</a:t>
            </a:r>
            <a:r>
              <a:rPr lang="en-IN" sz="1400" dirty="0" smtClean="0">
                <a:latin typeface="Verdana" panose="020B0604030504040204" pitchFamily="34" charset="0"/>
                <a:ea typeface="Verdana" panose="020B0604030504040204" pitchFamily="34" charset="0"/>
                <a:cs typeface="Verdana" panose="020B0604030504040204" pitchFamily="34" charset="0"/>
              </a:rPr>
              <a:t>it should be compatible with destination type else it leads to this error</a:t>
            </a: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anose="05000000000000000000" pitchFamily="2" charset="2"/>
              <a:buChar char="v"/>
            </a:pPr>
            <a:r>
              <a:rPr lang="en-IN" sz="1400" b="1" dirty="0" smtClean="0">
                <a:latin typeface="Verdana" panose="020B0604030504040204" pitchFamily="34" charset="0"/>
                <a:ea typeface="Verdana" panose="020B0604030504040204" pitchFamily="34" charset="0"/>
                <a:cs typeface="Verdana" panose="020B0604030504040204" pitchFamily="34" charset="0"/>
              </a:rPr>
              <a:t>CTE: “possible loss of precession”: </a:t>
            </a:r>
            <a:r>
              <a:rPr lang="en-IN" sz="1400" dirty="0" smtClean="0">
                <a:latin typeface="Verdana" panose="020B0604030504040204" pitchFamily="34" charset="0"/>
                <a:ea typeface="Verdana" panose="020B0604030504040204" pitchFamily="34" charset="0"/>
                <a:cs typeface="Verdana" panose="020B0604030504040204" pitchFamily="34" charset="0"/>
              </a:rPr>
              <a:t>its range must be &lt;= destination type else it leads to this error</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Example:</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Table 3"/>
          <p:cNvGraphicFramePr>
            <a:graphicFrameLocks noGrp="1"/>
          </p:cNvGraphicFramePr>
          <p:nvPr>
            <p:extLst/>
          </p:nvPr>
        </p:nvGraphicFramePr>
        <p:xfrm>
          <a:off x="838200" y="4227140"/>
          <a:ext cx="8128000" cy="731520"/>
        </p:xfrm>
        <a:graphic>
          <a:graphicData uri="http://schemas.openxmlformats.org/drawingml/2006/table">
            <a:tbl>
              <a:tblPr firstRow="1" bandRow="1">
                <a:tableStyleId>{00A15C55-8517-42AA-B614-E9B94910E393}</a:tableStyleId>
              </a:tblPr>
              <a:tblGrid>
                <a:gridCol w="8128000"/>
              </a:tblGrid>
              <a:tr h="576872">
                <a:tc>
                  <a:txBody>
                    <a:bodyPr/>
                    <a:lstStyle/>
                    <a:p>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IN" sz="14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=130;</a:t>
                      </a:r>
                    </a:p>
                    <a:p>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short s=(byte)</a:t>
                      </a:r>
                      <a:r>
                        <a:rPr lang="en-IN" sz="14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//-126</a:t>
                      </a:r>
                    </a:p>
                    <a:p>
                      <a:endPar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19226191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80233671"/>
              </p:ext>
            </p:extLst>
          </p:nvPr>
        </p:nvGraphicFramePr>
        <p:xfrm>
          <a:off x="321974" y="1171979"/>
          <a:ext cx="11307648" cy="4452691"/>
        </p:xfrm>
        <a:graphic>
          <a:graphicData uri="http://schemas.openxmlformats.org/drawingml/2006/table">
            <a:tbl>
              <a:tblPr firstRow="1" bandRow="1">
                <a:tableStyleId>{D7AC3CCA-C797-4891-BE02-D94E43425B78}</a:tableStyleId>
              </a:tblPr>
              <a:tblGrid>
                <a:gridCol w="1403795"/>
                <a:gridCol w="940158"/>
                <a:gridCol w="1017431"/>
                <a:gridCol w="824248"/>
                <a:gridCol w="940157"/>
                <a:gridCol w="759854"/>
                <a:gridCol w="824248"/>
                <a:gridCol w="695459"/>
                <a:gridCol w="850006"/>
                <a:gridCol w="888642"/>
                <a:gridCol w="1221346"/>
                <a:gridCol w="942304"/>
              </a:tblGrid>
              <a:tr h="947491">
                <a:tc>
                  <a:txBody>
                    <a:bodyPr/>
                    <a:lstStyle/>
                    <a:p>
                      <a:r>
                        <a:rPr lang="en-IN" sz="1400" dirty="0" smtClean="0"/>
                        <a:t>Modifiers</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private</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protected        </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public</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static</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final</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abstract</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native</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volatile</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transient</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synchronized</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err="1" smtClean="0"/>
                        <a:t>strictfp</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r>
              <a:tr h="390350">
                <a:tc>
                  <a:txBody>
                    <a:bodyPr/>
                    <a:lstStyle/>
                    <a:p>
                      <a:r>
                        <a:rPr lang="en-IN" sz="1600" dirty="0" smtClean="0"/>
                        <a:t>Local</a:t>
                      </a:r>
                      <a:r>
                        <a:rPr lang="en-IN" sz="1600" baseline="0" dirty="0" smtClean="0"/>
                        <a:t> </a:t>
                      </a:r>
                      <a:r>
                        <a:rPr lang="en-IN" sz="1600" baseline="0" dirty="0" err="1" smtClean="0"/>
                        <a:t>var</a:t>
                      </a:r>
                      <a:endParaRPr lang="en-IN"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40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r>
              <a:tr h="390350">
                <a:tc>
                  <a:txBody>
                    <a:bodyPr/>
                    <a:lstStyle/>
                    <a:p>
                      <a:r>
                        <a:rPr lang="en-IN" sz="1600" dirty="0" smtClean="0"/>
                        <a:t>Class</a:t>
                      </a:r>
                      <a:r>
                        <a:rPr lang="en-IN" sz="1600" baseline="0" dirty="0" smtClean="0"/>
                        <a:t> level </a:t>
                      </a:r>
                      <a:r>
                        <a:rPr lang="en-IN" sz="1600" baseline="0" dirty="0" err="1" smtClean="0"/>
                        <a:t>var</a:t>
                      </a:r>
                      <a:endParaRPr lang="en-IN"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r>
              <a:tr h="390350">
                <a:tc>
                  <a:txBody>
                    <a:bodyPr/>
                    <a:lstStyle/>
                    <a:p>
                      <a:r>
                        <a:rPr lang="en-IN" sz="1600" dirty="0" smtClean="0"/>
                        <a:t>Method</a:t>
                      </a:r>
                      <a:endParaRPr lang="en-IN"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r>
              <a:tr h="390350">
                <a:tc>
                  <a:txBody>
                    <a:bodyPr/>
                    <a:lstStyle/>
                    <a:p>
                      <a:r>
                        <a:rPr lang="en-IN" sz="1600" dirty="0" smtClean="0"/>
                        <a:t>class</a:t>
                      </a:r>
                      <a:endParaRPr lang="en-IN"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r>
              <a:tr h="390350">
                <a:tc>
                  <a:txBody>
                    <a:bodyPr/>
                    <a:lstStyle/>
                    <a:p>
                      <a:r>
                        <a:rPr lang="en-IN" sz="1600" dirty="0" smtClean="0"/>
                        <a:t>interface</a:t>
                      </a:r>
                      <a:endParaRPr lang="en-IN"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38228985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58206"/>
          </a:xfrm>
        </p:spPr>
        <p:txBody>
          <a:bodyPr>
            <a:normAutofit fontScale="90000"/>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4 ways to initialize a variables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968991"/>
            <a:ext cx="10515600" cy="5581934"/>
          </a:xfrm>
        </p:spPr>
        <p:txBody>
          <a:bodyPr>
            <a:normAutofit/>
          </a:bodyPr>
          <a:lstStyle/>
          <a:p>
            <a:r>
              <a:rPr lang="en-IN" sz="1400" dirty="0" smtClean="0">
                <a:latin typeface="Verdana" panose="020B0604030504040204" pitchFamily="34" charset="0"/>
                <a:ea typeface="Verdana" panose="020B0604030504040204" pitchFamily="34" charset="0"/>
                <a:cs typeface="Verdana" panose="020B0604030504040204" pitchFamily="34" charset="0"/>
              </a:rPr>
              <a:t>Using literals  : int </a:t>
            </a:r>
            <a:r>
              <a:rPr lang="en-IN" sz="1400" dirty="0" err="1" smtClean="0">
                <a:latin typeface="Verdana" panose="020B0604030504040204" pitchFamily="34" charset="0"/>
                <a:ea typeface="Verdana" panose="020B0604030504040204" pitchFamily="34" charset="0"/>
                <a:cs typeface="Verdana" panose="020B0604030504040204" pitchFamily="34" charset="0"/>
              </a:rPr>
              <a:t>i</a:t>
            </a:r>
            <a:r>
              <a:rPr lang="en-IN" sz="1400" dirty="0" smtClean="0">
                <a:latin typeface="Verdana" panose="020B0604030504040204" pitchFamily="34" charset="0"/>
                <a:ea typeface="Verdana" panose="020B0604030504040204" pitchFamily="34" charset="0"/>
                <a:cs typeface="Verdana" panose="020B0604030504040204" pitchFamily="34" charset="0"/>
              </a:rPr>
              <a:t>=10</a:t>
            </a:r>
          </a:p>
          <a:p>
            <a:r>
              <a:rPr lang="en-IN" sz="1400" dirty="0" smtClean="0">
                <a:latin typeface="Verdana" panose="020B0604030504040204" pitchFamily="34" charset="0"/>
                <a:ea typeface="Verdana" panose="020B0604030504040204" pitchFamily="34" charset="0"/>
                <a:cs typeface="Verdana" panose="020B0604030504040204" pitchFamily="34" charset="0"/>
              </a:rPr>
              <a:t>Using another variables: int j=1</a:t>
            </a:r>
          </a:p>
          <a:p>
            <a:r>
              <a:rPr lang="en-IN" sz="1400" dirty="0" smtClean="0">
                <a:latin typeface="Verdana" panose="020B0604030504040204" pitchFamily="34" charset="0"/>
                <a:ea typeface="Verdana" panose="020B0604030504040204" pitchFamily="34" charset="0"/>
                <a:cs typeface="Verdana" panose="020B0604030504040204" pitchFamily="34" charset="0"/>
              </a:rPr>
              <a:t>Using expression: int k=</a:t>
            </a:r>
            <a:r>
              <a:rPr lang="en-IN" sz="1400" dirty="0" err="1" smtClean="0">
                <a:latin typeface="Verdana" panose="020B0604030504040204" pitchFamily="34" charset="0"/>
                <a:ea typeface="Verdana" panose="020B0604030504040204" pitchFamily="34" charset="0"/>
                <a:cs typeface="Verdana" panose="020B0604030504040204" pitchFamily="34" charset="0"/>
              </a:rPr>
              <a:t>i+j</a:t>
            </a:r>
            <a:endParaRPr lang="en-IN" sz="1400" dirty="0" smtClean="0">
              <a:latin typeface="Verdana" panose="020B0604030504040204" pitchFamily="34" charset="0"/>
              <a:ea typeface="Verdana" panose="020B0604030504040204" pitchFamily="34" charset="0"/>
              <a:cs typeface="Verdana" panose="020B0604030504040204" pitchFamily="34" charset="0"/>
            </a:endParaRPr>
          </a:p>
          <a:p>
            <a:r>
              <a:rPr lang="en-IN" sz="1400" dirty="0" smtClean="0">
                <a:latin typeface="Verdana" panose="020B0604030504040204" pitchFamily="34" charset="0"/>
                <a:ea typeface="Verdana" panose="020B0604030504040204" pitchFamily="34" charset="0"/>
                <a:cs typeface="Verdana" panose="020B0604030504040204" pitchFamily="34" charset="0"/>
              </a:rPr>
              <a:t>Using non-void method call: int x=m1()</a:t>
            </a: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Note-1:</a:t>
            </a:r>
            <a:r>
              <a:rPr lang="en-IN" sz="1400" dirty="0" smtClean="0">
                <a:latin typeface="Verdana" panose="020B0604030504040204" pitchFamily="34" charset="0"/>
                <a:ea typeface="Verdana" panose="020B0604030504040204" pitchFamily="34" charset="0"/>
                <a:cs typeface="Verdana" panose="020B0604030504040204" pitchFamily="34" charset="0"/>
              </a:rPr>
              <a:t> In all four ways of assignment compiler checks only source data type and its range but not its value, but in case of int and char literals assignment it checks type, range and also its value. If the value is within the range of destination type variable compiler allows assignment else it leads CTE: Incompatible type: Possible </a:t>
            </a:r>
            <a:r>
              <a:rPr lang="en-IN" sz="1400" dirty="0" err="1" smtClean="0">
                <a:latin typeface="Verdana" panose="020B0604030504040204" pitchFamily="34" charset="0"/>
                <a:ea typeface="Verdana" panose="020B0604030504040204" pitchFamily="34" charset="0"/>
                <a:cs typeface="Verdana" panose="020B0604030504040204" pitchFamily="34" charset="0"/>
              </a:rPr>
              <a:t>lossy</a:t>
            </a:r>
            <a:r>
              <a:rPr lang="en-IN" sz="1400" dirty="0" smtClean="0">
                <a:latin typeface="Verdana" panose="020B0604030504040204" pitchFamily="34" charset="0"/>
                <a:ea typeface="Verdana" panose="020B0604030504040204" pitchFamily="34" charset="0"/>
                <a:cs typeface="Verdana" panose="020B0604030504040204" pitchFamily="34" charset="0"/>
              </a:rPr>
              <a:t> conversion error.</a:t>
            </a: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Note-2</a:t>
            </a:r>
            <a:r>
              <a:rPr lang="en-IN" sz="1400" b="1" dirty="0">
                <a:latin typeface="Verdana" panose="020B0604030504040204" pitchFamily="34" charset="0"/>
                <a:ea typeface="Verdana" panose="020B0604030504040204" pitchFamily="34" charset="0"/>
                <a:cs typeface="Verdana" panose="020B0604030504040204" pitchFamily="34" charset="0"/>
              </a:rPr>
              <a:t>:</a:t>
            </a:r>
            <a:r>
              <a:rPr lang="en-IN" sz="1400" dirty="0">
                <a:latin typeface="Verdana" panose="020B0604030504040204" pitchFamily="34" charset="0"/>
                <a:ea typeface="Verdana" panose="020B0604030504040204" pitchFamily="34" charset="0"/>
                <a:cs typeface="Verdana" panose="020B0604030504040204" pitchFamily="34" charset="0"/>
              </a:rPr>
              <a:t> While evaluating an expression containing </a:t>
            </a:r>
            <a:r>
              <a:rPr lang="en-IN" sz="1400" dirty="0" smtClean="0">
                <a:latin typeface="Verdana" panose="020B0604030504040204" pitchFamily="34" charset="0"/>
                <a:ea typeface="Verdana" panose="020B0604030504040204" pitchFamily="34" charset="0"/>
                <a:cs typeface="Verdana" panose="020B0604030504040204" pitchFamily="34" charset="0"/>
              </a:rPr>
              <a:t>byte, short or char </a:t>
            </a:r>
            <a:r>
              <a:rPr lang="en-IN" sz="1400" dirty="0">
                <a:latin typeface="Verdana" panose="020B0604030504040204" pitchFamily="34" charset="0"/>
                <a:ea typeface="Verdana" panose="020B0604030504040204" pitchFamily="34" charset="0"/>
                <a:cs typeface="Verdana" panose="020B0604030504040204" pitchFamily="34" charset="0"/>
              </a:rPr>
              <a:t>the whole expression is converted to int then evaluated and the result is also of type int</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Ex:</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byte b=10+20; CTE: </a:t>
            </a:r>
            <a:r>
              <a:rPr lang="en-IN" sz="1400" dirty="0" err="1" smtClean="0">
                <a:latin typeface="Verdana" panose="020B0604030504040204" pitchFamily="34" charset="0"/>
                <a:ea typeface="Verdana" panose="020B0604030504040204" pitchFamily="34" charset="0"/>
                <a:cs typeface="Verdana" panose="020B0604030504040204" pitchFamily="34" charset="0"/>
              </a:rPr>
              <a:t>Possbile</a:t>
            </a:r>
            <a:r>
              <a:rPr lang="en-IN" sz="1400" dirty="0" smtClean="0">
                <a:latin typeface="Verdana" panose="020B0604030504040204" pitchFamily="34" charset="0"/>
                <a:ea typeface="Verdana" panose="020B0604030504040204" pitchFamily="34" charset="0"/>
                <a:cs typeface="Verdana" panose="020B0604030504040204" pitchFamily="34" charset="0"/>
              </a:rPr>
              <a:t> </a:t>
            </a:r>
            <a:r>
              <a:rPr lang="en-IN" sz="1400" dirty="0" err="1" smtClean="0">
                <a:latin typeface="Verdana" panose="020B0604030504040204" pitchFamily="34" charset="0"/>
                <a:ea typeface="Verdana" panose="020B0604030504040204" pitchFamily="34" charset="0"/>
                <a:cs typeface="Verdana" panose="020B0604030504040204" pitchFamily="34" charset="0"/>
              </a:rPr>
              <a:t>lossy</a:t>
            </a:r>
            <a:r>
              <a:rPr lang="en-IN" sz="1400" dirty="0" smtClean="0">
                <a:latin typeface="Verdana" panose="020B0604030504040204" pitchFamily="34" charset="0"/>
                <a:ea typeface="Verdana" panose="020B0604030504040204" pitchFamily="34" charset="0"/>
                <a:cs typeface="Verdana" panose="020B0604030504040204" pitchFamily="34" charset="0"/>
              </a:rPr>
              <a:t> conversion</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byte b=int + int</a:t>
            </a: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byte b=int</a:t>
            </a: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Note-3: </a:t>
            </a:r>
            <a:r>
              <a:rPr lang="en-IN" sz="1400" dirty="0" smtClean="0">
                <a:latin typeface="Verdana" panose="020B0604030504040204" pitchFamily="34" charset="0"/>
                <a:ea typeface="Verdana" panose="020B0604030504040204" pitchFamily="34" charset="0"/>
                <a:cs typeface="Verdana" panose="020B0604030504040204" pitchFamily="34" charset="0"/>
              </a:rPr>
              <a:t>Primarily Data type is int  (Integrals literals are of int type)</a:t>
            </a: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Note-4: </a:t>
            </a:r>
            <a:r>
              <a:rPr lang="en-IN" sz="1400" dirty="0" smtClean="0">
                <a:latin typeface="Verdana" panose="020B0604030504040204" pitchFamily="34" charset="0"/>
                <a:ea typeface="Verdana" panose="020B0604030504040204" pitchFamily="34" charset="0"/>
                <a:cs typeface="Verdana" panose="020B0604030504040204" pitchFamily="34" charset="0"/>
              </a:rPr>
              <a:t>if we pass value to method call it will consider int if that method parameter has less size data type. For example: byte or short</a:t>
            </a:r>
          </a:p>
          <a:p>
            <a:pPr marL="0" indent="0">
              <a:buNone/>
            </a:pPr>
            <a:r>
              <a:rPr lang="en-IN" sz="1400" dirty="0">
                <a:latin typeface="Verdana" panose="020B0604030504040204" pitchFamily="34" charset="0"/>
                <a:ea typeface="Verdana" panose="020B0604030504040204" pitchFamily="34" charset="0"/>
                <a:cs typeface="Verdana" panose="020B0604030504040204" pitchFamily="34" charset="0"/>
              </a:rPr>
              <a:t>i</a:t>
            </a:r>
            <a:r>
              <a:rPr lang="en-IN" sz="1400" dirty="0" smtClean="0">
                <a:latin typeface="Verdana" panose="020B0604030504040204" pitchFamily="34" charset="0"/>
                <a:ea typeface="Verdana" panose="020B0604030504040204" pitchFamily="34" charset="0"/>
                <a:cs typeface="Verdana" panose="020B0604030504040204" pitchFamily="34" charset="0"/>
              </a:rPr>
              <a:t>nt fun(byte b1,byte b2){//}  </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fun(10,20)// CTE: Possible </a:t>
            </a:r>
            <a:r>
              <a:rPr lang="en-IN" sz="1400" dirty="0" err="1" smtClean="0">
                <a:latin typeface="Verdana" panose="020B0604030504040204" pitchFamily="34" charset="0"/>
                <a:ea typeface="Verdana" panose="020B0604030504040204" pitchFamily="34" charset="0"/>
                <a:cs typeface="Verdana" panose="020B0604030504040204" pitchFamily="34" charset="0"/>
              </a:rPr>
              <a:t>lossy</a:t>
            </a:r>
            <a:r>
              <a:rPr lang="en-IN" sz="1400" dirty="0" smtClean="0">
                <a:latin typeface="Verdana" panose="020B0604030504040204" pitchFamily="34" charset="0"/>
                <a:ea typeface="Verdana" panose="020B0604030504040204" pitchFamily="34" charset="0"/>
                <a:cs typeface="Verdana" panose="020B0604030504040204" pitchFamily="34" charset="0"/>
              </a:rPr>
              <a:t> conversion</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592962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4056"/>
          </a:xfrm>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Class and Object</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928048"/>
            <a:ext cx="10515600" cy="5663821"/>
          </a:xfrm>
        </p:spPr>
        <p:txBody>
          <a:bodyPr>
            <a:normAutofit/>
          </a:bodyPr>
          <a:lstStyle/>
          <a:p>
            <a:endParaRPr lang="en-IN" sz="1400" dirty="0" smtClean="0">
              <a:latin typeface="Verdana" panose="020B0604030504040204" pitchFamily="34" charset="0"/>
              <a:ea typeface="Verdana" panose="020B0604030504040204" pitchFamily="34" charset="0"/>
              <a:cs typeface="Verdana" panose="020B0604030504040204" pitchFamily="34" charset="0"/>
            </a:endParaRPr>
          </a:p>
          <a:p>
            <a:r>
              <a:rPr lang="en-IN" sz="1400" dirty="0" smtClean="0">
                <a:latin typeface="Verdana" panose="020B0604030504040204" pitchFamily="34" charset="0"/>
                <a:ea typeface="Verdana" panose="020B0604030504040204" pitchFamily="34" charset="0"/>
                <a:cs typeface="Verdana" panose="020B0604030504040204" pitchFamily="34" charset="0"/>
              </a:rPr>
              <a:t>Class is a specification/blueprint/template that defines state and behaviour of an object.</a:t>
            </a:r>
          </a:p>
          <a:p>
            <a:r>
              <a:rPr lang="en-IN" sz="1400" dirty="0" smtClean="0">
                <a:latin typeface="Verdana" panose="020B0604030504040204" pitchFamily="34" charset="0"/>
                <a:ea typeface="Verdana" panose="020B0604030504040204" pitchFamily="34" charset="0"/>
                <a:cs typeface="Verdana" panose="020B0604030504040204" pitchFamily="34" charset="0"/>
              </a:rPr>
              <a:t>Object is an instance of a class.</a:t>
            </a:r>
          </a:p>
          <a:p>
            <a:r>
              <a:rPr lang="en-IN" sz="1400" dirty="0" smtClean="0">
                <a:latin typeface="Verdana" panose="020B0604030504040204" pitchFamily="34" charset="0"/>
                <a:ea typeface="Verdana" panose="020B0604030504040204" pitchFamily="34" charset="0"/>
                <a:cs typeface="Verdana" panose="020B0604030504040204" pitchFamily="34" charset="0"/>
              </a:rPr>
              <a:t>Objects is stored in heap memory.</a:t>
            </a:r>
          </a:p>
          <a:p>
            <a:r>
              <a:rPr lang="en-IN" sz="1400" dirty="0" smtClean="0">
                <a:latin typeface="Verdana" panose="020B0604030504040204" pitchFamily="34" charset="0"/>
                <a:ea typeface="Verdana" panose="020B0604030504040204" pitchFamily="34" charset="0"/>
                <a:cs typeface="Verdana" panose="020B0604030504040204" pitchFamily="34" charset="0"/>
              </a:rPr>
              <a:t>Object is created using constructor.</a:t>
            </a: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Table 3"/>
          <p:cNvGraphicFramePr>
            <a:graphicFrameLocks noGrp="1"/>
          </p:cNvGraphicFramePr>
          <p:nvPr>
            <p:extLst/>
          </p:nvPr>
        </p:nvGraphicFramePr>
        <p:xfrm>
          <a:off x="926357" y="2497539"/>
          <a:ext cx="6620680" cy="4297680"/>
        </p:xfrm>
        <a:graphic>
          <a:graphicData uri="http://schemas.openxmlformats.org/drawingml/2006/table">
            <a:tbl>
              <a:tblPr firstRow="1" bandRow="1">
                <a:tableStyleId>{284E427A-3D55-4303-BF80-6455036E1DE7}</a:tableStyleId>
              </a:tblPr>
              <a:tblGrid>
                <a:gridCol w="6620680"/>
              </a:tblGrid>
              <a:tr h="3852334">
                <a:tc>
                  <a:txBody>
                    <a:bodyPr/>
                    <a:lstStyle/>
                    <a:p>
                      <a:r>
                        <a:rPr lang="en-IN" sz="1200" b="0" dirty="0" smtClean="0">
                          <a:latin typeface="Verdana" panose="020B0604030504040204" pitchFamily="34" charset="0"/>
                          <a:ea typeface="Verdana" panose="020B0604030504040204" pitchFamily="34" charset="0"/>
                          <a:cs typeface="Verdana" panose="020B0604030504040204" pitchFamily="34" charset="0"/>
                        </a:rPr>
                        <a:t>                                     class name</a:t>
                      </a:r>
                    </a:p>
                    <a:p>
                      <a:r>
                        <a:rPr lang="en-IN" sz="1200" b="0" dirty="0" smtClean="0">
                          <a:latin typeface="Verdana" panose="020B0604030504040204" pitchFamily="34" charset="0"/>
                          <a:ea typeface="Verdana" panose="020B0604030504040204" pitchFamily="34" charset="0"/>
                          <a:cs typeface="Verdana" panose="020B0604030504040204" pitchFamily="34" charset="0"/>
                        </a:rPr>
                        <a:t>                               </a:t>
                      </a:r>
                    </a:p>
                    <a:p>
                      <a:r>
                        <a:rPr lang="en-IN" sz="1200" b="0" dirty="0" smtClean="0">
                          <a:latin typeface="Verdana" panose="020B0604030504040204" pitchFamily="34" charset="0"/>
                          <a:ea typeface="Verdana" panose="020B0604030504040204" pitchFamily="34" charset="0"/>
                          <a:cs typeface="Verdana" panose="020B0604030504040204" pitchFamily="34" charset="0"/>
                        </a:rPr>
                        <a:t>class Employee{</a:t>
                      </a:r>
                    </a:p>
                    <a:p>
                      <a:r>
                        <a:rPr lang="en-IN" sz="1200" b="0" dirty="0" smtClean="0">
                          <a:latin typeface="Verdana" panose="020B0604030504040204" pitchFamily="34" charset="0"/>
                          <a:ea typeface="Verdana" panose="020B0604030504040204" pitchFamily="34" charset="0"/>
                          <a:cs typeface="Verdana" panose="020B0604030504040204" pitchFamily="34" charset="0"/>
                        </a:rPr>
                        <a:t>  String name;</a:t>
                      </a:r>
                    </a:p>
                    <a:p>
                      <a:r>
                        <a:rPr lang="en-IN" sz="1200" b="0" dirty="0" smtClean="0">
                          <a:latin typeface="Verdana" panose="020B0604030504040204" pitchFamily="34" charset="0"/>
                          <a:ea typeface="Verdana" panose="020B0604030504040204" pitchFamily="34" charset="0"/>
                          <a:cs typeface="Verdana" panose="020B0604030504040204" pitchFamily="34" charset="0"/>
                        </a:rPr>
                        <a:t>  String age;   </a:t>
                      </a:r>
                    </a:p>
                    <a:p>
                      <a:r>
                        <a:rPr lang="en-IN" sz="1200" b="0" dirty="0" smtClean="0">
                          <a:latin typeface="Verdana" panose="020B0604030504040204" pitchFamily="34" charset="0"/>
                          <a:ea typeface="Verdana" panose="020B0604030504040204" pitchFamily="34" charset="0"/>
                          <a:cs typeface="Verdana" panose="020B0604030504040204" pitchFamily="34" charset="0"/>
                        </a:rPr>
                        <a:t>                                  </a:t>
                      </a:r>
                    </a:p>
                    <a:p>
                      <a:r>
                        <a:rPr lang="en-IN" sz="1200" b="0" dirty="0" smtClean="0">
                          <a:latin typeface="Verdana" panose="020B0604030504040204" pitchFamily="34" charset="0"/>
                          <a:ea typeface="Verdana" panose="020B0604030504040204" pitchFamily="34" charset="0"/>
                          <a:cs typeface="Verdana" panose="020B0604030504040204" pitchFamily="34" charset="0"/>
                        </a:rPr>
                        <a:t>  Employee(String </a:t>
                      </a:r>
                      <a:r>
                        <a:rPr lang="en-IN" sz="1200" b="0" dirty="0" err="1" smtClean="0">
                          <a:latin typeface="Verdana" panose="020B0604030504040204" pitchFamily="34" charset="0"/>
                          <a:ea typeface="Verdana" panose="020B0604030504040204" pitchFamily="34" charset="0"/>
                          <a:cs typeface="Verdana" panose="020B0604030504040204" pitchFamily="34" charset="0"/>
                        </a:rPr>
                        <a:t>name,String</a:t>
                      </a:r>
                      <a:r>
                        <a:rPr lang="en-IN" sz="1200" b="0" dirty="0" smtClean="0">
                          <a:latin typeface="Verdana" panose="020B0604030504040204" pitchFamily="34" charset="0"/>
                          <a:ea typeface="Verdana" panose="020B0604030504040204" pitchFamily="34" charset="0"/>
                          <a:cs typeface="Verdana" panose="020B0604030504040204" pitchFamily="34" charset="0"/>
                        </a:rPr>
                        <a:t> age){</a:t>
                      </a:r>
                    </a:p>
                    <a:p>
                      <a:r>
                        <a:rPr lang="en-IN" sz="1200" b="0" dirty="0" smtClean="0">
                          <a:latin typeface="Verdana" panose="020B0604030504040204" pitchFamily="34" charset="0"/>
                          <a:ea typeface="Verdana" panose="020B0604030504040204" pitchFamily="34" charset="0"/>
                          <a:cs typeface="Verdana" panose="020B0604030504040204" pitchFamily="34" charset="0"/>
                        </a:rPr>
                        <a:t>   //initialize instance variables;               </a:t>
                      </a:r>
                    </a:p>
                    <a:p>
                      <a:r>
                        <a:rPr lang="en-IN" sz="1200" b="0" dirty="0" smtClean="0">
                          <a:latin typeface="Verdana" panose="020B0604030504040204" pitchFamily="34" charset="0"/>
                          <a:ea typeface="Verdana" panose="020B0604030504040204" pitchFamily="34" charset="0"/>
                          <a:cs typeface="Verdana" panose="020B0604030504040204" pitchFamily="34" charset="0"/>
                        </a:rPr>
                        <a:t>  }</a:t>
                      </a:r>
                    </a:p>
                    <a:p>
                      <a:endParaRPr lang="en-IN" sz="1200" b="0" dirty="0" smtClean="0">
                        <a:latin typeface="Verdana" panose="020B0604030504040204" pitchFamily="34" charset="0"/>
                        <a:ea typeface="Verdana" panose="020B0604030504040204" pitchFamily="34" charset="0"/>
                        <a:cs typeface="Verdana" panose="020B0604030504040204" pitchFamily="34" charset="0"/>
                      </a:endParaRPr>
                    </a:p>
                    <a:p>
                      <a:r>
                        <a:rPr lang="en-IN" sz="1200" b="0" dirty="0" smtClean="0">
                          <a:latin typeface="Verdana" panose="020B0604030504040204" pitchFamily="34" charset="0"/>
                          <a:ea typeface="Verdana" panose="020B0604030504040204" pitchFamily="34" charset="0"/>
                          <a:cs typeface="Verdana" panose="020B0604030504040204" pitchFamily="34" charset="0"/>
                        </a:rPr>
                        <a:t>  public void </a:t>
                      </a:r>
                      <a:r>
                        <a:rPr lang="en-IN" sz="1200" b="0" dirty="0" err="1" smtClean="0">
                          <a:latin typeface="Verdana" panose="020B0604030504040204" pitchFamily="34" charset="0"/>
                          <a:ea typeface="Verdana" panose="020B0604030504040204" pitchFamily="34" charset="0"/>
                          <a:cs typeface="Verdana" panose="020B0604030504040204" pitchFamily="34" charset="0"/>
                        </a:rPr>
                        <a:t>workOnAssignments</a:t>
                      </a:r>
                      <a:r>
                        <a:rPr lang="en-IN" sz="1200" b="0" dirty="0" smtClean="0">
                          <a:latin typeface="Verdana" panose="020B0604030504040204" pitchFamily="34" charset="0"/>
                          <a:ea typeface="Verdana" panose="020B0604030504040204" pitchFamily="34" charset="0"/>
                          <a:cs typeface="Verdana" panose="020B0604030504040204" pitchFamily="34" charset="0"/>
                        </a:rPr>
                        <a:t>(){</a:t>
                      </a:r>
                    </a:p>
                    <a:p>
                      <a:r>
                        <a:rPr lang="en-IN" sz="1200" b="0" dirty="0" smtClean="0">
                          <a:latin typeface="Verdana" panose="020B0604030504040204" pitchFamily="34" charset="0"/>
                          <a:ea typeface="Verdana" panose="020B0604030504040204" pitchFamily="34" charset="0"/>
                          <a:cs typeface="Verdana" panose="020B0604030504040204" pitchFamily="34" charset="0"/>
                        </a:rPr>
                        <a:t>   //logic</a:t>
                      </a:r>
                    </a:p>
                    <a:p>
                      <a:r>
                        <a:rPr lang="en-IN" sz="1200" b="0" dirty="0" smtClean="0">
                          <a:latin typeface="Verdana" panose="020B0604030504040204" pitchFamily="34" charset="0"/>
                          <a:ea typeface="Verdana" panose="020B0604030504040204" pitchFamily="34" charset="0"/>
                          <a:cs typeface="Verdana" panose="020B0604030504040204" pitchFamily="34" charset="0"/>
                        </a:rPr>
                        <a:t>  }</a:t>
                      </a:r>
                    </a:p>
                    <a:p>
                      <a:r>
                        <a:rPr lang="en-IN" sz="1200" b="0" dirty="0" smtClean="0">
                          <a:latin typeface="Verdana" panose="020B0604030504040204" pitchFamily="34" charset="0"/>
                          <a:ea typeface="Verdana" panose="020B0604030504040204" pitchFamily="34" charset="0"/>
                          <a:cs typeface="Verdana" panose="020B0604030504040204" pitchFamily="34" charset="0"/>
                        </a:rPr>
                        <a:t>}</a:t>
                      </a:r>
                    </a:p>
                    <a:p>
                      <a:endParaRPr lang="en-IN" sz="1200" b="0" dirty="0" smtClean="0">
                        <a:latin typeface="Verdana" panose="020B0604030504040204" pitchFamily="34" charset="0"/>
                        <a:ea typeface="Verdana" panose="020B0604030504040204" pitchFamily="34" charset="0"/>
                        <a:cs typeface="Verdana" panose="020B0604030504040204" pitchFamily="34" charset="0"/>
                      </a:endParaRPr>
                    </a:p>
                    <a:p>
                      <a:r>
                        <a:rPr lang="en-IN" sz="1200" b="0" dirty="0" smtClean="0">
                          <a:latin typeface="Verdana" panose="020B0604030504040204" pitchFamily="34" charset="0"/>
                          <a:ea typeface="Verdana" panose="020B0604030504040204" pitchFamily="34" charset="0"/>
                          <a:cs typeface="Verdana" panose="020B0604030504040204" pitchFamily="34" charset="0"/>
                        </a:rPr>
                        <a:t>//</a:t>
                      </a:r>
                    </a:p>
                    <a:p>
                      <a:r>
                        <a:rPr lang="en-IN" sz="1200" b="0" dirty="0" smtClean="0">
                          <a:latin typeface="Verdana" panose="020B0604030504040204" pitchFamily="34" charset="0"/>
                          <a:ea typeface="Verdana" panose="020B0604030504040204" pitchFamily="34" charset="0"/>
                          <a:cs typeface="Verdana" panose="020B0604030504040204" pitchFamily="34" charset="0"/>
                        </a:rPr>
                        <a:t>Employee emp1=new Employee();</a:t>
                      </a:r>
                    </a:p>
                    <a:p>
                      <a:r>
                        <a:rPr lang="en-IN" sz="1200" b="0" dirty="0" smtClean="0">
                          <a:latin typeface="Verdana" panose="020B0604030504040204" pitchFamily="34" charset="0"/>
                          <a:ea typeface="Verdana" panose="020B0604030504040204" pitchFamily="34" charset="0"/>
                          <a:cs typeface="Verdana" panose="020B0604030504040204" pitchFamily="34" charset="0"/>
                        </a:rPr>
                        <a:t>employee1.setName(“</a:t>
                      </a:r>
                      <a:r>
                        <a:rPr lang="en-IN" sz="1200" b="0" dirty="0" err="1" smtClean="0">
                          <a:latin typeface="Verdana" panose="020B0604030504040204" pitchFamily="34" charset="0"/>
                          <a:ea typeface="Verdana" panose="020B0604030504040204" pitchFamily="34" charset="0"/>
                          <a:cs typeface="Verdana" panose="020B0604030504040204" pitchFamily="34" charset="0"/>
                        </a:rPr>
                        <a:t>Rajat</a:t>
                      </a:r>
                      <a:r>
                        <a:rPr lang="en-IN" sz="1200" b="0" dirty="0" smtClean="0">
                          <a:latin typeface="Verdana" panose="020B0604030504040204" pitchFamily="34" charset="0"/>
                          <a:ea typeface="Verdana" panose="020B0604030504040204" pitchFamily="34" charset="0"/>
                          <a:cs typeface="Verdana" panose="020B0604030504040204" pitchFamily="34" charset="0"/>
                        </a:rPr>
                        <a:t>");</a:t>
                      </a:r>
                    </a:p>
                    <a:p>
                      <a:r>
                        <a:rPr lang="en-IN" sz="1200" b="0" dirty="0" smtClean="0">
                          <a:latin typeface="Verdana" panose="020B0604030504040204" pitchFamily="34" charset="0"/>
                          <a:ea typeface="Verdana" panose="020B0604030504040204" pitchFamily="34" charset="0"/>
                          <a:cs typeface="Verdana" panose="020B0604030504040204" pitchFamily="34" charset="0"/>
                        </a:rPr>
                        <a:t>employee1.setAge(22);   </a:t>
                      </a:r>
                    </a:p>
                    <a:p>
                      <a:r>
                        <a:rPr lang="en-IN" sz="1200" b="0" dirty="0" smtClean="0">
                          <a:latin typeface="Verdana" panose="020B0604030504040204" pitchFamily="34" charset="0"/>
                          <a:ea typeface="Verdana" panose="020B0604030504040204" pitchFamily="34" charset="0"/>
                          <a:cs typeface="Verdana" panose="020B0604030504040204" pitchFamily="34" charset="0"/>
                        </a:rPr>
                        <a:t>Employee emp2=new Employee();</a:t>
                      </a:r>
                    </a:p>
                    <a:p>
                      <a:r>
                        <a:rPr lang="en-IN" sz="1200" b="0" dirty="0" smtClean="0">
                          <a:latin typeface="Verdana" panose="020B0604030504040204" pitchFamily="34" charset="0"/>
                          <a:ea typeface="Verdana" panose="020B0604030504040204" pitchFamily="34" charset="0"/>
                          <a:cs typeface="Verdana" panose="020B0604030504040204" pitchFamily="34" charset="0"/>
                        </a:rPr>
                        <a:t>employee2.setName(“</a:t>
                      </a:r>
                      <a:r>
                        <a:rPr lang="en-IN" sz="1200" b="0" dirty="0" err="1" smtClean="0">
                          <a:latin typeface="Verdana" panose="020B0604030504040204" pitchFamily="34" charset="0"/>
                          <a:ea typeface="Verdana" panose="020B0604030504040204" pitchFamily="34" charset="0"/>
                          <a:cs typeface="Verdana" panose="020B0604030504040204" pitchFamily="34" charset="0"/>
                        </a:rPr>
                        <a:t>Vinay</a:t>
                      </a:r>
                      <a:r>
                        <a:rPr lang="en-IN" sz="1200" b="0" dirty="0" smtClean="0">
                          <a:latin typeface="Verdana" panose="020B0604030504040204" pitchFamily="34" charset="0"/>
                          <a:ea typeface="Verdana" panose="020B0604030504040204" pitchFamily="34" charset="0"/>
                          <a:cs typeface="Verdana" panose="020B0604030504040204" pitchFamily="34" charset="0"/>
                        </a:rPr>
                        <a:t>");</a:t>
                      </a:r>
                    </a:p>
                    <a:p>
                      <a:r>
                        <a:rPr lang="en-IN" sz="1200" b="0" dirty="0" smtClean="0">
                          <a:latin typeface="Verdana" panose="020B0604030504040204" pitchFamily="34" charset="0"/>
                          <a:ea typeface="Verdana" panose="020B0604030504040204" pitchFamily="34" charset="0"/>
                          <a:cs typeface="Verdana" panose="020B0604030504040204" pitchFamily="34" charset="0"/>
                        </a:rPr>
                        <a:t>employee2.setAge(22);</a:t>
                      </a:r>
                    </a:p>
                    <a:p>
                      <a:endParaRPr lang="en-IN" sz="1200" b="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5" name="TextBox 4"/>
          <p:cNvSpPr txBox="1"/>
          <p:nvPr/>
        </p:nvSpPr>
        <p:spPr>
          <a:xfrm>
            <a:off x="4888235" y="3249484"/>
            <a:ext cx="1694375" cy="307777"/>
          </a:xfrm>
          <a:prstGeom prst="rect">
            <a:avLst/>
          </a:prstGeom>
          <a:noFill/>
          <a:ln>
            <a:noFill/>
          </a:ln>
        </p:spPr>
        <p:txBody>
          <a:bodyPr wrap="none" rtlCol="0">
            <a:spAutoFit/>
          </a:bodyPr>
          <a:lstStyle/>
          <a:p>
            <a:r>
              <a:rPr lang="en-IN" sz="1400" dirty="0">
                <a:solidFill>
                  <a:schemeClr val="bg1"/>
                </a:solidFill>
                <a:latin typeface="Verdana" panose="020B0604030504040204" pitchFamily="34" charset="0"/>
                <a:ea typeface="Verdana" panose="020B0604030504040204" pitchFamily="34" charset="0"/>
                <a:cs typeface="Verdana" panose="020B0604030504040204" pitchFamily="34" charset="0"/>
              </a:rPr>
              <a:t>i</a:t>
            </a:r>
            <a:r>
              <a:rPr lang="en-IN" sz="1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nstance </a:t>
            </a:r>
            <a:r>
              <a:rPr lang="en-IN" sz="1400" dirty="0" err="1" smtClean="0">
                <a:solidFill>
                  <a:schemeClr val="bg1"/>
                </a:solidFill>
                <a:latin typeface="Verdana" panose="020B0604030504040204" pitchFamily="34" charset="0"/>
                <a:ea typeface="Verdana" panose="020B0604030504040204" pitchFamily="34" charset="0"/>
                <a:cs typeface="Verdana" panose="020B0604030504040204" pitchFamily="34" charset="0"/>
              </a:rPr>
              <a:t>varibles</a:t>
            </a:r>
            <a:endParaRPr lang="en-IN" sz="1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extBox 5"/>
          <p:cNvSpPr txBox="1"/>
          <p:nvPr/>
        </p:nvSpPr>
        <p:spPr>
          <a:xfrm>
            <a:off x="5679746" y="4450185"/>
            <a:ext cx="1204176" cy="307777"/>
          </a:xfrm>
          <a:prstGeom prst="rect">
            <a:avLst/>
          </a:prstGeom>
          <a:noFill/>
          <a:ln>
            <a:noFill/>
          </a:ln>
        </p:spPr>
        <p:txBody>
          <a:bodyPr wrap="none" rtlCol="0">
            <a:spAutoFit/>
          </a:bodyPr>
          <a:lstStyle/>
          <a:p>
            <a:r>
              <a:rPr lang="en-IN" sz="1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constructor</a:t>
            </a:r>
            <a:endParaRPr lang="en-IN" sz="1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extBox 6"/>
          <p:cNvSpPr txBox="1"/>
          <p:nvPr/>
        </p:nvSpPr>
        <p:spPr>
          <a:xfrm>
            <a:off x="6200637" y="5298624"/>
            <a:ext cx="965329" cy="307777"/>
          </a:xfrm>
          <a:prstGeom prst="rect">
            <a:avLst/>
          </a:prstGeom>
          <a:noFill/>
          <a:ln>
            <a:noFill/>
          </a:ln>
        </p:spPr>
        <p:txBody>
          <a:bodyPr wrap="none" rtlCol="0">
            <a:spAutoFit/>
          </a:bodyPr>
          <a:lstStyle/>
          <a:p>
            <a:r>
              <a:rPr lang="en-IN" sz="1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methods</a:t>
            </a:r>
            <a:endParaRPr lang="en-IN" sz="1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cxnSp>
        <p:nvCxnSpPr>
          <p:cNvPr id="9" name="Straight Arrow Connector 8"/>
          <p:cNvCxnSpPr/>
          <p:nvPr/>
        </p:nvCxnSpPr>
        <p:spPr>
          <a:xfrm flipV="1">
            <a:off x="2074459" y="2690546"/>
            <a:ext cx="914401" cy="184245"/>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2222311" y="3207126"/>
            <a:ext cx="2663652" cy="168863"/>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2074459" y="3418347"/>
            <a:ext cx="2811504" cy="0"/>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endCxn id="6" idx="1"/>
          </p:cNvCxnSpPr>
          <p:nvPr/>
        </p:nvCxnSpPr>
        <p:spPr>
          <a:xfrm>
            <a:off x="2224583" y="3755573"/>
            <a:ext cx="3455163" cy="848501"/>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endCxn id="7" idx="1"/>
          </p:cNvCxnSpPr>
          <p:nvPr/>
        </p:nvCxnSpPr>
        <p:spPr>
          <a:xfrm>
            <a:off x="3807725" y="4583815"/>
            <a:ext cx="2392912" cy="868698"/>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18" name="Rectangle 17"/>
          <p:cNvSpPr/>
          <p:nvPr/>
        </p:nvSpPr>
        <p:spPr>
          <a:xfrm>
            <a:off x="7928108" y="2857159"/>
            <a:ext cx="714789" cy="304949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sz="1200" dirty="0">
              <a:latin typeface="Verdana" panose="020B0604030504040204" pitchFamily="34" charset="0"/>
              <a:ea typeface="Verdana" panose="020B0604030504040204" pitchFamily="34" charset="0"/>
              <a:cs typeface="Verdana" panose="020B0604030504040204" pitchFamily="34" charset="0"/>
            </a:endParaRPr>
          </a:p>
        </p:txBody>
      </p:sp>
      <p:sp>
        <p:nvSpPr>
          <p:cNvPr id="19" name="Oval 18"/>
          <p:cNvSpPr/>
          <p:nvPr/>
        </p:nvSpPr>
        <p:spPr>
          <a:xfrm>
            <a:off x="9296748" y="3316406"/>
            <a:ext cx="2673258" cy="25902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r>
              <a:rPr lang="en-IN" sz="1600" dirty="0" smtClean="0">
                <a:latin typeface="Verdana" panose="020B0604030504040204" pitchFamily="34" charset="0"/>
                <a:ea typeface="Verdana" panose="020B0604030504040204" pitchFamily="34" charset="0"/>
                <a:cs typeface="Verdana" panose="020B0604030504040204" pitchFamily="34" charset="0"/>
              </a:rPr>
              <a:t>Heap Area</a:t>
            </a:r>
            <a:endParaRPr lang="en-IN" sz="1600" dirty="0">
              <a:latin typeface="Verdana" panose="020B0604030504040204" pitchFamily="34" charset="0"/>
              <a:ea typeface="Verdana" panose="020B0604030504040204" pitchFamily="34" charset="0"/>
              <a:cs typeface="Verdana" panose="020B0604030504040204" pitchFamily="34" charset="0"/>
            </a:endParaRPr>
          </a:p>
        </p:txBody>
      </p:sp>
      <p:cxnSp>
        <p:nvCxnSpPr>
          <p:cNvPr id="21" name="Straight Connector 20"/>
          <p:cNvCxnSpPr/>
          <p:nvPr/>
        </p:nvCxnSpPr>
        <p:spPr>
          <a:xfrm>
            <a:off x="7928108" y="5390518"/>
            <a:ext cx="71478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2" name="Straight Connector 21"/>
          <p:cNvCxnSpPr/>
          <p:nvPr/>
        </p:nvCxnSpPr>
        <p:spPr>
          <a:xfrm>
            <a:off x="7930380" y="4819584"/>
            <a:ext cx="714789" cy="0"/>
          </a:xfrm>
          <a:prstGeom prst="line">
            <a:avLst/>
          </a:prstGeom>
        </p:spPr>
        <p:style>
          <a:lnRef idx="3">
            <a:schemeClr val="accent2"/>
          </a:lnRef>
          <a:fillRef idx="0">
            <a:schemeClr val="accent2"/>
          </a:fillRef>
          <a:effectRef idx="2">
            <a:schemeClr val="accent2"/>
          </a:effectRef>
          <a:fontRef idx="minor">
            <a:schemeClr val="tx1"/>
          </a:fontRef>
        </p:style>
      </p:cxnSp>
      <p:sp>
        <p:nvSpPr>
          <p:cNvPr id="23" name="Rectangle 22"/>
          <p:cNvSpPr/>
          <p:nvPr/>
        </p:nvSpPr>
        <p:spPr>
          <a:xfrm>
            <a:off x="10018269" y="3739116"/>
            <a:ext cx="1214650" cy="52435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IN" sz="1200" dirty="0" err="1" smtClean="0">
                <a:latin typeface="Verdana" panose="020B0604030504040204" pitchFamily="34" charset="0"/>
                <a:ea typeface="Verdana" panose="020B0604030504040204" pitchFamily="34" charset="0"/>
                <a:cs typeface="Verdana" panose="020B0604030504040204" pitchFamily="34" charset="0"/>
              </a:rPr>
              <a:t>Name:Rajat</a:t>
            </a:r>
            <a:endParaRPr lang="en-IN" sz="1200" dirty="0" smtClean="0">
              <a:latin typeface="Verdana" panose="020B0604030504040204" pitchFamily="34" charset="0"/>
              <a:ea typeface="Verdana" panose="020B0604030504040204" pitchFamily="34" charset="0"/>
              <a:cs typeface="Verdana" panose="020B0604030504040204" pitchFamily="34" charset="0"/>
            </a:endParaRPr>
          </a:p>
          <a:p>
            <a:r>
              <a:rPr lang="en-IN" sz="1200" dirty="0" smtClean="0">
                <a:latin typeface="Verdana" panose="020B0604030504040204" pitchFamily="34" charset="0"/>
                <a:ea typeface="Verdana" panose="020B0604030504040204" pitchFamily="34" charset="0"/>
                <a:cs typeface="Verdana" panose="020B0604030504040204" pitchFamily="34" charset="0"/>
              </a:rPr>
              <a:t>Age: 22</a:t>
            </a:r>
            <a:endParaRPr lang="en-IN" sz="1200" dirty="0">
              <a:latin typeface="Verdana" panose="020B0604030504040204" pitchFamily="34" charset="0"/>
              <a:ea typeface="Verdana" panose="020B0604030504040204" pitchFamily="34" charset="0"/>
              <a:cs typeface="Verdana" panose="020B0604030504040204" pitchFamily="34" charset="0"/>
            </a:endParaRPr>
          </a:p>
        </p:txBody>
      </p:sp>
      <p:sp>
        <p:nvSpPr>
          <p:cNvPr id="24" name="Rectangle 23"/>
          <p:cNvSpPr/>
          <p:nvPr/>
        </p:nvSpPr>
        <p:spPr>
          <a:xfrm>
            <a:off x="9961729" y="4458726"/>
            <a:ext cx="1392071" cy="54066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smtClean="0"/>
          </a:p>
          <a:p>
            <a:r>
              <a:rPr lang="en-IN" sz="1200" dirty="0" err="1" smtClean="0">
                <a:latin typeface="Verdana" panose="020B0604030504040204" pitchFamily="34" charset="0"/>
                <a:ea typeface="Verdana" panose="020B0604030504040204" pitchFamily="34" charset="0"/>
                <a:cs typeface="Verdana" panose="020B0604030504040204" pitchFamily="34" charset="0"/>
              </a:rPr>
              <a:t>Name:Vinay</a:t>
            </a:r>
            <a:endParaRPr lang="en-IN" sz="1200" dirty="0" smtClean="0">
              <a:latin typeface="Verdana" panose="020B0604030504040204" pitchFamily="34" charset="0"/>
              <a:ea typeface="Verdana" panose="020B0604030504040204" pitchFamily="34" charset="0"/>
              <a:cs typeface="Verdana" panose="020B0604030504040204" pitchFamily="34" charset="0"/>
            </a:endParaRPr>
          </a:p>
          <a:p>
            <a:r>
              <a:rPr lang="en-IN" sz="1200" dirty="0" smtClean="0">
                <a:latin typeface="Verdana" panose="020B0604030504040204" pitchFamily="34" charset="0"/>
                <a:ea typeface="Verdana" panose="020B0604030504040204" pitchFamily="34" charset="0"/>
                <a:cs typeface="Verdana" panose="020B0604030504040204" pitchFamily="34" charset="0"/>
              </a:rPr>
              <a:t>Age: 22</a:t>
            </a:r>
            <a:endParaRPr lang="en-IN" sz="1200" dirty="0">
              <a:latin typeface="Verdana" panose="020B0604030504040204" pitchFamily="34" charset="0"/>
              <a:ea typeface="Verdana" panose="020B0604030504040204" pitchFamily="34" charset="0"/>
              <a:cs typeface="Verdana" panose="020B0604030504040204" pitchFamily="34" charset="0"/>
            </a:endParaRPr>
          </a:p>
          <a:p>
            <a:pPr algn="ctr"/>
            <a:endParaRPr lang="en-IN" dirty="0"/>
          </a:p>
        </p:txBody>
      </p:sp>
      <p:sp>
        <p:nvSpPr>
          <p:cNvPr id="25" name="TextBox 24"/>
          <p:cNvSpPr txBox="1"/>
          <p:nvPr/>
        </p:nvSpPr>
        <p:spPr>
          <a:xfrm>
            <a:off x="7975962" y="5534553"/>
            <a:ext cx="619080" cy="276999"/>
          </a:xfrm>
          <a:prstGeom prst="rect">
            <a:avLst/>
          </a:prstGeom>
          <a:noFill/>
          <a:ln>
            <a:noFill/>
          </a:ln>
        </p:spPr>
        <p:txBody>
          <a:bodyPr wrap="none" rtlCol="0">
            <a:spAutoFit/>
          </a:bodyPr>
          <a:lstStyle/>
          <a:p>
            <a:r>
              <a:rPr lang="en-IN" sz="1200" dirty="0">
                <a:latin typeface="Verdana" panose="020B0604030504040204" pitchFamily="34" charset="0"/>
                <a:ea typeface="Verdana" panose="020B0604030504040204" pitchFamily="34" charset="0"/>
                <a:cs typeface="Verdana" panose="020B0604030504040204" pitchFamily="34" charset="0"/>
              </a:rPr>
              <a:t>emp1</a:t>
            </a:r>
            <a:endParaRPr lang="en-IN" sz="1200" dirty="0"/>
          </a:p>
        </p:txBody>
      </p:sp>
      <p:sp>
        <p:nvSpPr>
          <p:cNvPr id="26" name="TextBox 25"/>
          <p:cNvSpPr txBox="1"/>
          <p:nvPr/>
        </p:nvSpPr>
        <p:spPr>
          <a:xfrm>
            <a:off x="7964586" y="5004559"/>
            <a:ext cx="619080" cy="276999"/>
          </a:xfrm>
          <a:prstGeom prst="rect">
            <a:avLst/>
          </a:prstGeom>
          <a:noFill/>
          <a:ln>
            <a:noFill/>
          </a:ln>
        </p:spPr>
        <p:txBody>
          <a:bodyPr wrap="none" rtlCol="0">
            <a:spAutoFit/>
          </a:bodyPr>
          <a:lstStyle/>
          <a:p>
            <a:r>
              <a:rPr lang="en-IN" sz="1200" dirty="0" smtClean="0">
                <a:latin typeface="Verdana" panose="020B0604030504040204" pitchFamily="34" charset="0"/>
                <a:ea typeface="Verdana" panose="020B0604030504040204" pitchFamily="34" charset="0"/>
                <a:cs typeface="Verdana" panose="020B0604030504040204" pitchFamily="34" charset="0"/>
              </a:rPr>
              <a:t>emp2</a:t>
            </a:r>
            <a:endParaRPr lang="en-IN" sz="1200" dirty="0"/>
          </a:p>
        </p:txBody>
      </p:sp>
      <p:sp>
        <p:nvSpPr>
          <p:cNvPr id="27" name="TextBox 26"/>
          <p:cNvSpPr txBox="1"/>
          <p:nvPr/>
        </p:nvSpPr>
        <p:spPr>
          <a:xfrm>
            <a:off x="7635716" y="6050686"/>
            <a:ext cx="1661032" cy="338554"/>
          </a:xfrm>
          <a:prstGeom prst="rect">
            <a:avLst/>
          </a:prstGeom>
          <a:noFill/>
          <a:ln>
            <a:noFill/>
          </a:ln>
        </p:spPr>
        <p:txBody>
          <a:bodyPr wrap="none" rtlCol="0">
            <a:spAutoFit/>
          </a:bodyPr>
          <a:lstStyle/>
          <a:p>
            <a:r>
              <a:rPr lang="en-IN" sz="1600" dirty="0" smtClean="0">
                <a:latin typeface="Verdana" panose="020B0604030504040204" pitchFamily="34" charset="0"/>
                <a:ea typeface="Verdana" panose="020B0604030504040204" pitchFamily="34" charset="0"/>
                <a:cs typeface="Verdana" panose="020B0604030504040204" pitchFamily="34" charset="0"/>
              </a:rPr>
              <a:t>Stack Memory</a:t>
            </a:r>
            <a:endParaRPr lang="en-IN" sz="1600" dirty="0"/>
          </a:p>
        </p:txBody>
      </p:sp>
      <p:sp>
        <p:nvSpPr>
          <p:cNvPr id="28" name="TextBox 27"/>
          <p:cNvSpPr txBox="1"/>
          <p:nvPr/>
        </p:nvSpPr>
        <p:spPr>
          <a:xfrm>
            <a:off x="10325653" y="5004561"/>
            <a:ext cx="575799" cy="276999"/>
          </a:xfrm>
          <a:prstGeom prst="rect">
            <a:avLst/>
          </a:prstGeom>
          <a:noFill/>
          <a:ln>
            <a:noFill/>
          </a:ln>
        </p:spPr>
        <p:txBody>
          <a:bodyPr wrap="none" rtlCol="0">
            <a:spAutoFit/>
          </a:bodyPr>
          <a:lstStyle/>
          <a:p>
            <a:r>
              <a:rPr lang="en-IN" sz="1200" dirty="0" smtClean="0">
                <a:latin typeface="Verdana" panose="020B0604030504040204" pitchFamily="34" charset="0"/>
                <a:ea typeface="Verdana" panose="020B0604030504040204" pitchFamily="34" charset="0"/>
                <a:cs typeface="Verdana" panose="020B0604030504040204" pitchFamily="34" charset="0"/>
              </a:rPr>
              <a:t>1010</a:t>
            </a:r>
            <a:endParaRPr lang="en-IN" sz="1200" dirty="0"/>
          </a:p>
        </p:txBody>
      </p:sp>
      <p:sp>
        <p:nvSpPr>
          <p:cNvPr id="29" name="TextBox 28"/>
          <p:cNvSpPr txBox="1"/>
          <p:nvPr/>
        </p:nvSpPr>
        <p:spPr>
          <a:xfrm>
            <a:off x="10259687" y="4215260"/>
            <a:ext cx="575799" cy="276999"/>
          </a:xfrm>
          <a:prstGeom prst="rect">
            <a:avLst/>
          </a:prstGeom>
          <a:noFill/>
          <a:ln>
            <a:noFill/>
          </a:ln>
        </p:spPr>
        <p:txBody>
          <a:bodyPr wrap="none" rtlCol="0">
            <a:spAutoFit/>
          </a:bodyPr>
          <a:lstStyle/>
          <a:p>
            <a:r>
              <a:rPr lang="en-IN" sz="1200" dirty="0" smtClean="0">
                <a:latin typeface="Verdana" panose="020B0604030504040204" pitchFamily="34" charset="0"/>
                <a:ea typeface="Verdana" panose="020B0604030504040204" pitchFamily="34" charset="0"/>
                <a:cs typeface="Verdana" panose="020B0604030504040204" pitchFamily="34" charset="0"/>
              </a:rPr>
              <a:t>2020</a:t>
            </a:r>
            <a:endParaRPr lang="en-IN" sz="1200" dirty="0"/>
          </a:p>
        </p:txBody>
      </p:sp>
      <p:cxnSp>
        <p:nvCxnSpPr>
          <p:cNvPr id="31" name="Straight Arrow Connector 30"/>
          <p:cNvCxnSpPr>
            <a:endCxn id="24" idx="1"/>
          </p:cNvCxnSpPr>
          <p:nvPr/>
        </p:nvCxnSpPr>
        <p:spPr>
          <a:xfrm flipV="1">
            <a:off x="8642896" y="4729057"/>
            <a:ext cx="1318833" cy="9439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flipV="1">
            <a:off x="8620144" y="4078238"/>
            <a:ext cx="1391393" cy="10648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57016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7546" y="504967"/>
            <a:ext cx="11696132" cy="6168788"/>
          </a:xfrm>
        </p:spPr>
        <p:txBody>
          <a:bodyPr/>
          <a:lstStyle/>
          <a:p>
            <a:pPr algn="l"/>
            <a:r>
              <a:rPr lang="en-IN" dirty="0" smtClean="0"/>
              <a:t>Implicit Promotion of primitive data types:</a:t>
            </a:r>
          </a:p>
          <a:p>
            <a:pPr algn="l"/>
            <a:endParaRPr lang="en-IN" dirty="0"/>
          </a:p>
        </p:txBody>
      </p:sp>
      <p:sp>
        <p:nvSpPr>
          <p:cNvPr id="4" name="Rectangle 3"/>
          <p:cNvSpPr/>
          <p:nvPr/>
        </p:nvSpPr>
        <p:spPr>
          <a:xfrm>
            <a:off x="421927" y="1806052"/>
            <a:ext cx="696036" cy="464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byte</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a:xfrm>
            <a:off x="2022143" y="1305633"/>
            <a:ext cx="696036" cy="464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short</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p:cNvSpPr/>
          <p:nvPr/>
        </p:nvSpPr>
        <p:spPr>
          <a:xfrm>
            <a:off x="3914607" y="1806052"/>
            <a:ext cx="696036" cy="464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int</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7" name="Rectangle 6"/>
          <p:cNvSpPr/>
          <p:nvPr/>
        </p:nvSpPr>
        <p:spPr>
          <a:xfrm>
            <a:off x="5693368" y="1806052"/>
            <a:ext cx="696036" cy="464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long</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8" name="Rectangle 7"/>
          <p:cNvSpPr/>
          <p:nvPr/>
        </p:nvSpPr>
        <p:spPr>
          <a:xfrm>
            <a:off x="7453935" y="1806052"/>
            <a:ext cx="696036" cy="44127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float</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p:cNvSpPr/>
          <p:nvPr/>
        </p:nvSpPr>
        <p:spPr>
          <a:xfrm>
            <a:off x="9109866" y="1783301"/>
            <a:ext cx="798369" cy="464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double</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11" name="Rectangle 10"/>
          <p:cNvSpPr/>
          <p:nvPr/>
        </p:nvSpPr>
        <p:spPr>
          <a:xfrm>
            <a:off x="2022143" y="2570323"/>
            <a:ext cx="696036" cy="464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char</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cxnSp>
        <p:nvCxnSpPr>
          <p:cNvPr id="13" name="Straight Arrow Connector 12"/>
          <p:cNvCxnSpPr>
            <a:stCxn id="4" idx="3"/>
            <a:endCxn id="5" idx="1"/>
          </p:cNvCxnSpPr>
          <p:nvPr/>
        </p:nvCxnSpPr>
        <p:spPr>
          <a:xfrm flipV="1">
            <a:off x="1117963" y="1537645"/>
            <a:ext cx="904180" cy="5004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5" idx="3"/>
            <a:endCxn id="6" idx="1"/>
          </p:cNvCxnSpPr>
          <p:nvPr/>
        </p:nvCxnSpPr>
        <p:spPr>
          <a:xfrm>
            <a:off x="2718179" y="1537645"/>
            <a:ext cx="1196428" cy="5004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6" idx="3"/>
            <a:endCxn id="7" idx="1"/>
          </p:cNvCxnSpPr>
          <p:nvPr/>
        </p:nvCxnSpPr>
        <p:spPr>
          <a:xfrm>
            <a:off x="4610643" y="2038064"/>
            <a:ext cx="10827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7" idx="3"/>
            <a:endCxn id="8" idx="1"/>
          </p:cNvCxnSpPr>
          <p:nvPr/>
        </p:nvCxnSpPr>
        <p:spPr>
          <a:xfrm flipV="1">
            <a:off x="6389404" y="2026689"/>
            <a:ext cx="1064531" cy="11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8" idx="3"/>
            <a:endCxn id="9" idx="1"/>
          </p:cNvCxnSpPr>
          <p:nvPr/>
        </p:nvCxnSpPr>
        <p:spPr>
          <a:xfrm flipV="1">
            <a:off x="8149971" y="2015313"/>
            <a:ext cx="959895" cy="113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11" idx="3"/>
            <a:endCxn id="6" idx="1"/>
          </p:cNvCxnSpPr>
          <p:nvPr/>
        </p:nvCxnSpPr>
        <p:spPr>
          <a:xfrm flipV="1">
            <a:off x="2718179" y="2038064"/>
            <a:ext cx="1196428" cy="7642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24" name="Table 23"/>
          <p:cNvGraphicFramePr>
            <a:graphicFrameLocks noGrp="1"/>
          </p:cNvGraphicFramePr>
          <p:nvPr>
            <p:extLst/>
          </p:nvPr>
        </p:nvGraphicFramePr>
        <p:xfrm>
          <a:off x="1117963" y="3589361"/>
          <a:ext cx="8128000" cy="2966720"/>
        </p:xfrm>
        <a:graphic>
          <a:graphicData uri="http://schemas.openxmlformats.org/drawingml/2006/table">
            <a:tbl>
              <a:tblPr firstRow="1" bandRow="1">
                <a:tableStyleId>{638B1855-1B75-4FBE-930C-398BA8C253C6}</a:tableStyleId>
              </a:tblPr>
              <a:tblGrid>
                <a:gridCol w="4064000"/>
                <a:gridCol w="4064000"/>
              </a:tblGrid>
              <a:tr h="370840">
                <a:tc>
                  <a:txBody>
                    <a:bodyPr/>
                    <a:lstStyle/>
                    <a:p>
                      <a:r>
                        <a:rPr lang="en-IN" dirty="0" smtClean="0">
                          <a:solidFill>
                            <a:schemeClr val="tx1"/>
                          </a:solidFill>
                        </a:rPr>
                        <a:t>Primitive Data Type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solidFill>
                            <a:schemeClr val="tx1"/>
                          </a:solidFill>
                        </a:rPr>
                        <a:t>Can be implicit promoted to </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byte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short, int , long, float, double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short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int,</a:t>
                      </a:r>
                      <a:r>
                        <a:rPr lang="en-IN" baseline="0" dirty="0" smtClean="0"/>
                        <a:t> long, float, double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char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int, long, float,</a:t>
                      </a:r>
                      <a:r>
                        <a:rPr lang="en-IN" baseline="0" dirty="0" smtClean="0"/>
                        <a:t> double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int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long, float, double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long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float, double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float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double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boolean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609297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03615"/>
          </a:xfrm>
        </p:spPr>
        <p:txBody>
          <a:bodyPr>
            <a:normAutofit fontScale="90000"/>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Variables and Types of Variables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668740"/>
            <a:ext cx="10515600" cy="5508223"/>
          </a:xfrm>
        </p:spPr>
        <p:txBody>
          <a:bodyPr>
            <a:normAutofit/>
          </a:bodyPr>
          <a:lstStyle/>
          <a:p>
            <a:r>
              <a:rPr lang="en-IN" sz="1400" dirty="0" smtClean="0">
                <a:latin typeface="Verdana" panose="020B0604030504040204" pitchFamily="34" charset="0"/>
                <a:ea typeface="Verdana" panose="020B0604030504040204" pitchFamily="34" charset="0"/>
                <a:cs typeface="Verdana" panose="020B0604030504040204" pitchFamily="34" charset="0"/>
              </a:rPr>
              <a:t>A variable is an identifier whose values can be changed during the program execution.</a:t>
            </a:r>
          </a:p>
          <a:p>
            <a:r>
              <a:rPr lang="en-IN" sz="1400" dirty="0" smtClean="0">
                <a:latin typeface="Verdana" panose="020B0604030504040204" pitchFamily="34" charset="0"/>
                <a:ea typeface="Verdana" panose="020B0604030504040204" pitchFamily="34" charset="0"/>
                <a:cs typeface="Verdana" panose="020B0604030504040204" pitchFamily="34" charset="0"/>
              </a:rPr>
              <a:t>Java Variable is nothing but memory location used to stored the data temporarily which can be manipulate during the program execution.</a:t>
            </a:r>
          </a:p>
          <a:p>
            <a:r>
              <a:rPr lang="en-IN" sz="1400" dirty="0" smtClean="0">
                <a:latin typeface="Verdana" panose="020B0604030504040204" pitchFamily="34" charset="0"/>
                <a:ea typeface="Verdana" panose="020B0604030504040204" pitchFamily="34" charset="0"/>
                <a:cs typeface="Verdana" panose="020B0604030504040204" pitchFamily="34" charset="0"/>
              </a:rPr>
              <a:t>Variables in java is strongly typed hence they all must have a data type followed by an identifiers.</a:t>
            </a: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endParaRPr lang="en-IN" sz="1400" dirty="0" smtClean="0">
              <a:latin typeface="Verdana" panose="020B0604030504040204" pitchFamily="34" charset="0"/>
              <a:ea typeface="Verdana" panose="020B0604030504040204" pitchFamily="34" charset="0"/>
              <a:cs typeface="Verdana" panose="020B0604030504040204" pitchFamily="34"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a:p>
            <a:endParaRPr lang="en-IN" sz="1400" dirty="0" smtClean="0">
              <a:latin typeface="Verdana" panose="020B0604030504040204" pitchFamily="34" charset="0"/>
              <a:ea typeface="Verdana" panose="020B0604030504040204" pitchFamily="34" charset="0"/>
              <a:cs typeface="Verdana" panose="020B0604030504040204" pitchFamily="34"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a:p>
            <a:endParaRPr lang="en-IN" sz="1400" dirty="0" smtClean="0">
              <a:latin typeface="Verdana" panose="020B0604030504040204" pitchFamily="34" charset="0"/>
              <a:ea typeface="Verdana" panose="020B0604030504040204" pitchFamily="34" charset="0"/>
              <a:cs typeface="Verdana" panose="020B0604030504040204" pitchFamily="34"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a:p>
            <a:r>
              <a:rPr lang="en-IN" sz="1400" b="1" dirty="0" smtClean="0">
                <a:latin typeface="Verdana" panose="020B0604030504040204" pitchFamily="34" charset="0"/>
                <a:ea typeface="Verdana" panose="020B0604030504040204" pitchFamily="34" charset="0"/>
                <a:cs typeface="Verdana" panose="020B0604030504040204" pitchFamily="34" charset="0"/>
              </a:rPr>
              <a:t>Primitive variables: </a:t>
            </a:r>
            <a:r>
              <a:rPr lang="en-IN" sz="1400" dirty="0" smtClean="0">
                <a:latin typeface="Verdana" panose="020B0604030504040204" pitchFamily="34" charset="0"/>
                <a:ea typeface="Verdana" panose="020B0604030504040204" pitchFamily="34" charset="0"/>
                <a:cs typeface="Verdana" panose="020B0604030504040204" pitchFamily="34" charset="0"/>
              </a:rPr>
              <a:t>These variables are created by using primitive data types.</a:t>
            </a:r>
          </a:p>
          <a:p>
            <a:r>
              <a:rPr lang="en-IN" sz="1400" b="1" dirty="0" smtClean="0">
                <a:latin typeface="Verdana" panose="020B0604030504040204" pitchFamily="34" charset="0"/>
                <a:ea typeface="Verdana" panose="020B0604030504040204" pitchFamily="34" charset="0"/>
                <a:cs typeface="Verdana" panose="020B0604030504040204" pitchFamily="34" charset="0"/>
              </a:rPr>
              <a:t>Referenced </a:t>
            </a:r>
            <a:r>
              <a:rPr lang="en-IN" sz="1400" b="1" dirty="0" err="1" smtClean="0">
                <a:latin typeface="Verdana" panose="020B0604030504040204" pitchFamily="34" charset="0"/>
                <a:ea typeface="Verdana" panose="020B0604030504040204" pitchFamily="34" charset="0"/>
                <a:cs typeface="Verdana" panose="020B0604030504040204" pitchFamily="34" charset="0"/>
              </a:rPr>
              <a:t>Varibles</a:t>
            </a:r>
            <a:r>
              <a:rPr lang="en-IN" sz="1400" b="1" dirty="0" smtClean="0">
                <a:latin typeface="Verdana" panose="020B0604030504040204" pitchFamily="34" charset="0"/>
                <a:ea typeface="Verdana" panose="020B0604030504040204" pitchFamily="34" charset="0"/>
                <a:cs typeface="Verdana" panose="020B0604030504040204" pitchFamily="34" charset="0"/>
              </a:rPr>
              <a:t>: </a:t>
            </a:r>
            <a:r>
              <a:rPr lang="en-IN" sz="1400" dirty="0" smtClean="0">
                <a:latin typeface="Verdana" panose="020B0604030504040204" pitchFamily="34" charset="0"/>
                <a:ea typeface="Verdana" panose="020B0604030504040204" pitchFamily="34" charset="0"/>
                <a:cs typeface="Verdana" panose="020B0604030504040204" pitchFamily="34" charset="0"/>
              </a:rPr>
              <a:t>These variables are created by using referenced data types.</a:t>
            </a:r>
            <a:endParaRPr lang="en-IN" sz="1400" dirty="0">
              <a:latin typeface="Verdana" panose="020B0604030504040204" pitchFamily="34" charset="0"/>
              <a:ea typeface="Verdana" panose="020B0604030504040204" pitchFamily="34" charset="0"/>
              <a:cs typeface="Verdana" panose="020B0604030504040204" pitchFamily="34" charset="0"/>
            </a:endParaRPr>
          </a:p>
          <a:p>
            <a:r>
              <a:rPr lang="en-IN" sz="1400" dirty="0" smtClean="0">
                <a:latin typeface="Verdana" panose="020B0604030504040204" pitchFamily="34" charset="0"/>
                <a:ea typeface="Verdana" panose="020B0604030504040204" pitchFamily="34" charset="0"/>
                <a:cs typeface="Verdana" panose="020B0604030504040204" pitchFamily="34" charset="0"/>
              </a:rPr>
              <a:t>The difference between primitive and referenced variables is “primitive variables stores data directly, where as referenced variables stores reference of the object, not direct values.”</a:t>
            </a:r>
          </a:p>
          <a:p>
            <a:r>
              <a:rPr lang="en-IN" sz="1400" dirty="0" smtClean="0">
                <a:latin typeface="Verdana" panose="020B0604030504040204" pitchFamily="34" charset="0"/>
                <a:ea typeface="Verdana" panose="020B0604030504040204" pitchFamily="34" charset="0"/>
                <a:cs typeface="Verdana" panose="020B0604030504040204" pitchFamily="34" charset="0"/>
              </a:rPr>
              <a:t>Reference variable are initialized with object reference the is created and returned by “new” keyword/operator.</a:t>
            </a:r>
          </a:p>
          <a:p>
            <a:endParaRPr lang="en-IN" sz="1400" dirty="0" smtClean="0">
              <a:latin typeface="Verdana" panose="020B0604030504040204" pitchFamily="34" charset="0"/>
              <a:ea typeface="Verdana" panose="020B0604030504040204" pitchFamily="34" charset="0"/>
              <a:cs typeface="Verdana" panose="020B0604030504040204" pitchFamily="34" charset="0"/>
            </a:endParaRPr>
          </a:p>
        </p:txBody>
      </p:sp>
      <p:sp>
        <p:nvSpPr>
          <p:cNvPr id="4" name="Rectangle 3"/>
          <p:cNvSpPr/>
          <p:nvPr/>
        </p:nvSpPr>
        <p:spPr>
          <a:xfrm>
            <a:off x="4367283" y="1924335"/>
            <a:ext cx="1542198" cy="46402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Data Types</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a:xfrm>
            <a:off x="1926603" y="2726816"/>
            <a:ext cx="1542198" cy="46402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Primitive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p:cNvSpPr/>
          <p:nvPr/>
        </p:nvSpPr>
        <p:spPr>
          <a:xfrm>
            <a:off x="7319750" y="2726817"/>
            <a:ext cx="1542198" cy="46402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Reference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7" name="Rectangle 6"/>
          <p:cNvSpPr/>
          <p:nvPr/>
        </p:nvSpPr>
        <p:spPr>
          <a:xfrm>
            <a:off x="1460310" y="3588903"/>
            <a:ext cx="2593075" cy="46402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Primitive variables</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8" name="Rectangle 7"/>
          <p:cNvSpPr/>
          <p:nvPr/>
        </p:nvSpPr>
        <p:spPr>
          <a:xfrm>
            <a:off x="6892119" y="3588902"/>
            <a:ext cx="2483893" cy="46402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Reference variables</a:t>
            </a:r>
            <a:endParaRPr lang="en-IN" dirty="0">
              <a:latin typeface="Verdana" panose="020B0604030504040204" pitchFamily="34" charset="0"/>
              <a:ea typeface="Verdana" panose="020B0604030504040204" pitchFamily="34" charset="0"/>
              <a:cs typeface="Verdana" panose="020B0604030504040204" pitchFamily="34" charset="0"/>
            </a:endParaRPr>
          </a:p>
        </p:txBody>
      </p:sp>
      <p:cxnSp>
        <p:nvCxnSpPr>
          <p:cNvPr id="10" name="Straight Arrow Connector 9"/>
          <p:cNvCxnSpPr>
            <a:stCxn id="4" idx="2"/>
            <a:endCxn id="5" idx="0"/>
          </p:cNvCxnSpPr>
          <p:nvPr/>
        </p:nvCxnSpPr>
        <p:spPr>
          <a:xfrm flipH="1">
            <a:off x="2697702" y="2388358"/>
            <a:ext cx="2440680" cy="338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145206" y="2388358"/>
            <a:ext cx="2961564" cy="338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2"/>
          </p:cNvCxnSpPr>
          <p:nvPr/>
        </p:nvCxnSpPr>
        <p:spPr>
          <a:xfrm>
            <a:off x="2697702" y="3190839"/>
            <a:ext cx="0" cy="398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8066811" y="3190840"/>
            <a:ext cx="9405" cy="398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28284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9307" y="354841"/>
            <a:ext cx="11668836" cy="6318913"/>
          </a:xfrm>
        </p:spPr>
        <p:txBody>
          <a:bodyPr>
            <a:normAutofit fontScale="92500" lnSpcReduction="10000"/>
          </a:bodyPr>
          <a:lstStyle/>
          <a:p>
            <a:pPr algn="l"/>
            <a:r>
              <a:rPr lang="en-IN" sz="1400" b="1" i="1" u="sng" dirty="0" smtClean="0">
                <a:latin typeface="Verdana" panose="020B0604030504040204" pitchFamily="34" charset="0"/>
                <a:ea typeface="Verdana" panose="020B0604030504040204" pitchFamily="34" charset="0"/>
                <a:cs typeface="Verdana" panose="020B0604030504040204" pitchFamily="34" charset="0"/>
              </a:rPr>
              <a:t>Defining/Initializing a variable:</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Variable creation with value is called defining a variable.</a:t>
            </a:r>
          </a:p>
          <a:p>
            <a:pPr algn="l"/>
            <a:r>
              <a:rPr lang="en-IN" sz="1400" dirty="0">
                <a:latin typeface="Verdana" panose="020B0604030504040204" pitchFamily="34" charset="0"/>
                <a:ea typeface="Verdana" panose="020B0604030504040204" pitchFamily="34" charset="0"/>
                <a:cs typeface="Verdana" panose="020B0604030504040204" pitchFamily="34" charset="0"/>
              </a:rPr>
              <a:t>A variable can be initialized at the moment it is declared, through the </a:t>
            </a:r>
            <a:r>
              <a:rPr lang="en-IN" sz="1400" dirty="0" smtClean="0">
                <a:latin typeface="Verdana" panose="020B0604030504040204" pitchFamily="34" charset="0"/>
                <a:ea typeface="Verdana" panose="020B0604030504040204" pitchFamily="34" charset="0"/>
                <a:cs typeface="Verdana" panose="020B0604030504040204" pitchFamily="34" charset="0"/>
              </a:rPr>
              <a:t>statement.</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Storing a value in a variable at the time of its creation is called initializing a variable.</a:t>
            </a:r>
          </a:p>
          <a:p>
            <a:pPr algn="l"/>
            <a:r>
              <a:rPr lang="en-IN" sz="1400" b="1" dirty="0" smtClean="0">
                <a:latin typeface="Verdana" panose="020B0604030504040204" pitchFamily="34" charset="0"/>
                <a:ea typeface="Verdana" panose="020B0604030504040204" pitchFamily="34" charset="0"/>
                <a:cs typeface="Verdana" panose="020B0604030504040204" pitchFamily="34" charset="0"/>
              </a:rPr>
              <a:t>&lt;Access Modifier&gt; &lt;Modifier&gt; &lt;data type&gt; &lt;variable name&gt;=&lt;value&gt;</a:t>
            </a:r>
          </a:p>
          <a:p>
            <a:pPr algn="l"/>
            <a:r>
              <a:rPr lang="en-IN" sz="1400" b="1" dirty="0" smtClean="0">
                <a:latin typeface="Verdana" panose="020B0604030504040204" pitchFamily="34" charset="0"/>
                <a:ea typeface="Verdana" panose="020B0604030504040204" pitchFamily="34" charset="0"/>
                <a:cs typeface="Verdana" panose="020B0604030504040204" pitchFamily="34" charset="0"/>
              </a:rPr>
              <a:t>Access Modifier:</a:t>
            </a:r>
            <a:r>
              <a:rPr lang="en-IN" sz="1400" dirty="0" smtClean="0">
                <a:latin typeface="Verdana" panose="020B0604030504040204" pitchFamily="34" charset="0"/>
                <a:ea typeface="Verdana" panose="020B0604030504040204" pitchFamily="34" charset="0"/>
                <a:cs typeface="Verdana" panose="020B0604030504040204" pitchFamily="34" charset="0"/>
              </a:rPr>
              <a:t> Optional</a:t>
            </a:r>
          </a:p>
          <a:p>
            <a:pPr algn="l"/>
            <a:r>
              <a:rPr lang="en-IN" sz="1400" b="1" dirty="0" smtClean="0">
                <a:latin typeface="Verdana" panose="020B0604030504040204" pitchFamily="34" charset="0"/>
                <a:ea typeface="Verdana" panose="020B0604030504040204" pitchFamily="34" charset="0"/>
                <a:cs typeface="Verdana" panose="020B0604030504040204" pitchFamily="34" charset="0"/>
              </a:rPr>
              <a:t>Modifier:</a:t>
            </a:r>
            <a:r>
              <a:rPr lang="en-IN" sz="1400" dirty="0" smtClean="0">
                <a:latin typeface="Verdana" panose="020B0604030504040204" pitchFamily="34" charset="0"/>
                <a:ea typeface="Verdana" panose="020B0604030504040204" pitchFamily="34" charset="0"/>
                <a:cs typeface="Verdana" panose="020B0604030504040204" pitchFamily="34" charset="0"/>
              </a:rPr>
              <a:t> Optional</a:t>
            </a:r>
          </a:p>
          <a:p>
            <a:pPr algn="l"/>
            <a:r>
              <a:rPr lang="en-IN" sz="1400" b="1" dirty="0" smtClean="0">
                <a:latin typeface="Verdana" panose="020B0604030504040204" pitchFamily="34" charset="0"/>
                <a:ea typeface="Verdana" panose="020B0604030504040204" pitchFamily="34" charset="0"/>
                <a:cs typeface="Verdana" panose="020B0604030504040204" pitchFamily="34" charset="0"/>
              </a:rPr>
              <a:t>Data type:</a:t>
            </a:r>
            <a:r>
              <a:rPr lang="en-IN" sz="1400" dirty="0" smtClean="0">
                <a:latin typeface="Verdana" panose="020B0604030504040204" pitchFamily="34" charset="0"/>
                <a:ea typeface="Verdana" panose="020B0604030504040204" pitchFamily="34" charset="0"/>
                <a:cs typeface="Verdana" panose="020B0604030504040204" pitchFamily="34" charset="0"/>
              </a:rPr>
              <a:t> Mandatory</a:t>
            </a:r>
          </a:p>
          <a:p>
            <a:pPr algn="l"/>
            <a:r>
              <a:rPr lang="en-IN" sz="1400" b="1" dirty="0" smtClean="0">
                <a:latin typeface="Verdana" panose="020B0604030504040204" pitchFamily="34" charset="0"/>
                <a:ea typeface="Verdana" panose="020B0604030504040204" pitchFamily="34" charset="0"/>
                <a:cs typeface="Verdana" panose="020B0604030504040204" pitchFamily="34" charset="0"/>
              </a:rPr>
              <a:t>Variable name:</a:t>
            </a:r>
            <a:r>
              <a:rPr lang="en-IN" sz="1400" dirty="0" smtClean="0">
                <a:latin typeface="Verdana" panose="020B0604030504040204" pitchFamily="34" charset="0"/>
                <a:ea typeface="Verdana" panose="020B0604030504040204" pitchFamily="34" charset="0"/>
                <a:cs typeface="Verdana" panose="020B0604030504040204" pitchFamily="34" charset="0"/>
              </a:rPr>
              <a:t> Mandatory</a:t>
            </a:r>
          </a:p>
          <a:p>
            <a:pPr algn="l"/>
            <a:r>
              <a:rPr lang="en-IN" sz="1400" b="1" dirty="0" smtClean="0">
                <a:latin typeface="Verdana" panose="020B0604030504040204" pitchFamily="34" charset="0"/>
                <a:ea typeface="Verdana" panose="020B0604030504040204" pitchFamily="34" charset="0"/>
                <a:cs typeface="Verdana" panose="020B0604030504040204" pitchFamily="34" charset="0"/>
              </a:rPr>
              <a:t>Value:</a:t>
            </a:r>
            <a:r>
              <a:rPr lang="en-IN" sz="1400" dirty="0" smtClean="0">
                <a:latin typeface="Verdana" panose="020B0604030504040204" pitchFamily="34" charset="0"/>
                <a:ea typeface="Verdana" panose="020B0604030504040204" pitchFamily="34" charset="0"/>
                <a:cs typeface="Verdana" panose="020B0604030504040204" pitchFamily="34" charset="0"/>
              </a:rPr>
              <a:t> mandatory</a:t>
            </a:r>
          </a:p>
          <a:p>
            <a:pPr algn="l"/>
            <a:endParaRPr lang="en-IN" sz="1400" dirty="0">
              <a:latin typeface="Verdana" panose="020B0604030504040204" pitchFamily="34" charset="0"/>
              <a:ea typeface="Verdana" panose="020B0604030504040204" pitchFamily="34" charset="0"/>
              <a:cs typeface="Verdana" panose="020B0604030504040204" pitchFamily="34" charset="0"/>
            </a:endParaRPr>
          </a:p>
          <a:p>
            <a:pPr algn="l"/>
            <a:r>
              <a:rPr lang="en-IN" sz="1400" b="1" i="1" u="sng" dirty="0" smtClean="0">
                <a:latin typeface="Verdana" panose="020B0604030504040204" pitchFamily="34" charset="0"/>
                <a:ea typeface="Verdana" panose="020B0604030504040204" pitchFamily="34" charset="0"/>
                <a:cs typeface="Verdana" panose="020B0604030504040204" pitchFamily="34" charset="0"/>
              </a:rPr>
              <a:t>Declaring a variable:</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Variable creation without a value is called declaring a variable.</a:t>
            </a:r>
          </a:p>
          <a:p>
            <a:pPr algn="l"/>
            <a:r>
              <a:rPr lang="en-IN" sz="1400" b="1" dirty="0">
                <a:latin typeface="Verdana" panose="020B0604030504040204" pitchFamily="34" charset="0"/>
                <a:ea typeface="Verdana" panose="020B0604030504040204" pitchFamily="34" charset="0"/>
                <a:cs typeface="Verdana" panose="020B0604030504040204" pitchFamily="34" charset="0"/>
              </a:rPr>
              <a:t>&lt;Access Modifier&gt; &lt;Modifier&gt; &lt;data type&gt; &lt;variable name</a:t>
            </a:r>
            <a:r>
              <a:rPr lang="en-IN" sz="1400" b="1" dirty="0" smtClean="0">
                <a:latin typeface="Verdana" panose="020B0604030504040204" pitchFamily="34" charset="0"/>
                <a:ea typeface="Verdana" panose="020B0604030504040204" pitchFamily="34" charset="0"/>
                <a:cs typeface="Verdana" panose="020B0604030504040204" pitchFamily="34" charset="0"/>
              </a:rPr>
              <a:t>&gt;;</a:t>
            </a: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r>
              <a:rPr lang="en-IN" sz="1400" b="1" i="1" u="sng" dirty="0" smtClean="0">
                <a:latin typeface="Verdana" panose="020B0604030504040204" pitchFamily="34" charset="0"/>
                <a:ea typeface="Verdana" panose="020B0604030504040204" pitchFamily="34" charset="0"/>
                <a:cs typeface="Verdana" panose="020B0604030504040204" pitchFamily="34" charset="0"/>
              </a:rPr>
              <a:t>Assigning a variable:</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Storing a value in a variable after its creation is called assigning a value to a variable.</a:t>
            </a:r>
          </a:p>
          <a:p>
            <a:pPr algn="l"/>
            <a:r>
              <a:rPr lang="en-IN" sz="1400" b="1" u="sng" dirty="0" smtClean="0">
                <a:latin typeface="Verdana" panose="020B0604030504040204" pitchFamily="34" charset="0"/>
                <a:ea typeface="Verdana" panose="020B0604030504040204" pitchFamily="34" charset="0"/>
                <a:cs typeface="Verdana" panose="020B0604030504040204" pitchFamily="34" charset="0"/>
              </a:rPr>
              <a:t>Types of Variable based on class scope:</a:t>
            </a:r>
          </a:p>
          <a:p>
            <a:pPr marL="342900" indent="-342900" algn="l">
              <a:buAutoNum type="arabicPeriod"/>
            </a:pPr>
            <a:r>
              <a:rPr lang="en-IN" sz="1400" i="1" dirty="0" smtClean="0">
                <a:latin typeface="Verdana" panose="020B0604030504040204" pitchFamily="34" charset="0"/>
                <a:ea typeface="Verdana" panose="020B0604030504040204" pitchFamily="34" charset="0"/>
                <a:cs typeface="Verdana" panose="020B0604030504040204" pitchFamily="34" charset="0"/>
              </a:rPr>
              <a:t>Local Variables</a:t>
            </a:r>
            <a:r>
              <a:rPr lang="en-IN" sz="1400" dirty="0" smtClean="0">
                <a:latin typeface="Verdana" panose="020B0604030504040204" pitchFamily="34" charset="0"/>
                <a:ea typeface="Verdana" panose="020B0604030504040204" pitchFamily="34" charset="0"/>
                <a:cs typeface="Verdana" panose="020B0604030504040204" pitchFamily="34" charset="0"/>
              </a:rPr>
              <a:t>, parameters</a:t>
            </a:r>
          </a:p>
          <a:p>
            <a:pPr marL="342900" indent="-342900" algn="l">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Class Level variables</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     a. </a:t>
            </a:r>
            <a:r>
              <a:rPr lang="en-IN" sz="1400" i="1" dirty="0" smtClean="0">
                <a:latin typeface="Verdana" panose="020B0604030504040204" pitchFamily="34" charset="0"/>
                <a:ea typeface="Verdana" panose="020B0604030504040204" pitchFamily="34" charset="0"/>
                <a:cs typeface="Verdana" panose="020B0604030504040204" pitchFamily="34" charset="0"/>
              </a:rPr>
              <a:t>static variables</a:t>
            </a:r>
          </a:p>
          <a:p>
            <a:pPr algn="l"/>
            <a:r>
              <a:rPr lang="en-IN" sz="1400" dirty="0">
                <a:latin typeface="Verdana" panose="020B0604030504040204" pitchFamily="34" charset="0"/>
                <a:ea typeface="Verdana" panose="020B0604030504040204" pitchFamily="34" charset="0"/>
                <a:cs typeface="Verdana" panose="020B0604030504040204" pitchFamily="34" charset="0"/>
              </a:rPr>
              <a:t> </a:t>
            </a:r>
            <a:r>
              <a:rPr lang="en-IN" sz="1400" dirty="0" smtClean="0">
                <a:latin typeface="Verdana" panose="020B0604030504040204" pitchFamily="34" charset="0"/>
                <a:ea typeface="Verdana" panose="020B0604030504040204" pitchFamily="34" charset="0"/>
                <a:cs typeface="Verdana" panose="020B0604030504040204" pitchFamily="34" charset="0"/>
              </a:rPr>
              <a:t>    b. </a:t>
            </a:r>
            <a:r>
              <a:rPr lang="en-IN" sz="1400" i="1" dirty="0" smtClean="0">
                <a:latin typeface="Verdana" panose="020B0604030504040204" pitchFamily="34" charset="0"/>
                <a:ea typeface="Verdana" panose="020B0604030504040204" pitchFamily="34" charset="0"/>
                <a:cs typeface="Verdana" panose="020B0604030504040204" pitchFamily="34" charset="0"/>
              </a:rPr>
              <a:t>non-static variables</a:t>
            </a:r>
            <a:endParaRPr lang="en-IN" sz="1400" i="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149795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8365" y="136478"/>
            <a:ext cx="11709778" cy="6721522"/>
          </a:xfrm>
        </p:spPr>
        <p:txBody>
          <a:bodyPr>
            <a:normAutofit/>
          </a:bodyPr>
          <a:lstStyle/>
          <a:p>
            <a:r>
              <a:rPr lang="en-IN" sz="1400" b="1" i="1" u="sng" dirty="0" smtClean="0">
                <a:latin typeface="Verdana" panose="020B0604030504040204" pitchFamily="34" charset="0"/>
                <a:ea typeface="Verdana" panose="020B0604030504040204" pitchFamily="34" charset="0"/>
                <a:cs typeface="Verdana" panose="020B0604030504040204" pitchFamily="34" charset="0"/>
              </a:rPr>
              <a:t>Memory Location of all three variables:</a:t>
            </a:r>
          </a:p>
          <a:p>
            <a:pPr marL="0" indent="0">
              <a:buNone/>
            </a:pPr>
            <a:r>
              <a:rPr lang="en-IN" sz="1400" b="1" u="sng" dirty="0" smtClean="0">
                <a:latin typeface="Verdana" panose="020B0604030504040204" pitchFamily="34" charset="0"/>
                <a:ea typeface="Verdana" panose="020B0604030504040204" pitchFamily="34" charset="0"/>
                <a:cs typeface="Verdana" panose="020B0604030504040204" pitchFamily="34" charset="0"/>
              </a:rPr>
              <a:t>Local Variables:</a:t>
            </a:r>
            <a:r>
              <a:rPr lang="en-IN" sz="1400" dirty="0" smtClean="0">
                <a:latin typeface="Verdana" panose="020B0604030504040204" pitchFamily="34" charset="0"/>
                <a:ea typeface="Verdana" panose="020B0604030504040204" pitchFamily="34" charset="0"/>
                <a:cs typeface="Verdana" panose="020B0604030504040204" pitchFamily="34" charset="0"/>
              </a:rPr>
              <a:t> These variables get the memory location when method is called and their creation statement is executed. They get the memory with respect to method so they are called method variables. Local variables are automatically created when method is executing and are destroyed automatically after method execution is completed, so they are also called auto variables.</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u="sng" dirty="0" smtClean="0">
                <a:latin typeface="Verdana" panose="020B0604030504040204" pitchFamily="34" charset="0"/>
                <a:ea typeface="Verdana" panose="020B0604030504040204" pitchFamily="34" charset="0"/>
                <a:cs typeface="Verdana" panose="020B0604030504040204" pitchFamily="34" charset="0"/>
              </a:rPr>
              <a:t>Static Variables:</a:t>
            </a:r>
            <a:r>
              <a:rPr lang="en-IN" sz="1400" dirty="0" smtClean="0">
                <a:latin typeface="Verdana" panose="020B0604030504040204" pitchFamily="34" charset="0"/>
                <a:ea typeface="Verdana" panose="020B0604030504040204" pitchFamily="34" charset="0"/>
                <a:cs typeface="Verdana" panose="020B0604030504040204" pitchFamily="34" charset="0"/>
              </a:rPr>
              <a:t> These variables get memory location when class is loaded into JVM. They get memory with respect to class name, so they are also called “class variables/fields”.</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u="sng" dirty="0" smtClean="0">
                <a:latin typeface="Verdana" panose="020B0604030504040204" pitchFamily="34" charset="0"/>
                <a:ea typeface="Verdana" panose="020B0604030504040204" pitchFamily="34" charset="0"/>
                <a:cs typeface="Verdana" panose="020B0604030504040204" pitchFamily="34" charset="0"/>
              </a:rPr>
              <a:t>Non-Static Variables:</a:t>
            </a:r>
            <a:r>
              <a:rPr lang="en-IN" sz="1400" dirty="0" smtClean="0">
                <a:latin typeface="Verdana" panose="020B0604030504040204" pitchFamily="34" charset="0"/>
                <a:ea typeface="Verdana" panose="020B0604030504040204" pitchFamily="34" charset="0"/>
                <a:cs typeface="Verdana" panose="020B0604030504040204" pitchFamily="34" charset="0"/>
              </a:rPr>
              <a:t> These variables get memory location when object is created using new keyword. They get memory with respect to object, so they are also called “object variables/instance variables/properties/attributes/fields”.</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u="sng" dirty="0" smtClean="0">
                <a:latin typeface="Verdana" panose="020B0604030504040204" pitchFamily="34" charset="0"/>
                <a:ea typeface="Verdana" panose="020B0604030504040204" pitchFamily="34" charset="0"/>
                <a:cs typeface="Verdana" panose="020B0604030504040204" pitchFamily="34" charset="0"/>
              </a:rPr>
              <a:t>Rules of Local variables:</a:t>
            </a:r>
          </a:p>
          <a:p>
            <a:pPr marL="342900" indent="-342900">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Local variables can’t be access from another method because its scope is restricted within its method.</a:t>
            </a:r>
          </a:p>
          <a:p>
            <a:pPr marL="342900" indent="-342900">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Local variable should not be accesses without initialization.</a:t>
            </a:r>
          </a:p>
          <a:p>
            <a:pPr marL="342900" indent="-342900">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Local variable must be accessed only after its creation statement.</a:t>
            </a:r>
          </a:p>
          <a:p>
            <a:pPr marL="342900" indent="-342900">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Local variables can’t be declared as static it leads as CTE: Illegal star of expression, because local variable should get memory location only if method is called. But if we declare as static, it should get memory at the time of class loading, this is violating contract, so it leads to compile time error.</a:t>
            </a:r>
          </a:p>
          <a:p>
            <a:pPr marL="0" indent="0">
              <a:buNone/>
            </a:pPr>
            <a:r>
              <a:rPr lang="en-IN" sz="1400" b="1" u="sng" dirty="0" smtClean="0">
                <a:latin typeface="Verdana" panose="020B0604030504040204" pitchFamily="34" charset="0"/>
                <a:ea typeface="Verdana" panose="020B0604030504040204" pitchFamily="34" charset="0"/>
                <a:cs typeface="Verdana" panose="020B0604030504040204" pitchFamily="34" charset="0"/>
              </a:rPr>
              <a:t>Rules of Class level variables:</a:t>
            </a:r>
          </a:p>
          <a:p>
            <a:pPr marL="342900" indent="-342900">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We must create class level variables only if we want to access a value throughout the class from all its method.</a:t>
            </a:r>
          </a:p>
          <a:p>
            <a:pPr marL="342900" indent="-342900">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Non-static variables and methods must be accessed with object form static methods else it leads CTE: non-static variable can’t be referenced from static context.</a:t>
            </a:r>
          </a:p>
        </p:txBody>
      </p:sp>
    </p:spTree>
    <p:extLst>
      <p:ext uri="{BB962C8B-B14F-4D97-AF65-F5344CB8AC3E}">
        <p14:creationId xmlns:p14="http://schemas.microsoft.com/office/powerpoint/2010/main" val="7499509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069" y="95534"/>
            <a:ext cx="11832609" cy="6081429"/>
          </a:xfrm>
        </p:spPr>
        <p:txBody>
          <a:bodyPr>
            <a:normAutofit/>
          </a:bodyPr>
          <a:lstStyle/>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Final Variable:</a:t>
            </a:r>
          </a:p>
          <a:p>
            <a:r>
              <a:rPr lang="en-IN" sz="1400" dirty="0" smtClean="0">
                <a:latin typeface="Verdana" panose="020B0604030504040204" pitchFamily="34" charset="0"/>
                <a:ea typeface="Verdana" panose="020B0604030504040204" pitchFamily="34" charset="0"/>
                <a:cs typeface="Verdana" panose="020B0604030504040204" pitchFamily="34" charset="0"/>
              </a:rPr>
              <a:t> The class level or local variable the has final keyword in its definitions is called final variable.</a:t>
            </a:r>
          </a:p>
          <a:p>
            <a:r>
              <a:rPr lang="en-IN" sz="1400" i="1" dirty="0" smtClean="0">
                <a:latin typeface="Verdana" panose="020B0604030504040204" pitchFamily="34" charset="0"/>
                <a:ea typeface="Verdana" panose="020B0604030504040204" pitchFamily="34" charset="0"/>
                <a:cs typeface="Verdana" panose="020B0604030504040204" pitchFamily="34" charset="0"/>
              </a:rPr>
              <a:t>Rule: </a:t>
            </a:r>
            <a:r>
              <a:rPr lang="en-IN" sz="1400" dirty="0" smtClean="0">
                <a:latin typeface="Verdana" panose="020B0604030504040204" pitchFamily="34" charset="0"/>
                <a:ea typeface="Verdana" panose="020B0604030504040204" pitchFamily="34" charset="0"/>
                <a:cs typeface="Verdana" panose="020B0604030504040204" pitchFamily="34" charset="0"/>
              </a:rPr>
              <a:t>one it is initialized by developer, its value can’t be changed. If we try to change its value, it leads to CTE.</a:t>
            </a: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Transient Variable:</a:t>
            </a:r>
            <a:r>
              <a:rPr lang="en-IN" sz="1400" dirty="0" smtClean="0">
                <a:latin typeface="Verdana" panose="020B0604030504040204" pitchFamily="34" charset="0"/>
                <a:ea typeface="Verdana" panose="020B0604030504040204" pitchFamily="34" charset="0"/>
                <a:cs typeface="Verdana" panose="020B0604030504040204" pitchFamily="34" charset="0"/>
              </a:rPr>
              <a:t> </a:t>
            </a:r>
          </a:p>
          <a:p>
            <a:r>
              <a:rPr lang="en-IN" sz="1400" dirty="0" smtClean="0">
                <a:latin typeface="Verdana" panose="020B0604030504040204" pitchFamily="34" charset="0"/>
                <a:ea typeface="Verdana" panose="020B0604030504040204" pitchFamily="34" charset="0"/>
                <a:cs typeface="Verdana" panose="020B0604030504040204" pitchFamily="34" charset="0"/>
              </a:rPr>
              <a:t>The class level variable that has transient keyword in its definition is called transient variable.</a:t>
            </a:r>
          </a:p>
          <a:p>
            <a:r>
              <a:rPr lang="en-IN" sz="1400" dirty="0" smtClean="0">
                <a:latin typeface="Verdana" panose="020B0604030504040204" pitchFamily="34" charset="0"/>
                <a:ea typeface="Verdana" panose="020B0604030504040204" pitchFamily="34" charset="0"/>
                <a:cs typeface="Verdana" panose="020B0604030504040204" pitchFamily="34" charset="0"/>
              </a:rPr>
              <a:t>Rule: local variable can’t be declared as transient. It leads CTE: illegal start of expression.</a:t>
            </a:r>
          </a:p>
          <a:p>
            <a:r>
              <a:rPr lang="en-IN" sz="1400" dirty="0" smtClean="0">
                <a:latin typeface="Verdana" panose="020B0604030504040204" pitchFamily="34" charset="0"/>
                <a:ea typeface="Verdana" panose="020B0604030504040204" pitchFamily="34" charset="0"/>
                <a:cs typeface="Verdana" panose="020B0604030504040204" pitchFamily="34" charset="0"/>
              </a:rPr>
              <a:t>Note: We declare a variable as transient variable to tell to JVM that we do not want to store variable value in a file in object serialization. Since local variable is not part of object, declaring it as transient is illegal. </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Volatile variable:</a:t>
            </a:r>
          </a:p>
          <a:p>
            <a:r>
              <a:rPr lang="en-IN" sz="1400" dirty="0" smtClean="0">
                <a:latin typeface="Verdana" panose="020B0604030504040204" pitchFamily="34" charset="0"/>
                <a:ea typeface="Verdana" panose="020B0604030504040204" pitchFamily="34" charset="0"/>
                <a:cs typeface="Verdana" panose="020B0604030504040204" pitchFamily="34" charset="0"/>
              </a:rPr>
              <a:t>The </a:t>
            </a:r>
            <a:r>
              <a:rPr lang="en-IN" sz="1400" dirty="0">
                <a:latin typeface="Verdana" panose="020B0604030504040204" pitchFamily="34" charset="0"/>
                <a:ea typeface="Verdana" panose="020B0604030504040204" pitchFamily="34" charset="0"/>
                <a:cs typeface="Verdana" panose="020B0604030504040204" pitchFamily="34" charset="0"/>
              </a:rPr>
              <a:t>class level variable that has </a:t>
            </a:r>
            <a:r>
              <a:rPr lang="en-IN" sz="1400" dirty="0" smtClean="0">
                <a:latin typeface="Verdana" panose="020B0604030504040204" pitchFamily="34" charset="0"/>
                <a:ea typeface="Verdana" panose="020B0604030504040204" pitchFamily="34" charset="0"/>
                <a:cs typeface="Verdana" panose="020B0604030504040204" pitchFamily="34" charset="0"/>
              </a:rPr>
              <a:t>volatile keyword </a:t>
            </a:r>
            <a:r>
              <a:rPr lang="en-IN" sz="1400" dirty="0">
                <a:latin typeface="Verdana" panose="020B0604030504040204" pitchFamily="34" charset="0"/>
                <a:ea typeface="Verdana" panose="020B0604030504040204" pitchFamily="34" charset="0"/>
                <a:cs typeface="Verdana" panose="020B0604030504040204" pitchFamily="34" charset="0"/>
              </a:rPr>
              <a:t>in its definition is called transient variable</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r>
              <a:rPr lang="en-IN" sz="1400" dirty="0" smtClean="0">
                <a:latin typeface="Verdana" panose="020B0604030504040204" pitchFamily="34" charset="0"/>
                <a:ea typeface="Verdana" panose="020B0604030504040204" pitchFamily="34" charset="0"/>
                <a:cs typeface="Verdana" panose="020B0604030504040204" pitchFamily="34" charset="0"/>
              </a:rPr>
              <a:t>Rule: </a:t>
            </a:r>
            <a:r>
              <a:rPr lang="en-IN" sz="1400" dirty="0">
                <a:latin typeface="Verdana" panose="020B0604030504040204" pitchFamily="34" charset="0"/>
                <a:ea typeface="Verdana" panose="020B0604030504040204" pitchFamily="34" charset="0"/>
                <a:cs typeface="Verdana" panose="020B0604030504040204" pitchFamily="34" charset="0"/>
              </a:rPr>
              <a:t>local variable can’t be declared as </a:t>
            </a:r>
            <a:r>
              <a:rPr lang="en-IN" sz="1400" dirty="0" smtClean="0">
                <a:latin typeface="Verdana" panose="020B0604030504040204" pitchFamily="34" charset="0"/>
                <a:ea typeface="Verdana" panose="020B0604030504040204" pitchFamily="34" charset="0"/>
                <a:cs typeface="Verdana" panose="020B0604030504040204" pitchFamily="34" charset="0"/>
              </a:rPr>
              <a:t>transient. </a:t>
            </a:r>
            <a:r>
              <a:rPr lang="en-IN" sz="1400" dirty="0">
                <a:latin typeface="Verdana" panose="020B0604030504040204" pitchFamily="34" charset="0"/>
                <a:ea typeface="Verdana" panose="020B0604030504040204" pitchFamily="34" charset="0"/>
                <a:cs typeface="Verdana" panose="020B0604030504040204" pitchFamily="34" charset="0"/>
              </a:rPr>
              <a:t>It leads CTE: illegal start of expression.</a:t>
            </a:r>
          </a:p>
          <a:p>
            <a:r>
              <a:rPr lang="en-IN" sz="1400" dirty="0" smtClean="0">
                <a:latin typeface="Verdana" panose="020B0604030504040204" pitchFamily="34" charset="0"/>
                <a:ea typeface="Verdana" panose="020B0604030504040204" pitchFamily="34" charset="0"/>
                <a:cs typeface="Verdana" panose="020B0604030504040204" pitchFamily="34" charset="0"/>
              </a:rPr>
              <a:t>Note: We declare variable as volatile to tell to JVM that we don’t want to modify variable value concurrently by multiple threads. If we declare variable as volatile multiple threads are allowed to change its value in sequence one after one.</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    Since local variable is not directly accessible by thread, declaring it as volatile is illegal.</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Note:</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Static members are meant for storing data and operate that data </a:t>
            </a:r>
            <a:r>
              <a:rPr lang="en-IN" sz="1400" i="1" dirty="0" smtClean="0">
                <a:latin typeface="Verdana" panose="020B0604030504040204" pitchFamily="34" charset="0"/>
                <a:ea typeface="Verdana" panose="020B0604030504040204" pitchFamily="34" charset="0"/>
                <a:cs typeface="Verdana" panose="020B0604030504040204" pitchFamily="34" charset="0"/>
              </a:rPr>
              <a:t>common</a:t>
            </a:r>
            <a:r>
              <a:rPr lang="en-IN" sz="1400" dirty="0" smtClean="0">
                <a:latin typeface="Verdana" panose="020B0604030504040204" pitchFamily="34" charset="0"/>
                <a:ea typeface="Verdana" panose="020B0604030504040204" pitchFamily="34" charset="0"/>
                <a:cs typeface="Verdana" panose="020B0604030504040204" pitchFamily="34" charset="0"/>
              </a:rPr>
              <a:t> to all instances of an object.</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Non-static members are meant for storing data and operate that data </a:t>
            </a:r>
            <a:r>
              <a:rPr lang="en-IN" sz="1400" i="1" dirty="0" smtClean="0">
                <a:latin typeface="Verdana" panose="020B0604030504040204" pitchFamily="34" charset="0"/>
                <a:ea typeface="Verdana" panose="020B0604030504040204" pitchFamily="34" charset="0"/>
                <a:cs typeface="Verdana" panose="020B0604030504040204" pitchFamily="34" charset="0"/>
              </a:rPr>
              <a:t>separately</a:t>
            </a:r>
            <a:r>
              <a:rPr lang="en-IN" sz="1400" dirty="0" smtClean="0">
                <a:latin typeface="Verdana" panose="020B0604030504040204" pitchFamily="34" charset="0"/>
                <a:ea typeface="Verdana" panose="020B0604030504040204" pitchFamily="34" charset="0"/>
                <a:cs typeface="Verdana" panose="020B0604030504040204" pitchFamily="34" charset="0"/>
              </a:rPr>
              <a:t> and specific to every instance of an object.</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53493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be 1"/>
          <p:cNvSpPr/>
          <p:nvPr/>
        </p:nvSpPr>
        <p:spPr>
          <a:xfrm>
            <a:off x="7049068" y="222915"/>
            <a:ext cx="1815152" cy="1282889"/>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err="1" smtClean="0">
                <a:solidFill>
                  <a:srgbClr val="0070C0"/>
                </a:solidFill>
              </a:rPr>
              <a:t>ClassLoader</a:t>
            </a:r>
            <a:r>
              <a:rPr lang="en-IN" b="1" dirty="0" smtClean="0">
                <a:solidFill>
                  <a:srgbClr val="0070C0"/>
                </a:solidFill>
              </a:rPr>
              <a:t> Sub System</a:t>
            </a:r>
            <a:endParaRPr lang="en-IN" b="1" dirty="0"/>
          </a:p>
        </p:txBody>
      </p:sp>
      <p:sp>
        <p:nvSpPr>
          <p:cNvPr id="3" name="Rectangle 2"/>
          <p:cNvSpPr/>
          <p:nvPr/>
        </p:nvSpPr>
        <p:spPr>
          <a:xfrm>
            <a:off x="1519479" y="2647668"/>
            <a:ext cx="1009935" cy="9144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b="1" dirty="0" smtClean="0">
                <a:solidFill>
                  <a:srgbClr val="0070C0"/>
                </a:solidFill>
              </a:rPr>
              <a:t>Method Area</a:t>
            </a:r>
            <a:endParaRPr lang="en-IN" b="1" dirty="0">
              <a:solidFill>
                <a:srgbClr val="0070C0"/>
              </a:solidFill>
            </a:endParaRPr>
          </a:p>
        </p:txBody>
      </p:sp>
      <p:sp>
        <p:nvSpPr>
          <p:cNvPr id="5" name="Rectangle 4"/>
          <p:cNvSpPr/>
          <p:nvPr/>
        </p:nvSpPr>
        <p:spPr>
          <a:xfrm>
            <a:off x="3507492" y="2647667"/>
            <a:ext cx="1009935" cy="9144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b="1" dirty="0" smtClean="0">
                <a:solidFill>
                  <a:srgbClr val="0070C0"/>
                </a:solidFill>
              </a:rPr>
              <a:t>Heap</a:t>
            </a:r>
          </a:p>
          <a:p>
            <a:pPr algn="ctr"/>
            <a:r>
              <a:rPr lang="en-IN" b="1" dirty="0" smtClean="0">
                <a:solidFill>
                  <a:srgbClr val="0070C0"/>
                </a:solidFill>
              </a:rPr>
              <a:t>Area</a:t>
            </a:r>
            <a:endParaRPr lang="en-IN" b="1" dirty="0">
              <a:solidFill>
                <a:srgbClr val="0070C0"/>
              </a:solidFill>
            </a:endParaRPr>
          </a:p>
        </p:txBody>
      </p:sp>
      <p:sp>
        <p:nvSpPr>
          <p:cNvPr id="6" name="Rectangle 5"/>
          <p:cNvSpPr/>
          <p:nvPr/>
        </p:nvSpPr>
        <p:spPr>
          <a:xfrm>
            <a:off x="5581935" y="2634020"/>
            <a:ext cx="1009935" cy="9144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b="1" dirty="0" smtClean="0">
                <a:solidFill>
                  <a:srgbClr val="0070C0"/>
                </a:solidFill>
              </a:rPr>
              <a:t>Stack</a:t>
            </a:r>
          </a:p>
          <a:p>
            <a:pPr algn="ctr"/>
            <a:r>
              <a:rPr lang="en-IN" b="1" dirty="0" smtClean="0">
                <a:solidFill>
                  <a:srgbClr val="0070C0"/>
                </a:solidFill>
              </a:rPr>
              <a:t>Area</a:t>
            </a:r>
            <a:endParaRPr lang="en-IN" b="1" dirty="0">
              <a:solidFill>
                <a:srgbClr val="0070C0"/>
              </a:solidFill>
            </a:endParaRPr>
          </a:p>
        </p:txBody>
      </p:sp>
      <p:sp>
        <p:nvSpPr>
          <p:cNvPr id="7" name="Rectangle 6"/>
          <p:cNvSpPr/>
          <p:nvPr/>
        </p:nvSpPr>
        <p:spPr>
          <a:xfrm>
            <a:off x="7656378" y="2606722"/>
            <a:ext cx="1228299" cy="9144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b="1" dirty="0" smtClean="0">
                <a:solidFill>
                  <a:srgbClr val="0070C0"/>
                </a:solidFill>
              </a:rPr>
              <a:t>PC</a:t>
            </a:r>
          </a:p>
          <a:p>
            <a:pPr algn="ctr"/>
            <a:r>
              <a:rPr lang="en-IN" b="1" dirty="0" smtClean="0">
                <a:solidFill>
                  <a:srgbClr val="0070C0"/>
                </a:solidFill>
              </a:rPr>
              <a:t>Registers</a:t>
            </a:r>
            <a:endParaRPr lang="en-IN" b="1" dirty="0">
              <a:solidFill>
                <a:srgbClr val="0070C0"/>
              </a:solidFill>
            </a:endParaRPr>
          </a:p>
        </p:txBody>
      </p:sp>
      <p:sp>
        <p:nvSpPr>
          <p:cNvPr id="8" name="Rectangle 7"/>
          <p:cNvSpPr/>
          <p:nvPr/>
        </p:nvSpPr>
        <p:spPr>
          <a:xfrm>
            <a:off x="9949185" y="2606722"/>
            <a:ext cx="1009935" cy="9144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b="1" dirty="0" smtClean="0">
                <a:solidFill>
                  <a:srgbClr val="0070C0"/>
                </a:solidFill>
              </a:rPr>
              <a:t>Native Method </a:t>
            </a:r>
          </a:p>
          <a:p>
            <a:pPr algn="ctr"/>
            <a:r>
              <a:rPr lang="en-IN" b="1" dirty="0" smtClean="0">
                <a:solidFill>
                  <a:srgbClr val="0070C0"/>
                </a:solidFill>
              </a:rPr>
              <a:t>Stacks</a:t>
            </a:r>
            <a:endParaRPr lang="en-IN" b="1" dirty="0">
              <a:solidFill>
                <a:srgbClr val="0070C0"/>
              </a:solidFill>
            </a:endParaRPr>
          </a:p>
        </p:txBody>
      </p:sp>
      <p:sp>
        <p:nvSpPr>
          <p:cNvPr id="9" name="Rectangle 8"/>
          <p:cNvSpPr/>
          <p:nvPr/>
        </p:nvSpPr>
        <p:spPr>
          <a:xfrm>
            <a:off x="5622877" y="4929118"/>
            <a:ext cx="1137325" cy="9144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b="1" dirty="0" smtClean="0">
              <a:solidFill>
                <a:srgbClr val="0070C0"/>
              </a:solidFill>
            </a:endParaRPr>
          </a:p>
          <a:p>
            <a:pPr algn="ctr"/>
            <a:r>
              <a:rPr lang="en-IN" b="1" dirty="0" smtClean="0">
                <a:solidFill>
                  <a:srgbClr val="0070C0"/>
                </a:solidFill>
              </a:rPr>
              <a:t>Java Native Interface</a:t>
            </a:r>
          </a:p>
          <a:p>
            <a:pPr algn="ctr"/>
            <a:endParaRPr lang="en-IN" b="1" dirty="0">
              <a:solidFill>
                <a:srgbClr val="0070C0"/>
              </a:solidFill>
            </a:endParaRPr>
          </a:p>
        </p:txBody>
      </p:sp>
      <p:sp>
        <p:nvSpPr>
          <p:cNvPr id="10" name="Rectangle 9"/>
          <p:cNvSpPr/>
          <p:nvPr/>
        </p:nvSpPr>
        <p:spPr>
          <a:xfrm>
            <a:off x="7956644" y="4929118"/>
            <a:ext cx="1160060" cy="9144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b="1" dirty="0" smtClean="0">
              <a:solidFill>
                <a:srgbClr val="0070C0"/>
              </a:solidFill>
            </a:endParaRPr>
          </a:p>
          <a:p>
            <a:pPr algn="ctr"/>
            <a:r>
              <a:rPr lang="en-IN" b="1" dirty="0">
                <a:solidFill>
                  <a:srgbClr val="0070C0"/>
                </a:solidFill>
              </a:rPr>
              <a:t>Native Method </a:t>
            </a:r>
          </a:p>
          <a:p>
            <a:pPr algn="ctr"/>
            <a:r>
              <a:rPr lang="en-IN" b="1" dirty="0" smtClean="0">
                <a:solidFill>
                  <a:srgbClr val="0070C0"/>
                </a:solidFill>
              </a:rPr>
              <a:t>Libraries</a:t>
            </a:r>
            <a:endParaRPr lang="en-IN" b="1" dirty="0">
              <a:solidFill>
                <a:srgbClr val="0070C0"/>
              </a:solidFill>
            </a:endParaRPr>
          </a:p>
          <a:p>
            <a:pPr algn="ctr"/>
            <a:endParaRPr lang="en-IN" b="1" dirty="0">
              <a:solidFill>
                <a:srgbClr val="0070C0"/>
              </a:solidFill>
            </a:endParaRPr>
          </a:p>
        </p:txBody>
      </p:sp>
      <p:sp>
        <p:nvSpPr>
          <p:cNvPr id="11" name="Cube 10"/>
          <p:cNvSpPr/>
          <p:nvPr/>
        </p:nvSpPr>
        <p:spPr>
          <a:xfrm>
            <a:off x="1872018" y="4744873"/>
            <a:ext cx="1815152" cy="1282889"/>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rgbClr val="0070C0"/>
                </a:solidFill>
              </a:rPr>
              <a:t>Execution Engine</a:t>
            </a:r>
            <a:endParaRPr lang="en-IN" b="1" dirty="0"/>
          </a:p>
        </p:txBody>
      </p:sp>
      <p:cxnSp>
        <p:nvCxnSpPr>
          <p:cNvPr id="13" name="Straight Connector 12"/>
          <p:cNvCxnSpPr/>
          <p:nvPr/>
        </p:nvCxnSpPr>
        <p:spPr>
          <a:xfrm>
            <a:off x="982639" y="2238233"/>
            <a:ext cx="10699845" cy="136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941696" y="4012443"/>
            <a:ext cx="1074078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982639" y="2238233"/>
            <a:ext cx="40943" cy="17878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682484" y="2251881"/>
            <a:ext cx="0" cy="177420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425191" y="3629465"/>
            <a:ext cx="3041345" cy="369332"/>
          </a:xfrm>
          <a:prstGeom prst="rect">
            <a:avLst/>
          </a:prstGeom>
          <a:noFill/>
          <a:ln>
            <a:noFill/>
          </a:ln>
        </p:spPr>
        <p:txBody>
          <a:bodyPr wrap="none" rtlCol="0">
            <a:spAutoFit/>
          </a:bodyPr>
          <a:lstStyle/>
          <a:p>
            <a:r>
              <a:rPr lang="en-IN" b="1" dirty="0" smtClean="0"/>
              <a:t>Various memory areas of JVM</a:t>
            </a:r>
            <a:endParaRPr lang="en-IN" b="1" dirty="0"/>
          </a:p>
        </p:txBody>
      </p:sp>
      <p:cxnSp>
        <p:nvCxnSpPr>
          <p:cNvPr id="24" name="Straight Arrow Connector 23"/>
          <p:cNvCxnSpPr/>
          <p:nvPr/>
        </p:nvCxnSpPr>
        <p:spPr>
          <a:xfrm>
            <a:off x="3687170" y="5297935"/>
            <a:ext cx="1935707" cy="17540"/>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28" name="Straight Arrow Connector 27"/>
          <p:cNvCxnSpPr>
            <a:endCxn id="9" idx="0"/>
          </p:cNvCxnSpPr>
          <p:nvPr/>
        </p:nvCxnSpPr>
        <p:spPr>
          <a:xfrm>
            <a:off x="6191539" y="4026090"/>
            <a:ext cx="1" cy="903028"/>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30" name="Straight Arrow Connector 29"/>
          <p:cNvCxnSpPr>
            <a:stCxn id="10" idx="1"/>
            <a:endCxn id="9" idx="3"/>
          </p:cNvCxnSpPr>
          <p:nvPr/>
        </p:nvCxnSpPr>
        <p:spPr>
          <a:xfrm flipH="1">
            <a:off x="6760202" y="5386318"/>
            <a:ext cx="1196442"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1" name="Down Arrow 30"/>
          <p:cNvSpPr/>
          <p:nvPr/>
        </p:nvSpPr>
        <p:spPr>
          <a:xfrm>
            <a:off x="7874758" y="1505804"/>
            <a:ext cx="368490" cy="732429"/>
          </a:xfrm>
          <a:prstGeom prst="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Down Arrow 31"/>
          <p:cNvSpPr/>
          <p:nvPr/>
        </p:nvSpPr>
        <p:spPr>
          <a:xfrm>
            <a:off x="2988860" y="4012443"/>
            <a:ext cx="354842" cy="746079"/>
          </a:xfrm>
          <a:prstGeom prst="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Up Arrow 33"/>
          <p:cNvSpPr/>
          <p:nvPr/>
        </p:nvSpPr>
        <p:spPr>
          <a:xfrm>
            <a:off x="7200406" y="1492156"/>
            <a:ext cx="368489" cy="746077"/>
          </a:xfrm>
          <a:prstGeom prst="up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Up Arrow 34"/>
          <p:cNvSpPr/>
          <p:nvPr/>
        </p:nvSpPr>
        <p:spPr>
          <a:xfrm>
            <a:off x="2429301" y="4012443"/>
            <a:ext cx="354842" cy="732430"/>
          </a:xfrm>
          <a:prstGeom prst="up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7" name="Straight Arrow Connector 36"/>
          <p:cNvCxnSpPr>
            <a:endCxn id="2" idx="2"/>
          </p:cNvCxnSpPr>
          <p:nvPr/>
        </p:nvCxnSpPr>
        <p:spPr>
          <a:xfrm>
            <a:off x="4517427" y="996287"/>
            <a:ext cx="2531641" cy="2843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0" name="TextBox 39"/>
          <p:cNvSpPr txBox="1"/>
          <p:nvPr/>
        </p:nvSpPr>
        <p:spPr>
          <a:xfrm>
            <a:off x="3343702" y="797130"/>
            <a:ext cx="1104790" cy="369332"/>
          </a:xfrm>
          <a:prstGeom prst="rect">
            <a:avLst/>
          </a:prstGeom>
          <a:noFill/>
        </p:spPr>
        <p:txBody>
          <a:bodyPr wrap="none" rtlCol="0">
            <a:spAutoFit/>
          </a:bodyPr>
          <a:lstStyle/>
          <a:p>
            <a:r>
              <a:rPr lang="en-IN" b="1" dirty="0" smtClean="0">
                <a:solidFill>
                  <a:srgbClr val="0070C0"/>
                </a:solidFill>
              </a:rPr>
              <a:t>Class files</a:t>
            </a:r>
            <a:endParaRPr lang="en-IN" b="1" dirty="0">
              <a:solidFill>
                <a:srgbClr val="0070C0"/>
              </a:solidFill>
            </a:endParaRPr>
          </a:p>
        </p:txBody>
      </p:sp>
    </p:spTree>
    <p:extLst>
      <p:ext uri="{BB962C8B-B14F-4D97-AF65-F5344CB8AC3E}">
        <p14:creationId xmlns:p14="http://schemas.microsoft.com/office/powerpoint/2010/main" val="3777638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10637" y="167425"/>
            <a:ext cx="2743200" cy="6439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First.java</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3" name="Rectangle 2"/>
          <p:cNvSpPr/>
          <p:nvPr/>
        </p:nvSpPr>
        <p:spPr>
          <a:xfrm>
            <a:off x="4608489" y="1659233"/>
            <a:ext cx="2743200" cy="6439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err="1" smtClean="0">
                <a:latin typeface="Verdana" panose="020B0604030504040204" pitchFamily="34" charset="0"/>
                <a:ea typeface="Verdana" panose="020B0604030504040204" pitchFamily="34" charset="0"/>
                <a:cs typeface="Verdana" panose="020B0604030504040204" pitchFamily="34" charset="0"/>
              </a:rPr>
              <a:t>First.class</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4" name="Rectangle 3"/>
          <p:cNvSpPr/>
          <p:nvPr/>
        </p:nvSpPr>
        <p:spPr>
          <a:xfrm>
            <a:off x="1493949" y="3576037"/>
            <a:ext cx="1596981" cy="8027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JVM</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p:cNvSpPr/>
          <p:nvPr/>
        </p:nvSpPr>
        <p:spPr>
          <a:xfrm>
            <a:off x="1010986" y="4823140"/>
            <a:ext cx="2743200" cy="8027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Window</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7" name="Rectangle 6"/>
          <p:cNvSpPr/>
          <p:nvPr/>
        </p:nvSpPr>
        <p:spPr>
          <a:xfrm>
            <a:off x="4997004" y="3573889"/>
            <a:ext cx="1893194" cy="80278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JVM</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8" name="Rectangle 7"/>
          <p:cNvSpPr/>
          <p:nvPr/>
        </p:nvSpPr>
        <p:spPr>
          <a:xfrm>
            <a:off x="8667482" y="3571741"/>
            <a:ext cx="1648495" cy="8027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JVM</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p:cNvSpPr/>
          <p:nvPr/>
        </p:nvSpPr>
        <p:spPr>
          <a:xfrm>
            <a:off x="4602048" y="4846752"/>
            <a:ext cx="2743200" cy="80278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Linux</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10" name="Rectangle 9"/>
          <p:cNvSpPr/>
          <p:nvPr/>
        </p:nvSpPr>
        <p:spPr>
          <a:xfrm>
            <a:off x="8141591" y="4857481"/>
            <a:ext cx="2743200" cy="8027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err="1" smtClean="0">
                <a:latin typeface="Verdana" panose="020B0604030504040204" pitchFamily="34" charset="0"/>
                <a:ea typeface="Verdana" panose="020B0604030504040204" pitchFamily="34" charset="0"/>
                <a:cs typeface="Verdana" panose="020B0604030504040204" pitchFamily="34" charset="0"/>
              </a:rPr>
              <a:t>macOS</a:t>
            </a:r>
            <a:endParaRPr lang="en-IN" dirty="0">
              <a:latin typeface="Verdana" panose="020B0604030504040204" pitchFamily="34" charset="0"/>
              <a:ea typeface="Verdana" panose="020B0604030504040204" pitchFamily="34" charset="0"/>
              <a:cs typeface="Verdana" panose="020B0604030504040204" pitchFamily="34" charset="0"/>
            </a:endParaRPr>
          </a:p>
        </p:txBody>
      </p:sp>
      <p:cxnSp>
        <p:nvCxnSpPr>
          <p:cNvPr id="12" name="Straight Arrow Connector 11"/>
          <p:cNvCxnSpPr>
            <a:stCxn id="2" idx="2"/>
            <a:endCxn id="3" idx="0"/>
          </p:cNvCxnSpPr>
          <p:nvPr/>
        </p:nvCxnSpPr>
        <p:spPr>
          <a:xfrm flipH="1">
            <a:off x="5980089" y="811369"/>
            <a:ext cx="2148" cy="8478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endCxn id="7" idx="0"/>
          </p:cNvCxnSpPr>
          <p:nvPr/>
        </p:nvCxnSpPr>
        <p:spPr>
          <a:xfrm flipH="1">
            <a:off x="5943601" y="2316051"/>
            <a:ext cx="36488" cy="12578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endCxn id="4" idx="0"/>
          </p:cNvCxnSpPr>
          <p:nvPr/>
        </p:nvCxnSpPr>
        <p:spPr>
          <a:xfrm flipH="1">
            <a:off x="2292440" y="2303177"/>
            <a:ext cx="2897746" cy="12728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endCxn id="8" idx="0"/>
          </p:cNvCxnSpPr>
          <p:nvPr/>
        </p:nvCxnSpPr>
        <p:spPr>
          <a:xfrm>
            <a:off x="6671256" y="2316051"/>
            <a:ext cx="2820474" cy="12556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a:off x="5913616" y="4376669"/>
            <a:ext cx="12743" cy="4700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4" idx="2"/>
            <a:endCxn id="6" idx="0"/>
          </p:cNvCxnSpPr>
          <p:nvPr/>
        </p:nvCxnSpPr>
        <p:spPr>
          <a:xfrm>
            <a:off x="2332937" y="4378817"/>
            <a:ext cx="9153" cy="4443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a:off x="9569075" y="4400279"/>
            <a:ext cx="12743" cy="4700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6180823" y="1041040"/>
            <a:ext cx="1453090" cy="369332"/>
          </a:xfrm>
          <a:prstGeom prst="rect">
            <a:avLst/>
          </a:prstGeom>
          <a:noFill/>
        </p:spPr>
        <p:txBody>
          <a:bodyPr wrap="none" rtlCol="0">
            <a:spAutoFit/>
          </a:bodyPr>
          <a:lstStyle/>
          <a:p>
            <a:r>
              <a:rPr lang="en-IN" dirty="0" err="1" smtClean="0"/>
              <a:t>javac</a:t>
            </a:r>
            <a:r>
              <a:rPr lang="en-IN" dirty="0" smtClean="0"/>
              <a:t> compile</a:t>
            </a:r>
            <a:endParaRPr lang="en-IN" dirty="0"/>
          </a:p>
        </p:txBody>
      </p:sp>
    </p:spTree>
    <p:extLst>
      <p:ext uri="{BB962C8B-B14F-4D97-AF65-F5344CB8AC3E}">
        <p14:creationId xmlns:p14="http://schemas.microsoft.com/office/powerpoint/2010/main" val="5592572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2923"/>
          </a:xfrm>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Package</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1132764"/>
            <a:ext cx="10515600" cy="5044199"/>
          </a:xfrm>
        </p:spPr>
        <p:txBody>
          <a:bodyPr>
            <a:normAutofit/>
          </a:bodyPr>
          <a:lstStyle/>
          <a:p>
            <a:r>
              <a:rPr lang="en-IN" sz="1400" dirty="0" smtClean="0">
                <a:latin typeface="Verdana" panose="020B0604030504040204" pitchFamily="34" charset="0"/>
                <a:ea typeface="Verdana" panose="020B0604030504040204" pitchFamily="34" charset="0"/>
                <a:cs typeface="Verdana" panose="020B0604030504040204" pitchFamily="34" charset="0"/>
              </a:rPr>
              <a:t>A folder this is linked with java class is called package.</a:t>
            </a:r>
          </a:p>
          <a:p>
            <a:r>
              <a:rPr lang="en-IN" sz="1400" dirty="0" smtClean="0">
                <a:latin typeface="Verdana" panose="020B0604030504040204" pitchFamily="34" charset="0"/>
                <a:ea typeface="Verdana" panose="020B0604030504040204" pitchFamily="34" charset="0"/>
                <a:cs typeface="Verdana" panose="020B0604030504040204" pitchFamily="34" charset="0"/>
              </a:rPr>
              <a:t>Package are used to organize related or similar class, interfaces and enum into one group. For example, </a:t>
            </a:r>
            <a:r>
              <a:rPr lang="en-IN" sz="1400" dirty="0" err="1" smtClean="0">
                <a:latin typeface="Verdana" panose="020B0604030504040204" pitchFamily="34" charset="0"/>
                <a:ea typeface="Verdana" panose="020B0604030504040204" pitchFamily="34" charset="0"/>
                <a:cs typeface="Verdana" panose="020B0604030504040204" pitchFamily="34" charset="0"/>
              </a:rPr>
              <a:t>java.sql</a:t>
            </a:r>
            <a:r>
              <a:rPr lang="en-IN" sz="1400" dirty="0" smtClean="0">
                <a:latin typeface="Verdana" panose="020B0604030504040204" pitchFamily="34" charset="0"/>
                <a:ea typeface="Verdana" panose="020B0604030504040204" pitchFamily="34" charset="0"/>
                <a:cs typeface="Verdana" panose="020B0604030504040204" pitchFamily="34" charset="0"/>
              </a:rPr>
              <a:t> package has all classes needed for database operation. Java.io package has classes related to input-output operation.</a:t>
            </a:r>
          </a:p>
          <a:p>
            <a:r>
              <a:rPr lang="en-IN" sz="1400" dirty="0" smtClean="0">
                <a:latin typeface="Verdana" panose="020B0604030504040204" pitchFamily="34" charset="0"/>
                <a:ea typeface="Verdana" panose="020B0604030504040204" pitchFamily="34" charset="0"/>
                <a:cs typeface="Verdana" panose="020B0604030504040204" pitchFamily="34" charset="0"/>
              </a:rPr>
              <a:t>Packages are also used to avoid naming conflict between the classes. Using package, we can give same name to different classes.</a:t>
            </a:r>
          </a:p>
          <a:p>
            <a:r>
              <a:rPr lang="en-IN" sz="1400" b="1" dirty="0" smtClean="0">
                <a:latin typeface="Verdana" panose="020B0604030504040204" pitchFamily="34" charset="0"/>
                <a:ea typeface="Verdana" panose="020B0604030504040204" pitchFamily="34" charset="0"/>
                <a:cs typeface="Verdana" panose="020B0604030504040204" pitchFamily="34" charset="0"/>
              </a:rPr>
              <a:t>Syntax</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pPr marL="0" indent="0">
              <a:buNone/>
            </a:pPr>
            <a:r>
              <a:rPr lang="en-IN" sz="1400" b="1" i="1" dirty="0">
                <a:latin typeface="Verdana" panose="020B0604030504040204" pitchFamily="34" charset="0"/>
                <a:ea typeface="Verdana" panose="020B0604030504040204" pitchFamily="34" charset="0"/>
                <a:cs typeface="Verdana" panose="020B0604030504040204" pitchFamily="34" charset="0"/>
              </a:rPr>
              <a:t>p</a:t>
            </a:r>
            <a:r>
              <a:rPr lang="en-IN" sz="1400" b="1" i="1" dirty="0" smtClean="0">
                <a:latin typeface="Verdana" panose="020B0604030504040204" pitchFamily="34" charset="0"/>
                <a:ea typeface="Verdana" panose="020B0604030504040204" pitchFamily="34" charset="0"/>
                <a:cs typeface="Verdana" panose="020B0604030504040204" pitchFamily="34" charset="0"/>
              </a:rPr>
              <a:t>ackage &lt;package name&gt;;</a:t>
            </a:r>
          </a:p>
          <a:p>
            <a:r>
              <a:rPr lang="en-IN" sz="1400" dirty="0" smtClean="0">
                <a:latin typeface="Verdana" panose="020B0604030504040204" pitchFamily="34" charset="0"/>
                <a:ea typeface="Verdana" panose="020B0604030504040204" pitchFamily="34" charset="0"/>
                <a:cs typeface="Verdana" panose="020B0604030504040204" pitchFamily="34" charset="0"/>
              </a:rPr>
              <a:t>package statement should be first statement in a java file.</a:t>
            </a:r>
          </a:p>
          <a:p>
            <a:r>
              <a:rPr lang="en-IN" sz="1400" b="1" dirty="0" smtClean="0">
                <a:latin typeface="Verdana" panose="020B0604030504040204" pitchFamily="34" charset="0"/>
                <a:ea typeface="Verdana" panose="020B0604030504040204" pitchFamily="34" charset="0"/>
                <a:cs typeface="Verdana" panose="020B0604030504040204" pitchFamily="34" charset="0"/>
              </a:rPr>
              <a:t>Compilation:</a:t>
            </a:r>
          </a:p>
          <a:p>
            <a:pPr marL="0" indent="0">
              <a:buNone/>
            </a:pPr>
            <a:r>
              <a:rPr lang="en-IN" sz="1400" b="1" dirty="0" err="1">
                <a:latin typeface="Verdana" panose="020B0604030504040204" pitchFamily="34" charset="0"/>
                <a:ea typeface="Verdana" panose="020B0604030504040204" pitchFamily="34" charset="0"/>
                <a:cs typeface="Verdana" panose="020B0604030504040204" pitchFamily="34" charset="0"/>
              </a:rPr>
              <a:t>j</a:t>
            </a:r>
            <a:r>
              <a:rPr lang="en-IN" sz="1400" b="1" dirty="0" err="1" smtClean="0">
                <a:latin typeface="Verdana" panose="020B0604030504040204" pitchFamily="34" charset="0"/>
                <a:ea typeface="Verdana" panose="020B0604030504040204" pitchFamily="34" charset="0"/>
                <a:cs typeface="Verdana" panose="020B0604030504040204" pitchFamily="34" charset="0"/>
              </a:rPr>
              <a:t>avac</a:t>
            </a:r>
            <a:r>
              <a:rPr lang="en-IN" sz="1400" b="1" dirty="0" smtClean="0">
                <a:latin typeface="Verdana" panose="020B0604030504040204" pitchFamily="34" charset="0"/>
                <a:ea typeface="Verdana" panose="020B0604030504040204" pitchFamily="34" charset="0"/>
                <a:cs typeface="Verdana" panose="020B0604030504040204" pitchFamily="34" charset="0"/>
              </a:rPr>
              <a:t> –d &lt;path in which package should be copied&gt; source filename</a:t>
            </a:r>
          </a:p>
          <a:p>
            <a:r>
              <a:rPr lang="en-IN" sz="1400" b="1" dirty="0" smtClean="0">
                <a:latin typeface="Verdana" panose="020B0604030504040204" pitchFamily="34" charset="0"/>
                <a:ea typeface="Verdana" panose="020B0604030504040204" pitchFamily="34" charset="0"/>
                <a:cs typeface="Verdana" panose="020B0604030504040204" pitchFamily="34" charset="0"/>
              </a:rPr>
              <a:t>Execution:</a:t>
            </a: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java &lt;</a:t>
            </a:r>
            <a:r>
              <a:rPr lang="en-IN" sz="1400" b="1" dirty="0" err="1" smtClean="0">
                <a:latin typeface="Verdana" panose="020B0604030504040204" pitchFamily="34" charset="0"/>
                <a:ea typeface="Verdana" panose="020B0604030504040204" pitchFamily="34" charset="0"/>
                <a:cs typeface="Verdana" panose="020B0604030504040204" pitchFamily="34" charset="0"/>
              </a:rPr>
              <a:t>packagename</a:t>
            </a:r>
            <a:r>
              <a:rPr lang="en-IN" sz="1400" b="1" dirty="0" smtClean="0">
                <a:latin typeface="Verdana" panose="020B0604030504040204" pitchFamily="34" charset="0"/>
                <a:ea typeface="Verdana" panose="020B0604030504040204" pitchFamily="34" charset="0"/>
                <a:cs typeface="Verdana" panose="020B0604030504040204" pitchFamily="34" charset="0"/>
              </a:rPr>
              <a:t>&gt;.&lt;</a:t>
            </a:r>
            <a:r>
              <a:rPr lang="en-IN" sz="1400" b="1" dirty="0" err="1" smtClean="0">
                <a:latin typeface="Verdana" panose="020B0604030504040204" pitchFamily="34" charset="0"/>
                <a:ea typeface="Verdana" panose="020B0604030504040204" pitchFamily="34" charset="0"/>
                <a:cs typeface="Verdana" panose="020B0604030504040204" pitchFamily="34" charset="0"/>
              </a:rPr>
              <a:t>classname</a:t>
            </a:r>
            <a:r>
              <a:rPr lang="en-IN" sz="1400" b="1" dirty="0" smtClean="0">
                <a:latin typeface="Verdana" panose="020B0604030504040204" pitchFamily="34" charset="0"/>
                <a:ea typeface="Verdana" panose="020B0604030504040204" pitchFamily="34" charset="0"/>
                <a:cs typeface="Verdana" panose="020B0604030504040204" pitchFamily="34" charset="0"/>
              </a:rPr>
              <a:t> which have main method&gt;</a:t>
            </a:r>
          </a:p>
          <a:p>
            <a:r>
              <a:rPr lang="en-IN" sz="1400" dirty="0" smtClean="0">
                <a:latin typeface="Verdana" panose="020B0604030504040204" pitchFamily="34" charset="0"/>
                <a:ea typeface="Verdana" panose="020B0604030504040204" pitchFamily="34" charset="0"/>
                <a:cs typeface="Verdana" panose="020B0604030504040204" pitchFamily="34" charset="0"/>
              </a:rPr>
              <a:t>Three ways to update the </a:t>
            </a:r>
            <a:r>
              <a:rPr lang="en-IN" sz="1400" dirty="0" err="1" smtClean="0">
                <a:latin typeface="Verdana" panose="020B0604030504040204" pitchFamily="34" charset="0"/>
                <a:ea typeface="Verdana" panose="020B0604030504040204" pitchFamily="34" charset="0"/>
                <a:cs typeface="Verdana" panose="020B0604030504040204" pitchFamily="34" charset="0"/>
              </a:rPr>
              <a:t>classpath</a:t>
            </a:r>
            <a:r>
              <a:rPr lang="en-IN" sz="1400" dirty="0" smtClean="0">
                <a:latin typeface="Verdana" panose="020B0604030504040204" pitchFamily="34" charset="0"/>
                <a:ea typeface="Verdana" panose="020B0604030504040204" pitchFamily="34" charset="0"/>
                <a:cs typeface="Verdana" panose="020B0604030504040204" pitchFamily="34" charset="0"/>
              </a:rPr>
              <a:t> </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Using java command option “-</a:t>
            </a:r>
            <a:r>
              <a:rPr lang="en-IN" sz="1400" dirty="0" err="1" smtClean="0">
                <a:latin typeface="Verdana" panose="020B0604030504040204" pitchFamily="34" charset="0"/>
                <a:ea typeface="Verdana" panose="020B0604030504040204" pitchFamily="34" charset="0"/>
                <a:cs typeface="Verdana" panose="020B0604030504040204" pitchFamily="34" charset="0"/>
              </a:rPr>
              <a:t>cp</a:t>
            </a:r>
            <a:r>
              <a:rPr lang="en-IN" sz="1400" dirty="0" smtClean="0">
                <a:latin typeface="Verdana" panose="020B0604030504040204" pitchFamily="34" charset="0"/>
                <a:ea typeface="Verdana" panose="020B0604030504040204" pitchFamily="34" charset="0"/>
                <a:cs typeface="Verdana" panose="020B0604030504040204" pitchFamily="34" charset="0"/>
              </a:rPr>
              <a:t>” or “-</a:t>
            </a:r>
            <a:r>
              <a:rPr lang="en-IN" sz="1400" dirty="0" err="1" smtClean="0">
                <a:latin typeface="Verdana" panose="020B0604030504040204" pitchFamily="34" charset="0"/>
                <a:ea typeface="Verdana" panose="020B0604030504040204" pitchFamily="34" charset="0"/>
                <a:cs typeface="Verdana" panose="020B0604030504040204" pitchFamily="34" charset="0"/>
              </a:rPr>
              <a:t>classpath</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Using “Set </a:t>
            </a:r>
            <a:r>
              <a:rPr lang="en-IN" sz="1400" dirty="0" err="1" smtClean="0">
                <a:latin typeface="Verdana" panose="020B0604030504040204" pitchFamily="34" charset="0"/>
                <a:ea typeface="Verdana" panose="020B0604030504040204" pitchFamily="34" charset="0"/>
                <a:cs typeface="Verdana" panose="020B0604030504040204" pitchFamily="34" charset="0"/>
              </a:rPr>
              <a:t>Classpath</a:t>
            </a:r>
            <a:r>
              <a:rPr lang="en-IN" sz="1400" dirty="0" smtClean="0">
                <a:latin typeface="Verdana" panose="020B0604030504040204" pitchFamily="34" charset="0"/>
                <a:ea typeface="Verdana" panose="020B0604030504040204" pitchFamily="34" charset="0"/>
                <a:cs typeface="Verdana" panose="020B0604030504040204" pitchFamily="34" charset="0"/>
              </a:rPr>
              <a:t>” command</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Using “Environment Variable window”</a:t>
            </a:r>
          </a:p>
          <a:p>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b="1" i="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092444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1069"/>
            <a:ext cx="10515600" cy="5985894"/>
          </a:xfrm>
        </p:spPr>
        <p:txBody>
          <a:bodyPr>
            <a:normAutofit/>
          </a:bodyPr>
          <a:lstStyle/>
          <a:p>
            <a:r>
              <a:rPr lang="en-IN" sz="1400" b="1" dirty="0" smtClean="0">
                <a:latin typeface="Verdana" panose="020B0604030504040204" pitchFamily="34" charset="0"/>
                <a:ea typeface="Verdana" panose="020B0604030504040204" pitchFamily="34" charset="0"/>
                <a:cs typeface="Verdana" panose="020B0604030504040204" pitchFamily="34" charset="0"/>
              </a:rPr>
              <a:t>import keyword: </a:t>
            </a:r>
            <a:r>
              <a:rPr lang="en-IN" sz="1400" dirty="0" smtClean="0">
                <a:latin typeface="Verdana" panose="020B0604030504040204" pitchFamily="34" charset="0"/>
                <a:ea typeface="Verdana" panose="020B0604030504040204" pitchFamily="34" charset="0"/>
                <a:cs typeface="Verdana" panose="020B0604030504040204" pitchFamily="34" charset="0"/>
              </a:rPr>
              <a:t>this is used to access other package members from this package classes.</a:t>
            </a:r>
          </a:p>
          <a:p>
            <a:pPr marL="0" indent="0">
              <a:buNone/>
            </a:pPr>
            <a:r>
              <a:rPr lang="en-IN" sz="1400" b="1" i="1" dirty="0" smtClean="0">
                <a:latin typeface="Verdana" panose="020B0604030504040204" pitchFamily="34" charset="0"/>
                <a:ea typeface="Verdana" panose="020B0604030504040204" pitchFamily="34" charset="0"/>
                <a:cs typeface="Verdana" panose="020B0604030504040204" pitchFamily="34" charset="0"/>
              </a:rPr>
              <a:t>Syntax:</a:t>
            </a: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r>
              <a:rPr lang="en-IN" sz="1400" dirty="0" smtClean="0">
                <a:latin typeface="Verdana" panose="020B0604030504040204" pitchFamily="34" charset="0"/>
                <a:ea typeface="Verdana" panose="020B0604030504040204" pitchFamily="34" charset="0"/>
                <a:cs typeface="Verdana" panose="020B0604030504040204" pitchFamily="34" charset="0"/>
              </a:rPr>
              <a:t>First syntax allows compiler and JVM to access all public members (classes, interfaces &amp; </a:t>
            </a:r>
            <a:r>
              <a:rPr lang="en-IN" sz="1400" dirty="0" err="1" smtClean="0">
                <a:latin typeface="Verdana" panose="020B0604030504040204" pitchFamily="34" charset="0"/>
                <a:ea typeface="Verdana" panose="020B0604030504040204" pitchFamily="34" charset="0"/>
                <a:cs typeface="Verdana" panose="020B0604030504040204" pitchFamily="34" charset="0"/>
              </a:rPr>
              <a:t>enums</a:t>
            </a:r>
            <a:r>
              <a:rPr lang="en-IN" sz="1400" dirty="0" smtClean="0">
                <a:latin typeface="Verdana" panose="020B0604030504040204" pitchFamily="34" charset="0"/>
                <a:ea typeface="Verdana" panose="020B0604030504040204" pitchFamily="34" charset="0"/>
                <a:cs typeface="Verdana" panose="020B0604030504040204" pitchFamily="34" charset="0"/>
              </a:rPr>
              <a:t>) of that imported package, whereas second syntax allows compiler and JVM to access only that imported class.</a:t>
            </a:r>
          </a:p>
          <a:p>
            <a:r>
              <a:rPr lang="en-IN" sz="1400" b="1" dirty="0" smtClean="0">
                <a:latin typeface="Verdana" panose="020B0604030504040204" pitchFamily="34" charset="0"/>
                <a:ea typeface="Verdana" panose="020B0604030504040204" pitchFamily="34" charset="0"/>
                <a:cs typeface="Verdana" panose="020B0604030504040204" pitchFamily="34" charset="0"/>
              </a:rPr>
              <a:t>Rule: </a:t>
            </a:r>
            <a:r>
              <a:rPr lang="en-IN" sz="1400" dirty="0" smtClean="0">
                <a:latin typeface="Verdana" panose="020B0604030504040204" pitchFamily="34" charset="0"/>
                <a:ea typeface="Verdana" panose="020B0604030504040204" pitchFamily="34" charset="0"/>
                <a:cs typeface="Verdana" panose="020B0604030504040204" pitchFamily="34" charset="0"/>
              </a:rPr>
              <a:t>import statement must be placed before all class definitions and after package statement.</a:t>
            </a:r>
          </a:p>
          <a:p>
            <a:r>
              <a:rPr lang="en-IN" sz="1400" b="1" dirty="0" smtClean="0">
                <a:latin typeface="Verdana" panose="020B0604030504040204" pitchFamily="34" charset="0"/>
                <a:ea typeface="Verdana" panose="020B0604030504040204" pitchFamily="34" charset="0"/>
                <a:cs typeface="Verdana" panose="020B0604030504040204" pitchFamily="34" charset="0"/>
              </a:rPr>
              <a:t>static import: </a:t>
            </a:r>
            <a:r>
              <a:rPr lang="en-IN" sz="1400" dirty="0" smtClean="0">
                <a:latin typeface="Verdana" panose="020B0604030504040204" pitchFamily="34" charset="0"/>
                <a:ea typeface="Verdana" panose="020B0604030504040204" pitchFamily="34" charset="0"/>
                <a:cs typeface="Verdana" panose="020B0604030504040204" pitchFamily="34" charset="0"/>
              </a:rPr>
              <a:t>this feature is introduced in Java 5 to import static members of a class.</a:t>
            </a:r>
          </a:p>
          <a:p>
            <a:r>
              <a:rPr lang="en-IN" sz="1400" dirty="0" smtClean="0">
                <a:latin typeface="Verdana" panose="020B0604030504040204" pitchFamily="34" charset="0"/>
                <a:ea typeface="Verdana" panose="020B0604030504040204" pitchFamily="34" charset="0"/>
                <a:cs typeface="Verdana" panose="020B0604030504040204" pitchFamily="34" charset="0"/>
              </a:rPr>
              <a:t>By using this feature we can access all</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non-static members without using class name from other classes with in the package and</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protected and public members form outside package class members without using class name.</a:t>
            </a:r>
          </a:p>
          <a:p>
            <a:pPr marL="0" indent="0">
              <a:buNone/>
            </a:pPr>
            <a:r>
              <a:rPr lang="en-IN" sz="1400" b="1" i="1" dirty="0" smtClean="0">
                <a:latin typeface="Verdana" panose="020B0604030504040204" pitchFamily="34" charset="0"/>
                <a:ea typeface="Verdana" panose="020B0604030504040204" pitchFamily="34" charset="0"/>
                <a:cs typeface="Verdana" panose="020B0604030504040204" pitchFamily="34" charset="0"/>
              </a:rPr>
              <a:t>Syntax:</a:t>
            </a: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5" name="Table 4"/>
          <p:cNvGraphicFramePr>
            <a:graphicFrameLocks noGrp="1"/>
          </p:cNvGraphicFramePr>
          <p:nvPr>
            <p:extLst/>
          </p:nvPr>
        </p:nvGraphicFramePr>
        <p:xfrm>
          <a:off x="1029268" y="818866"/>
          <a:ext cx="7514230" cy="518160"/>
        </p:xfrm>
        <a:graphic>
          <a:graphicData uri="http://schemas.openxmlformats.org/drawingml/2006/table">
            <a:tbl>
              <a:tblPr firstRow="1" bandRow="1">
                <a:tableStyleId>{00A15C55-8517-42AA-B614-E9B94910E393}</a:tableStyleId>
              </a:tblPr>
              <a:tblGrid>
                <a:gridCol w="7514230"/>
              </a:tblGrid>
              <a:tr h="504967">
                <a:tc>
                  <a:txBody>
                    <a:bodyPr/>
                    <a:lstStyle/>
                    <a:p>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import </a:t>
                      </a:r>
                      <a:r>
                        <a:rPr lang="en-IN" sz="14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packagename</a:t>
                      </a:r>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p>
                    <a:p>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import </a:t>
                      </a:r>
                      <a:r>
                        <a:rPr lang="en-IN" sz="14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packagename.classname</a:t>
                      </a:r>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p>
                  </a:txBody>
                  <a:tcPr/>
                </a:tc>
              </a:tr>
            </a:tbl>
          </a:graphicData>
        </a:graphic>
      </p:graphicFrame>
      <p:graphicFrame>
        <p:nvGraphicFramePr>
          <p:cNvPr id="7" name="Table 6"/>
          <p:cNvGraphicFramePr>
            <a:graphicFrameLocks noGrp="1"/>
          </p:cNvGraphicFramePr>
          <p:nvPr>
            <p:extLst/>
          </p:nvPr>
        </p:nvGraphicFramePr>
        <p:xfrm>
          <a:off x="1045191" y="3870126"/>
          <a:ext cx="7514230" cy="518160"/>
        </p:xfrm>
        <a:graphic>
          <a:graphicData uri="http://schemas.openxmlformats.org/drawingml/2006/table">
            <a:tbl>
              <a:tblPr firstRow="1" bandRow="1">
                <a:tableStyleId>{00A15C55-8517-42AA-B614-E9B94910E393}</a:tableStyleId>
              </a:tblPr>
              <a:tblGrid>
                <a:gridCol w="7514230"/>
              </a:tblGrid>
              <a:tr h="0">
                <a:tc>
                  <a:txBody>
                    <a:bodyPr/>
                    <a:lstStyle/>
                    <a:p>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import static </a:t>
                      </a:r>
                      <a:r>
                        <a:rPr lang="en-IN" sz="14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packagename.classname</a:t>
                      </a:r>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p>
                    <a:p>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import </a:t>
                      </a:r>
                      <a:r>
                        <a:rPr lang="en-IN" sz="14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packagename.classname.staticmembername</a:t>
                      </a:r>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p>
                  </a:txBody>
                  <a:tcPr/>
                </a:tc>
              </a:tr>
            </a:tbl>
          </a:graphicData>
        </a:graphic>
      </p:graphicFrame>
    </p:spTree>
    <p:extLst>
      <p:ext uri="{BB962C8B-B14F-4D97-AF65-F5344CB8AC3E}">
        <p14:creationId xmlns:p14="http://schemas.microsoft.com/office/powerpoint/2010/main" val="40537909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Access Modifier</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r>
              <a:rPr lang="en-IN" sz="1600" dirty="0" smtClean="0">
                <a:latin typeface="Verdana" panose="020B0604030504040204" pitchFamily="34" charset="0"/>
                <a:ea typeface="Verdana" panose="020B0604030504040204" pitchFamily="34" charset="0"/>
                <a:cs typeface="Verdana" panose="020B0604030504040204" pitchFamily="34" charset="0"/>
              </a:rPr>
              <a:t>There are 4 types of access modifiers in Java.</a:t>
            </a:r>
          </a:p>
          <a:p>
            <a:pPr marL="0" indent="0">
              <a:buNone/>
            </a:pPr>
            <a:r>
              <a:rPr lang="en-IN" sz="1600" b="1" dirty="0" smtClean="0">
                <a:latin typeface="Verdana" panose="020B0604030504040204" pitchFamily="34" charset="0"/>
                <a:ea typeface="Verdana" panose="020B0604030504040204" pitchFamily="34" charset="0"/>
                <a:cs typeface="Verdana" panose="020B0604030504040204" pitchFamily="34" charset="0"/>
              </a:rPr>
              <a:t>private:</a:t>
            </a:r>
            <a:r>
              <a:rPr lang="en-IN" sz="1600" dirty="0" smtClean="0">
                <a:latin typeface="Verdana" panose="020B0604030504040204" pitchFamily="34" charset="0"/>
                <a:ea typeface="Verdana" panose="020B0604030504040204" pitchFamily="34" charset="0"/>
                <a:cs typeface="Verdana" panose="020B0604030504040204" pitchFamily="34" charset="0"/>
              </a:rPr>
              <a:t> these members are only accessible within the class.</a:t>
            </a:r>
          </a:p>
          <a:p>
            <a:pPr marL="0" indent="0">
              <a:buNone/>
            </a:pPr>
            <a:r>
              <a:rPr lang="en-IN" sz="1600" b="1" dirty="0" smtClean="0">
                <a:latin typeface="Verdana" panose="020B0604030504040204" pitchFamily="34" charset="0"/>
                <a:ea typeface="Verdana" panose="020B0604030504040204" pitchFamily="34" charset="0"/>
                <a:cs typeface="Verdana" panose="020B0604030504040204" pitchFamily="34" charset="0"/>
              </a:rPr>
              <a:t>default:</a:t>
            </a:r>
            <a:r>
              <a:rPr lang="en-IN" sz="1600" dirty="0" smtClean="0">
                <a:latin typeface="Verdana" panose="020B0604030504040204" pitchFamily="34" charset="0"/>
                <a:ea typeface="Verdana" panose="020B0604030504040204" pitchFamily="34" charset="0"/>
                <a:cs typeface="Verdana" panose="020B0604030504040204" pitchFamily="34" charset="0"/>
              </a:rPr>
              <a:t> Default members with no-access modifier are access or visible within a package only.</a:t>
            </a:r>
          </a:p>
          <a:p>
            <a:pPr marL="0" indent="0">
              <a:buNone/>
            </a:pPr>
            <a:r>
              <a:rPr lang="en-IN" sz="1600" b="1" dirty="0">
                <a:latin typeface="Verdana" panose="020B0604030504040204" pitchFamily="34" charset="0"/>
                <a:ea typeface="Verdana" panose="020B0604030504040204" pitchFamily="34" charset="0"/>
                <a:cs typeface="Verdana" panose="020B0604030504040204" pitchFamily="34" charset="0"/>
              </a:rPr>
              <a:t>p</a:t>
            </a:r>
            <a:r>
              <a:rPr lang="en-IN" sz="1600" b="1" dirty="0" smtClean="0">
                <a:latin typeface="Verdana" panose="020B0604030504040204" pitchFamily="34" charset="0"/>
                <a:ea typeface="Verdana" panose="020B0604030504040204" pitchFamily="34" charset="0"/>
                <a:cs typeface="Verdana" panose="020B0604030504040204" pitchFamily="34" charset="0"/>
              </a:rPr>
              <a:t>rotected:</a:t>
            </a:r>
            <a:r>
              <a:rPr lang="en-IN" sz="1600" dirty="0" smtClean="0">
                <a:latin typeface="Verdana" panose="020B0604030504040204" pitchFamily="34" charset="0"/>
                <a:ea typeface="Verdana" panose="020B0604030504040204" pitchFamily="34" charset="0"/>
                <a:cs typeface="Verdana" panose="020B0604030504040204" pitchFamily="34" charset="0"/>
              </a:rPr>
              <a:t> these members can be accessible within package form all classes but from outside package only in subclass that too only by using subclass object.</a:t>
            </a:r>
          </a:p>
          <a:p>
            <a:pPr marL="0" indent="0">
              <a:buNone/>
            </a:pPr>
            <a:r>
              <a:rPr lang="en-IN" sz="1600" b="1" dirty="0">
                <a:latin typeface="Verdana" panose="020B0604030504040204" pitchFamily="34" charset="0"/>
                <a:ea typeface="Verdana" panose="020B0604030504040204" pitchFamily="34" charset="0"/>
                <a:cs typeface="Verdana" panose="020B0604030504040204" pitchFamily="34" charset="0"/>
              </a:rPr>
              <a:t>p</a:t>
            </a:r>
            <a:r>
              <a:rPr lang="en-IN" sz="1600" b="1" dirty="0" smtClean="0">
                <a:latin typeface="Verdana" panose="020B0604030504040204" pitchFamily="34" charset="0"/>
                <a:ea typeface="Verdana" panose="020B0604030504040204" pitchFamily="34" charset="0"/>
                <a:cs typeface="Verdana" panose="020B0604030504040204" pitchFamily="34" charset="0"/>
              </a:rPr>
              <a:t>ublic:</a:t>
            </a:r>
            <a:r>
              <a:rPr lang="en-IN" sz="1600" dirty="0" smtClean="0">
                <a:latin typeface="Verdana" panose="020B0604030504040204" pitchFamily="34" charset="0"/>
                <a:ea typeface="Verdana" panose="020B0604030504040204" pitchFamily="34" charset="0"/>
                <a:cs typeface="Verdana" panose="020B0604030504040204" pitchFamily="34" charset="0"/>
              </a:rPr>
              <a:t> These members are accessible form the places of project.</a:t>
            </a:r>
            <a:endParaRPr lang="en-IN" sz="16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044872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71787" y="1057275"/>
            <a:ext cx="6448425" cy="4743450"/>
          </a:xfrm>
          <a:prstGeom prst="rect">
            <a:avLst/>
          </a:prstGeom>
        </p:spPr>
      </p:pic>
    </p:spTree>
    <p:extLst>
      <p:ext uri="{BB962C8B-B14F-4D97-AF65-F5344CB8AC3E}">
        <p14:creationId xmlns:p14="http://schemas.microsoft.com/office/powerpoint/2010/main" val="42750034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24200" y="1762125"/>
            <a:ext cx="5943600" cy="3333750"/>
          </a:xfrm>
          <a:prstGeom prst="rect">
            <a:avLst/>
          </a:prstGeom>
        </p:spPr>
      </p:pic>
    </p:spTree>
    <p:extLst>
      <p:ext uri="{BB962C8B-B14F-4D97-AF65-F5344CB8AC3E}">
        <p14:creationId xmlns:p14="http://schemas.microsoft.com/office/powerpoint/2010/main" val="23986562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b="1" dirty="0" smtClean="0">
                <a:latin typeface="Verdana" panose="020B0604030504040204" pitchFamily="34" charset="0"/>
                <a:ea typeface="Verdana" panose="020B0604030504040204" pitchFamily="34" charset="0"/>
                <a:cs typeface="Verdana" panose="020B0604030504040204" pitchFamily="34" charset="0"/>
              </a:rPr>
              <a:t>Static member control flow</a:t>
            </a:r>
            <a:endParaRPr lang="en-IN" sz="20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r>
              <a:rPr lang="en-IN" sz="1400" dirty="0" smtClean="0">
                <a:latin typeface="Verdana" panose="020B0604030504040204" pitchFamily="34" charset="0"/>
                <a:ea typeface="Verdana" panose="020B0604030504040204" pitchFamily="34" charset="0"/>
                <a:cs typeface="Verdana" panose="020B0604030504040204" pitchFamily="34" charset="0"/>
              </a:rPr>
              <a:t>JVM identifies SVs, SBs and MM from super class to sub class in the order they are defined from top to bottom, then </a:t>
            </a:r>
          </a:p>
          <a:p>
            <a:r>
              <a:rPr lang="en-IN" sz="1400" dirty="0" smtClean="0">
                <a:latin typeface="Verdana" panose="020B0604030504040204" pitchFamily="34" charset="0"/>
                <a:ea typeface="Verdana" panose="020B0604030504040204" pitchFamily="34" charset="0"/>
                <a:cs typeface="Verdana" panose="020B0604030504040204" pitchFamily="34" charset="0"/>
              </a:rPr>
              <a:t>it executes SVs, SBs from super class to sub class in the order they are defined</a:t>
            </a:r>
          </a:p>
          <a:p>
            <a:r>
              <a:rPr lang="en-IN" sz="1400" dirty="0" smtClean="0">
                <a:latin typeface="Verdana" panose="020B0604030504040204" pitchFamily="34" charset="0"/>
                <a:ea typeface="Verdana" panose="020B0604030504040204" pitchFamily="34" charset="0"/>
                <a:cs typeface="Verdana" panose="020B0604030504040204" pitchFamily="34" charset="0"/>
              </a:rPr>
              <a:t>Finally it executes MM from the current loaded subclass.</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912190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b="1" dirty="0" smtClean="0">
                <a:latin typeface="Verdana" panose="020B0604030504040204" pitchFamily="34" charset="0"/>
                <a:ea typeface="Verdana" panose="020B0604030504040204" pitchFamily="34" charset="0"/>
                <a:cs typeface="Verdana" panose="020B0604030504040204" pitchFamily="34" charset="0"/>
              </a:rPr>
              <a:t>Non-static members control flow</a:t>
            </a:r>
            <a:endParaRPr lang="en-IN" sz="20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r>
              <a:rPr lang="en-IN" sz="1400" dirty="0" smtClean="0">
                <a:latin typeface="Verdana" panose="020B0604030504040204" pitchFamily="34" charset="0"/>
                <a:ea typeface="Verdana" panose="020B0604030504040204" pitchFamily="34" charset="0"/>
                <a:cs typeface="Verdana" panose="020B0604030504040204" pitchFamily="34" charset="0"/>
              </a:rPr>
              <a:t>JVM identifies NSVs, NSBs, NSMs from Super class to sub class in the order they are defined from top to bottom, then</a:t>
            </a:r>
          </a:p>
          <a:p>
            <a:r>
              <a:rPr lang="en-IN" sz="1400" dirty="0" smtClean="0">
                <a:latin typeface="Verdana" panose="020B0604030504040204" pitchFamily="34" charset="0"/>
                <a:ea typeface="Verdana" panose="020B0604030504040204" pitchFamily="34" charset="0"/>
                <a:cs typeface="Verdana" panose="020B0604030504040204" pitchFamily="34" charset="0"/>
              </a:rPr>
              <a:t>It executes NSVs, NSBs and invoked constructor from Super class to subclass</a:t>
            </a:r>
          </a:p>
        </p:txBody>
      </p:sp>
    </p:spTree>
    <p:extLst>
      <p:ext uri="{BB962C8B-B14F-4D97-AF65-F5344CB8AC3E}">
        <p14:creationId xmlns:p14="http://schemas.microsoft.com/office/powerpoint/2010/main" val="36457022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17455"/>
          </a:xfrm>
        </p:spPr>
        <p:txBody>
          <a:bodyPr>
            <a:normAutofit fontScale="90000"/>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OOPs Principals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978794"/>
            <a:ext cx="10515600" cy="5782614"/>
          </a:xfrm>
        </p:spPr>
        <p:txBody>
          <a:bodyPr>
            <a:normAutofit/>
          </a:bodyPr>
          <a:lstStyle/>
          <a:p>
            <a:r>
              <a:rPr lang="en-IN" sz="1400" b="1" dirty="0" smtClean="0">
                <a:latin typeface="Verdana" panose="020B0604030504040204" pitchFamily="34" charset="0"/>
                <a:ea typeface="Verdana" panose="020B0604030504040204" pitchFamily="34" charset="0"/>
                <a:cs typeface="Verdana" panose="020B0604030504040204" pitchFamily="34" charset="0"/>
              </a:rPr>
              <a:t>Encapsulation: </a:t>
            </a:r>
            <a:r>
              <a:rPr lang="en-IN" sz="1400" dirty="0" smtClean="0">
                <a:latin typeface="Verdana" panose="020B0604030504040204" pitchFamily="34" charset="0"/>
                <a:ea typeface="Verdana" panose="020B0604030504040204" pitchFamily="34" charset="0"/>
                <a:cs typeface="Verdana" panose="020B0604030504040204" pitchFamily="34" charset="0"/>
              </a:rPr>
              <a:t>The process of creating a class by hiding internal data from the outside world/outside class members; and accessing only through publicly exposed methods is known as encapsulation.</a:t>
            </a:r>
          </a:p>
          <a:p>
            <a:r>
              <a:rPr lang="en-IN" sz="1400" b="1" dirty="0" smtClean="0">
                <a:latin typeface="Verdana" panose="020B0604030504040204" pitchFamily="34" charset="0"/>
                <a:ea typeface="Verdana" panose="020B0604030504040204" pitchFamily="34" charset="0"/>
                <a:cs typeface="Verdana" panose="020B0604030504040204" pitchFamily="34" charset="0"/>
              </a:rPr>
              <a:t>Inheritance: </a:t>
            </a:r>
            <a:r>
              <a:rPr lang="en-IN" sz="1400" dirty="0" smtClean="0">
                <a:latin typeface="Verdana" panose="020B0604030504040204" pitchFamily="34" charset="0"/>
                <a:ea typeface="Verdana" panose="020B0604030504040204" pitchFamily="34" charset="0"/>
                <a:cs typeface="Verdana" panose="020B0604030504040204" pitchFamily="34" charset="0"/>
              </a:rPr>
              <a:t>The process of creating a class to reuse exited class members using our class name or object is class inheritance. It can also be defined as it is process of obtaining one object property to another object.</a:t>
            </a:r>
          </a:p>
          <a:p>
            <a:r>
              <a:rPr lang="en-IN" sz="1400" dirty="0">
                <a:latin typeface="Verdana" panose="020B0604030504040204" pitchFamily="34" charset="0"/>
                <a:ea typeface="Verdana" panose="020B0604030504040204" pitchFamily="34" charset="0"/>
                <a:cs typeface="Verdana" panose="020B0604030504040204" pitchFamily="34" charset="0"/>
              </a:rPr>
              <a:t>Types of inheritance: </a:t>
            </a:r>
          </a:p>
          <a:p>
            <a:pPr marL="342900" indent="-342900">
              <a:buFont typeface="+mj-lt"/>
              <a:buAutoNum type="arabicPeriod"/>
            </a:pPr>
            <a:r>
              <a:rPr lang="en-IN" sz="1400" dirty="0">
                <a:latin typeface="Verdana" panose="020B0604030504040204" pitchFamily="34" charset="0"/>
                <a:ea typeface="Verdana" panose="020B0604030504040204" pitchFamily="34" charset="0"/>
                <a:cs typeface="Verdana" panose="020B0604030504040204" pitchFamily="34" charset="0"/>
              </a:rPr>
              <a:t>Single Inheritance</a:t>
            </a:r>
          </a:p>
          <a:p>
            <a:pPr marL="342900" indent="-342900">
              <a:buFont typeface="+mj-lt"/>
              <a:buAutoNum type="arabicPeriod"/>
            </a:pPr>
            <a:r>
              <a:rPr lang="en-IN" sz="1400" dirty="0">
                <a:latin typeface="Verdana" panose="020B0604030504040204" pitchFamily="34" charset="0"/>
                <a:ea typeface="Verdana" panose="020B0604030504040204" pitchFamily="34" charset="0"/>
                <a:cs typeface="Verdana" panose="020B0604030504040204" pitchFamily="34" charset="0"/>
              </a:rPr>
              <a:t>Multilevel Inheritance</a:t>
            </a:r>
          </a:p>
          <a:p>
            <a:pPr marL="342900" indent="-342900">
              <a:buFont typeface="+mj-lt"/>
              <a:buAutoNum type="arabicPeriod"/>
            </a:pPr>
            <a:r>
              <a:rPr lang="en-IN" sz="1400" dirty="0">
                <a:latin typeface="Verdana" panose="020B0604030504040204" pitchFamily="34" charset="0"/>
                <a:ea typeface="Verdana" panose="020B0604030504040204" pitchFamily="34" charset="0"/>
                <a:cs typeface="Verdana" panose="020B0604030504040204" pitchFamily="34" charset="0"/>
              </a:rPr>
              <a:t>Hierarchical Inheritance</a:t>
            </a:r>
          </a:p>
          <a:p>
            <a:pPr marL="342900" indent="-342900">
              <a:buFont typeface="+mj-lt"/>
              <a:buAutoNum type="arabicPeriod"/>
            </a:pPr>
            <a:r>
              <a:rPr lang="en-IN" sz="1400" dirty="0">
                <a:latin typeface="Verdana" panose="020B0604030504040204" pitchFamily="34" charset="0"/>
                <a:ea typeface="Verdana" panose="020B0604030504040204" pitchFamily="34" charset="0"/>
                <a:cs typeface="Verdana" panose="020B0604030504040204" pitchFamily="34" charset="0"/>
              </a:rPr>
              <a:t>Hybrid Inheritance</a:t>
            </a:r>
          </a:p>
          <a:p>
            <a:pPr marL="342900" indent="-342900">
              <a:buFont typeface="+mj-lt"/>
              <a:buAutoNum type="arabicPeriod"/>
            </a:pPr>
            <a:r>
              <a:rPr lang="en-IN" sz="1400" dirty="0">
                <a:latin typeface="Verdana" panose="020B0604030504040204" pitchFamily="34" charset="0"/>
                <a:ea typeface="Verdana" panose="020B0604030504040204" pitchFamily="34" charset="0"/>
                <a:cs typeface="Verdana" panose="020B0604030504040204" pitchFamily="34" charset="0"/>
              </a:rPr>
              <a:t>Multiple </a:t>
            </a:r>
            <a:r>
              <a:rPr lang="en-IN" sz="1400" dirty="0" smtClean="0">
                <a:latin typeface="Verdana" panose="020B0604030504040204" pitchFamily="34" charset="0"/>
                <a:ea typeface="Verdana" panose="020B0604030504040204" pitchFamily="34" charset="0"/>
                <a:cs typeface="Verdana" panose="020B0604030504040204" pitchFamily="34" charset="0"/>
              </a:rPr>
              <a:t>Inheritance</a:t>
            </a:r>
          </a:p>
          <a:p>
            <a:r>
              <a:rPr lang="en-IN" sz="1400" b="1" dirty="0" smtClean="0">
                <a:latin typeface="Verdana" panose="020B0604030504040204" pitchFamily="34" charset="0"/>
                <a:ea typeface="Verdana" panose="020B0604030504040204" pitchFamily="34" charset="0"/>
                <a:cs typeface="Verdana" panose="020B0604030504040204" pitchFamily="34" charset="0"/>
              </a:rPr>
              <a:t>Polymorphism: </a:t>
            </a:r>
            <a:r>
              <a:rPr lang="en-IN" sz="1400" dirty="0" smtClean="0">
                <a:latin typeface="Verdana" panose="020B0604030504040204" pitchFamily="34" charset="0"/>
                <a:ea typeface="Verdana" panose="020B0604030504040204" pitchFamily="34" charset="0"/>
                <a:cs typeface="Verdana" panose="020B0604030504040204" pitchFamily="34" charset="0"/>
              </a:rPr>
              <a:t>It is process of defining a class with multiple methods with same name with different implementations is called polymorphism.</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We can develop polymorphism by using</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Method overloading: can be achieved based on types/list/order of method signature</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Method Overriding</a:t>
            </a:r>
          </a:p>
          <a:p>
            <a:r>
              <a:rPr lang="en-IN" sz="1400" dirty="0" smtClean="0">
                <a:latin typeface="Verdana" panose="020B0604030504040204" pitchFamily="34" charset="0"/>
                <a:ea typeface="Verdana" panose="020B0604030504040204" pitchFamily="34" charset="0"/>
                <a:cs typeface="Verdana" panose="020B0604030504040204" pitchFamily="34" charset="0"/>
              </a:rPr>
              <a:t>Types of Polymorphism:</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Compile time polymorphism</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Run time polymorphism</a:t>
            </a:r>
          </a:p>
        </p:txBody>
      </p:sp>
    </p:spTree>
    <p:extLst>
      <p:ext uri="{BB962C8B-B14F-4D97-AF65-F5344CB8AC3E}">
        <p14:creationId xmlns:p14="http://schemas.microsoft.com/office/powerpoint/2010/main" val="29023835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3030"/>
            <a:ext cx="10515600" cy="6658377"/>
          </a:xfrm>
        </p:spPr>
        <p:txBody>
          <a:bodyPr>
            <a:normAutofit/>
          </a:bodyPr>
          <a:lstStyle/>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1.</a:t>
            </a:r>
            <a:r>
              <a:rPr lang="en-IN" sz="1400" b="1" dirty="0" smtClean="0">
                <a:latin typeface="Verdana" panose="020B0604030504040204" pitchFamily="34" charset="0"/>
                <a:ea typeface="Verdana" panose="020B0604030504040204" pitchFamily="34" charset="0"/>
                <a:cs typeface="Verdana" panose="020B0604030504040204" pitchFamily="34" charset="0"/>
              </a:rPr>
              <a:t> Compile </a:t>
            </a:r>
            <a:r>
              <a:rPr lang="en-IN" sz="1400" b="1" dirty="0">
                <a:latin typeface="Verdana" panose="020B0604030504040204" pitchFamily="34" charset="0"/>
                <a:ea typeface="Verdana" panose="020B0604030504040204" pitchFamily="34" charset="0"/>
                <a:cs typeface="Verdana" panose="020B0604030504040204" pitchFamily="34" charset="0"/>
              </a:rPr>
              <a:t>time Polymorphism/ Static Binding /Early Binding:</a:t>
            </a:r>
            <a:r>
              <a:rPr lang="en-IN" sz="1400" dirty="0">
                <a:latin typeface="Verdana" panose="020B0604030504040204" pitchFamily="34" charset="0"/>
                <a:ea typeface="Verdana" panose="020B0604030504040204" pitchFamily="34" charset="0"/>
                <a:cs typeface="Verdana" panose="020B0604030504040204" pitchFamily="34" charset="0"/>
              </a:rPr>
              <a:t> when a method is invoked, if its definition which is bind at compilation time by compiler is only executed by JVM at runtime, then it is called compile-time polymorphism.</a:t>
            </a:r>
          </a:p>
          <a:p>
            <a:pPr marL="0" indent="0">
              <a:buNone/>
            </a:pPr>
            <a:r>
              <a:rPr lang="en-IN" sz="1400" dirty="0">
                <a:latin typeface="Verdana" panose="020B0604030504040204" pitchFamily="34" charset="0"/>
                <a:ea typeface="Verdana" panose="020B0604030504040204" pitchFamily="34" charset="0"/>
                <a:cs typeface="Verdana" panose="020B0604030504040204" pitchFamily="34" charset="0"/>
              </a:rPr>
              <a:t>Note: Static methods, Overloaded Methods and non-static methods which is not overridden in subclass are come under compile time polymorphism.</a:t>
            </a:r>
          </a:p>
          <a:p>
            <a:pPr marL="0" indent="0">
              <a:buNone/>
            </a:pPr>
            <a:r>
              <a:rPr lang="en-IN" sz="1400" dirty="0">
                <a:latin typeface="Verdana" panose="020B0604030504040204" pitchFamily="34" charset="0"/>
                <a:ea typeface="Verdana" panose="020B0604030504040204" pitchFamily="34" charset="0"/>
                <a:cs typeface="Verdana" panose="020B0604030504040204" pitchFamily="34" charset="0"/>
              </a:rPr>
              <a:t>2. </a:t>
            </a:r>
            <a:r>
              <a:rPr lang="en-IN" sz="1400" b="1" dirty="0">
                <a:latin typeface="Verdana" panose="020B0604030504040204" pitchFamily="34" charset="0"/>
                <a:ea typeface="Verdana" panose="020B0604030504040204" pitchFamily="34" charset="0"/>
                <a:cs typeface="Verdana" panose="020B0604030504040204" pitchFamily="34" charset="0"/>
              </a:rPr>
              <a:t>Runtime Polymorphism/ Dynamic Binding / Late binding: </a:t>
            </a:r>
            <a:r>
              <a:rPr lang="en-IN" sz="1400" dirty="0">
                <a:latin typeface="Verdana" panose="020B0604030504040204" pitchFamily="34" charset="0"/>
                <a:ea typeface="Verdana" panose="020B0604030504040204" pitchFamily="34" charset="0"/>
                <a:cs typeface="Verdana" panose="020B0604030504040204" pitchFamily="34" charset="0"/>
              </a:rPr>
              <a:t>when a method is invoked, if its definition which is bind at compilation time by compiler is no executed by JVM at run-time, instead if it is executed from the subclass based on the object stored in the reference variable is called run-time polymorphism.</a:t>
            </a:r>
          </a:p>
          <a:p>
            <a:pPr marL="0" indent="0">
              <a:buNone/>
            </a:pPr>
            <a:r>
              <a:rPr lang="en-IN" sz="1400" dirty="0">
                <a:latin typeface="Verdana" panose="020B0604030504040204" pitchFamily="34" charset="0"/>
                <a:ea typeface="Verdana" panose="020B0604030504040204" pitchFamily="34" charset="0"/>
                <a:cs typeface="Verdana" panose="020B0604030504040204" pitchFamily="34" charset="0"/>
              </a:rPr>
              <a:t>Note: only non-static methods are come under run time polymorphism. Private non-static methods and default non-static methods from outside package are not overridden. So these methods call comes under compile time polymorphism</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pPr marL="0" indent="0">
              <a:buNone/>
            </a:pP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Method Hiding, Overriding and Overloading:</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Redefining super class static method in subclass with same prototype is called “method hiding”</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Redefining super class non-static method in subclass with same prototype is called “method overriding”.</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Defining new method with the existed method name but different parameters type/list/order is called “method overloading”</a:t>
            </a:r>
            <a:r>
              <a:rPr lang="en-IN" sz="1400" b="1" dirty="0" smtClean="0">
                <a:latin typeface="Verdana" panose="020B0604030504040204" pitchFamily="34" charset="0"/>
                <a:ea typeface="Verdana" panose="020B0604030504040204" pitchFamily="34" charset="0"/>
                <a:cs typeface="Verdana" panose="020B0604030504040204" pitchFamily="34" charset="0"/>
              </a:rPr>
              <a:t/>
            </a:r>
            <a:br>
              <a:rPr lang="en-IN" sz="1400" b="1" dirty="0" smtClean="0">
                <a:latin typeface="Verdana" panose="020B0604030504040204" pitchFamily="34" charset="0"/>
                <a:ea typeface="Verdana" panose="020B0604030504040204" pitchFamily="34" charset="0"/>
                <a:cs typeface="Verdana" panose="020B0604030504040204" pitchFamily="34" charset="0"/>
              </a:rPr>
            </a:b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Note: </a:t>
            </a:r>
            <a:r>
              <a:rPr lang="en-IN" sz="1400" dirty="0" smtClean="0">
                <a:latin typeface="Verdana" panose="020B0604030504040204" pitchFamily="34" charset="0"/>
                <a:ea typeface="Verdana" panose="020B0604030504040204" pitchFamily="34" charset="0"/>
                <a:cs typeface="Verdana" panose="020B0604030504040204" pitchFamily="34" charset="0"/>
              </a:rPr>
              <a:t>Super class method is called overridden methods and subclass method is called overriding method.</a:t>
            </a: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r>
              <a:rPr lang="en-IN" sz="1400" b="1" dirty="0" smtClean="0">
                <a:latin typeface="Verdana" panose="020B0604030504040204" pitchFamily="34" charset="0"/>
                <a:ea typeface="Verdana" panose="020B0604030504040204" pitchFamily="34" charset="0"/>
                <a:cs typeface="Verdana" panose="020B0604030504040204" pitchFamily="34" charset="0"/>
              </a:rPr>
              <a:t>Abstraction</a:t>
            </a:r>
            <a:r>
              <a:rPr lang="en-IN" sz="1400" b="1" dirty="0">
                <a:latin typeface="Verdana" panose="020B0604030504040204" pitchFamily="34" charset="0"/>
                <a:ea typeface="Verdana" panose="020B0604030504040204" pitchFamily="34" charset="0"/>
                <a:cs typeface="Verdana" panose="020B0604030504040204" pitchFamily="34" charset="0"/>
              </a:rPr>
              <a:t>: </a:t>
            </a:r>
            <a:r>
              <a:rPr lang="en-IN" sz="1400" dirty="0">
                <a:latin typeface="Verdana" panose="020B0604030504040204" pitchFamily="34" charset="0"/>
                <a:ea typeface="Verdana" panose="020B0604030504040204" pitchFamily="34" charset="0"/>
                <a:cs typeface="Verdana" panose="020B0604030504040204" pitchFamily="34" charset="0"/>
              </a:rPr>
              <a:t>The process of defining a class by providing necessary details to call object operation by hiding or removing its implementation details is called Abstraction.</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3258927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a:bodyPr>
          <a:lstStyle/>
          <a:p>
            <a:r>
              <a:rPr lang="en-IN" sz="2000" b="1" dirty="0" smtClean="0">
                <a:latin typeface="Verdana" panose="020B0604030504040204" pitchFamily="34" charset="0"/>
                <a:ea typeface="Verdana" panose="020B0604030504040204" pitchFamily="34" charset="0"/>
                <a:cs typeface="Verdana" panose="020B0604030504040204" pitchFamily="34" charset="0"/>
              </a:rPr>
              <a:t>Overriding rules</a:t>
            </a:r>
            <a:endParaRPr lang="en-IN" sz="20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798490"/>
            <a:ext cx="10515600" cy="5378473"/>
          </a:xfrm>
        </p:spPr>
        <p:txBody>
          <a:bodyPr>
            <a:normAutofit/>
          </a:bodyPr>
          <a:lstStyle/>
          <a:p>
            <a:pPr marL="0" indent="0">
              <a:buNone/>
            </a:pPr>
            <a:r>
              <a:rPr lang="en-IN" sz="1400" dirty="0">
                <a:latin typeface="Verdana" panose="020B0604030504040204" pitchFamily="34" charset="0"/>
                <a:ea typeface="Verdana" panose="020B0604030504040204" pitchFamily="34" charset="0"/>
                <a:cs typeface="Verdana" panose="020B0604030504040204" pitchFamily="34" charset="0"/>
              </a:rPr>
              <a:t>1)  The new method definition must have the same method signature, i.e., the method name, and the types and the number of parameters, including their order, are the same as in the overridden method.</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2</a:t>
            </a:r>
            <a:r>
              <a:rPr lang="en-IN" sz="1400" dirty="0">
                <a:latin typeface="Verdana" panose="020B0604030504040204" pitchFamily="34" charset="0"/>
                <a:ea typeface="Verdana" panose="020B0604030504040204" pitchFamily="34" charset="0"/>
                <a:cs typeface="Verdana" panose="020B0604030504040204" pitchFamily="34" charset="0"/>
              </a:rPr>
              <a:t>)  The return type of the overriding method can be a subtype of the return type of the overridden method (called covariant return).</a:t>
            </a:r>
          </a:p>
          <a:p>
            <a:pPr marL="0" indent="0">
              <a:buNone/>
            </a:pPr>
            <a:r>
              <a:rPr lang="en-IN" sz="1400" dirty="0">
                <a:latin typeface="Verdana" panose="020B0604030504040204" pitchFamily="34" charset="0"/>
                <a:ea typeface="Verdana" panose="020B0604030504040204" pitchFamily="34" charset="0"/>
                <a:cs typeface="Verdana" panose="020B0604030504040204" pitchFamily="34" charset="0"/>
              </a:rPr>
              <a:t>3) The new method definition cannot narrow the accessibility of the method, but it can widen it  </a:t>
            </a:r>
          </a:p>
          <a:p>
            <a:pPr marL="0" indent="0">
              <a:buNone/>
            </a:pPr>
            <a:r>
              <a:rPr lang="en-IN" sz="1400" dirty="0">
                <a:latin typeface="Verdana" panose="020B0604030504040204" pitchFamily="34" charset="0"/>
                <a:ea typeface="Verdana" panose="020B0604030504040204" pitchFamily="34" charset="0"/>
                <a:cs typeface="Verdana" panose="020B0604030504040204" pitchFamily="34" charset="0"/>
              </a:rPr>
              <a:t>4)  The new method definition can only throw all or none, or a subset of the checked exceptions (including their subclasses) that are specified in the throws clause of the overridden method in the superclass.</a:t>
            </a:r>
          </a:p>
          <a:p>
            <a:pPr marL="0" indent="0">
              <a:buNone/>
            </a:pPr>
            <a:r>
              <a:rPr lang="en-IN" sz="1400" dirty="0">
                <a:latin typeface="Verdana" panose="020B0604030504040204" pitchFamily="34" charset="0"/>
                <a:ea typeface="Verdana" panose="020B0604030504040204" pitchFamily="34" charset="0"/>
                <a:cs typeface="Verdana" panose="020B0604030504040204" pitchFamily="34" charset="0"/>
              </a:rPr>
              <a:t>Or</a:t>
            </a:r>
          </a:p>
          <a:p>
            <a:pPr marL="0" indent="0">
              <a:buNone/>
            </a:pPr>
            <a:r>
              <a:rPr lang="en-IN" sz="1400" dirty="0">
                <a:latin typeface="Verdana" panose="020B0604030504040204" pitchFamily="34" charset="0"/>
                <a:ea typeface="Verdana" panose="020B0604030504040204" pitchFamily="34" charset="0"/>
                <a:cs typeface="Verdana" panose="020B0604030504040204" pitchFamily="34" charset="0"/>
              </a:rPr>
              <a:t>The overriding method must not throw checked exceptions that are new for those are declared by overridden method i.e. overriding method can only declare to throw that exception or its subclass.</a:t>
            </a:r>
          </a:p>
          <a:p>
            <a:pPr marL="0" indent="0">
              <a:buNone/>
            </a:pPr>
            <a:r>
              <a:rPr lang="en-IN" sz="1400" dirty="0">
                <a:latin typeface="Verdana" panose="020B0604030504040204" pitchFamily="34" charset="0"/>
                <a:ea typeface="Verdana" panose="020B0604030504040204" pitchFamily="34" charset="0"/>
                <a:cs typeface="Verdana" panose="020B0604030504040204" pitchFamily="34" charset="0"/>
              </a:rPr>
              <a:t>5) The overriding method can throw any unchecked exception (Runtime), regardless of whether the overridden method declares the exception.</a:t>
            </a:r>
          </a:p>
          <a:p>
            <a:endParaRPr lang="en-IN"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126577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Data Type’s Size, Range and Default Values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95160439"/>
              </p:ext>
            </p:extLst>
          </p:nvPr>
        </p:nvGraphicFramePr>
        <p:xfrm>
          <a:off x="838200" y="1825625"/>
          <a:ext cx="10515600" cy="3946614"/>
        </p:xfrm>
        <a:graphic>
          <a:graphicData uri="http://schemas.openxmlformats.org/drawingml/2006/table">
            <a:tbl>
              <a:tblPr firstRow="1" bandRow="1">
                <a:tableStyleId>{616DA210-FB5B-4158-B5E0-FEB733F419BA}</a:tableStyleId>
              </a:tblPr>
              <a:tblGrid>
                <a:gridCol w="1879242"/>
                <a:gridCol w="1313645"/>
                <a:gridCol w="5602310"/>
                <a:gridCol w="1720403"/>
              </a:tblGrid>
              <a:tr h="370840">
                <a:tc>
                  <a:txBody>
                    <a:bodyPr/>
                    <a:lstStyle/>
                    <a:p>
                      <a:r>
                        <a:rPr lang="en-IN" dirty="0" smtClean="0"/>
                        <a:t>Data Type Name</a:t>
                      </a:r>
                      <a:endParaRPr lang="en-IN" dirty="0"/>
                    </a:p>
                  </a:txBody>
                  <a:tcPr/>
                </a:tc>
                <a:tc>
                  <a:txBody>
                    <a:bodyPr/>
                    <a:lstStyle/>
                    <a:p>
                      <a:r>
                        <a:rPr lang="en-IN" dirty="0" smtClean="0"/>
                        <a:t>Size</a:t>
                      </a:r>
                      <a:r>
                        <a:rPr lang="en-IN" baseline="0" dirty="0" smtClean="0"/>
                        <a:t> (byte’s)</a:t>
                      </a:r>
                      <a:endParaRPr lang="en-IN" dirty="0"/>
                    </a:p>
                  </a:txBody>
                  <a:tcPr/>
                </a:tc>
                <a:tc>
                  <a:txBody>
                    <a:bodyPr/>
                    <a:lstStyle/>
                    <a:p>
                      <a:r>
                        <a:rPr lang="en-IN" dirty="0" smtClean="0"/>
                        <a:t>Range</a:t>
                      </a:r>
                      <a:endParaRPr lang="en-IN" dirty="0"/>
                    </a:p>
                  </a:txBody>
                  <a:tcPr/>
                </a:tc>
                <a:tc>
                  <a:txBody>
                    <a:bodyPr/>
                    <a:lstStyle/>
                    <a:p>
                      <a:r>
                        <a:rPr lang="en-IN" dirty="0" smtClean="0"/>
                        <a:t>Default Value</a:t>
                      </a:r>
                      <a:endParaRPr lang="en-IN" dirty="0"/>
                    </a:p>
                  </a:txBody>
                  <a:tcPr/>
                </a:tc>
              </a:tr>
              <a:tr h="370840">
                <a:tc>
                  <a:txBody>
                    <a:bodyPr/>
                    <a:lstStyle/>
                    <a:p>
                      <a:r>
                        <a:rPr lang="en-IN" dirty="0" smtClean="0"/>
                        <a:t>byte</a:t>
                      </a:r>
                      <a:endParaRPr lang="en-IN" dirty="0"/>
                    </a:p>
                  </a:txBody>
                  <a:tcPr/>
                </a:tc>
                <a:tc>
                  <a:txBody>
                    <a:bodyPr/>
                    <a:lstStyle/>
                    <a:p>
                      <a:r>
                        <a:rPr lang="en-IN" dirty="0" smtClean="0"/>
                        <a:t>1</a:t>
                      </a:r>
                      <a:endParaRPr lang="en-IN" dirty="0"/>
                    </a:p>
                  </a:txBody>
                  <a:tcPr/>
                </a:tc>
                <a:tc>
                  <a:txBody>
                    <a:bodyPr/>
                    <a:lstStyle/>
                    <a:p>
                      <a:r>
                        <a:rPr lang="en-IN" dirty="0" smtClean="0"/>
                        <a:t>-128</a:t>
                      </a:r>
                      <a:r>
                        <a:rPr lang="en-IN" baseline="0" dirty="0" smtClean="0"/>
                        <a:t> to 127</a:t>
                      </a:r>
                      <a:endParaRPr lang="en-IN" dirty="0"/>
                    </a:p>
                  </a:txBody>
                  <a:tcPr/>
                </a:tc>
                <a:tc>
                  <a:txBody>
                    <a:bodyPr/>
                    <a:lstStyle/>
                    <a:p>
                      <a:r>
                        <a:rPr lang="en-IN" dirty="0" smtClean="0"/>
                        <a:t>0</a:t>
                      </a:r>
                      <a:endParaRPr lang="en-IN" dirty="0"/>
                    </a:p>
                  </a:txBody>
                  <a:tcPr/>
                </a:tc>
              </a:tr>
              <a:tr h="370840">
                <a:tc>
                  <a:txBody>
                    <a:bodyPr/>
                    <a:lstStyle/>
                    <a:p>
                      <a:r>
                        <a:rPr lang="en-IN" dirty="0" smtClean="0"/>
                        <a:t>short</a:t>
                      </a:r>
                      <a:endParaRPr lang="en-IN" dirty="0"/>
                    </a:p>
                  </a:txBody>
                  <a:tcPr/>
                </a:tc>
                <a:tc>
                  <a:txBody>
                    <a:bodyPr/>
                    <a:lstStyle/>
                    <a:p>
                      <a:r>
                        <a:rPr lang="en-IN" dirty="0" smtClean="0"/>
                        <a:t>2</a:t>
                      </a:r>
                      <a:endParaRPr lang="en-IN" dirty="0"/>
                    </a:p>
                  </a:txBody>
                  <a:tcPr/>
                </a:tc>
                <a:tc>
                  <a:txBody>
                    <a:bodyPr/>
                    <a:lstStyle/>
                    <a:p>
                      <a:r>
                        <a:rPr lang="en-IN" dirty="0" smtClean="0"/>
                        <a:t>-32,768</a:t>
                      </a:r>
                      <a:r>
                        <a:rPr lang="en-IN" baseline="0" dirty="0" smtClean="0"/>
                        <a:t> to 32767  (2^15)</a:t>
                      </a:r>
                      <a:endParaRPr lang="en-IN" dirty="0"/>
                    </a:p>
                  </a:txBody>
                  <a:tcPr/>
                </a:tc>
                <a:tc>
                  <a:txBody>
                    <a:bodyPr/>
                    <a:lstStyle/>
                    <a:p>
                      <a:r>
                        <a:rPr lang="en-IN" dirty="0" smtClean="0"/>
                        <a:t>0</a:t>
                      </a:r>
                      <a:endParaRPr lang="en-IN" dirty="0"/>
                    </a:p>
                  </a:txBody>
                  <a:tcPr/>
                </a:tc>
              </a:tr>
              <a:tr h="370840">
                <a:tc>
                  <a:txBody>
                    <a:bodyPr/>
                    <a:lstStyle/>
                    <a:p>
                      <a:r>
                        <a:rPr lang="en-IN" dirty="0" smtClean="0"/>
                        <a:t>int</a:t>
                      </a:r>
                      <a:endParaRPr lang="en-IN" dirty="0"/>
                    </a:p>
                  </a:txBody>
                  <a:tcPr/>
                </a:tc>
                <a:tc>
                  <a:txBody>
                    <a:bodyPr/>
                    <a:lstStyle/>
                    <a:p>
                      <a:r>
                        <a:rPr lang="en-IN" dirty="0" smtClean="0"/>
                        <a:t>4</a:t>
                      </a:r>
                      <a:endParaRPr lang="en-IN" dirty="0"/>
                    </a:p>
                  </a:txBody>
                  <a:tcPr/>
                </a:tc>
                <a:tc>
                  <a:txBody>
                    <a:bodyPr/>
                    <a:lstStyle/>
                    <a:p>
                      <a:r>
                        <a:rPr lang="en-IN" dirty="0" smtClean="0"/>
                        <a:t>-2,147,483,648 to 2,147,483,647  (2^31)</a:t>
                      </a:r>
                      <a:endParaRPr lang="en-IN" dirty="0"/>
                    </a:p>
                  </a:txBody>
                  <a:tcPr/>
                </a:tc>
                <a:tc>
                  <a:txBody>
                    <a:bodyPr/>
                    <a:lstStyle/>
                    <a:p>
                      <a:r>
                        <a:rPr lang="en-IN" dirty="0" smtClean="0"/>
                        <a:t>0</a:t>
                      </a:r>
                      <a:endParaRPr lang="en-IN" dirty="0"/>
                    </a:p>
                  </a:txBody>
                  <a:tcPr/>
                </a:tc>
              </a:tr>
              <a:tr h="370840">
                <a:tc>
                  <a:txBody>
                    <a:bodyPr/>
                    <a:lstStyle/>
                    <a:p>
                      <a:r>
                        <a:rPr lang="en-IN" dirty="0" smtClean="0"/>
                        <a:t>long</a:t>
                      </a:r>
                      <a:endParaRPr lang="en-IN" dirty="0"/>
                    </a:p>
                  </a:txBody>
                  <a:tcPr/>
                </a:tc>
                <a:tc>
                  <a:txBody>
                    <a:bodyPr/>
                    <a:lstStyle/>
                    <a:p>
                      <a:r>
                        <a:rPr lang="en-IN" dirty="0" smtClean="0"/>
                        <a:t>8</a:t>
                      </a:r>
                      <a:endParaRPr lang="en-IN" dirty="0"/>
                    </a:p>
                  </a:txBody>
                  <a:tcPr/>
                </a:tc>
                <a:tc>
                  <a:txBody>
                    <a:bodyPr/>
                    <a:lstStyle/>
                    <a:p>
                      <a:r>
                        <a:rPr lang="en-IN" dirty="0" smtClean="0"/>
                        <a:t>-9,223,372,036,854,775,808 to 9,223,372,036,854,775,807   (2^63)</a:t>
                      </a:r>
                      <a:endParaRPr lang="en-IN" dirty="0"/>
                    </a:p>
                  </a:txBody>
                  <a:tcPr/>
                </a:tc>
                <a:tc>
                  <a:txBody>
                    <a:bodyPr/>
                    <a:lstStyle/>
                    <a:p>
                      <a:r>
                        <a:rPr lang="en-IN" dirty="0" smtClean="0"/>
                        <a:t>0</a:t>
                      </a:r>
                      <a:endParaRPr lang="en-IN" dirty="0"/>
                    </a:p>
                  </a:txBody>
                  <a:tcPr/>
                </a:tc>
              </a:tr>
              <a:tr h="441414">
                <a:tc>
                  <a:txBody>
                    <a:bodyPr/>
                    <a:lstStyle/>
                    <a:p>
                      <a:r>
                        <a:rPr lang="en-IN" dirty="0" smtClean="0"/>
                        <a:t>float</a:t>
                      </a:r>
                      <a:endParaRPr lang="en-IN" dirty="0"/>
                    </a:p>
                  </a:txBody>
                  <a:tcPr/>
                </a:tc>
                <a:tc>
                  <a:txBody>
                    <a:bodyPr/>
                    <a:lstStyle/>
                    <a:p>
                      <a:r>
                        <a:rPr lang="en-IN" dirty="0" smtClean="0"/>
                        <a:t>4</a:t>
                      </a:r>
                      <a:endParaRPr lang="en-IN" dirty="0"/>
                    </a:p>
                  </a:txBody>
                  <a:tcPr/>
                </a:tc>
                <a:tc>
                  <a:txBody>
                    <a:bodyPr/>
                    <a:lstStyle/>
                    <a:p>
                      <a:r>
                        <a:rPr lang="en-IN" dirty="0" smtClean="0"/>
                        <a:t>±1.4e-45</a:t>
                      </a:r>
                      <a:r>
                        <a:rPr lang="en-IN" baseline="0" dirty="0" smtClean="0"/>
                        <a:t> to </a:t>
                      </a:r>
                      <a:r>
                        <a:rPr lang="en-IN" dirty="0" smtClean="0"/>
                        <a:t>±</a:t>
                      </a:r>
                      <a:r>
                        <a:rPr lang="en-IN" baseline="0" dirty="0" smtClean="0"/>
                        <a:t> 3.4e+38</a:t>
                      </a:r>
                      <a:endParaRPr lang="en-IN" dirty="0"/>
                    </a:p>
                  </a:txBody>
                  <a:tcPr/>
                </a:tc>
                <a:tc>
                  <a:txBody>
                    <a:bodyPr/>
                    <a:lstStyle/>
                    <a:p>
                      <a:r>
                        <a:rPr lang="en-IN" dirty="0" smtClean="0"/>
                        <a:t>0.0f</a:t>
                      </a:r>
                      <a:endParaRPr lang="en-IN" dirty="0"/>
                    </a:p>
                  </a:txBody>
                  <a:tcPr/>
                </a:tc>
              </a:tr>
              <a:tr h="370840">
                <a:tc>
                  <a:txBody>
                    <a:bodyPr/>
                    <a:lstStyle/>
                    <a:p>
                      <a:r>
                        <a:rPr lang="en-IN" dirty="0" smtClean="0"/>
                        <a:t>double</a:t>
                      </a:r>
                      <a:endParaRPr lang="en-IN" dirty="0"/>
                    </a:p>
                  </a:txBody>
                  <a:tcPr/>
                </a:tc>
                <a:tc>
                  <a:txBody>
                    <a:bodyPr/>
                    <a:lstStyle/>
                    <a:p>
                      <a:r>
                        <a:rPr lang="en-IN" dirty="0" smtClean="0"/>
                        <a:t>8</a:t>
                      </a:r>
                      <a:endParaRPr lang="en-IN" dirty="0"/>
                    </a:p>
                  </a:txBody>
                  <a:tcPr/>
                </a:tc>
                <a:tc>
                  <a:txBody>
                    <a:bodyPr/>
                    <a:lstStyle/>
                    <a:p>
                      <a:r>
                        <a:rPr lang="en-IN" dirty="0" smtClean="0"/>
                        <a:t>±4.9e324 to ±1.7e308</a:t>
                      </a:r>
                      <a:endParaRPr lang="en-IN" dirty="0"/>
                    </a:p>
                  </a:txBody>
                  <a:tcPr/>
                </a:tc>
                <a:tc>
                  <a:txBody>
                    <a:bodyPr/>
                    <a:lstStyle/>
                    <a:p>
                      <a:r>
                        <a:rPr lang="en-IN" dirty="0" smtClean="0"/>
                        <a:t>0.0d</a:t>
                      </a:r>
                      <a:endParaRPr lang="en-IN" dirty="0"/>
                    </a:p>
                  </a:txBody>
                  <a:tcPr/>
                </a:tc>
              </a:tr>
              <a:tr h="428867">
                <a:tc>
                  <a:txBody>
                    <a:bodyPr/>
                    <a:lstStyle/>
                    <a:p>
                      <a:r>
                        <a:rPr lang="en-IN" dirty="0" smtClean="0"/>
                        <a:t>char</a:t>
                      </a:r>
                      <a:endParaRPr lang="en-IN" dirty="0"/>
                    </a:p>
                  </a:txBody>
                  <a:tcPr/>
                </a:tc>
                <a:tc>
                  <a:txBody>
                    <a:bodyPr/>
                    <a:lstStyle/>
                    <a:p>
                      <a:r>
                        <a:rPr lang="en-IN" dirty="0" smtClean="0"/>
                        <a:t>2</a:t>
                      </a:r>
                      <a:endParaRPr lang="en-IN" dirty="0"/>
                    </a:p>
                  </a:txBody>
                  <a:tcPr/>
                </a:tc>
                <a:tc>
                  <a:txBody>
                    <a:bodyPr/>
                    <a:lstStyle/>
                    <a:p>
                      <a:r>
                        <a:rPr lang="en-IN" dirty="0" smtClean="0"/>
                        <a:t>0 to 65,535</a:t>
                      </a:r>
                      <a:endParaRPr lang="en-IN" dirty="0"/>
                    </a:p>
                  </a:txBody>
                  <a:tcPr/>
                </a:tc>
                <a:tc>
                  <a:txBody>
                    <a:bodyPr/>
                    <a:lstStyle/>
                    <a:p>
                      <a:r>
                        <a:rPr lang="en-IN" dirty="0" smtClean="0"/>
                        <a:t>One white space or \u0000</a:t>
                      </a:r>
                      <a:endParaRPr lang="en-IN" dirty="0"/>
                    </a:p>
                  </a:txBody>
                  <a:tcPr/>
                </a:tc>
              </a:tr>
              <a:tr h="370840">
                <a:tc>
                  <a:txBody>
                    <a:bodyPr/>
                    <a:lstStyle/>
                    <a:p>
                      <a:r>
                        <a:rPr lang="en-IN" dirty="0" err="1" smtClean="0"/>
                        <a:t>boolean</a:t>
                      </a:r>
                      <a:endParaRPr lang="en-IN" dirty="0"/>
                    </a:p>
                  </a:txBody>
                  <a:tcPr/>
                </a:tc>
                <a:tc>
                  <a:txBody>
                    <a:bodyPr/>
                    <a:lstStyle/>
                    <a:p>
                      <a:r>
                        <a:rPr lang="en-IN" dirty="0" smtClean="0"/>
                        <a:t>1</a:t>
                      </a:r>
                      <a:endParaRPr lang="en-IN" dirty="0"/>
                    </a:p>
                  </a:txBody>
                  <a:tcPr/>
                </a:tc>
                <a:tc>
                  <a:txBody>
                    <a:bodyPr/>
                    <a:lstStyle/>
                    <a:p>
                      <a:r>
                        <a:rPr lang="en-IN" dirty="0" smtClean="0"/>
                        <a:t>false or true</a:t>
                      </a:r>
                      <a:endParaRPr lang="en-IN" dirty="0"/>
                    </a:p>
                  </a:txBody>
                  <a:tcPr/>
                </a:tc>
                <a:tc>
                  <a:txBody>
                    <a:bodyPr/>
                    <a:lstStyle/>
                    <a:p>
                      <a:r>
                        <a:rPr lang="en-IN" dirty="0" smtClean="0"/>
                        <a:t>false</a:t>
                      </a:r>
                      <a:endParaRPr lang="en-IN" dirty="0"/>
                    </a:p>
                  </a:txBody>
                  <a:tcPr/>
                </a:tc>
              </a:tr>
            </a:tbl>
          </a:graphicData>
        </a:graphic>
      </p:graphicFrame>
    </p:spTree>
    <p:extLst>
      <p:ext uri="{BB962C8B-B14F-4D97-AF65-F5344CB8AC3E}">
        <p14:creationId xmlns:p14="http://schemas.microsoft.com/office/powerpoint/2010/main" val="659099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91698"/>
          </a:xfrm>
        </p:spPr>
        <p:txBody>
          <a:bodyPr>
            <a:normAutofit fontScale="90000"/>
          </a:bodyPr>
          <a:lstStyle/>
          <a:p>
            <a:r>
              <a:rPr lang="en-IN" sz="2000" b="1" dirty="0" smtClean="0">
                <a:latin typeface="Verdana" panose="020B0604030504040204" pitchFamily="34" charset="0"/>
                <a:ea typeface="Verdana" panose="020B0604030504040204" pitchFamily="34" charset="0"/>
                <a:cs typeface="Verdana" panose="020B0604030504040204" pitchFamily="34" charset="0"/>
              </a:rPr>
              <a:t>Abstract Method and Abstract Classes</a:t>
            </a:r>
            <a:endParaRPr lang="en-IN" sz="20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656824"/>
            <a:ext cx="10515600" cy="5520139"/>
          </a:xfrm>
        </p:spPr>
        <p:txBody>
          <a:bodyPr>
            <a:normAutofit/>
          </a:bodyPr>
          <a:lstStyle/>
          <a:p>
            <a:r>
              <a:rPr lang="en-IN" sz="1400" dirty="0" smtClean="0">
                <a:latin typeface="Verdana" panose="020B0604030504040204" pitchFamily="34" charset="0"/>
                <a:ea typeface="Verdana" panose="020B0604030504040204" pitchFamily="34" charset="0"/>
                <a:cs typeface="Verdana" panose="020B0604030504040204" pitchFamily="34" charset="0"/>
              </a:rPr>
              <a:t>A method that does not have body is called abstract method and a class that is declared as abstract using abstract using abstract keyword is called abstract class.</a:t>
            </a:r>
          </a:p>
          <a:p>
            <a:r>
              <a:rPr lang="en-IN" sz="1400" dirty="0" smtClean="0">
                <a:latin typeface="Verdana" panose="020B0604030504040204" pitchFamily="34" charset="0"/>
                <a:ea typeface="Verdana" panose="020B0604030504040204" pitchFamily="34" charset="0"/>
                <a:cs typeface="Verdana" panose="020B0604030504040204" pitchFamily="34" charset="0"/>
              </a:rPr>
              <a:t>If a class contains abstract method, it must be declares as abstract.</a:t>
            </a:r>
          </a:p>
          <a:p>
            <a:r>
              <a:rPr lang="en-IN" sz="1400" dirty="0" smtClean="0">
                <a:latin typeface="Verdana" panose="020B0604030504040204" pitchFamily="34" charset="0"/>
                <a:ea typeface="Verdana" panose="020B0604030504040204" pitchFamily="34" charset="0"/>
                <a:cs typeface="Verdana" panose="020B0604030504040204" pitchFamily="34" charset="0"/>
              </a:rPr>
              <a:t>Abstract class can’t be instantiated because it is not fully implemented class so its abstract method cannot be executed.</a:t>
            </a:r>
          </a:p>
          <a:p>
            <a:r>
              <a:rPr lang="en-IN" sz="1400" dirty="0" smtClean="0">
                <a:latin typeface="Verdana" panose="020B0604030504040204" pitchFamily="34" charset="0"/>
                <a:ea typeface="Verdana" panose="020B0604030504040204" pitchFamily="34" charset="0"/>
                <a:cs typeface="Verdana" panose="020B0604030504040204" pitchFamily="34" charset="0"/>
              </a:rPr>
              <a:t>Subclass developers provide the implementation for abstract methods according </a:t>
            </a:r>
            <a:r>
              <a:rPr lang="en-IN" sz="1400" dirty="0">
                <a:latin typeface="Verdana" panose="020B0604030504040204" pitchFamily="34" charset="0"/>
                <a:ea typeface="Verdana" panose="020B0604030504040204" pitchFamily="34" charset="0"/>
                <a:cs typeface="Verdana" panose="020B0604030504040204" pitchFamily="34" charset="0"/>
              </a:rPr>
              <a:t>t</a:t>
            </a:r>
            <a:r>
              <a:rPr lang="en-IN" sz="1400" dirty="0" smtClean="0">
                <a:latin typeface="Verdana" panose="020B0604030504040204" pitchFamily="34" charset="0"/>
                <a:ea typeface="Verdana" panose="020B0604030504040204" pitchFamily="34" charset="0"/>
                <a:cs typeface="Verdana" panose="020B0604030504040204" pitchFamily="34" charset="0"/>
              </a:rPr>
              <a:t>o their business requirement. Basically in projects abstract methods are defined by super class developers, and they are implemented by sub class developers.</a:t>
            </a:r>
          </a:p>
          <a:p>
            <a:r>
              <a:rPr lang="en-IN" sz="1400" dirty="0" smtClean="0">
                <a:latin typeface="Verdana" panose="020B0604030504040204" pitchFamily="34" charset="0"/>
                <a:ea typeface="Verdana" panose="020B0604030504040204" pitchFamily="34" charset="0"/>
                <a:cs typeface="Verdana" panose="020B0604030504040204" pitchFamily="34" charset="0"/>
              </a:rPr>
              <a:t>We can define all static and non-static members including constructor plus abstract method. So in an abstract class we can define 9 type of members.</a:t>
            </a:r>
          </a:p>
          <a:p>
            <a:r>
              <a:rPr lang="en-IN" sz="1400" dirty="0" smtClean="0">
                <a:latin typeface="Verdana" panose="020B0604030504040204" pitchFamily="34" charset="0"/>
                <a:ea typeface="Verdana" panose="020B0604030504040204" pitchFamily="34" charset="0"/>
                <a:cs typeface="Verdana" panose="020B0604030504040204" pitchFamily="34" charset="0"/>
              </a:rPr>
              <a:t>Only two modifiers are allowed with abstract:</a:t>
            </a:r>
          </a:p>
          <a:p>
            <a:pPr marL="342900" indent="-342900">
              <a:buFont typeface="+mj-lt"/>
              <a:buAutoNum type="arabicPeriod"/>
            </a:pPr>
            <a:r>
              <a:rPr lang="en-IN" sz="1400" dirty="0">
                <a:latin typeface="Verdana" panose="020B0604030504040204" pitchFamily="34" charset="0"/>
                <a:ea typeface="Verdana" panose="020B0604030504040204" pitchFamily="34" charset="0"/>
                <a:cs typeface="Verdana" panose="020B0604030504040204" pitchFamily="34" charset="0"/>
              </a:rPr>
              <a:t>p</a:t>
            </a:r>
            <a:r>
              <a:rPr lang="en-IN" sz="1400" dirty="0" smtClean="0">
                <a:latin typeface="Verdana" panose="020B0604030504040204" pitchFamily="34" charset="0"/>
                <a:ea typeface="Verdana" panose="020B0604030504040204" pitchFamily="34" charset="0"/>
                <a:cs typeface="Verdana" panose="020B0604030504040204" pitchFamily="34" charset="0"/>
              </a:rPr>
              <a:t>rotected</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public</a:t>
            </a:r>
          </a:p>
          <a:p>
            <a:r>
              <a:rPr lang="en-IN" sz="1400" dirty="0" smtClean="0">
                <a:latin typeface="Verdana" panose="020B0604030504040204" pitchFamily="34" charset="0"/>
                <a:ea typeface="Verdana" panose="020B0604030504040204" pitchFamily="34" charset="0"/>
                <a:cs typeface="Verdana" panose="020B0604030504040204" pitchFamily="34" charset="0"/>
              </a:rPr>
              <a:t>If we use any other 8 modifiers it leads to CTE: Illegal combination of modifiers</a:t>
            </a:r>
          </a:p>
          <a:p>
            <a:pPr marL="342900" indent="-342900">
              <a:buFont typeface="+mj-lt"/>
              <a:buAutoNum type="arabicPeriod"/>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561926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20486"/>
          </a:xfrm>
        </p:spPr>
        <p:txBody>
          <a:bodyPr>
            <a:normAutofit/>
          </a:bodyPr>
          <a:lstStyle/>
          <a:p>
            <a:r>
              <a:rPr lang="en-IN" sz="2000" b="1" dirty="0" smtClean="0">
                <a:latin typeface="Verdana" panose="020B0604030504040204" pitchFamily="34" charset="0"/>
                <a:ea typeface="Verdana" panose="020B0604030504040204" pitchFamily="34" charset="0"/>
                <a:cs typeface="Verdana" panose="020B0604030504040204" pitchFamily="34" charset="0"/>
              </a:rPr>
              <a:t>Interface</a:t>
            </a:r>
            <a:endParaRPr lang="en-IN" sz="20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785612"/>
            <a:ext cx="10515600" cy="5391351"/>
          </a:xfrm>
        </p:spPr>
        <p:txBody>
          <a:bodyPr>
            <a:normAutofit lnSpcReduction="10000"/>
          </a:bodyPr>
          <a:lstStyle/>
          <a:p>
            <a:r>
              <a:rPr lang="en-IN" sz="1400" dirty="0" smtClean="0">
                <a:latin typeface="Verdana" panose="020B0604030504040204" pitchFamily="34" charset="0"/>
                <a:ea typeface="Verdana" panose="020B0604030504040204" pitchFamily="34" charset="0"/>
                <a:cs typeface="Verdana" panose="020B0604030504040204" pitchFamily="34" charset="0"/>
              </a:rPr>
              <a:t>Interface is fully un-implemented class used for declaring set of operations of an object for developing a loosely coupled runtime polymorphism object class to use these operations form different subclasses of this interface.</a:t>
            </a:r>
          </a:p>
          <a:p>
            <a:r>
              <a:rPr lang="en-IN" sz="1400" dirty="0" smtClean="0">
                <a:latin typeface="Verdana" panose="020B0604030504040204" pitchFamily="34" charset="0"/>
                <a:ea typeface="Verdana" panose="020B0604030504040204" pitchFamily="34" charset="0"/>
                <a:cs typeface="Verdana" panose="020B0604030504040204" pitchFamily="34" charset="0"/>
              </a:rPr>
              <a:t>We can define only “public static final variables and public abstract methods” for declaring a object operations.</a:t>
            </a:r>
          </a:p>
          <a:p>
            <a:r>
              <a:rPr lang="en-IN" sz="1400" dirty="0" smtClean="0">
                <a:latin typeface="Verdana" panose="020B0604030504040204" pitchFamily="34" charset="0"/>
                <a:ea typeface="Verdana" panose="020B0604030504040204" pitchFamily="34" charset="0"/>
                <a:cs typeface="Verdana" panose="020B0604030504040204" pitchFamily="34" charset="0"/>
              </a:rPr>
              <a:t>Basically it is used to for developing a specification/contract/guidelines document between service user and service provider to access that objects operations by service user those are implemented by service provider.</a:t>
            </a:r>
          </a:p>
          <a:p>
            <a:r>
              <a:rPr lang="en-IN" sz="1400" dirty="0" smtClean="0">
                <a:latin typeface="Verdana" panose="020B0604030504040204" pitchFamily="34" charset="0"/>
                <a:ea typeface="Verdana" panose="020B0604030504040204" pitchFamily="34" charset="0"/>
                <a:cs typeface="Verdana" panose="020B0604030504040204" pitchFamily="34" charset="0"/>
              </a:rPr>
              <a:t>Interface can’t have concrete methods.</a:t>
            </a:r>
          </a:p>
          <a:p>
            <a:r>
              <a:rPr lang="en-IN" sz="1400" dirty="0" smtClean="0">
                <a:latin typeface="Verdana" panose="020B0604030504040204" pitchFamily="34" charset="0"/>
                <a:ea typeface="Verdana" panose="020B0604030504040204" pitchFamily="34" charset="0"/>
                <a:cs typeface="Verdana" panose="020B0604030504040204" pitchFamily="34" charset="0"/>
              </a:rPr>
              <a:t>In interface, we can have only static final variables, even in we create variables as non-static, non-final variable compiler convert it as static, final variables.</a:t>
            </a:r>
          </a:p>
          <a:p>
            <a:r>
              <a:rPr lang="en-IN" sz="1400" dirty="0" smtClean="0">
                <a:latin typeface="Verdana" panose="020B0604030504040204" pitchFamily="34" charset="0"/>
                <a:ea typeface="Verdana" panose="020B0604030504040204" pitchFamily="34" charset="0"/>
                <a:cs typeface="Verdana" panose="020B0604030504040204" pitchFamily="34" charset="0"/>
              </a:rPr>
              <a:t>We can’t declare interface members as private or protected members.</a:t>
            </a:r>
          </a:p>
          <a:p>
            <a:r>
              <a:rPr lang="en-IN" sz="1400" dirty="0" smtClean="0">
                <a:latin typeface="Verdana" panose="020B0604030504040204" pitchFamily="34" charset="0"/>
                <a:ea typeface="Verdana" panose="020B0604030504040204" pitchFamily="34" charset="0"/>
                <a:cs typeface="Verdana" panose="020B0604030504040204" pitchFamily="34" charset="0"/>
              </a:rPr>
              <a:t>Interface variables should be initialized at the time of creation because they are final.</a:t>
            </a:r>
          </a:p>
          <a:p>
            <a:r>
              <a:rPr lang="en-IN" sz="1400" dirty="0" smtClean="0">
                <a:latin typeface="Verdana" panose="020B0604030504040204" pitchFamily="34" charset="0"/>
                <a:ea typeface="Verdana" panose="020B0604030504040204" pitchFamily="34" charset="0"/>
                <a:cs typeface="Verdana" panose="020B0604030504040204" pitchFamily="34" charset="0"/>
              </a:rPr>
              <a:t>Interface can’t be instantiated, but its reference variable can be created for storing its subclass objects references to develop loosely coupled user application to get Runtime polymorphism for executing method from its different subclasses.</a:t>
            </a:r>
          </a:p>
          <a:p>
            <a:r>
              <a:rPr lang="en-IN" sz="1400" dirty="0" smtClean="0">
                <a:latin typeface="Verdana" panose="020B0604030504040204" pitchFamily="34" charset="0"/>
                <a:ea typeface="Verdana" panose="020B0604030504040204" pitchFamily="34" charset="0"/>
                <a:cs typeface="Verdana" panose="020B0604030504040204" pitchFamily="34" charset="0"/>
              </a:rPr>
              <a:t>We cannot declare interface as final.</a:t>
            </a:r>
          </a:p>
          <a:p>
            <a:r>
              <a:rPr lang="en-IN" sz="1400" dirty="0" smtClean="0">
                <a:latin typeface="Verdana" panose="020B0604030504040204" pitchFamily="34" charset="0"/>
                <a:ea typeface="Verdana" panose="020B0604030504040204" pitchFamily="34" charset="0"/>
                <a:cs typeface="Verdana" panose="020B0604030504040204" pitchFamily="34" charset="0"/>
              </a:rPr>
              <a:t>We can declare interface as abstract, it is optional and at compilation time, it is removed by compiler.</a:t>
            </a:r>
          </a:p>
          <a:p>
            <a:r>
              <a:rPr lang="en-IN" sz="1400" dirty="0" smtClean="0">
                <a:latin typeface="Verdana" panose="020B0604030504040204" pitchFamily="34" charset="0"/>
                <a:ea typeface="Verdana" panose="020B0604030504040204" pitchFamily="34" charset="0"/>
                <a:cs typeface="Verdana" panose="020B0604030504040204" pitchFamily="34" charset="0"/>
              </a:rPr>
              <a:t>Using “implements” keyword we can derive a class from interface.</a:t>
            </a:r>
          </a:p>
          <a:p>
            <a:r>
              <a:rPr lang="en-IN" sz="1400" dirty="0" smtClean="0">
                <a:latin typeface="Verdana" panose="020B0604030504040204" pitchFamily="34" charset="0"/>
                <a:ea typeface="Verdana" panose="020B0604030504040204" pitchFamily="34" charset="0"/>
                <a:cs typeface="Verdana" panose="020B0604030504040204" pitchFamily="34" charset="0"/>
              </a:rPr>
              <a:t>The class derived from interface should implement all abstract methods of interface, otherwise it should be declared as abstract else it leads to CTE.</a:t>
            </a:r>
          </a:p>
          <a:p>
            <a:r>
              <a:rPr lang="en-IN" sz="1400" dirty="0" smtClean="0">
                <a:latin typeface="Verdana" panose="020B0604030504040204" pitchFamily="34" charset="0"/>
                <a:ea typeface="Verdana" panose="020B0604030504040204" pitchFamily="34" charset="0"/>
                <a:cs typeface="Verdana" panose="020B0604030504040204" pitchFamily="34" charset="0"/>
              </a:rPr>
              <a:t>Sub class should implement interface method with public keyword, because interface method’s default accessibility modifier is public.</a:t>
            </a:r>
          </a:p>
        </p:txBody>
      </p:sp>
    </p:spTree>
    <p:extLst>
      <p:ext uri="{BB962C8B-B14F-4D97-AF65-F5344CB8AC3E}">
        <p14:creationId xmlns:p14="http://schemas.microsoft.com/office/powerpoint/2010/main" val="12967322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53061"/>
          </a:xfrm>
        </p:spPr>
        <p:txBody>
          <a:bodyPr>
            <a:normAutofit fontScale="90000"/>
          </a:bodyPr>
          <a:lstStyle/>
          <a:p>
            <a:r>
              <a:rPr lang="en-IN" sz="2000" b="1" dirty="0" smtClean="0">
                <a:latin typeface="Verdana" panose="020B0604030504040204" pitchFamily="34" charset="0"/>
                <a:ea typeface="Verdana" panose="020B0604030504040204" pitchFamily="34" charset="0"/>
                <a:cs typeface="Verdana" panose="020B0604030504040204" pitchFamily="34" charset="0"/>
              </a:rPr>
              <a:t>Enum</a:t>
            </a:r>
            <a:endParaRPr lang="en-IN" sz="20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618186"/>
            <a:ext cx="10515600" cy="5558777"/>
          </a:xfrm>
        </p:spPr>
        <p:txBody>
          <a:bodyPr>
            <a:normAutofit/>
          </a:bodyPr>
          <a:lstStyle/>
          <a:p>
            <a:r>
              <a:rPr lang="en-IN" sz="1400" dirty="0" err="1">
                <a:latin typeface="Verdana" panose="020B0604030504040204" pitchFamily="34" charset="0"/>
                <a:ea typeface="Verdana" panose="020B0604030504040204" pitchFamily="34" charset="0"/>
                <a:cs typeface="Verdana" panose="020B0604030504040204" pitchFamily="34" charset="0"/>
              </a:rPr>
              <a:t>Enums</a:t>
            </a:r>
            <a:r>
              <a:rPr lang="en-IN" sz="1400" dirty="0">
                <a:latin typeface="Verdana" panose="020B0604030504040204" pitchFamily="34" charset="0"/>
                <a:ea typeface="Verdana" panose="020B0604030504040204" pitchFamily="34" charset="0"/>
                <a:cs typeface="Verdana" panose="020B0604030504040204" pitchFamily="34" charset="0"/>
              </a:rPr>
              <a:t> </a:t>
            </a:r>
            <a:r>
              <a:rPr lang="en-IN" sz="1400" dirty="0" smtClean="0">
                <a:latin typeface="Verdana" panose="020B0604030504040204" pitchFamily="34" charset="0"/>
                <a:ea typeface="Verdana" panose="020B0604030504040204" pitchFamily="34" charset="0"/>
                <a:cs typeface="Verdana" panose="020B0604030504040204" pitchFamily="34" charset="0"/>
              </a:rPr>
              <a:t>are </a:t>
            </a:r>
            <a:r>
              <a:rPr lang="en-IN" sz="1400" dirty="0">
                <a:latin typeface="Verdana" panose="020B0604030504040204" pitchFamily="34" charset="0"/>
                <a:ea typeface="Verdana" panose="020B0604030504040204" pitchFamily="34" charset="0"/>
                <a:cs typeface="Verdana" panose="020B0604030504040204" pitchFamily="34" charset="0"/>
              </a:rPr>
              <a:t>mainly used for grouping similar kind of constants as a one unit. </a:t>
            </a:r>
            <a:r>
              <a:rPr lang="en-IN" sz="1400" dirty="0" smtClean="0">
                <a:latin typeface="Verdana" panose="020B0604030504040204" pitchFamily="34" charset="0"/>
                <a:ea typeface="Verdana" panose="020B0604030504040204" pitchFamily="34" charset="0"/>
                <a:cs typeface="Verdana" panose="020B0604030504040204" pitchFamily="34" charset="0"/>
              </a:rPr>
              <a:t>Constants </a:t>
            </a:r>
            <a:r>
              <a:rPr lang="en-IN" sz="1400" dirty="0">
                <a:latin typeface="Verdana" panose="020B0604030504040204" pitchFamily="34" charset="0"/>
                <a:ea typeface="Verdana" panose="020B0604030504040204" pitchFamily="34" charset="0"/>
                <a:cs typeface="Verdana" panose="020B0604030504040204" pitchFamily="34" charset="0"/>
              </a:rPr>
              <a:t>means static and final. </a:t>
            </a:r>
            <a:r>
              <a:rPr lang="en-IN" sz="1400" dirty="0" err="1">
                <a:latin typeface="Verdana" panose="020B0604030504040204" pitchFamily="34" charset="0"/>
                <a:ea typeface="Verdana" panose="020B0604030504040204" pitchFamily="34" charset="0"/>
                <a:cs typeface="Verdana" panose="020B0604030504040204" pitchFamily="34" charset="0"/>
              </a:rPr>
              <a:t>Enums</a:t>
            </a:r>
            <a:r>
              <a:rPr lang="en-IN" sz="1400" dirty="0">
                <a:latin typeface="Verdana" panose="020B0604030504040204" pitchFamily="34" charset="0"/>
                <a:ea typeface="Verdana" panose="020B0604030504040204" pitchFamily="34" charset="0"/>
                <a:cs typeface="Verdana" panose="020B0604030504040204" pitchFamily="34" charset="0"/>
              </a:rPr>
              <a:t> are introduced in JDK 1.5 onward. Before that similar kind of constants are grouped by declaring them as static and final in one class</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r>
              <a:rPr lang="en-IN" sz="1400" dirty="0">
                <a:latin typeface="Verdana" panose="020B0604030504040204" pitchFamily="34" charset="0"/>
                <a:ea typeface="Verdana" panose="020B0604030504040204" pitchFamily="34" charset="0"/>
                <a:cs typeface="Verdana" panose="020B0604030504040204" pitchFamily="34" charset="0"/>
              </a:rPr>
              <a:t>Enum </a:t>
            </a:r>
            <a:r>
              <a:rPr lang="en-IN" sz="1400" dirty="0" smtClean="0">
                <a:latin typeface="Verdana" panose="020B0604030504040204" pitchFamily="34" charset="0"/>
                <a:ea typeface="Verdana" panose="020B0604030504040204" pitchFamily="34" charset="0"/>
                <a:cs typeface="Verdana" panose="020B0604030504040204" pitchFamily="34" charset="0"/>
              </a:rPr>
              <a:t>is </a:t>
            </a:r>
            <a:r>
              <a:rPr lang="en-IN" sz="1400" dirty="0">
                <a:latin typeface="Verdana" panose="020B0604030504040204" pitchFamily="34" charset="0"/>
                <a:ea typeface="Verdana" panose="020B0604030504040204" pitchFamily="34" charset="0"/>
                <a:cs typeface="Verdana" panose="020B0604030504040204" pitchFamily="34" charset="0"/>
              </a:rPr>
              <a:t>a data type which contains a fixed set of constants</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r>
              <a:rPr lang="en-IN" sz="1400" dirty="0" smtClean="0">
                <a:latin typeface="Verdana" panose="020B0604030504040204" pitchFamily="34" charset="0"/>
                <a:ea typeface="Verdana" panose="020B0604030504040204" pitchFamily="34" charset="0"/>
                <a:cs typeface="Verdana" panose="020B0604030504040204" pitchFamily="34" charset="0"/>
              </a:rPr>
              <a:t>“enum” is a “final class”. So we can’t derive a subclass form enum.</a:t>
            </a:r>
          </a:p>
          <a:p>
            <a:r>
              <a:rPr lang="en-IN" sz="1400" dirty="0" smtClean="0">
                <a:latin typeface="Verdana" panose="020B0604030504040204" pitchFamily="34" charset="0"/>
                <a:ea typeface="Verdana" panose="020B0604030504040204" pitchFamily="34" charset="0"/>
                <a:cs typeface="Verdana" panose="020B0604030504040204" pitchFamily="34" charset="0"/>
              </a:rPr>
              <a:t>It is a subclass of </a:t>
            </a:r>
            <a:r>
              <a:rPr lang="en-IN" sz="1400" dirty="0" err="1" smtClean="0">
                <a:latin typeface="Verdana" panose="020B0604030504040204" pitchFamily="34" charset="0"/>
                <a:ea typeface="Verdana" panose="020B0604030504040204" pitchFamily="34" charset="0"/>
                <a:cs typeface="Verdana" panose="020B0604030504040204" pitchFamily="34" charset="0"/>
              </a:rPr>
              <a:t>java.lang.Enum</a:t>
            </a:r>
            <a:endParaRPr lang="en-IN" sz="1400" dirty="0" smtClean="0">
              <a:latin typeface="Verdana" panose="020B0604030504040204" pitchFamily="34" charset="0"/>
              <a:ea typeface="Verdana" panose="020B0604030504040204" pitchFamily="34" charset="0"/>
              <a:cs typeface="Verdana" panose="020B0604030504040204" pitchFamily="34" charset="0"/>
            </a:endParaRPr>
          </a:p>
          <a:p>
            <a:r>
              <a:rPr lang="en-IN" sz="1400" dirty="0" smtClean="0">
                <a:latin typeface="Verdana" panose="020B0604030504040204" pitchFamily="34" charset="0"/>
                <a:ea typeface="Verdana" panose="020B0604030504040204" pitchFamily="34" charset="0"/>
                <a:cs typeface="Verdana" panose="020B0604030504040204" pitchFamily="34" charset="0"/>
              </a:rPr>
              <a:t>It is a abstract class which is the default super class for every enum type classes. Also it is implementing form comparable and Serializable interface.</a:t>
            </a:r>
          </a:p>
          <a:p>
            <a:r>
              <a:rPr lang="en-IN" sz="1400" dirty="0" smtClean="0">
                <a:latin typeface="Verdana" panose="020B0604030504040204" pitchFamily="34" charset="0"/>
                <a:ea typeface="Verdana" panose="020B0604030504040204" pitchFamily="34" charset="0"/>
                <a:cs typeface="Verdana" panose="020B0604030504040204" pitchFamily="34" charset="0"/>
              </a:rPr>
              <a:t>All named constants created inside enum are referenced type the current enum type.</a:t>
            </a:r>
          </a:p>
          <a:p>
            <a:r>
              <a:rPr lang="en-IN" sz="1400" dirty="0" smtClean="0">
                <a:latin typeface="Verdana" panose="020B0604030504040204" pitchFamily="34" charset="0"/>
                <a:ea typeface="Verdana" panose="020B0604030504040204" pitchFamily="34" charset="0"/>
                <a:cs typeface="Verdana" panose="020B0604030504040204" pitchFamily="34" charset="0"/>
              </a:rPr>
              <a:t>Since enum is keyword so we can’t end package name with it. Example: </a:t>
            </a:r>
            <a:r>
              <a:rPr lang="en-IN" sz="1400" dirty="0" err="1" smtClean="0">
                <a:latin typeface="Verdana" panose="020B0604030504040204" pitchFamily="34" charset="0"/>
                <a:ea typeface="Verdana" panose="020B0604030504040204" pitchFamily="34" charset="0"/>
                <a:cs typeface="Verdana" panose="020B0604030504040204" pitchFamily="34" charset="0"/>
              </a:rPr>
              <a:t>com.iettech.enum</a:t>
            </a:r>
            <a:r>
              <a:rPr lang="en-IN" sz="1400" dirty="0" smtClean="0">
                <a:latin typeface="Verdana" panose="020B0604030504040204" pitchFamily="34" charset="0"/>
                <a:ea typeface="Verdana" panose="020B0604030504040204" pitchFamily="34" charset="0"/>
                <a:cs typeface="Verdana" panose="020B0604030504040204" pitchFamily="34" charset="0"/>
              </a:rPr>
              <a:t> not a valid package name.</a:t>
            </a:r>
          </a:p>
          <a:p>
            <a:r>
              <a:rPr lang="en-IN" sz="1400" dirty="0" smtClean="0">
                <a:latin typeface="Verdana" panose="020B0604030504040204" pitchFamily="34" charset="0"/>
                <a:ea typeface="Verdana" panose="020B0604030504040204" pitchFamily="34" charset="0"/>
                <a:cs typeface="Verdana" panose="020B0604030504040204" pitchFamily="34" charset="0"/>
              </a:rPr>
              <a:t>Enum can implement interface.</a:t>
            </a:r>
          </a:p>
          <a:p>
            <a:r>
              <a:rPr lang="en-IN" sz="1400" dirty="0" smtClean="0">
                <a:latin typeface="Verdana" panose="020B0604030504040204" pitchFamily="34" charset="0"/>
                <a:ea typeface="Verdana" panose="020B0604030504040204" pitchFamily="34" charset="0"/>
                <a:cs typeface="Verdana" panose="020B0604030504040204" pitchFamily="34" charset="0"/>
              </a:rPr>
              <a:t>Enum constructor are always private. So we can’t create instance of enum using new operator.</a:t>
            </a:r>
          </a:p>
          <a:p>
            <a:r>
              <a:rPr lang="en-IN" sz="1400" dirty="0" smtClean="0">
                <a:latin typeface="Verdana" panose="020B0604030504040204" pitchFamily="34" charset="0"/>
                <a:ea typeface="Verdana" panose="020B0604030504040204" pitchFamily="34" charset="0"/>
                <a:cs typeface="Verdana" panose="020B0604030504040204" pitchFamily="34" charset="0"/>
              </a:rPr>
              <a:t>We can declare abstract methods in enum, then all the enum fields must implement the abstract methods.</a:t>
            </a:r>
          </a:p>
          <a:p>
            <a:r>
              <a:rPr lang="en-IN" sz="1400" dirty="0" smtClean="0">
                <a:latin typeface="Verdana" panose="020B0604030504040204" pitchFamily="34" charset="0"/>
                <a:ea typeface="Verdana" panose="020B0604030504040204" pitchFamily="34" charset="0"/>
                <a:cs typeface="Verdana" panose="020B0604030504040204" pitchFamily="34" charset="0"/>
              </a:rPr>
              <a:t>We can define a method in an enum and enum field can override them too.</a:t>
            </a:r>
          </a:p>
          <a:p>
            <a:r>
              <a:rPr lang="en-IN" sz="1400" dirty="0" smtClean="0">
                <a:latin typeface="Verdana" panose="020B0604030504040204" pitchFamily="34" charset="0"/>
                <a:ea typeface="Verdana" panose="020B0604030504040204" pitchFamily="34" charset="0"/>
                <a:cs typeface="Verdana" panose="020B0604030504040204" pitchFamily="34" charset="0"/>
              </a:rPr>
              <a:t>Enum can be used in switch statement.</a:t>
            </a:r>
          </a:p>
          <a:p>
            <a:endParaRPr lang="en-IN" sz="1400" dirty="0" smtClean="0">
              <a:latin typeface="Verdana" panose="020B0604030504040204" pitchFamily="34" charset="0"/>
              <a:ea typeface="Verdana" panose="020B0604030504040204" pitchFamily="34" charset="0"/>
              <a:cs typeface="Verdana" panose="020B0604030504040204" pitchFamily="34"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933180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941" y="193184"/>
            <a:ext cx="10515600" cy="360608"/>
          </a:xfrm>
        </p:spPr>
        <p:txBody>
          <a:bodyPr>
            <a:normAutofit fontScale="90000"/>
          </a:bodyPr>
          <a:lstStyle/>
          <a:p>
            <a:r>
              <a:rPr lang="en-IN" sz="2000" b="1" dirty="0" smtClean="0">
                <a:latin typeface="Verdana" panose="020B0604030504040204" pitchFamily="34" charset="0"/>
                <a:ea typeface="Verdana" panose="020B0604030504040204" pitchFamily="34" charset="0"/>
                <a:cs typeface="Verdana" panose="020B0604030504040204" pitchFamily="34" charset="0"/>
              </a:rPr>
              <a:t>Exception</a:t>
            </a:r>
            <a:endParaRPr lang="en-IN" sz="20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218941" y="682580"/>
            <a:ext cx="11835684" cy="5937161"/>
          </a:xfrm>
        </p:spPr>
        <p:txBody>
          <a:bodyPr>
            <a:normAutofit/>
          </a:bodyPr>
          <a:lstStyle/>
          <a:p>
            <a:pPr lvl="0"/>
            <a:r>
              <a:rPr lang="en-IN" sz="1400" dirty="0">
                <a:latin typeface="Verdana" panose="020B0604030504040204" pitchFamily="34" charset="0"/>
                <a:ea typeface="Verdana" panose="020B0604030504040204" pitchFamily="34" charset="0"/>
                <a:cs typeface="Verdana" panose="020B0604030504040204" pitchFamily="34" charset="0"/>
              </a:rPr>
              <a:t>The aim of exception handling is to build robust application.</a:t>
            </a:r>
          </a:p>
          <a:p>
            <a:pPr lvl="0"/>
            <a:r>
              <a:rPr lang="en-IN" sz="1400" dirty="0">
                <a:latin typeface="Verdana" panose="020B0604030504040204" pitchFamily="34" charset="0"/>
                <a:ea typeface="Verdana" panose="020B0604030504040204" pitchFamily="34" charset="0"/>
                <a:cs typeface="Verdana" panose="020B0604030504040204" pitchFamily="34" charset="0"/>
              </a:rPr>
              <a:t>In any programming language when we write a programme we get 3 types of errors:</a:t>
            </a:r>
          </a:p>
          <a:p>
            <a:pPr marL="342900" lvl="0" indent="-342900">
              <a:buFont typeface="+mj-lt"/>
              <a:buAutoNum type="arabicPeriod"/>
            </a:pPr>
            <a:r>
              <a:rPr lang="en-IN" sz="1400" dirty="0">
                <a:latin typeface="Verdana" panose="020B0604030504040204" pitchFamily="34" charset="0"/>
                <a:ea typeface="Verdana" panose="020B0604030504040204" pitchFamily="34" charset="0"/>
                <a:cs typeface="Verdana" panose="020B0604030504040204" pitchFamily="34" charset="0"/>
              </a:rPr>
              <a:t>Compile time Errors</a:t>
            </a:r>
          </a:p>
          <a:p>
            <a:pPr marL="342900" lvl="0" indent="-342900">
              <a:buFont typeface="+mj-lt"/>
              <a:buAutoNum type="arabicPeriod"/>
            </a:pPr>
            <a:r>
              <a:rPr lang="en-IN" sz="1400" dirty="0">
                <a:latin typeface="Verdana" panose="020B0604030504040204" pitchFamily="34" charset="0"/>
                <a:ea typeface="Verdana" panose="020B0604030504040204" pitchFamily="34" charset="0"/>
                <a:cs typeface="Verdana" panose="020B0604030504040204" pitchFamily="34" charset="0"/>
              </a:rPr>
              <a:t>Logical Errors</a:t>
            </a:r>
          </a:p>
          <a:p>
            <a:pPr marL="342900" lvl="0" indent="-342900">
              <a:buFont typeface="+mj-lt"/>
              <a:buAutoNum type="arabicPeriod"/>
            </a:pPr>
            <a:r>
              <a:rPr lang="en-IN" sz="1400" dirty="0">
                <a:latin typeface="Verdana" panose="020B0604030504040204" pitchFamily="34" charset="0"/>
                <a:ea typeface="Verdana" panose="020B0604030504040204" pitchFamily="34" charset="0"/>
                <a:cs typeface="Verdana" panose="020B0604030504040204" pitchFamily="34" charset="0"/>
              </a:rPr>
              <a:t>Runtime </a:t>
            </a:r>
            <a:r>
              <a:rPr lang="en-IN" sz="1400" dirty="0" smtClean="0">
                <a:latin typeface="Verdana" panose="020B0604030504040204" pitchFamily="34" charset="0"/>
                <a:ea typeface="Verdana" panose="020B0604030504040204" pitchFamily="34" charset="0"/>
                <a:cs typeface="Verdana" panose="020B0604030504040204" pitchFamily="34" charset="0"/>
              </a:rPr>
              <a:t>Errors</a:t>
            </a:r>
          </a:p>
          <a:p>
            <a:r>
              <a:rPr lang="en-IN" sz="1400" dirty="0">
                <a:latin typeface="Verdana" panose="020B0604030504040204" pitchFamily="34" charset="0"/>
                <a:ea typeface="Verdana" panose="020B0604030504040204" pitchFamily="34" charset="0"/>
                <a:cs typeface="Verdana" panose="020B0604030504040204" pitchFamily="34" charset="0"/>
              </a:rPr>
              <a:t>Compile time errors: </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These </a:t>
            </a:r>
            <a:r>
              <a:rPr lang="en-IN" sz="1400" dirty="0">
                <a:latin typeface="Verdana" panose="020B0604030504040204" pitchFamily="34" charset="0"/>
                <a:ea typeface="Verdana" panose="020B0604030504040204" pitchFamily="34" charset="0"/>
                <a:cs typeface="Verdana" panose="020B0604030504040204" pitchFamily="34" charset="0"/>
              </a:rPr>
              <a:t>errors occurs at compilation time due to syntaxes are not followed by programmers.</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These </a:t>
            </a:r>
            <a:r>
              <a:rPr lang="en-IN" sz="1400" dirty="0">
                <a:latin typeface="Verdana" panose="020B0604030504040204" pitchFamily="34" charset="0"/>
                <a:ea typeface="Verdana" panose="020B0604030504040204" pitchFamily="34" charset="0"/>
                <a:cs typeface="Verdana" panose="020B0604030504040204" pitchFamily="34" charset="0"/>
              </a:rPr>
              <a:t>errors solved by programmer at development level.</a:t>
            </a:r>
          </a:p>
          <a:p>
            <a:r>
              <a:rPr lang="en-IN" sz="1400" dirty="0">
                <a:latin typeface="Verdana" panose="020B0604030504040204" pitchFamily="34" charset="0"/>
                <a:ea typeface="Verdana" panose="020B0604030504040204" pitchFamily="34" charset="0"/>
                <a:cs typeface="Verdana" panose="020B0604030504040204" pitchFamily="34" charset="0"/>
              </a:rPr>
              <a:t>Logical Errors:</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These </a:t>
            </a:r>
            <a:r>
              <a:rPr lang="en-IN" sz="1400" dirty="0">
                <a:latin typeface="Verdana" panose="020B0604030504040204" pitchFamily="34" charset="0"/>
                <a:ea typeface="Verdana" panose="020B0604030504040204" pitchFamily="34" charset="0"/>
                <a:cs typeface="Verdana" panose="020B0604030504040204" pitchFamily="34" charset="0"/>
              </a:rPr>
              <a:t>errors occurs during execution/runtime due to misinterpretation or wrong representation of logic.</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These </a:t>
            </a:r>
            <a:r>
              <a:rPr lang="en-IN" sz="1400" dirty="0">
                <a:latin typeface="Verdana" panose="020B0604030504040204" pitchFamily="34" charset="0"/>
                <a:ea typeface="Verdana" panose="020B0604030504040204" pitchFamily="34" charset="0"/>
                <a:cs typeface="Verdana" panose="020B0604030504040204" pitchFamily="34" charset="0"/>
              </a:rPr>
              <a:t>errors always generate inconsistence or wrong result or they must be solve by programmer at development time.</a:t>
            </a:r>
          </a:p>
          <a:p>
            <a:r>
              <a:rPr lang="en-IN" sz="1400" dirty="0">
                <a:latin typeface="Verdana" panose="020B0604030504040204" pitchFamily="34" charset="0"/>
                <a:ea typeface="Verdana" panose="020B0604030504040204" pitchFamily="34" charset="0"/>
                <a:cs typeface="Verdana" panose="020B0604030504040204" pitchFamily="34" charset="0"/>
              </a:rPr>
              <a:t>Runtime Errors:</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These </a:t>
            </a:r>
            <a:r>
              <a:rPr lang="en-IN" sz="1400" dirty="0">
                <a:latin typeface="Verdana" panose="020B0604030504040204" pitchFamily="34" charset="0"/>
                <a:ea typeface="Verdana" panose="020B0604030504040204" pitchFamily="34" charset="0"/>
                <a:cs typeface="Verdana" panose="020B0604030504040204" pitchFamily="34" charset="0"/>
              </a:rPr>
              <a:t>error occur at runtime/execution time due to invalid input enter by application user at implementation level (an application being used by client organization</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pPr lvl="0">
              <a:buFont typeface="Wingdings" panose="05000000000000000000" pitchFamily="2" charset="2"/>
              <a:buChar char="v"/>
            </a:pPr>
            <a:r>
              <a:rPr lang="en-IN" sz="1400" dirty="0"/>
              <a:t>Industry is highly recommended to generate user friendly error messages where application user can understand what mistake committed at the time of entering the inputs.</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endParaRPr lang="en-IN" sz="1400" dirty="0" smtClean="0">
              <a:latin typeface="Verdana" panose="020B0604030504040204" pitchFamily="34" charset="0"/>
              <a:ea typeface="Verdana" panose="020B0604030504040204" pitchFamily="34" charset="0"/>
              <a:cs typeface="Verdana" panose="020B0604030504040204" pitchFamily="34"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1822994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6062" y="103031"/>
            <a:ext cx="11887200" cy="6632620"/>
          </a:xfrm>
        </p:spPr>
        <p:txBody>
          <a:bodyPr>
            <a:normAutofit/>
          </a:bodyPr>
          <a:lstStyle/>
          <a:p>
            <a:pPr indent="0">
              <a:lnSpc>
                <a:spcPct val="107000"/>
              </a:lnSpc>
              <a:spcAft>
                <a:spcPts val="0"/>
              </a:spcAft>
              <a:buNone/>
            </a:pPr>
            <a:r>
              <a:rPr lang="en-IN" sz="1400" b="1" i="1" dirty="0">
                <a:latin typeface="Verdana" panose="020B0604030504040204" pitchFamily="34" charset="0"/>
                <a:ea typeface="Calibri" panose="020F0502020204030204" pitchFamily="34" charset="0"/>
                <a:cs typeface="Times New Roman" panose="02020603050405020304" pitchFamily="18" charset="0"/>
              </a:rPr>
              <a:t>Points to be remembered:</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arenR"/>
            </a:pPr>
            <a:r>
              <a:rPr lang="en-IN" sz="1400" dirty="0">
                <a:latin typeface="Verdana" panose="020B0604030504040204" pitchFamily="34" charset="0"/>
                <a:ea typeface="Calibri" panose="020F0502020204030204" pitchFamily="34" charset="0"/>
                <a:cs typeface="Times New Roman" panose="02020603050405020304" pitchFamily="18" charset="0"/>
              </a:rPr>
              <a:t>When the application user enters invalid input then we get runtime error.</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arenR"/>
            </a:pPr>
            <a:r>
              <a:rPr lang="en-IN" sz="1400" dirty="0">
                <a:latin typeface="Verdana" panose="020B0604030504040204" pitchFamily="34" charset="0"/>
                <a:ea typeface="Calibri" panose="020F0502020204030204" pitchFamily="34" charset="0"/>
                <a:cs typeface="Times New Roman" panose="02020603050405020304" pitchFamily="18" charset="0"/>
              </a:rPr>
              <a:t>Runtime error of any programme use System/Technical error message.</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arenR"/>
            </a:pPr>
            <a:r>
              <a:rPr lang="en-IN" sz="1100" b="1" dirty="0">
                <a:latin typeface="Verdana" panose="020B0604030504040204" pitchFamily="34" charset="0"/>
                <a:ea typeface="Calibri" panose="020F0502020204030204" pitchFamily="34" charset="0"/>
                <a:cs typeface="Times New Roman" panose="02020603050405020304" pitchFamily="18" charset="0"/>
              </a:rPr>
              <a:t>Definition of Exception:</a:t>
            </a:r>
            <a:r>
              <a:rPr lang="en-IN" sz="1400" dirty="0">
                <a:latin typeface="Verdana" panose="020B0604030504040204" pitchFamily="34" charset="0"/>
                <a:ea typeface="Calibri" panose="020F0502020204030204" pitchFamily="34" charset="0"/>
                <a:cs typeface="Times New Roman" panose="02020603050405020304" pitchFamily="18" charset="0"/>
              </a:rPr>
              <a:t> “Runtime errors of java programme are known as exception. Exception always generates System error message.”</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arenR"/>
            </a:pPr>
            <a:r>
              <a:rPr lang="en-IN" sz="1400" dirty="0">
                <a:latin typeface="Verdana" panose="020B0604030504040204" pitchFamily="34" charset="0"/>
                <a:ea typeface="Calibri" panose="020F0502020204030204" pitchFamily="34" charset="0"/>
                <a:cs typeface="Times New Roman" panose="02020603050405020304" pitchFamily="18" charset="0"/>
              </a:rPr>
              <a:t>Whenever an exception occurs in the java programme, programme execution is abnormally terminated, CPU control comes out of the programme flow and JVM generates system error message which is not a recommended process. Industry is highly recommended to generate user friendly error message instead of generating system error messages by using exception handling concept.</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arenR"/>
            </a:pPr>
            <a:r>
              <a:rPr lang="en-IN" sz="1100" b="1" dirty="0">
                <a:latin typeface="Verdana" panose="020B0604030504040204" pitchFamily="34" charset="0"/>
                <a:ea typeface="Calibri" panose="020F0502020204030204" pitchFamily="34" charset="0"/>
                <a:cs typeface="Times New Roman" panose="02020603050405020304" pitchFamily="18" charset="0"/>
              </a:rPr>
              <a:t>Definition of Exception: </a:t>
            </a:r>
            <a:r>
              <a:rPr lang="en-IN" sz="1400" dirty="0">
                <a:latin typeface="Verdana" panose="020B0604030504040204" pitchFamily="34" charset="0"/>
                <a:ea typeface="Calibri" panose="020F0502020204030204" pitchFamily="34" charset="0"/>
                <a:cs typeface="Times New Roman" panose="02020603050405020304" pitchFamily="18" charset="0"/>
              </a:rPr>
              <a:t>“The process of converting system error messages into user friendly error messages is known as exception handling</a:t>
            </a:r>
            <a:r>
              <a:rPr lang="en-IN" sz="1400" dirty="0" smtClean="0">
                <a:latin typeface="Verdana" panose="020B060403050404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sz="1800" b="1" u="sng" dirty="0"/>
              <a:t>Types of Exception:</a:t>
            </a:r>
            <a:endParaRPr lang="en-IN" sz="1800" dirty="0"/>
          </a:p>
          <a:p>
            <a:pPr marL="342900" lvl="0" indent="-342900">
              <a:lnSpc>
                <a:spcPct val="107000"/>
              </a:lnSpc>
              <a:spcAft>
                <a:spcPts val="0"/>
              </a:spcAft>
              <a:buFont typeface="+mj-lt"/>
              <a:buAutoNum type="arabicParenR"/>
            </a:pPr>
            <a:r>
              <a:rPr lang="en-IN" sz="1800" dirty="0">
                <a:latin typeface="Verdana" panose="020B0604030504040204" pitchFamily="34" charset="0"/>
                <a:ea typeface="Calibri" panose="020F0502020204030204" pitchFamily="34" charset="0"/>
                <a:cs typeface="Times New Roman" panose="02020603050405020304" pitchFamily="18" charset="0"/>
              </a:rPr>
              <a:t>Checked Exception</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arenR"/>
            </a:pPr>
            <a:r>
              <a:rPr lang="en-IN" sz="1800" dirty="0">
                <a:latin typeface="Verdana" panose="020B0604030504040204" pitchFamily="34" charset="0"/>
                <a:ea typeface="Calibri" panose="020F0502020204030204" pitchFamily="34" charset="0"/>
                <a:cs typeface="Times New Roman" panose="02020603050405020304" pitchFamily="18" charset="0"/>
              </a:rPr>
              <a:t>Unchecked </a:t>
            </a:r>
            <a:r>
              <a:rPr lang="en-IN" sz="1800" dirty="0" smtClean="0">
                <a:latin typeface="Verdana" panose="020B0604030504040204" pitchFamily="34" charset="0"/>
                <a:ea typeface="Calibri" panose="020F0502020204030204" pitchFamily="34" charset="0"/>
                <a:cs typeface="Times New Roman" panose="02020603050405020304" pitchFamily="18" charset="0"/>
              </a:rPr>
              <a:t>Exception</a:t>
            </a:r>
            <a:endParaRPr lang="en-IN" sz="2400" dirty="0" smtClean="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0"/>
              </a:spcAft>
              <a:buNone/>
            </a:pPr>
            <a:r>
              <a:rPr lang="en-IN" sz="1800" b="1" dirty="0" smtClean="0">
                <a:latin typeface="Verdana" panose="020B0604030504040204" pitchFamily="34" charset="0"/>
                <a:ea typeface="Calibri" panose="020F0502020204030204" pitchFamily="34" charset="0"/>
                <a:cs typeface="Times New Roman" panose="02020603050405020304" pitchFamily="18" charset="0"/>
              </a:rPr>
              <a:t>Checked </a:t>
            </a:r>
            <a:r>
              <a:rPr lang="en-IN" sz="1800" b="1" dirty="0">
                <a:latin typeface="Verdana" panose="020B0604030504040204" pitchFamily="34" charset="0"/>
                <a:ea typeface="Calibri" panose="020F0502020204030204" pitchFamily="34" charset="0"/>
                <a:cs typeface="Times New Roman" panose="02020603050405020304" pitchFamily="18" charset="0"/>
              </a:rPr>
              <a:t>Exception: </a:t>
            </a:r>
            <a:r>
              <a:rPr lang="en-IN" sz="1800" dirty="0">
                <a:latin typeface="Verdana" panose="020B0604030504040204" pitchFamily="34" charset="0"/>
                <a:ea typeface="Calibri" panose="020F0502020204030204" pitchFamily="34" charset="0"/>
                <a:cs typeface="Times New Roman" panose="02020603050405020304" pitchFamily="18" charset="0"/>
              </a:rPr>
              <a:t>“Checked exception are those which are the direct subclasses of </a:t>
            </a:r>
            <a:r>
              <a:rPr lang="en-IN" sz="1800" dirty="0" err="1">
                <a:latin typeface="Verdana" panose="020B0604030504040204" pitchFamily="34" charset="0"/>
                <a:ea typeface="Calibri" panose="020F0502020204030204" pitchFamily="34" charset="0"/>
                <a:cs typeface="Times New Roman" panose="02020603050405020304" pitchFamily="18" charset="0"/>
              </a:rPr>
              <a:t>java.lang.Exception</a:t>
            </a:r>
            <a:r>
              <a:rPr lang="en-IN" sz="1800" dirty="0" smtClean="0">
                <a:latin typeface="Verdana" panose="020B0604030504040204" pitchFamily="34" charset="0"/>
                <a:ea typeface="Calibri" panose="020F0502020204030204" pitchFamily="34" charset="0"/>
                <a:cs typeface="Times New Roman" panose="02020603050405020304" pitchFamily="18" charset="0"/>
              </a:rPr>
              <a:t>.”</a:t>
            </a:r>
            <a:endParaRPr lang="en-IN" sz="2400" dirty="0" smtClean="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0"/>
              </a:spcAft>
              <a:buNone/>
            </a:pPr>
            <a:r>
              <a:rPr lang="en-IN" sz="1800" dirty="0" smtClean="0">
                <a:latin typeface="Verdana" panose="020B0604030504040204" pitchFamily="34" charset="0"/>
                <a:ea typeface="Calibri" panose="020F0502020204030204" pitchFamily="34" charset="0"/>
                <a:cs typeface="Times New Roman" panose="02020603050405020304" pitchFamily="18" charset="0"/>
              </a:rPr>
              <a:t>OR</a:t>
            </a:r>
          </a:p>
          <a:p>
            <a:pPr marL="0" lvl="0" indent="0">
              <a:lnSpc>
                <a:spcPct val="107000"/>
              </a:lnSpc>
              <a:spcAft>
                <a:spcPts val="0"/>
              </a:spcAft>
              <a:buNone/>
            </a:pPr>
            <a:r>
              <a:rPr lang="en-IN" sz="1800" dirty="0" smtClean="0">
                <a:latin typeface="Verdana" panose="020B0604030504040204" pitchFamily="34" charset="0"/>
                <a:ea typeface="Calibri" panose="020F0502020204030204" pitchFamily="34" charset="0"/>
                <a:cs typeface="Times New Roman" panose="02020603050405020304" pitchFamily="18" charset="0"/>
              </a:rPr>
              <a:t>“The </a:t>
            </a:r>
            <a:r>
              <a:rPr lang="en-IN" sz="1800" dirty="0">
                <a:latin typeface="Verdana" panose="020B0604030504040204" pitchFamily="34" charset="0"/>
                <a:ea typeface="Calibri" panose="020F0502020204030204" pitchFamily="34" charset="0"/>
                <a:cs typeface="Times New Roman" panose="02020603050405020304" pitchFamily="18" charset="0"/>
              </a:rPr>
              <a:t>exception which are occurring at runtime will be showing them as error at compile time</a:t>
            </a:r>
            <a:r>
              <a:rPr lang="en-IN" sz="1800" dirty="0" smtClean="0">
                <a:latin typeface="Verdana" panose="020B0604030504040204" pitchFamily="34" charset="0"/>
                <a:ea typeface="Calibri" panose="020F0502020204030204" pitchFamily="34" charset="0"/>
                <a:cs typeface="Times New Roman" panose="02020603050405020304" pitchFamily="18" charset="0"/>
              </a:rPr>
              <a:t>.”</a:t>
            </a:r>
          </a:p>
          <a:p>
            <a:pPr marL="0" lvl="0" indent="0">
              <a:lnSpc>
                <a:spcPct val="107000"/>
              </a:lnSpc>
              <a:spcAft>
                <a:spcPts val="0"/>
              </a:spcAft>
              <a:buNone/>
            </a:pP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None/>
            </a:pPr>
            <a:endParaRPr lang="en-IN" sz="1800" dirty="0" smtClean="0">
              <a:latin typeface="Calibri" panose="020F0502020204030204" pitchFamily="34" charset="0"/>
              <a:ea typeface="Calibri" panose="020F0502020204030204" pitchFamily="34" charset="0"/>
              <a:cs typeface="Times New Roman" panose="02020603050405020304" pitchFamily="18"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64954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183" y="128788"/>
            <a:ext cx="11848563" cy="6593983"/>
          </a:xfrm>
        </p:spPr>
        <p:txBody>
          <a:bodyPr>
            <a:normAutofit/>
          </a:bodyPr>
          <a:lstStyle/>
          <a:p>
            <a:pPr indent="0">
              <a:lnSpc>
                <a:spcPct val="107000"/>
              </a:lnSpc>
              <a:buNone/>
            </a:pPr>
            <a:endParaRPr lang="en-IN" sz="1400" b="1" dirty="0" smtClean="0">
              <a:latin typeface="Verdana" panose="020B0604030504040204" pitchFamily="34" charset="0"/>
              <a:ea typeface="Calibri" panose="020F0502020204030204" pitchFamily="34" charset="0"/>
              <a:cs typeface="Times New Roman" panose="02020603050405020304" pitchFamily="18" charset="0"/>
            </a:endParaRPr>
          </a:p>
          <a:p>
            <a:pPr marL="514350" indent="-285750">
              <a:lnSpc>
                <a:spcPct val="107000"/>
              </a:lnSpc>
            </a:pPr>
            <a:endParaRPr lang="en-IN" sz="1400" b="1" dirty="0">
              <a:latin typeface="Verdana" panose="020B0604030504040204" pitchFamily="34" charset="0"/>
              <a:ea typeface="Calibri" panose="020F0502020204030204" pitchFamily="34" charset="0"/>
              <a:cs typeface="Times New Roman" panose="02020603050405020304" pitchFamily="18" charset="0"/>
            </a:endParaRPr>
          </a:p>
          <a:p>
            <a:pPr marL="514350" indent="-285750">
              <a:lnSpc>
                <a:spcPct val="107000"/>
              </a:lnSpc>
            </a:pPr>
            <a:endParaRPr lang="en-IN" sz="1400" b="1" dirty="0" smtClean="0">
              <a:latin typeface="Verdana" panose="020B0604030504040204" pitchFamily="34" charset="0"/>
              <a:ea typeface="Calibri" panose="020F0502020204030204" pitchFamily="34" charset="0"/>
              <a:cs typeface="Times New Roman" panose="02020603050405020304" pitchFamily="18" charset="0"/>
            </a:endParaRPr>
          </a:p>
          <a:p>
            <a:pPr marL="514350" indent="-285750">
              <a:lnSpc>
                <a:spcPct val="107000"/>
              </a:lnSpc>
            </a:pPr>
            <a:endParaRPr lang="en-IN" sz="1400" b="1" dirty="0">
              <a:latin typeface="Verdana" panose="020B0604030504040204" pitchFamily="34" charset="0"/>
              <a:ea typeface="Calibri" panose="020F0502020204030204" pitchFamily="34" charset="0"/>
              <a:cs typeface="Times New Roman" panose="02020603050405020304" pitchFamily="18" charset="0"/>
            </a:endParaRPr>
          </a:p>
          <a:p>
            <a:pPr marL="514350" indent="-285750">
              <a:lnSpc>
                <a:spcPct val="107000"/>
              </a:lnSpc>
            </a:pPr>
            <a:endParaRPr lang="en-IN" sz="1400" b="1" dirty="0" smtClean="0">
              <a:latin typeface="Verdana" panose="020B0604030504040204" pitchFamily="34" charset="0"/>
              <a:ea typeface="Calibri" panose="020F0502020204030204" pitchFamily="34" charset="0"/>
              <a:cs typeface="Times New Roman" panose="02020603050405020304" pitchFamily="18" charset="0"/>
            </a:endParaRPr>
          </a:p>
          <a:p>
            <a:pPr marL="514350" indent="-285750">
              <a:lnSpc>
                <a:spcPct val="107000"/>
              </a:lnSpc>
            </a:pPr>
            <a:endParaRPr lang="en-IN" sz="1400" b="1" dirty="0" smtClean="0">
              <a:latin typeface="Verdana" panose="020B0604030504040204" pitchFamily="34" charset="0"/>
              <a:ea typeface="Calibri" panose="020F0502020204030204" pitchFamily="34" charset="0"/>
              <a:cs typeface="Times New Roman" panose="02020603050405020304" pitchFamily="18" charset="0"/>
            </a:endParaRPr>
          </a:p>
          <a:p>
            <a:pPr marL="514350" indent="-285750">
              <a:lnSpc>
                <a:spcPct val="107000"/>
              </a:lnSpc>
            </a:pPr>
            <a:endParaRPr lang="en-IN" sz="1400" b="1" dirty="0">
              <a:latin typeface="Verdana" panose="020B0604030504040204" pitchFamily="34" charset="0"/>
              <a:ea typeface="Calibri" panose="020F0502020204030204" pitchFamily="34" charset="0"/>
              <a:cs typeface="Times New Roman" panose="02020603050405020304" pitchFamily="18" charset="0"/>
            </a:endParaRPr>
          </a:p>
          <a:p>
            <a:pPr marL="514350" indent="-285750">
              <a:lnSpc>
                <a:spcPct val="107000"/>
              </a:lnSpc>
            </a:pPr>
            <a:r>
              <a:rPr lang="en-IN" sz="1400" b="1" dirty="0" smtClean="0">
                <a:latin typeface="Verdana" panose="020B0604030504040204" pitchFamily="34" charset="0"/>
                <a:ea typeface="Calibri" panose="020F0502020204030204" pitchFamily="34" charset="0"/>
                <a:cs typeface="Times New Roman" panose="02020603050405020304" pitchFamily="18" charset="0"/>
              </a:rPr>
              <a:t>Unchecked </a:t>
            </a:r>
            <a:r>
              <a:rPr lang="en-IN" sz="1400" b="1" dirty="0">
                <a:latin typeface="Verdana" panose="020B0604030504040204" pitchFamily="34" charset="0"/>
                <a:ea typeface="Calibri" panose="020F0502020204030204" pitchFamily="34" charset="0"/>
                <a:cs typeface="Times New Roman" panose="02020603050405020304" pitchFamily="18" charset="0"/>
              </a:rPr>
              <a:t>Exception: </a:t>
            </a:r>
            <a:r>
              <a:rPr lang="en-IN" sz="1400" dirty="0">
                <a:latin typeface="Verdana" panose="020B0604030504040204" pitchFamily="34" charset="0"/>
                <a:ea typeface="Calibri" panose="020F0502020204030204" pitchFamily="34" charset="0"/>
                <a:cs typeface="Times New Roman" panose="02020603050405020304" pitchFamily="18" charset="0"/>
              </a:rPr>
              <a:t>“unchecked exception are those which are the direct subclasses of </a:t>
            </a:r>
            <a:r>
              <a:rPr lang="en-IN" sz="1400" dirty="0" err="1">
                <a:latin typeface="Verdana" panose="020B0604030504040204" pitchFamily="34" charset="0"/>
                <a:ea typeface="Calibri" panose="020F0502020204030204" pitchFamily="34" charset="0"/>
                <a:cs typeface="Times New Roman" panose="02020603050405020304" pitchFamily="18" charset="0"/>
              </a:rPr>
              <a:t>java.lang.RuntimeException</a:t>
            </a:r>
            <a:r>
              <a:rPr lang="en-IN" sz="1400" dirty="0" smtClean="0">
                <a:latin typeface="Verdana" panose="020B0604030504040204" pitchFamily="34" charset="0"/>
                <a:ea typeface="Calibri" panose="020F0502020204030204" pitchFamily="34" charset="0"/>
                <a:cs typeface="Times New Roman" panose="02020603050405020304" pitchFamily="18" charset="0"/>
              </a:rPr>
              <a:t>.”</a:t>
            </a:r>
            <a:endParaRPr lang="en-IN" sz="1800" dirty="0" smtClean="0">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0"/>
              </a:spcAft>
              <a:buNone/>
            </a:pPr>
            <a:r>
              <a:rPr lang="en-IN" sz="1400" dirty="0" smtClean="0">
                <a:latin typeface="Verdana" panose="020B0604030504040204" pitchFamily="34" charset="0"/>
                <a:ea typeface="Calibri" panose="020F0502020204030204" pitchFamily="34" charset="0"/>
                <a:cs typeface="Times New Roman" panose="02020603050405020304" pitchFamily="18" charset="0"/>
              </a:rPr>
              <a:t>                                            </a:t>
            </a:r>
            <a:r>
              <a:rPr lang="en-IN" sz="1400" dirty="0">
                <a:latin typeface="Verdana" panose="020B0604030504040204" pitchFamily="34" charset="0"/>
                <a:ea typeface="Calibri" panose="020F0502020204030204" pitchFamily="34" charset="0"/>
                <a:cs typeface="Times New Roman" panose="02020603050405020304" pitchFamily="18" charset="0"/>
              </a:rPr>
              <a:t>OR</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0"/>
              </a:spcAft>
              <a:buNone/>
            </a:pPr>
            <a:r>
              <a:rPr lang="en-IN" sz="1400" dirty="0">
                <a:latin typeface="Verdana" panose="020B0604030504040204" pitchFamily="34" charset="0"/>
                <a:ea typeface="Calibri" panose="020F0502020204030204" pitchFamily="34" charset="0"/>
                <a:cs typeface="Times New Roman" panose="02020603050405020304" pitchFamily="18" charset="0"/>
              </a:rPr>
              <a:t>“The exception which are occurring at runtime will be showing them as errors as runtime only</a:t>
            </a:r>
            <a:r>
              <a:rPr lang="en-IN" sz="1400" dirty="0" smtClean="0">
                <a:latin typeface="Verdana" panose="020B0604030504040204" pitchFamily="34" charset="0"/>
                <a:ea typeface="Calibri" panose="020F0502020204030204" pitchFamily="34" charset="0"/>
                <a:cs typeface="Times New Roman" panose="02020603050405020304" pitchFamily="18" charset="0"/>
              </a:rPr>
              <a:t>.”</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p:txBody>
      </p:sp>
      <p:pic>
        <p:nvPicPr>
          <p:cNvPr id="21" name="Picture 20"/>
          <p:cNvPicPr>
            <a:picLocks noChangeAspect="1"/>
          </p:cNvPicPr>
          <p:nvPr/>
        </p:nvPicPr>
        <p:blipFill>
          <a:blip r:embed="rId2"/>
          <a:stretch>
            <a:fillRect/>
          </a:stretch>
        </p:blipFill>
        <p:spPr>
          <a:xfrm>
            <a:off x="1210615" y="128788"/>
            <a:ext cx="9762186" cy="2472744"/>
          </a:xfrm>
          <a:prstGeom prst="rect">
            <a:avLst/>
          </a:prstGeom>
        </p:spPr>
      </p:pic>
      <p:pic>
        <p:nvPicPr>
          <p:cNvPr id="39" name="Picture 38"/>
          <p:cNvPicPr>
            <a:picLocks noChangeAspect="1"/>
          </p:cNvPicPr>
          <p:nvPr/>
        </p:nvPicPr>
        <p:blipFill>
          <a:blip r:embed="rId3"/>
          <a:stretch>
            <a:fillRect/>
          </a:stretch>
        </p:blipFill>
        <p:spPr>
          <a:xfrm>
            <a:off x="1210615" y="3945900"/>
            <a:ext cx="9981126" cy="2776871"/>
          </a:xfrm>
          <a:prstGeom prst="rect">
            <a:avLst/>
          </a:prstGeom>
        </p:spPr>
      </p:pic>
    </p:spTree>
    <p:extLst>
      <p:ext uri="{BB962C8B-B14F-4D97-AF65-F5344CB8AC3E}">
        <p14:creationId xmlns:p14="http://schemas.microsoft.com/office/powerpoint/2010/main" val="14669432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153" y="128788"/>
            <a:ext cx="11900078" cy="6426557"/>
          </a:xfrm>
        </p:spPr>
        <p:txBody>
          <a:bodyPr>
            <a:normAutofit/>
          </a:bodyPr>
          <a:lstStyle/>
          <a:p>
            <a:pPr marL="457200">
              <a:lnSpc>
                <a:spcPct val="107000"/>
              </a:lnSpc>
              <a:spcAft>
                <a:spcPts val="0"/>
              </a:spcAft>
            </a:pPr>
            <a:r>
              <a:rPr lang="en-IN" sz="1400" b="1" dirty="0">
                <a:latin typeface="Verdana" panose="020B0604030504040204" pitchFamily="34" charset="0"/>
                <a:ea typeface="Calibri" panose="020F0502020204030204" pitchFamily="34" charset="0"/>
                <a:cs typeface="Times New Roman" panose="02020603050405020304" pitchFamily="18" charset="0"/>
              </a:rPr>
              <a:t>Note: </a:t>
            </a:r>
            <a:r>
              <a:rPr lang="en-IN" sz="1400" dirty="0">
                <a:latin typeface="Verdana" panose="020B0604030504040204" pitchFamily="34" charset="0"/>
                <a:ea typeface="Calibri" panose="020F0502020204030204" pitchFamily="34" charset="0"/>
                <a:cs typeface="Times New Roman" panose="02020603050405020304" pitchFamily="18" charset="0"/>
              </a:rPr>
              <a:t>Even though </a:t>
            </a:r>
            <a:r>
              <a:rPr lang="en-IN" sz="1400" dirty="0" err="1">
                <a:latin typeface="Verdana" panose="020B0604030504040204" pitchFamily="34" charset="0"/>
                <a:ea typeface="Calibri" panose="020F0502020204030204" pitchFamily="34" charset="0"/>
                <a:cs typeface="Times New Roman" panose="02020603050405020304" pitchFamily="18" charset="0"/>
              </a:rPr>
              <a:t>java.lang.RuntimeException</a:t>
            </a:r>
            <a:r>
              <a:rPr lang="en-IN" sz="1400" dirty="0">
                <a:latin typeface="Verdana" panose="020B0604030504040204" pitchFamily="34" charset="0"/>
                <a:ea typeface="Calibri" panose="020F0502020204030204" pitchFamily="34" charset="0"/>
                <a:cs typeface="Times New Roman" panose="02020603050405020304" pitchFamily="18" charset="0"/>
              </a:rPr>
              <a:t> is the subclass of </a:t>
            </a:r>
            <a:r>
              <a:rPr lang="en-IN" sz="1400" dirty="0" err="1">
                <a:latin typeface="Verdana" panose="020B0604030504040204" pitchFamily="34" charset="0"/>
                <a:ea typeface="Calibri" panose="020F0502020204030204" pitchFamily="34" charset="0"/>
                <a:cs typeface="Times New Roman" panose="02020603050405020304" pitchFamily="18" charset="0"/>
              </a:rPr>
              <a:t>java.lang.Exception</a:t>
            </a:r>
            <a:r>
              <a:rPr lang="en-IN" sz="1400" dirty="0">
                <a:latin typeface="Verdana" panose="020B0604030504040204" pitchFamily="34" charset="0"/>
                <a:ea typeface="Calibri" panose="020F0502020204030204" pitchFamily="34" charset="0"/>
                <a:cs typeface="Times New Roman" panose="02020603050405020304" pitchFamily="18" charset="0"/>
              </a:rPr>
              <a:t>, it should not be treated as checked exception and it is a one of the dedicated super class for all the unchecked exception.</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p:txBody>
      </p:sp>
      <p:pic>
        <p:nvPicPr>
          <p:cNvPr id="35" name="Picture 34"/>
          <p:cNvPicPr>
            <a:picLocks noChangeAspect="1"/>
          </p:cNvPicPr>
          <p:nvPr/>
        </p:nvPicPr>
        <p:blipFill>
          <a:blip r:embed="rId2"/>
          <a:stretch>
            <a:fillRect/>
          </a:stretch>
        </p:blipFill>
        <p:spPr>
          <a:xfrm>
            <a:off x="721218" y="759854"/>
            <a:ext cx="10947042" cy="5460642"/>
          </a:xfrm>
          <a:prstGeom prst="rect">
            <a:avLst/>
          </a:prstGeom>
        </p:spPr>
      </p:pic>
    </p:spTree>
    <p:extLst>
      <p:ext uri="{BB962C8B-B14F-4D97-AF65-F5344CB8AC3E}">
        <p14:creationId xmlns:p14="http://schemas.microsoft.com/office/powerpoint/2010/main" val="9917237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304" y="115910"/>
            <a:ext cx="11822806" cy="6606862"/>
          </a:xfrm>
        </p:spPr>
        <p:txBody>
          <a:bodyPr>
            <a:normAutofit/>
          </a:bodyPr>
          <a:lstStyle/>
          <a:p>
            <a:pPr marL="342900" lvl="0" indent="-342900">
              <a:lnSpc>
                <a:spcPct val="107000"/>
              </a:lnSpc>
              <a:spcAft>
                <a:spcPts val="0"/>
              </a:spcAft>
              <a:buFont typeface="+mj-lt"/>
              <a:buAutoNum type="arabicParenR"/>
            </a:pPr>
            <a:r>
              <a:rPr lang="en-IN" sz="1400" dirty="0" err="1">
                <a:latin typeface="Verdana" panose="020B0604030504040204" pitchFamily="34" charset="0"/>
                <a:ea typeface="Calibri" panose="020F0502020204030204" pitchFamily="34" charset="0"/>
                <a:cs typeface="Times New Roman" panose="02020603050405020304" pitchFamily="18" charset="0"/>
              </a:rPr>
              <a:t>java.lang.Object</a:t>
            </a:r>
            <a:r>
              <a:rPr lang="en-IN" sz="1400" dirty="0">
                <a:latin typeface="Verdana" panose="020B0604030504040204" pitchFamily="34" charset="0"/>
                <a:ea typeface="Calibri" panose="020F0502020204030204" pitchFamily="34" charset="0"/>
                <a:cs typeface="Times New Roman" panose="02020603050405020304" pitchFamily="18" charset="0"/>
              </a:rPr>
              <a:t> class is one of the implicit predefined super class for all the classes in java and it provides garbage collection facility to its subclasses for collecting unused memory space.</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arenR"/>
            </a:pPr>
            <a:r>
              <a:rPr lang="en-IN" sz="1400" dirty="0" err="1">
                <a:latin typeface="Verdana" panose="020B0604030504040204" pitchFamily="34" charset="0"/>
                <a:ea typeface="Calibri" panose="020F0502020204030204" pitchFamily="34" charset="0"/>
                <a:cs typeface="Times New Roman" panose="02020603050405020304" pitchFamily="18" charset="0"/>
              </a:rPr>
              <a:t>java.lang.Throwable</a:t>
            </a:r>
            <a:r>
              <a:rPr lang="en-IN" sz="1400" dirty="0">
                <a:latin typeface="Verdana" panose="020B0604030504040204" pitchFamily="34" charset="0"/>
                <a:ea typeface="Calibri" panose="020F0502020204030204" pitchFamily="34" charset="0"/>
                <a:cs typeface="Times New Roman" panose="02020603050405020304" pitchFamily="18" charset="0"/>
              </a:rPr>
              <a:t> is one of the predefined super class for all the exception in Java and the purpose of this class is to check which type of exception occurs in java programme (either ASE or SE).</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arenR"/>
            </a:pPr>
            <a:r>
              <a:rPr lang="en-IN" sz="1400" dirty="0" err="1">
                <a:latin typeface="Verdana" panose="020B0604030504040204" pitchFamily="34" charset="0"/>
                <a:ea typeface="Calibri" panose="020F0502020204030204" pitchFamily="34" charset="0"/>
                <a:cs typeface="Times New Roman" panose="02020603050405020304" pitchFamily="18" charset="0"/>
              </a:rPr>
              <a:t>java.lang.Error</a:t>
            </a:r>
            <a:r>
              <a:rPr lang="en-IN" sz="1400" dirty="0">
                <a:latin typeface="Verdana" panose="020B0604030504040204" pitchFamily="34" charset="0"/>
                <a:ea typeface="Calibri" panose="020F0502020204030204" pitchFamily="34" charset="0"/>
                <a:cs typeface="Times New Roman" panose="02020603050405020304" pitchFamily="18" charset="0"/>
              </a:rPr>
              <a:t> is always used for dealing with asynchronous exception and it is a super class for all asynchronous exception.</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arenR"/>
            </a:pPr>
            <a:r>
              <a:rPr lang="en-IN" sz="1400" dirty="0" err="1">
                <a:latin typeface="Verdana" panose="020B0604030504040204" pitchFamily="34" charset="0"/>
                <a:ea typeface="Calibri" panose="020F0502020204030204" pitchFamily="34" charset="0"/>
                <a:cs typeface="Times New Roman" panose="02020603050405020304" pitchFamily="18" charset="0"/>
              </a:rPr>
              <a:t>java.lang.Exception</a:t>
            </a:r>
            <a:r>
              <a:rPr lang="en-IN" sz="1400" dirty="0">
                <a:latin typeface="Verdana" panose="020B0604030504040204" pitchFamily="34" charset="0"/>
                <a:ea typeface="Calibri" panose="020F0502020204030204" pitchFamily="34" charset="0"/>
                <a:cs typeface="Times New Roman" panose="02020603050405020304" pitchFamily="18" charset="0"/>
              </a:rPr>
              <a:t> is one of the super class for all synchronous checked exception.</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arenR"/>
            </a:pPr>
            <a:r>
              <a:rPr lang="en-IN" sz="1400" dirty="0" err="1">
                <a:latin typeface="Verdana" panose="020B0604030504040204" pitchFamily="34" charset="0"/>
                <a:ea typeface="Calibri" panose="020F0502020204030204" pitchFamily="34" charset="0"/>
                <a:cs typeface="Times New Roman" panose="02020603050405020304" pitchFamily="18" charset="0"/>
              </a:rPr>
              <a:t>java.lang.RuntimeException</a:t>
            </a:r>
            <a:r>
              <a:rPr lang="en-IN" sz="1400" dirty="0">
                <a:latin typeface="Verdana" panose="020B0604030504040204" pitchFamily="34" charset="0"/>
                <a:ea typeface="Calibri" panose="020F0502020204030204" pitchFamily="34" charset="0"/>
                <a:cs typeface="Times New Roman" panose="02020603050405020304" pitchFamily="18" charset="0"/>
              </a:rPr>
              <a:t> is one of the super class for all synchronous unchecked exception</a:t>
            </a:r>
            <a:r>
              <a:rPr lang="en-IN" sz="1400" dirty="0" smtClean="0">
                <a:latin typeface="Verdana" panose="020B0604030504040204" pitchFamily="34" charset="0"/>
                <a:ea typeface="Calibri" panose="020F0502020204030204" pitchFamily="34" charset="0"/>
                <a:cs typeface="Times New Roman" panose="02020603050405020304" pitchFamily="18" charset="0"/>
              </a:rPr>
              <a:t>.</a:t>
            </a:r>
          </a:p>
          <a:p>
            <a:pPr>
              <a:lnSpc>
                <a:spcPct val="107000"/>
              </a:lnSpc>
              <a:spcAft>
                <a:spcPts val="0"/>
              </a:spcAft>
            </a:pPr>
            <a:r>
              <a:rPr lang="en-IN" sz="1400" b="1" u="sng" dirty="0">
                <a:latin typeface="Verdana" panose="020B0604030504040204" pitchFamily="34" charset="0"/>
                <a:ea typeface="Calibri" panose="020F0502020204030204" pitchFamily="34" charset="0"/>
                <a:cs typeface="Times New Roman" panose="02020603050405020304" pitchFamily="18" charset="0"/>
              </a:rPr>
              <a:t>Handling the Exception</a:t>
            </a:r>
            <a:r>
              <a:rPr lang="en-IN" sz="1400" b="1" u="sng" dirty="0" smtClean="0">
                <a:latin typeface="Verdana" panose="020B0604030504040204" pitchFamily="34" charset="0"/>
                <a:ea typeface="Calibri" panose="020F0502020204030204" pitchFamily="34" charset="0"/>
                <a:cs typeface="Times New Roman" panose="02020603050405020304" pitchFamily="18" charset="0"/>
              </a:rPr>
              <a:t>:</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sz="1400" dirty="0">
                <a:latin typeface="Verdana" panose="020B0604030504040204" pitchFamily="34" charset="0"/>
                <a:ea typeface="Calibri" panose="020F0502020204030204" pitchFamily="34" charset="0"/>
                <a:cs typeface="Times New Roman" panose="02020603050405020304" pitchFamily="18" charset="0"/>
              </a:rPr>
              <a:t>Handling the exception is nothing but converting system error message into user friendly error message.</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sz="1400" dirty="0">
                <a:latin typeface="Verdana" panose="020B0604030504040204" pitchFamily="34" charset="0"/>
                <a:ea typeface="Calibri" panose="020F0502020204030204" pitchFamily="34" charset="0"/>
                <a:cs typeface="Times New Roman" panose="02020603050405020304" pitchFamily="18" charset="0"/>
              </a:rPr>
              <a:t>As a part of handling the exception we have 5 keywords, they are:</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IN" sz="1400" dirty="0">
                <a:latin typeface="Verdana" panose="020B0604030504040204" pitchFamily="34" charset="0"/>
                <a:ea typeface="Calibri" panose="020F0502020204030204" pitchFamily="34" charset="0"/>
                <a:cs typeface="Times New Roman" panose="02020603050405020304" pitchFamily="18" charset="0"/>
              </a:rPr>
              <a:t>try</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IN" sz="1400" dirty="0">
                <a:latin typeface="Verdana" panose="020B0604030504040204" pitchFamily="34" charset="0"/>
                <a:ea typeface="Calibri" panose="020F0502020204030204" pitchFamily="34" charset="0"/>
                <a:cs typeface="Times New Roman" panose="02020603050405020304" pitchFamily="18" charset="0"/>
              </a:rPr>
              <a:t>catch</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IN" sz="1400" dirty="0">
                <a:latin typeface="Verdana" panose="020B0604030504040204" pitchFamily="34" charset="0"/>
                <a:ea typeface="Calibri" panose="020F0502020204030204" pitchFamily="34" charset="0"/>
                <a:cs typeface="Times New Roman" panose="02020603050405020304" pitchFamily="18" charset="0"/>
              </a:rPr>
              <a:t>finally</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IN" sz="1400" dirty="0">
                <a:latin typeface="Verdana" panose="020B0604030504040204" pitchFamily="34" charset="0"/>
                <a:ea typeface="Calibri" panose="020F0502020204030204" pitchFamily="34" charset="0"/>
                <a:cs typeface="Times New Roman" panose="02020603050405020304" pitchFamily="18" charset="0"/>
              </a:rPr>
              <a:t>throws</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IN" sz="1400" dirty="0" smtClean="0">
                <a:latin typeface="Verdana" panose="020B0604030504040204" pitchFamily="34" charset="0"/>
                <a:ea typeface="Calibri" panose="020F0502020204030204" pitchFamily="34" charset="0"/>
                <a:cs typeface="Times New Roman" panose="02020603050405020304" pitchFamily="18" charset="0"/>
              </a:rPr>
              <a:t>Throw</a:t>
            </a:r>
          </a:p>
          <a:p>
            <a:pPr marL="0" lvl="0" indent="0">
              <a:lnSpc>
                <a:spcPct val="107000"/>
              </a:lnSpc>
              <a:spcAft>
                <a:spcPts val="0"/>
              </a:spcAft>
              <a:buNone/>
            </a:pP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0"/>
              </a:spcAft>
              <a:buNone/>
            </a:pPr>
            <a:endParaRPr lang="en-IN" sz="1800" dirty="0" smtClean="0">
              <a:latin typeface="Calibri" panose="020F0502020204030204" pitchFamily="34" charset="0"/>
              <a:ea typeface="Calibri" panose="020F0502020204030204" pitchFamily="34" charset="0"/>
              <a:cs typeface="Times New Roman" panose="02020603050405020304" pitchFamily="18"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43378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789" y="90152"/>
            <a:ext cx="11925836" cy="6086811"/>
          </a:xfrm>
        </p:spPr>
        <p:txBody>
          <a:bodyPr>
            <a:normAutofit fontScale="92500" lnSpcReduction="20000"/>
          </a:bodyPr>
          <a:lstStyle/>
          <a:p>
            <a:pPr marL="0" indent="0">
              <a:lnSpc>
                <a:spcPct val="107000"/>
              </a:lnSpc>
              <a:spcAft>
                <a:spcPts val="0"/>
              </a:spcAft>
              <a:buNone/>
            </a:pPr>
            <a:r>
              <a:rPr lang="en-IN" sz="1400" b="1" u="sng" dirty="0">
                <a:latin typeface="Verdana" panose="020B0604030504040204" pitchFamily="34" charset="0"/>
                <a:ea typeface="Calibri" panose="020F0502020204030204" pitchFamily="34" charset="0"/>
                <a:cs typeface="Times New Roman" panose="02020603050405020304" pitchFamily="18" charset="0"/>
              </a:rPr>
              <a:t>try block:</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sz="1400" dirty="0">
                <a:latin typeface="Verdana" panose="020B0604030504040204" pitchFamily="34" charset="0"/>
                <a:ea typeface="Calibri" panose="020F0502020204030204" pitchFamily="34" charset="0"/>
                <a:cs typeface="Times New Roman" panose="02020603050405020304" pitchFamily="18" charset="0"/>
              </a:rPr>
              <a:t>This is the block in which we write the block of statements, this is a block of statements which will provide exception at runtime. In other words this block always contains set of problematic statements which will generate exception at runtime. This block is also known as exception monitoring block.</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sz="1400" dirty="0">
                <a:latin typeface="Verdana" panose="020B0604030504040204" pitchFamily="34" charset="0"/>
                <a:ea typeface="Calibri" panose="020F0502020204030204" pitchFamily="34" charset="0"/>
                <a:cs typeface="Times New Roman" panose="02020603050405020304" pitchFamily="18" charset="0"/>
              </a:rPr>
              <a:t>Whenever an exception occurs in try block, JVM control comes out of the try block and JVM will execute appropriate catch block.</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sz="1400" dirty="0">
                <a:latin typeface="Verdana" panose="020B0604030504040204" pitchFamily="34" charset="0"/>
                <a:ea typeface="Calibri" panose="020F0502020204030204" pitchFamily="34" charset="0"/>
                <a:cs typeface="Times New Roman" panose="02020603050405020304" pitchFamily="18" charset="0"/>
              </a:rPr>
              <a:t>After executing an appropriate catch block, JVM control never goes to try block to execute the rest of the statements even though we use return statement in catch block.</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sz="1400" dirty="0">
                <a:latin typeface="Verdana" panose="020B0604030504040204" pitchFamily="34" charset="0"/>
                <a:ea typeface="Calibri" panose="020F0502020204030204" pitchFamily="34" charset="0"/>
                <a:cs typeface="Times New Roman" panose="02020603050405020304" pitchFamily="18" charset="0"/>
              </a:rPr>
              <a:t>Programmatically each and every try block must be followed by catch block otherwise we get compile time error in other words intermediate statements are not permitted between try and catch blocks.</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sz="1400" dirty="0">
                <a:latin typeface="Verdana" panose="020B0604030504040204" pitchFamily="34" charset="0"/>
                <a:ea typeface="Calibri" panose="020F0502020204030204" pitchFamily="34" charset="0"/>
                <a:cs typeface="Times New Roman" panose="02020603050405020304" pitchFamily="18" charset="0"/>
              </a:rPr>
              <a:t>Each and every try block must contain at least one catch block and industry is highly recommended to write multiple catch blocks for generating multiple user friendly error messages for making java application robust.</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sz="1400" dirty="0">
                <a:latin typeface="Verdana" panose="020B0604030504040204" pitchFamily="34" charset="0"/>
                <a:ea typeface="Calibri" panose="020F0502020204030204" pitchFamily="34" charset="0"/>
                <a:cs typeface="Times New Roman" panose="02020603050405020304" pitchFamily="18" charset="0"/>
              </a:rPr>
              <a:t>One try block can contain another try block i.e. nested try blocks can be permitted.</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IN" sz="1400" b="1" u="sng" dirty="0">
                <a:latin typeface="Verdana" panose="020B0604030504040204" pitchFamily="34" charset="0"/>
                <a:ea typeface="Calibri" panose="020F0502020204030204" pitchFamily="34" charset="0"/>
                <a:cs typeface="Times New Roman" panose="02020603050405020304" pitchFamily="18" charset="0"/>
              </a:rPr>
              <a:t>catch block:</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sz="1400" dirty="0">
                <a:latin typeface="Verdana" panose="020B0604030504040204" pitchFamily="34" charset="0"/>
                <a:ea typeface="Calibri" panose="020F0502020204030204" pitchFamily="34" charset="0"/>
                <a:cs typeface="Times New Roman" panose="02020603050405020304" pitchFamily="18" charset="0"/>
              </a:rPr>
              <a:t>This is the block which will contains block of statements which will provide user friendly error messages instead of generating system error messages. In other words, catch block will supress system error messages and generates user friendly error messages.</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sz="1400" dirty="0">
                <a:latin typeface="Verdana" panose="020B0604030504040204" pitchFamily="34" charset="0"/>
                <a:ea typeface="Calibri" panose="020F0502020204030204" pitchFamily="34" charset="0"/>
                <a:cs typeface="Times New Roman" panose="02020603050405020304" pitchFamily="18" charset="0"/>
              </a:rPr>
              <a:t>Writing catch block is nothing but handling the exception, JVM will execute an appropriate catch block if an exception occurs in try block.</a:t>
            </a:r>
          </a:p>
          <a:p>
            <a:pPr marL="342900" lvl="0" indent="-342900">
              <a:lnSpc>
                <a:spcPct val="107000"/>
              </a:lnSpc>
              <a:spcAft>
                <a:spcPts val="0"/>
              </a:spcAft>
              <a:buFont typeface="Wingdings" panose="05000000000000000000" pitchFamily="2" charset="2"/>
              <a:buChar char=""/>
            </a:pPr>
            <a:r>
              <a:rPr lang="en-IN" sz="1400" dirty="0">
                <a:latin typeface="Verdana" panose="020B0604030504040204" pitchFamily="34" charset="0"/>
                <a:ea typeface="Calibri" panose="020F0502020204030204" pitchFamily="34" charset="0"/>
                <a:cs typeface="Times New Roman" panose="02020603050405020304" pitchFamily="18" charset="0"/>
              </a:rPr>
              <a:t>At any point of time even though their exist many number of catch blocks, JVM can execute only one catch block depends on the type of exception occurs in the try block.</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sz="1400" dirty="0">
                <a:latin typeface="Verdana" panose="020B0604030504040204" pitchFamily="34" charset="0"/>
                <a:ea typeface="Calibri" panose="020F0502020204030204" pitchFamily="34" charset="0"/>
                <a:cs typeface="Times New Roman" panose="02020603050405020304" pitchFamily="18" charset="0"/>
              </a:rPr>
              <a:t>If at all we write finally block, it must be written immediately after catch block or every catch block immediately followed by finally block or intermediate statements are not permitted between catch and finally block.</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sz="1400" dirty="0">
                <a:latin typeface="Verdana" panose="020B0604030504040204" pitchFamily="34" charset="0"/>
                <a:ea typeface="Calibri" panose="020F0502020204030204" pitchFamily="34" charset="0"/>
                <a:cs typeface="Times New Roman" panose="02020603050405020304" pitchFamily="18" charset="0"/>
              </a:rPr>
              <a:t>In the catch block as a java programmer we declare an object of exception subclass and internally JVM will reference an object of exception sub class.</a:t>
            </a:r>
          </a:p>
          <a:p>
            <a:pPr marL="342900" lvl="0" indent="-342900">
              <a:lnSpc>
                <a:spcPct val="107000"/>
              </a:lnSpc>
              <a:spcAft>
                <a:spcPts val="0"/>
              </a:spcAft>
              <a:buFont typeface="Wingdings" panose="05000000000000000000" pitchFamily="2" charset="2"/>
              <a:buChar char=""/>
            </a:pPr>
            <a:r>
              <a:rPr lang="en-IN" sz="1400" dirty="0">
                <a:latin typeface="Verdana" panose="020B0604030504040204" pitchFamily="34" charset="0"/>
                <a:ea typeface="Calibri" panose="020F0502020204030204" pitchFamily="34" charset="0"/>
                <a:cs typeface="Times New Roman" panose="02020603050405020304" pitchFamily="18" charset="0"/>
              </a:rPr>
              <a:t>In some of the circumstances one catch block can contain try and catch block.</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485240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789" y="218941"/>
            <a:ext cx="11925836" cy="6516710"/>
          </a:xfrm>
        </p:spPr>
        <p:txBody>
          <a:bodyPr>
            <a:normAutofit/>
          </a:bodyPr>
          <a:lstStyle/>
          <a:p>
            <a:pPr>
              <a:lnSpc>
                <a:spcPct val="107000"/>
              </a:lnSpc>
              <a:spcAft>
                <a:spcPts val="0"/>
              </a:spcAft>
            </a:pPr>
            <a:r>
              <a:rPr lang="en-IN" sz="1400" b="1" u="sng" dirty="0">
                <a:latin typeface="Verdana" panose="020B0604030504040204" pitchFamily="34" charset="0"/>
                <a:ea typeface="Calibri" panose="020F0502020204030204" pitchFamily="34" charset="0"/>
                <a:cs typeface="Times New Roman" panose="02020603050405020304" pitchFamily="18" charset="0"/>
              </a:rPr>
              <a:t>finally block:</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sz="1400" dirty="0">
                <a:latin typeface="Verdana" panose="020B0604030504040204" pitchFamily="34" charset="0"/>
                <a:ea typeface="Calibri" panose="020F0502020204030204" pitchFamily="34" charset="0"/>
                <a:cs typeface="Times New Roman" panose="02020603050405020304" pitchFamily="18" charset="0"/>
              </a:rPr>
              <a:t>It is the block in which we write block of statements which are used for relinquish (release or close) the resource/files/DB which are obtained in try block.</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sz="1400" dirty="0">
                <a:latin typeface="Verdana" panose="020B0604030504040204" pitchFamily="34" charset="0"/>
                <a:ea typeface="Calibri" panose="020F0502020204030204" pitchFamily="34" charset="0"/>
                <a:cs typeface="Times New Roman" panose="02020603050405020304" pitchFamily="18" charset="0"/>
              </a:rPr>
              <a:t>Finally block will execute compulsory.</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sz="1400" dirty="0">
                <a:latin typeface="Verdana" panose="020B0604030504040204" pitchFamily="34" charset="0"/>
                <a:ea typeface="Calibri" panose="020F0502020204030204" pitchFamily="34" charset="0"/>
                <a:cs typeface="Times New Roman" panose="02020603050405020304" pitchFamily="18" charset="0"/>
              </a:rPr>
              <a:t>Writing finally block is optional.</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sz="1400" dirty="0">
                <a:latin typeface="Verdana" panose="020B0604030504040204" pitchFamily="34" charset="0"/>
                <a:ea typeface="Calibri" panose="020F0502020204030204" pitchFamily="34" charset="0"/>
                <a:cs typeface="Times New Roman" panose="02020603050405020304" pitchFamily="18" charset="0"/>
              </a:rPr>
              <a:t>For per java programme, It is highly recommended for java programmer to write only one finally block for releasing the resource which are appending in try block.</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sz="1400" dirty="0">
                <a:latin typeface="Verdana" panose="020B0604030504040204" pitchFamily="34" charset="0"/>
                <a:ea typeface="Calibri" panose="020F0502020204030204" pitchFamily="34" charset="0"/>
                <a:cs typeface="Times New Roman" panose="02020603050405020304" pitchFamily="18" charset="0"/>
              </a:rPr>
              <a:t>In some of the circumstances, in the finally block one can write a try and catch block</a:t>
            </a:r>
            <a:r>
              <a:rPr lang="en-IN" sz="1400" dirty="0" smtClean="0">
                <a:latin typeface="Verdana" panose="020B0604030504040204" pitchFamily="34" charset="0"/>
                <a:ea typeface="Calibri" panose="020F0502020204030204" pitchFamily="34" charset="0"/>
                <a:cs typeface="Times New Roman" panose="02020603050405020304" pitchFamily="18" charset="0"/>
              </a:rPr>
              <a:t>.</a:t>
            </a:r>
          </a:p>
          <a:p>
            <a:pPr marL="0" lvl="0" indent="0">
              <a:lnSpc>
                <a:spcPct val="107000"/>
              </a:lnSpc>
              <a:spcAft>
                <a:spcPts val="0"/>
              </a:spcAft>
              <a:buNone/>
            </a:pPr>
            <a:r>
              <a:rPr lang="en-IN" sz="1800" b="1" u="sng" dirty="0"/>
              <a:t>Throws keyword</a:t>
            </a:r>
            <a:r>
              <a:rPr lang="en-IN" sz="1800" b="1" u="sng" dirty="0" smtClean="0"/>
              <a:t>:</a:t>
            </a:r>
          </a:p>
          <a:p>
            <a:pPr>
              <a:lnSpc>
                <a:spcPct val="107000"/>
              </a:lnSpc>
            </a:pPr>
            <a:r>
              <a:rPr lang="en-IN" sz="1400" i="1" dirty="0">
                <a:latin typeface="Verdana" panose="020B0604030504040204" pitchFamily="34" charset="0"/>
                <a:ea typeface="Calibri" panose="020F0502020204030204" pitchFamily="34" charset="0"/>
                <a:cs typeface="Times New Roman" panose="02020603050405020304" pitchFamily="18" charset="0"/>
              </a:rPr>
              <a:t>“Purpose of throws keyword is that it will express or describes the exceptions occurring in common method body</a:t>
            </a:r>
            <a:r>
              <a:rPr lang="en-IN" sz="1400" i="1" dirty="0" smtClean="0">
                <a:latin typeface="Verdana" panose="020B0604030504040204" pitchFamily="34" charset="0"/>
                <a:ea typeface="Calibri" panose="020F0502020204030204" pitchFamily="34" charset="0"/>
                <a:cs typeface="Times New Roman" panose="02020603050405020304" pitchFamily="18" charset="0"/>
              </a:rPr>
              <a:t>.”</a:t>
            </a:r>
            <a:endParaRPr lang="en-IN" sz="1400" i="1" dirty="0" smtClean="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r>
              <a:rPr lang="en-IN" sz="1400" i="1" dirty="0" smtClean="0">
                <a:latin typeface="Verdana" panose="020B0604030504040204" pitchFamily="34" charset="0"/>
                <a:ea typeface="Calibri" panose="020F0502020204030204" pitchFamily="34" charset="0"/>
                <a:cs typeface="Times New Roman" panose="02020603050405020304" pitchFamily="18" charset="0"/>
              </a:rPr>
              <a:t>                                    </a:t>
            </a:r>
            <a:r>
              <a:rPr lang="en-IN" sz="1400" i="1" dirty="0">
                <a:latin typeface="Verdana" panose="020B0604030504040204" pitchFamily="34" charset="0"/>
                <a:ea typeface="Calibri" panose="020F0502020204030204" pitchFamily="34" charset="0"/>
                <a:cs typeface="Times New Roman" panose="02020603050405020304" pitchFamily="18" charset="0"/>
              </a:rPr>
              <a:t>OR</a:t>
            </a:r>
            <a:endParaRPr lang="en-IN" sz="1400" i="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IN" sz="1400" i="1" dirty="0">
                <a:latin typeface="Verdana" panose="020B0604030504040204" pitchFamily="34" charset="0"/>
                <a:ea typeface="Calibri" panose="020F0502020204030204" pitchFamily="34" charset="0"/>
                <a:cs typeface="Times New Roman" panose="02020603050405020304" pitchFamily="18" charset="0"/>
              </a:rPr>
              <a:t>“Throws is a keyword which gives an indication to the specific method to place the common exception method under try and catch block for generating user friendly error message.”</a:t>
            </a:r>
            <a:endParaRPr lang="en-IN" sz="1400" i="1"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400" b="1" u="sng" dirty="0" smtClean="0">
                <a:latin typeface="Verdana" panose="020B0604030504040204" pitchFamily="34" charset="0"/>
                <a:ea typeface="Calibri" panose="020F0502020204030204" pitchFamily="34" charset="0"/>
                <a:cs typeface="Times New Roman" panose="02020603050405020304" pitchFamily="18" charset="0"/>
              </a:rPr>
              <a:t>Throw keyword: </a:t>
            </a:r>
            <a:endParaRPr lang="en-IN" sz="1800" u="sng"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i="1" dirty="0">
                <a:latin typeface="Verdana" panose="020B0604030504040204" pitchFamily="34" charset="0"/>
                <a:ea typeface="Calibri" panose="020F0502020204030204" pitchFamily="34" charset="0"/>
                <a:cs typeface="Times New Roman" panose="02020603050405020304" pitchFamily="18" charset="0"/>
              </a:rPr>
              <a:t>It is keyword used for hitting/generating the exception which is occurring as a part of method </a:t>
            </a:r>
            <a:r>
              <a:rPr lang="en-IN" sz="1400" i="1" dirty="0" smtClean="0">
                <a:latin typeface="Verdana" panose="020B0604030504040204" pitchFamily="34" charset="0"/>
                <a:ea typeface="Calibri" panose="020F0502020204030204" pitchFamily="34" charset="0"/>
                <a:cs typeface="Times New Roman" panose="02020603050405020304" pitchFamily="18" charset="0"/>
              </a:rPr>
              <a:t>body.</a:t>
            </a:r>
            <a:endParaRPr lang="en-IN" sz="1800" dirty="0" smtClean="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smtClean="0">
                <a:latin typeface="Calibri" panose="020F0502020204030204" pitchFamily="34" charset="0"/>
                <a:ea typeface="Calibri" panose="020F0502020204030204" pitchFamily="34" charset="0"/>
                <a:cs typeface="Times New Roman" panose="02020603050405020304" pitchFamily="18" charset="0"/>
              </a:rPr>
              <a:t>		</a:t>
            </a:r>
            <a:r>
              <a:rPr lang="en-IN" sz="1400" dirty="0" smtClean="0">
                <a:latin typeface="Verdana" panose="020B0604030504040204" pitchFamily="34" charset="0"/>
                <a:ea typeface="Calibri" panose="020F0502020204030204" pitchFamily="34" charset="0"/>
                <a:cs typeface="Times New Roman" panose="02020603050405020304" pitchFamily="18" charset="0"/>
              </a:rPr>
              <a:t>OR</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i="1" dirty="0">
                <a:latin typeface="Verdana" panose="020B0604030504040204" pitchFamily="34" charset="0"/>
                <a:ea typeface="Calibri" panose="020F0502020204030204" pitchFamily="34" charset="0"/>
                <a:cs typeface="Times New Roman" panose="02020603050405020304" pitchFamily="18" charset="0"/>
              </a:rPr>
              <a:t>Throw is keyword which is used for carrying the created exception from the method body and handover to the throws keyword.</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030581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6396"/>
          </a:xfrm>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Variables- Naming Rules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1030310"/>
            <a:ext cx="10515600" cy="5146653"/>
          </a:xfrm>
        </p:spPr>
        <p:txBody>
          <a:bodyPr>
            <a:normAutofit/>
          </a:bodyPr>
          <a:lstStyle/>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Case Sensitive: if they have lower case and upper case means they are different. Two variables with same name are not allowed. Event single character is different then that variable is also different even name is same.</a:t>
            </a:r>
          </a:p>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Contains Alphabet, Numbers, _ and $: </a:t>
            </a:r>
          </a:p>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Starts with Alphabet, _ and $:</a:t>
            </a:r>
          </a:p>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Should not be a keyword</a:t>
            </a:r>
          </a:p>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Should not be a class name</a:t>
            </a:r>
          </a:p>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No limit on the length of the name</a:t>
            </a:r>
          </a:p>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Follow Camel case</a:t>
            </a:r>
            <a:endParaRPr lang="en-IN"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8994010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811369" y="373486"/>
          <a:ext cx="11101589" cy="6027314"/>
        </p:xfrm>
        <a:graphic>
          <a:graphicData uri="http://schemas.openxmlformats.org/drawingml/2006/table">
            <a:tbl>
              <a:tblPr firstRow="1" firstCol="1" bandRow="1">
                <a:tableStyleId>{16D9F66E-5EB9-4882-86FB-DCBF35E3C3E4}</a:tableStyleId>
              </a:tblPr>
              <a:tblGrid>
                <a:gridCol w="5549560"/>
                <a:gridCol w="5552029"/>
              </a:tblGrid>
              <a:tr h="549912">
                <a:tc>
                  <a:txBody>
                    <a:bodyPr/>
                    <a:lstStyle/>
                    <a:p>
                      <a:pPr>
                        <a:lnSpc>
                          <a:spcPct val="107000"/>
                        </a:lnSpc>
                        <a:spcAft>
                          <a:spcPts val="0"/>
                        </a:spcAft>
                      </a:pPr>
                      <a:r>
                        <a:rPr lang="en-IN" sz="1600" dirty="0">
                          <a:effectLst/>
                          <a:latin typeface="Verdana" panose="020B0604030504040204" pitchFamily="34" charset="0"/>
                          <a:ea typeface="Verdana" panose="020B0604030504040204" pitchFamily="34" charset="0"/>
                          <a:cs typeface="Verdana" panose="020B0604030504040204" pitchFamily="34" charset="0"/>
                        </a:rPr>
                        <a:t>Throws</a:t>
                      </a:r>
                    </a:p>
                  </a:txBody>
                  <a:tcPr marL="68580" marR="68580" marT="0" marB="0"/>
                </a:tc>
                <a:tc>
                  <a:txBody>
                    <a:bodyPr/>
                    <a:lstStyle/>
                    <a:p>
                      <a:pPr>
                        <a:lnSpc>
                          <a:spcPct val="107000"/>
                        </a:lnSpc>
                        <a:spcAft>
                          <a:spcPts val="0"/>
                        </a:spcAft>
                      </a:pPr>
                      <a:r>
                        <a:rPr lang="en-IN" sz="1600">
                          <a:effectLst/>
                          <a:latin typeface="Verdana" panose="020B0604030504040204" pitchFamily="34" charset="0"/>
                          <a:ea typeface="Verdana" panose="020B0604030504040204" pitchFamily="34" charset="0"/>
                          <a:cs typeface="Verdana" panose="020B0604030504040204" pitchFamily="34" charset="0"/>
                        </a:rPr>
                        <a:t>Throw</a:t>
                      </a:r>
                    </a:p>
                  </a:txBody>
                  <a:tcPr marL="68580" marR="68580" marT="0" marB="0"/>
                </a:tc>
              </a:tr>
              <a:tr h="1627994">
                <a:tc>
                  <a:txBody>
                    <a:bodyPr/>
                    <a:lstStyle/>
                    <a:p>
                      <a:pPr>
                        <a:lnSpc>
                          <a:spcPct val="107000"/>
                        </a:lnSpc>
                        <a:spcAft>
                          <a:spcPts val="0"/>
                        </a:spcAft>
                      </a:pPr>
                      <a:r>
                        <a:rPr lang="en-IN" sz="1600" b="0" dirty="0">
                          <a:effectLst/>
                          <a:latin typeface="Verdana" panose="020B0604030504040204" pitchFamily="34" charset="0"/>
                          <a:ea typeface="Verdana" panose="020B0604030504040204" pitchFamily="34" charset="0"/>
                          <a:cs typeface="Verdana" panose="020B0604030504040204" pitchFamily="34" charset="0"/>
                        </a:rPr>
                        <a:t>Throws is keyword which gives an indication for placing the common exception method within try-catch blocks for generating the user friendly error message.</a:t>
                      </a:r>
                    </a:p>
                  </a:txBody>
                  <a:tcPr marL="68580" marR="68580" marT="0" marB="0"/>
                </a:tc>
                <a:tc>
                  <a:txBody>
                    <a:bodyPr/>
                    <a:lstStyle/>
                    <a:p>
                      <a:pPr>
                        <a:lnSpc>
                          <a:spcPct val="107000"/>
                        </a:lnSpc>
                        <a:spcAft>
                          <a:spcPts val="0"/>
                        </a:spcAft>
                      </a:pPr>
                      <a:r>
                        <a:rPr lang="en-IN" sz="1600">
                          <a:effectLst/>
                          <a:latin typeface="Verdana" panose="020B0604030504040204" pitchFamily="34" charset="0"/>
                          <a:ea typeface="Verdana" panose="020B0604030504040204" pitchFamily="34" charset="0"/>
                          <a:cs typeface="Verdana" panose="020B0604030504040204" pitchFamily="34" charset="0"/>
                        </a:rPr>
                        <a:t>Throw is a keyword used for hitting or generating the exception which is occurring as a part of method body.</a:t>
                      </a:r>
                    </a:p>
                  </a:txBody>
                  <a:tcPr marL="68580" marR="68580" marT="0" marB="0"/>
                </a:tc>
              </a:tr>
              <a:tr h="1099832">
                <a:tc>
                  <a:txBody>
                    <a:bodyPr/>
                    <a:lstStyle/>
                    <a:p>
                      <a:pPr>
                        <a:lnSpc>
                          <a:spcPct val="107000"/>
                        </a:lnSpc>
                        <a:spcAft>
                          <a:spcPts val="0"/>
                        </a:spcAft>
                      </a:pPr>
                      <a:r>
                        <a:rPr lang="en-IN" sz="1600" b="0">
                          <a:effectLst/>
                          <a:latin typeface="Verdana" panose="020B0604030504040204" pitchFamily="34" charset="0"/>
                          <a:ea typeface="Verdana" panose="020B0604030504040204" pitchFamily="34" charset="0"/>
                          <a:cs typeface="Verdana" panose="020B0604030504040204" pitchFamily="34" charset="0"/>
                        </a:rPr>
                        <a:t>The place of using throws keyword is always as a part of method heading.</a:t>
                      </a:r>
                    </a:p>
                  </a:txBody>
                  <a:tcPr marL="68580" marR="68580" marT="0" marB="0"/>
                </a:tc>
                <a:tc>
                  <a:txBody>
                    <a:bodyPr/>
                    <a:lstStyle/>
                    <a:p>
                      <a:pPr>
                        <a:lnSpc>
                          <a:spcPct val="107000"/>
                        </a:lnSpc>
                        <a:spcAft>
                          <a:spcPts val="0"/>
                        </a:spcAft>
                      </a:pPr>
                      <a:r>
                        <a:rPr lang="en-IN" sz="1600" dirty="0">
                          <a:effectLst/>
                          <a:latin typeface="Verdana" panose="020B0604030504040204" pitchFamily="34" charset="0"/>
                          <a:ea typeface="Verdana" panose="020B0604030504040204" pitchFamily="34" charset="0"/>
                          <a:cs typeface="Verdana" panose="020B0604030504040204" pitchFamily="34" charset="0"/>
                        </a:rPr>
                        <a:t>The place of using throw keyword is always as a part of method body.</a:t>
                      </a:r>
                    </a:p>
                  </a:txBody>
                  <a:tcPr marL="68580" marR="68580" marT="0" marB="0"/>
                </a:tc>
              </a:tr>
              <a:tr h="2749576">
                <a:tc>
                  <a:txBody>
                    <a:bodyPr/>
                    <a:lstStyle/>
                    <a:p>
                      <a:pPr>
                        <a:lnSpc>
                          <a:spcPct val="107000"/>
                        </a:lnSpc>
                        <a:spcAft>
                          <a:spcPts val="0"/>
                        </a:spcAft>
                      </a:pPr>
                      <a:r>
                        <a:rPr lang="en-IN" sz="1600" b="0" dirty="0">
                          <a:effectLst/>
                          <a:latin typeface="Verdana" panose="020B0604030504040204" pitchFamily="34" charset="0"/>
                          <a:ea typeface="Verdana" panose="020B0604030504040204" pitchFamily="34" charset="0"/>
                          <a:cs typeface="Verdana" panose="020B0604030504040204" pitchFamily="34" charset="0"/>
                        </a:rPr>
                        <a:t>When we write throws keyword as a part of method heading it is optional to write throw keyword as a part of method body. This is applicable in case of re-throwing the exception.</a:t>
                      </a:r>
                    </a:p>
                  </a:txBody>
                  <a:tcPr marL="68580" marR="68580" marT="0" marB="0"/>
                </a:tc>
                <a:tc>
                  <a:txBody>
                    <a:bodyPr/>
                    <a:lstStyle/>
                    <a:p>
                      <a:pPr>
                        <a:lnSpc>
                          <a:spcPct val="107000"/>
                        </a:lnSpc>
                        <a:spcAft>
                          <a:spcPts val="0"/>
                        </a:spcAft>
                      </a:pPr>
                      <a:r>
                        <a:rPr lang="en-IN" sz="1600" dirty="0">
                          <a:effectLst/>
                          <a:latin typeface="Verdana" panose="020B0604030504040204" pitchFamily="34" charset="0"/>
                          <a:ea typeface="Verdana" panose="020B0604030504040204" pitchFamily="34" charset="0"/>
                          <a:cs typeface="Verdana" panose="020B0604030504040204" pitchFamily="34" charset="0"/>
                        </a:rPr>
                        <a:t>Irrespective of type of exception we hot by using throw keyword as a part of method body, it is recommended to the Java programmer to write the throw keyword as a part of method body.</a:t>
                      </a:r>
                    </a:p>
                  </a:txBody>
                  <a:tcPr marL="68580" marR="68580" marT="0" marB="0"/>
                </a:tc>
              </a:tr>
            </a:tbl>
          </a:graphicData>
        </a:graphic>
      </p:graphicFrame>
    </p:spTree>
    <p:extLst>
      <p:ext uri="{BB962C8B-B14F-4D97-AF65-F5344CB8AC3E}">
        <p14:creationId xmlns:p14="http://schemas.microsoft.com/office/powerpoint/2010/main" val="1096006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216"/>
          </a:xfrm>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Reserved Keywords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09108264"/>
              </p:ext>
            </p:extLst>
          </p:nvPr>
        </p:nvGraphicFramePr>
        <p:xfrm>
          <a:off x="838200" y="1786988"/>
          <a:ext cx="10515600" cy="4981448"/>
        </p:xfrm>
        <a:graphic>
          <a:graphicData uri="http://schemas.openxmlformats.org/drawingml/2006/table">
            <a:tbl>
              <a:tblPr firstRow="1" bandRow="1">
                <a:tableStyleId>{5940675A-B579-460E-94D1-54222C63F5DA}</a:tableStyleId>
              </a:tblPr>
              <a:tblGrid>
                <a:gridCol w="2103120"/>
                <a:gridCol w="2103120"/>
                <a:gridCol w="2103120"/>
                <a:gridCol w="2103120"/>
                <a:gridCol w="2103120"/>
              </a:tblGrid>
              <a:tr h="2501676">
                <a:tc>
                  <a:txBody>
                    <a:bodyPr/>
                    <a:lstStyle/>
                    <a:p>
                      <a:pPr marL="0" indent="0">
                        <a:buNone/>
                      </a:pPr>
                      <a:r>
                        <a:rPr lang="en-IN" sz="1200" b="1" dirty="0" smtClean="0">
                          <a:latin typeface="Verdana" panose="020B0604030504040204" pitchFamily="34" charset="0"/>
                          <a:ea typeface="Verdana" panose="020B0604030504040204" pitchFamily="34" charset="0"/>
                          <a:cs typeface="Verdana" panose="020B0604030504040204" pitchFamily="34" charset="0"/>
                        </a:rPr>
                        <a:t>Java Files:</a:t>
                      </a:r>
                    </a:p>
                    <a:p>
                      <a:pPr>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class</a:t>
                      </a:r>
                    </a:p>
                    <a:p>
                      <a:pPr>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interface</a:t>
                      </a:r>
                    </a:p>
                    <a:p>
                      <a:pPr>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enum</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200" b="1"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Data Types:</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byte</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short</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int</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long</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float</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double</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err="1"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boolean</a:t>
                      </a:r>
                      <a:endPar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void</a:t>
                      </a:r>
                      <a:endParaRPr lang="en-IN" sz="1200" dirty="0" smtClean="0">
                        <a:latin typeface="Verdana" panose="020B0604030504040204" pitchFamily="34" charset="0"/>
                        <a:ea typeface="Verdana" panose="020B0604030504040204" pitchFamily="34" charset="0"/>
                        <a:cs typeface="Verdana" panose="020B0604030504040204" pitchFamily="34" charset="0"/>
                      </a:endParaRPr>
                    </a:p>
                    <a:p>
                      <a:endParaRPr lang="en-IN"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Control Statement:</a:t>
                      </a:r>
                    </a:p>
                    <a:p>
                      <a:endParaRPr lang="en-IN" sz="12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200" b="1" dirty="0" smtClean="0">
                          <a:latin typeface="Verdana" panose="020B0604030504040204" pitchFamily="34" charset="0"/>
                          <a:ea typeface="Verdana" panose="020B0604030504040204" pitchFamily="34" charset="0"/>
                          <a:cs typeface="Verdana" panose="020B0604030504040204" pitchFamily="34" charset="0"/>
                        </a:rPr>
                        <a:t>1.  Conditional</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if</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else</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switch</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case</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Default</a:t>
                      </a:r>
                    </a:p>
                    <a:p>
                      <a:pPr marL="342900" indent="-342900">
                        <a:buFont typeface="Wingdings" panose="05000000000000000000" pitchFamily="2" charset="2"/>
                        <a:buChar char="v"/>
                      </a:pPr>
                      <a:endParaRPr lang="en-IN" sz="12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200" b="1" dirty="0" smtClean="0">
                          <a:latin typeface="Verdana" panose="020B0604030504040204" pitchFamily="34" charset="0"/>
                          <a:ea typeface="Verdana" panose="020B0604030504040204" pitchFamily="34" charset="0"/>
                          <a:cs typeface="Verdana" panose="020B0604030504040204" pitchFamily="34" charset="0"/>
                        </a:rPr>
                        <a:t>2.  Loop</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while</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do</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for</a:t>
                      </a:r>
                    </a:p>
                    <a:p>
                      <a:pPr marL="0" indent="0">
                        <a:buFont typeface="Wingdings" panose="05000000000000000000" pitchFamily="2" charset="2"/>
                        <a:buNone/>
                      </a:pPr>
                      <a:endParaRPr lang="en-IN" sz="12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200" b="1" dirty="0" smtClean="0">
                          <a:latin typeface="Verdana" panose="020B0604030504040204" pitchFamily="34" charset="0"/>
                          <a:ea typeface="Verdana" panose="020B0604030504040204" pitchFamily="34" charset="0"/>
                          <a:cs typeface="Verdana" panose="020B0604030504040204" pitchFamily="34" charset="0"/>
                        </a:rPr>
                        <a:t>3. Transfer</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break</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Continue</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return</a:t>
                      </a:r>
                    </a:p>
                    <a:p>
                      <a:pPr marL="342900" indent="-342900">
                        <a:buFont typeface="Wingdings" panose="05000000000000000000" pitchFamily="2" charset="2"/>
                        <a:buChar char="v"/>
                      </a:pPr>
                      <a:endParaRPr lang="en-IN"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Modifiers:</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static</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final</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abstract</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native</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transient</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volatile</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synchronized</a:t>
                      </a:r>
                    </a:p>
                    <a:p>
                      <a:pPr marL="285750" indent="-285750">
                        <a:buFont typeface="Wingdings" panose="05000000000000000000" pitchFamily="2" charset="2"/>
                        <a:buChar char="v"/>
                      </a:pPr>
                      <a:r>
                        <a:rPr lang="en-IN" sz="1200" dirty="0" err="1" smtClean="0">
                          <a:latin typeface="Verdana" panose="020B0604030504040204" pitchFamily="34" charset="0"/>
                          <a:ea typeface="Verdana" panose="020B0604030504040204" pitchFamily="34" charset="0"/>
                          <a:cs typeface="Verdana" panose="020B0604030504040204" pitchFamily="34" charset="0"/>
                        </a:rPr>
                        <a:t>strictfy</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Object Representation:</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this</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super</a:t>
                      </a:r>
                    </a:p>
                    <a:p>
                      <a:pPr marL="285750" indent="-285750">
                        <a:buFont typeface="Wingdings" panose="05000000000000000000" pitchFamily="2" charset="2"/>
                        <a:buChar char="v"/>
                      </a:pPr>
                      <a:r>
                        <a:rPr lang="en-IN" sz="1200" dirty="0" err="1" smtClean="0">
                          <a:latin typeface="Verdana" panose="020B0604030504040204" pitchFamily="34" charset="0"/>
                          <a:ea typeface="Verdana" panose="020B0604030504040204" pitchFamily="34" charset="0"/>
                          <a:cs typeface="Verdana" panose="020B0604030504040204" pitchFamily="34" charset="0"/>
                        </a:rPr>
                        <a:t>instanceof</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Exception handling:</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try</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catch</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finally</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throws</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throw</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assert</a:t>
                      </a:r>
                    </a:p>
                    <a:p>
                      <a:pPr marL="0" indent="0">
                        <a:buFont typeface="Wingdings" panose="05000000000000000000" pitchFamily="2" charset="2"/>
                        <a:buNone/>
                      </a:pPr>
                      <a:endParaRPr lang="en-IN" sz="1200" dirty="0" smtClean="0">
                        <a:latin typeface="Verdana" panose="020B0604030504040204" pitchFamily="34" charset="0"/>
                        <a:ea typeface="Verdana" panose="020B0604030504040204" pitchFamily="34" charset="0"/>
                        <a:cs typeface="Verdana" panose="020B0604030504040204" pitchFamily="34" charset="0"/>
                      </a:endParaRPr>
                    </a:p>
                    <a:p>
                      <a:r>
                        <a:rPr lang="en-IN" sz="1200" b="1" dirty="0" smtClean="0">
                          <a:latin typeface="Verdana" panose="020B0604030504040204" pitchFamily="34" charset="0"/>
                          <a:ea typeface="Verdana" panose="020B0604030504040204" pitchFamily="34" charset="0"/>
                          <a:cs typeface="Verdana" panose="020B0604030504040204" pitchFamily="34" charset="0"/>
                        </a:rPr>
                        <a:t>Unused keyword:</a:t>
                      </a:r>
                    </a:p>
                    <a:p>
                      <a:pPr marL="285750" indent="-285750">
                        <a:buFont typeface="Wingdings" panose="05000000000000000000" pitchFamily="2" charset="2"/>
                        <a:buChar char="v"/>
                      </a:pPr>
                      <a:r>
                        <a:rPr lang="en-IN" sz="1200" dirty="0" err="1" smtClean="0">
                          <a:latin typeface="Verdana" panose="020B0604030504040204" pitchFamily="34" charset="0"/>
                          <a:ea typeface="Verdana" panose="020B0604030504040204" pitchFamily="34" charset="0"/>
                          <a:cs typeface="Verdana" panose="020B0604030504040204" pitchFamily="34" charset="0"/>
                        </a:rPr>
                        <a:t>goto</a:t>
                      </a:r>
                      <a:endParaRPr lang="en-IN" sz="1200" dirty="0" smtClean="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panose="05000000000000000000" pitchFamily="2" charset="2"/>
                        <a:buChar char="v"/>
                      </a:pPr>
                      <a:r>
                        <a:rPr lang="en-IN" sz="1200" dirty="0" err="1" smtClean="0">
                          <a:latin typeface="Verdana" panose="020B0604030504040204" pitchFamily="34" charset="0"/>
                          <a:ea typeface="Verdana" panose="020B0604030504040204" pitchFamily="34" charset="0"/>
                          <a:cs typeface="Verdana" panose="020B0604030504040204" pitchFamily="34" charset="0"/>
                        </a:rPr>
                        <a:t>Const</a:t>
                      </a:r>
                      <a:endParaRPr lang="en-IN" sz="1200" dirty="0" smtClean="0">
                        <a:latin typeface="Verdana" panose="020B0604030504040204" pitchFamily="34" charset="0"/>
                        <a:ea typeface="Verdana" panose="020B0604030504040204" pitchFamily="34" charset="0"/>
                        <a:cs typeface="Verdana" panose="020B0604030504040204" pitchFamily="34" charset="0"/>
                      </a:endParaRPr>
                    </a:p>
                    <a:p>
                      <a:pPr marL="0" indent="0">
                        <a:buFont typeface="Wingdings" panose="05000000000000000000" pitchFamily="2" charset="2"/>
                        <a:buNone/>
                      </a:pPr>
                      <a:endParaRPr lang="en-IN" sz="1200" dirty="0" smtClean="0">
                        <a:latin typeface="Verdana" panose="020B0604030504040204" pitchFamily="34" charset="0"/>
                        <a:ea typeface="Verdana" panose="020B0604030504040204" pitchFamily="34" charset="0"/>
                        <a:cs typeface="Verdana" panose="020B0604030504040204" pitchFamily="34" charset="0"/>
                      </a:endParaRPr>
                    </a:p>
                    <a:p>
                      <a:pPr marL="0" indent="0">
                        <a:buFont typeface="Wingdings" panose="05000000000000000000" pitchFamily="2" charset="2"/>
                        <a:buNone/>
                      </a:pPr>
                      <a:r>
                        <a:rPr lang="en-IN" sz="1200" b="1" dirty="0" smtClean="0">
                          <a:latin typeface="Verdana" panose="020B0604030504040204" pitchFamily="34" charset="0"/>
                          <a:ea typeface="Verdana" panose="020B0604030504040204" pitchFamily="34" charset="0"/>
                          <a:cs typeface="Verdana" panose="020B0604030504040204" pitchFamily="34" charset="0"/>
                        </a:rPr>
                        <a:t>Default literals:</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null</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True</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false</a:t>
                      </a:r>
                    </a:p>
                    <a:p>
                      <a:pPr marL="0" indent="0">
                        <a:buFont typeface="Wingdings" panose="05000000000000000000" pitchFamily="2" charset="2"/>
                        <a:buNone/>
                      </a:pP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marL="0" marR="0" lvl="0" indent="0" algn="l" defTabSz="914400" rtl="0" eaLnBrk="1" fontAlgn="auto" latinLnBrk="0" hangingPunct="1">
                        <a:lnSpc>
                          <a:spcPct val="90000"/>
                        </a:lnSpc>
                        <a:spcBef>
                          <a:spcPts val="1000"/>
                        </a:spcBef>
                        <a:spcAft>
                          <a:spcPts val="0"/>
                        </a:spcAft>
                        <a:buClrTx/>
                        <a:buSzTx/>
                        <a:buFont typeface="Wingdings" panose="05000000000000000000" pitchFamily="2" charset="2"/>
                        <a:buNone/>
                        <a:tabLst/>
                        <a:defRPr/>
                      </a:pPr>
                      <a:r>
                        <a:rPr kumimoji="0" lang="en-IN" sz="1200" b="1" i="0" u="none" strike="noStrike" kern="1200" cap="none" spc="0" normalizeH="0" baseline="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Memory Location:</a:t>
                      </a: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static</a:t>
                      </a: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new</a:t>
                      </a:r>
                    </a:p>
                    <a:p>
                      <a:endParaRPr lang="en-IN"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Accessibility</a:t>
                      </a:r>
                      <a:r>
                        <a:rPr lang="en-IN" sz="1200" b="1" baseline="0" dirty="0" smtClean="0">
                          <a:latin typeface="Verdana" panose="020B0604030504040204" pitchFamily="34" charset="0"/>
                          <a:ea typeface="Verdana" panose="020B0604030504040204" pitchFamily="34" charset="0"/>
                          <a:cs typeface="Verdana" panose="020B0604030504040204" pitchFamily="34" charset="0"/>
                        </a:rPr>
                        <a:t> Modifier:</a:t>
                      </a:r>
                    </a:p>
                    <a:p>
                      <a:pPr marL="285750" indent="-285750">
                        <a:buFont typeface="Wingdings" panose="05000000000000000000" pitchFamily="2" charset="2"/>
                        <a:buChar char="v"/>
                      </a:pPr>
                      <a:r>
                        <a:rPr lang="en-IN" sz="1200" baseline="0" dirty="0" smtClean="0">
                          <a:latin typeface="Verdana" panose="020B0604030504040204" pitchFamily="34" charset="0"/>
                          <a:ea typeface="Verdana" panose="020B0604030504040204" pitchFamily="34" charset="0"/>
                          <a:cs typeface="Verdana" panose="020B0604030504040204" pitchFamily="34" charset="0"/>
                        </a:rPr>
                        <a:t>private</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protected</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public</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Inheritance relationship:</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extends</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Implements</a:t>
                      </a:r>
                    </a:p>
                    <a:p>
                      <a:pPr marL="285750" indent="-285750">
                        <a:buFont typeface="Wingdings" panose="05000000000000000000" pitchFamily="2" charset="2"/>
                        <a:buChar char="v"/>
                      </a:pP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Package:</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package</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import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20050294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53061"/>
          </a:xfrm>
        </p:spPr>
        <p:txBody>
          <a:bodyPr>
            <a:normAutofit fontScale="90000"/>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Literals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785612"/>
            <a:ext cx="10515600" cy="5391352"/>
          </a:xfrm>
        </p:spPr>
        <p:txBody>
          <a:bodyPr>
            <a:normAutofit/>
          </a:bodyPr>
          <a:lstStyle/>
          <a:p>
            <a:r>
              <a:rPr lang="en-IN" sz="1400" dirty="0">
                <a:latin typeface="Verdana" panose="020B0604030504040204" pitchFamily="34" charset="0"/>
                <a:ea typeface="Verdana" panose="020B0604030504040204" pitchFamily="34" charset="0"/>
                <a:cs typeface="Verdana" panose="020B0604030504040204" pitchFamily="34" charset="0"/>
              </a:rPr>
              <a:t>Literals are number, text, or anything that represent a value. In other words, Literals in Java are the constant values assigned to the variable. It is also called a constant</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Example: int </a:t>
            </a:r>
            <a:r>
              <a:rPr lang="en-IN" sz="1400" dirty="0" err="1" smtClean="0">
                <a:latin typeface="Verdana" panose="020B0604030504040204" pitchFamily="34" charset="0"/>
                <a:ea typeface="Verdana" panose="020B0604030504040204" pitchFamily="34" charset="0"/>
                <a:cs typeface="Verdana" panose="020B0604030504040204" pitchFamily="34" charset="0"/>
              </a:rPr>
              <a:t>i</a:t>
            </a:r>
            <a:r>
              <a:rPr lang="en-IN" sz="1400" dirty="0" smtClean="0">
                <a:latin typeface="Verdana" panose="020B0604030504040204" pitchFamily="34" charset="0"/>
                <a:ea typeface="Verdana" panose="020B0604030504040204" pitchFamily="34" charset="0"/>
                <a:cs typeface="Verdana" panose="020B0604030504040204" pitchFamily="34" charset="0"/>
              </a:rPr>
              <a:t>=100;// Here 100 is a literal.</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There are 5 types of literals in Java.</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p:txBody>
      </p:sp>
      <p:sp>
        <p:nvSpPr>
          <p:cNvPr id="4" name="Oval 3"/>
          <p:cNvSpPr/>
          <p:nvPr/>
        </p:nvSpPr>
        <p:spPr>
          <a:xfrm>
            <a:off x="1880316" y="2685245"/>
            <a:ext cx="1326524" cy="122349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dirty="0" smtClean="0"/>
              <a:t>Java Literals</a:t>
            </a:r>
            <a:endParaRPr lang="en-IN" dirty="0"/>
          </a:p>
        </p:txBody>
      </p:sp>
      <p:sp>
        <p:nvSpPr>
          <p:cNvPr id="5" name="Rounded Rectangle 4"/>
          <p:cNvSpPr/>
          <p:nvPr/>
        </p:nvSpPr>
        <p:spPr>
          <a:xfrm>
            <a:off x="6014434" y="2073497"/>
            <a:ext cx="2369712" cy="5666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Integral Literals</a:t>
            </a:r>
            <a:endParaRPr lang="en-IN" dirty="0"/>
          </a:p>
        </p:txBody>
      </p:sp>
      <p:sp>
        <p:nvSpPr>
          <p:cNvPr id="6" name="Rounded Rectangle 5"/>
          <p:cNvSpPr/>
          <p:nvPr/>
        </p:nvSpPr>
        <p:spPr>
          <a:xfrm>
            <a:off x="6025165" y="2753931"/>
            <a:ext cx="2369712" cy="5666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Floating-Point Literals</a:t>
            </a:r>
            <a:endParaRPr lang="en-IN" dirty="0"/>
          </a:p>
        </p:txBody>
      </p:sp>
      <p:sp>
        <p:nvSpPr>
          <p:cNvPr id="7" name="Rounded Rectangle 6"/>
          <p:cNvSpPr/>
          <p:nvPr/>
        </p:nvSpPr>
        <p:spPr>
          <a:xfrm>
            <a:off x="6035896" y="3460125"/>
            <a:ext cx="2369712" cy="5666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Char Literals</a:t>
            </a:r>
            <a:endParaRPr lang="en-IN" dirty="0"/>
          </a:p>
        </p:txBody>
      </p:sp>
      <p:sp>
        <p:nvSpPr>
          <p:cNvPr id="8" name="Rounded Rectangle 7"/>
          <p:cNvSpPr/>
          <p:nvPr/>
        </p:nvSpPr>
        <p:spPr>
          <a:xfrm>
            <a:off x="6046627" y="4153442"/>
            <a:ext cx="2369712" cy="5666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String Literals</a:t>
            </a:r>
            <a:endParaRPr lang="en-IN" dirty="0"/>
          </a:p>
        </p:txBody>
      </p:sp>
      <p:sp>
        <p:nvSpPr>
          <p:cNvPr id="9" name="Rounded Rectangle 8"/>
          <p:cNvSpPr/>
          <p:nvPr/>
        </p:nvSpPr>
        <p:spPr>
          <a:xfrm>
            <a:off x="6044479" y="4898275"/>
            <a:ext cx="2369712" cy="5666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Boolean Literals</a:t>
            </a:r>
            <a:endParaRPr lang="en-IN" dirty="0"/>
          </a:p>
        </p:txBody>
      </p:sp>
      <p:cxnSp>
        <p:nvCxnSpPr>
          <p:cNvPr id="17" name="Straight Arrow Connector 16"/>
          <p:cNvCxnSpPr>
            <a:stCxn id="4" idx="6"/>
            <a:endCxn id="5" idx="1"/>
          </p:cNvCxnSpPr>
          <p:nvPr/>
        </p:nvCxnSpPr>
        <p:spPr>
          <a:xfrm flipV="1">
            <a:off x="3206840" y="2356832"/>
            <a:ext cx="2807594" cy="9401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4" idx="6"/>
            <a:endCxn id="7" idx="1"/>
          </p:cNvCxnSpPr>
          <p:nvPr/>
        </p:nvCxnSpPr>
        <p:spPr>
          <a:xfrm>
            <a:off x="3206840" y="3296992"/>
            <a:ext cx="2829056" cy="4464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4" idx="6"/>
            <a:endCxn id="6" idx="1"/>
          </p:cNvCxnSpPr>
          <p:nvPr/>
        </p:nvCxnSpPr>
        <p:spPr>
          <a:xfrm flipV="1">
            <a:off x="3206840" y="3037266"/>
            <a:ext cx="2818325" cy="2597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4" idx="6"/>
            <a:endCxn id="8" idx="1"/>
          </p:cNvCxnSpPr>
          <p:nvPr/>
        </p:nvCxnSpPr>
        <p:spPr>
          <a:xfrm>
            <a:off x="3206840" y="3296992"/>
            <a:ext cx="2839787" cy="11397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4" idx="6"/>
            <a:endCxn id="9" idx="1"/>
          </p:cNvCxnSpPr>
          <p:nvPr/>
        </p:nvCxnSpPr>
        <p:spPr>
          <a:xfrm>
            <a:off x="3206840" y="3296992"/>
            <a:ext cx="2837639" cy="18846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ounded Rectangle 14"/>
          <p:cNvSpPr/>
          <p:nvPr/>
        </p:nvSpPr>
        <p:spPr>
          <a:xfrm>
            <a:off x="9606081" y="1297846"/>
            <a:ext cx="998234" cy="28529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decimal</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16" name="Rounded Rectangle 15"/>
          <p:cNvSpPr/>
          <p:nvPr/>
        </p:nvSpPr>
        <p:spPr>
          <a:xfrm>
            <a:off x="9608352" y="1668612"/>
            <a:ext cx="998234" cy="28529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latin typeface="Verdana" panose="020B0604030504040204" pitchFamily="34" charset="0"/>
                <a:ea typeface="Verdana" panose="020B0604030504040204" pitchFamily="34" charset="0"/>
                <a:cs typeface="Verdana" panose="020B0604030504040204" pitchFamily="34" charset="0"/>
              </a:rPr>
              <a:t>o</a:t>
            </a:r>
            <a:r>
              <a:rPr lang="en-IN" sz="1400" dirty="0" smtClean="0">
                <a:latin typeface="Verdana" panose="020B0604030504040204" pitchFamily="34" charset="0"/>
                <a:ea typeface="Verdana" panose="020B0604030504040204" pitchFamily="34" charset="0"/>
                <a:cs typeface="Verdana" panose="020B0604030504040204" pitchFamily="34" charset="0"/>
              </a:rPr>
              <a:t>ctal</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18" name="Rounded Rectangle 17"/>
          <p:cNvSpPr/>
          <p:nvPr/>
        </p:nvSpPr>
        <p:spPr>
          <a:xfrm>
            <a:off x="9446856" y="2080388"/>
            <a:ext cx="1485001" cy="2761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err="1" smtClean="0">
                <a:latin typeface="Verdana" panose="020B0604030504040204" pitchFamily="34" charset="0"/>
                <a:ea typeface="Verdana" panose="020B0604030504040204" pitchFamily="34" charset="0"/>
                <a:cs typeface="Verdana" panose="020B0604030504040204" pitchFamily="34" charset="0"/>
              </a:rPr>
              <a:t>Hexa</a:t>
            </a:r>
            <a:r>
              <a:rPr lang="en-IN" sz="1400" dirty="0" smtClean="0">
                <a:latin typeface="Verdana" panose="020B0604030504040204" pitchFamily="34" charset="0"/>
                <a:ea typeface="Verdana" panose="020B0604030504040204" pitchFamily="34" charset="0"/>
                <a:cs typeface="Verdana" panose="020B0604030504040204" pitchFamily="34" charset="0"/>
              </a:rPr>
              <a:t>-decimal</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19" name="Rounded Rectangle 18"/>
          <p:cNvSpPr/>
          <p:nvPr/>
        </p:nvSpPr>
        <p:spPr>
          <a:xfrm>
            <a:off x="9637920" y="2476109"/>
            <a:ext cx="998234" cy="28529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binary</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cxnSp>
        <p:nvCxnSpPr>
          <p:cNvPr id="11" name="Straight Connector 10"/>
          <p:cNvCxnSpPr>
            <a:endCxn id="15" idx="1"/>
          </p:cNvCxnSpPr>
          <p:nvPr/>
        </p:nvCxnSpPr>
        <p:spPr>
          <a:xfrm flipV="1">
            <a:off x="8394877" y="1440493"/>
            <a:ext cx="1211204" cy="916027"/>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endCxn id="18" idx="1"/>
          </p:cNvCxnSpPr>
          <p:nvPr/>
        </p:nvCxnSpPr>
        <p:spPr>
          <a:xfrm flipV="1">
            <a:off x="8414191" y="2218454"/>
            <a:ext cx="1032665" cy="138066"/>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endCxn id="19" idx="1"/>
          </p:cNvCxnSpPr>
          <p:nvPr/>
        </p:nvCxnSpPr>
        <p:spPr>
          <a:xfrm>
            <a:off x="8414191" y="2356520"/>
            <a:ext cx="1223729" cy="262236"/>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a:endCxn id="16" idx="1"/>
          </p:cNvCxnSpPr>
          <p:nvPr/>
        </p:nvCxnSpPr>
        <p:spPr>
          <a:xfrm flipV="1">
            <a:off x="8414191" y="1811259"/>
            <a:ext cx="1194161" cy="54526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141900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2830"/>
            <a:ext cx="10515600" cy="6054133"/>
          </a:xfrm>
        </p:spPr>
        <p:txBody>
          <a:bodyPr>
            <a:normAutofit lnSpcReduction="10000"/>
          </a:bodyPr>
          <a:lstStyle/>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Integral Literals:</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All integer type literals are called integral literals. </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We can specify the integer literals in 4 different ways.</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Decimal Literals (Base 10): digits from 0-9 are allowed.</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Octal Literals (Base 8): digits from 0-7 are allowed and should always have prefix 0(zero).</a:t>
            </a:r>
          </a:p>
          <a:p>
            <a:pPr marL="342900" indent="-342900">
              <a:buFont typeface="+mj-lt"/>
              <a:buAutoNum type="arabicPeriod"/>
            </a:pPr>
            <a:r>
              <a:rPr lang="en-IN" sz="1400" dirty="0" err="1" smtClean="0">
                <a:latin typeface="Verdana" panose="020B0604030504040204" pitchFamily="34" charset="0"/>
                <a:ea typeface="Verdana" panose="020B0604030504040204" pitchFamily="34" charset="0"/>
                <a:cs typeface="Verdana" panose="020B0604030504040204" pitchFamily="34" charset="0"/>
              </a:rPr>
              <a:t>Hexa</a:t>
            </a:r>
            <a:r>
              <a:rPr lang="en-IN" sz="1400" dirty="0" smtClean="0">
                <a:latin typeface="Verdana" panose="020B0604030504040204" pitchFamily="34" charset="0"/>
                <a:ea typeface="Verdana" panose="020B0604030504040204" pitchFamily="34" charset="0"/>
                <a:cs typeface="Verdana" panose="020B0604030504040204" pitchFamily="34" charset="0"/>
              </a:rPr>
              <a:t>-Decimal Literals( Base 16): digits from 0-9 and also characters from [a-f] are </a:t>
            </a:r>
            <a:r>
              <a:rPr lang="en-IN" sz="1400" dirty="0" err="1" smtClean="0">
                <a:latin typeface="Verdana" panose="020B0604030504040204" pitchFamily="34" charset="0"/>
                <a:ea typeface="Verdana" panose="020B0604030504040204" pitchFamily="34" charset="0"/>
                <a:cs typeface="Verdana" panose="020B0604030504040204" pitchFamily="34" charset="0"/>
              </a:rPr>
              <a:t>allowe</a:t>
            </a:r>
            <a:r>
              <a:rPr lang="en-IN" sz="1400" dirty="0" smtClean="0">
                <a:latin typeface="Verdana" panose="020B0604030504040204" pitchFamily="34" charset="0"/>
                <a:ea typeface="Verdana" panose="020B0604030504040204" pitchFamily="34" charset="0"/>
                <a:cs typeface="Verdana" panose="020B0604030504040204" pitchFamily="34" charset="0"/>
              </a:rPr>
              <a:t>. </a:t>
            </a:r>
            <a:r>
              <a:rPr lang="en-IN" sz="1400" dirty="0">
                <a:latin typeface="Verdana" panose="020B0604030504040204" pitchFamily="34" charset="0"/>
                <a:ea typeface="Verdana" panose="020B0604030504040204" pitchFamily="34" charset="0"/>
                <a:cs typeface="Verdana" panose="020B0604030504040204" pitchFamily="34" charset="0"/>
              </a:rPr>
              <a:t>We can use both uppercase and lowercase characters</a:t>
            </a:r>
            <a:r>
              <a:rPr lang="en-IN" sz="1400" dirty="0" smtClean="0">
                <a:latin typeface="Verdana" panose="020B0604030504040204" pitchFamily="34" charset="0"/>
                <a:ea typeface="Verdana" panose="020B0604030504040204" pitchFamily="34" charset="0"/>
                <a:cs typeface="Verdana" panose="020B0604030504040204" pitchFamily="34" charset="0"/>
              </a:rPr>
              <a:t>. Literals value should be prefixed with 0x or 0X.</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4.  Binary Literals(Base 2): From Java 1.7 onwards we can specify literals values even in binary form also, allowed digits are 0 and 1. Literals value should be prefixed with 0b or 0B.</a:t>
            </a:r>
            <a:endParaRPr lang="en-IN" sz="1400" dirty="0">
              <a:latin typeface="Verdana" panose="020B0604030504040204" pitchFamily="34" charset="0"/>
              <a:ea typeface="Verdana" panose="020B0604030504040204" pitchFamily="34" charset="0"/>
              <a:cs typeface="Verdana" panose="020B0604030504040204" pitchFamily="34" charset="0"/>
            </a:endParaRPr>
          </a:p>
          <a:p>
            <a:pPr>
              <a:buFont typeface="Wingdings" panose="05000000000000000000" pitchFamily="2" charset="2"/>
              <a:buChar char="v"/>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By </a:t>
            </a:r>
            <a:r>
              <a:rPr lang="en-IN" sz="1400" dirty="0">
                <a:latin typeface="Verdana" panose="020B0604030504040204" pitchFamily="34" charset="0"/>
                <a:ea typeface="Verdana" panose="020B0604030504040204" pitchFamily="34" charset="0"/>
                <a:cs typeface="Verdana" panose="020B0604030504040204" pitchFamily="34" charset="0"/>
              </a:rPr>
              <a:t>default, every literal is of int type, we can specify explicitly as long type by suffixed with l or L. There is no way to specify byte and short literals explicitly but indirectly we can specify. Whenever we are assigning integral literal to the byte variable and if the value within the range of byte then the compiler treats it automatically as byte literals</a:t>
            </a:r>
            <a:r>
              <a:rPr lang="en-IN" sz="1400" dirty="0" smtClean="0">
                <a:latin typeface="Verdana" panose="020B0604030504040204" pitchFamily="34" charset="0"/>
                <a:ea typeface="Verdana" panose="020B0604030504040204" pitchFamily="34" charset="0"/>
                <a:cs typeface="Verdana" panose="020B0604030504040204" pitchFamily="34" charset="0"/>
              </a:rPr>
              <a:t>.</a:t>
            </a: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Floating Point Literals:</a:t>
            </a:r>
          </a:p>
          <a:p>
            <a:pPr>
              <a:buFont typeface="Wingdings" panose="05000000000000000000" pitchFamily="2" charset="2"/>
              <a:buChar char="v"/>
            </a:pPr>
            <a:r>
              <a:rPr lang="en-IN" sz="1400" dirty="0">
                <a:latin typeface="Verdana" panose="020B0604030504040204" pitchFamily="34" charset="0"/>
                <a:ea typeface="Verdana" panose="020B0604030504040204" pitchFamily="34" charset="0"/>
                <a:cs typeface="Verdana" panose="020B0604030504040204" pitchFamily="34" charset="0"/>
              </a:rPr>
              <a:t>By default every floating point literal is of double type and hence we cant assign directly to float variable. But we can specify floating point literal as float type by suffixed with f or F. We can </a:t>
            </a:r>
            <a:r>
              <a:rPr lang="en-IN" sz="1400" dirty="0" smtClean="0">
                <a:latin typeface="Verdana" panose="020B0604030504040204" pitchFamily="34" charset="0"/>
                <a:ea typeface="Verdana" panose="020B0604030504040204" pitchFamily="34" charset="0"/>
                <a:cs typeface="Verdana" panose="020B0604030504040204" pitchFamily="34" charset="0"/>
              </a:rPr>
              <a:t>also specify </a:t>
            </a:r>
            <a:r>
              <a:rPr lang="en-IN" sz="1400" dirty="0">
                <a:latin typeface="Verdana" panose="020B0604030504040204" pitchFamily="34" charset="0"/>
                <a:ea typeface="Verdana" panose="020B0604030504040204" pitchFamily="34" charset="0"/>
                <a:cs typeface="Verdana" panose="020B0604030504040204" pitchFamily="34" charset="0"/>
              </a:rPr>
              <a:t>explicitly floating point literal as double type by suffixed with d or D. Of course this convention is not required</a:t>
            </a:r>
            <a:r>
              <a:rPr lang="en-IN" sz="1400" dirty="0" smtClean="0">
                <a:latin typeface="Verdana" panose="020B0604030504040204" pitchFamily="34" charset="0"/>
                <a:ea typeface="Verdana" panose="020B0604030504040204" pitchFamily="34" charset="0"/>
                <a:cs typeface="Verdana" panose="020B0604030504040204" pitchFamily="34" charset="0"/>
              </a:rPr>
              <a:t>.</a:t>
            </a: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Character Literals:</a:t>
            </a:r>
            <a:endParaRPr lang="en-IN" sz="1400" b="1" dirty="0">
              <a:latin typeface="Verdana" panose="020B0604030504040204" pitchFamily="34" charset="0"/>
              <a:ea typeface="Verdana" panose="020B0604030504040204" pitchFamily="34" charset="0"/>
              <a:cs typeface="Verdana" panose="020B0604030504040204" pitchFamily="34" charset="0"/>
            </a:endParaRP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The single character placed inside single quote is considered as character literal. All character literals are of type char.</a:t>
            </a: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Sting Literals:</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Characters placed inside double quotes is considered as string literal. All string literals are of type </a:t>
            </a:r>
            <a:r>
              <a:rPr lang="en-IN" sz="1400" dirty="0" err="1" smtClean="0">
                <a:latin typeface="Verdana" panose="020B0604030504040204" pitchFamily="34" charset="0"/>
                <a:ea typeface="Verdana" panose="020B0604030504040204" pitchFamily="34" charset="0"/>
                <a:cs typeface="Verdana" panose="020B0604030504040204" pitchFamily="34" charset="0"/>
              </a:rPr>
              <a:t>java.lang.String</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575215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subTitle" idx="1"/>
          </p:nvPr>
        </p:nvSpPr>
        <p:spPr>
          <a:xfrm>
            <a:off x="368300" y="150813"/>
            <a:ext cx="11628438" cy="6264275"/>
          </a:xfrm>
        </p:spPr>
        <p:txBody>
          <a:bodyPr>
            <a:normAutofit/>
          </a:bodyPr>
          <a:lstStyle/>
          <a:p>
            <a:pPr algn="l"/>
            <a:r>
              <a:rPr lang="en-IN" sz="1400" b="1" u="sng" dirty="0">
                <a:latin typeface="Verdana" panose="020B0604030504040204" pitchFamily="34" charset="0"/>
                <a:ea typeface="Verdana" panose="020B0604030504040204" pitchFamily="34" charset="0"/>
                <a:cs typeface="Verdana" panose="020B0604030504040204" pitchFamily="34" charset="0"/>
              </a:rPr>
              <a:t>Primitive type conversion:</a:t>
            </a: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the </a:t>
            </a:r>
            <a:r>
              <a:rPr lang="en-IN" sz="1400" dirty="0">
                <a:latin typeface="Verdana" panose="020B0604030504040204" pitchFamily="34" charset="0"/>
                <a:ea typeface="Verdana" panose="020B0604030504040204" pitchFamily="34" charset="0"/>
                <a:cs typeface="Verdana" panose="020B0604030504040204" pitchFamily="34" charset="0"/>
              </a:rPr>
              <a:t>process of </a:t>
            </a:r>
            <a:r>
              <a:rPr lang="en-IN" sz="1400" dirty="0" smtClean="0">
                <a:latin typeface="Verdana" panose="020B0604030504040204" pitchFamily="34" charset="0"/>
                <a:ea typeface="Verdana" panose="020B0604030504040204" pitchFamily="34" charset="0"/>
                <a:cs typeface="Verdana" panose="020B0604030504040204" pitchFamily="34" charset="0"/>
              </a:rPr>
              <a:t>changing </a:t>
            </a:r>
            <a:r>
              <a:rPr lang="en-IN" sz="1400" dirty="0">
                <a:latin typeface="Verdana" panose="020B0604030504040204" pitchFamily="34" charset="0"/>
                <a:ea typeface="Verdana" panose="020B0604030504040204" pitchFamily="34" charset="0"/>
                <a:cs typeface="Verdana" panose="020B0604030504040204" pitchFamily="34" charset="0"/>
              </a:rPr>
              <a:t>one type of value to another type of value is called type conversion.</a:t>
            </a: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we </a:t>
            </a:r>
            <a:r>
              <a:rPr lang="en-IN" sz="1400" dirty="0">
                <a:latin typeface="Verdana" panose="020B0604030504040204" pitchFamily="34" charset="0"/>
                <a:ea typeface="Verdana" panose="020B0604030504040204" pitchFamily="34" charset="0"/>
                <a:cs typeface="Verdana" panose="020B0604030504040204" pitchFamily="34" charset="0"/>
              </a:rPr>
              <a:t>develop type conversion by </a:t>
            </a:r>
            <a:r>
              <a:rPr lang="en-IN" sz="1400" dirty="0" smtClean="0">
                <a:latin typeface="Verdana" panose="020B0604030504040204" pitchFamily="34" charset="0"/>
                <a:ea typeface="Verdana" panose="020B0604030504040204" pitchFamily="34" charset="0"/>
                <a:cs typeface="Verdana" panose="020B0604030504040204" pitchFamily="34" charset="0"/>
              </a:rPr>
              <a:t>assigning </a:t>
            </a:r>
            <a:r>
              <a:rPr lang="en-IN" sz="1400" dirty="0">
                <a:latin typeface="Verdana" panose="020B0604030504040204" pitchFamily="34" charset="0"/>
                <a:ea typeface="Verdana" panose="020B0604030504040204" pitchFamily="34" charset="0"/>
                <a:cs typeface="Verdana" panose="020B0604030504040204" pitchFamily="34" charset="0"/>
              </a:rPr>
              <a:t>a </a:t>
            </a:r>
            <a:r>
              <a:rPr lang="en-IN" sz="1400" dirty="0" smtClean="0">
                <a:latin typeface="Verdana" panose="020B0604030504040204" pitchFamily="34" charset="0"/>
                <a:ea typeface="Verdana" panose="020B0604030504040204" pitchFamily="34" charset="0"/>
                <a:cs typeface="Verdana" panose="020B0604030504040204" pitchFamily="34" charset="0"/>
              </a:rPr>
              <a:t>value </a:t>
            </a:r>
            <a:r>
              <a:rPr lang="en-IN" sz="1400" dirty="0">
                <a:latin typeface="Verdana" panose="020B0604030504040204" pitchFamily="34" charset="0"/>
                <a:ea typeface="Verdana" panose="020B0604030504040204" pitchFamily="34" charset="0"/>
                <a:cs typeface="Verdana" panose="020B0604030504040204" pitchFamily="34" charset="0"/>
              </a:rPr>
              <a:t>of one </a:t>
            </a:r>
            <a:r>
              <a:rPr lang="en-IN" sz="1400" dirty="0" smtClean="0">
                <a:latin typeface="Verdana" panose="020B0604030504040204" pitchFamily="34" charset="0"/>
                <a:ea typeface="Verdana" panose="020B0604030504040204" pitchFamily="34" charset="0"/>
                <a:cs typeface="Verdana" panose="020B0604030504040204" pitchFamily="34" charset="0"/>
              </a:rPr>
              <a:t>variable </a:t>
            </a:r>
            <a:r>
              <a:rPr lang="en-IN" sz="1400" dirty="0">
                <a:latin typeface="Verdana" panose="020B0604030504040204" pitchFamily="34" charset="0"/>
                <a:ea typeface="Verdana" panose="020B0604030504040204" pitchFamily="34" charset="0"/>
                <a:cs typeface="Verdana" panose="020B0604030504040204" pitchFamily="34" charset="0"/>
              </a:rPr>
              <a:t>to a variable of another type</a:t>
            </a:r>
            <a:r>
              <a:rPr lang="en-IN" sz="1400" dirty="0" smtClean="0">
                <a:latin typeface="Verdana" panose="020B0604030504040204" pitchFamily="34" charset="0"/>
                <a:ea typeface="Verdana" panose="020B0604030504040204" pitchFamily="34" charset="0"/>
                <a:cs typeface="Verdana" panose="020B0604030504040204" pitchFamily="34" charset="0"/>
              </a:rPr>
              <a:t>.</a:t>
            </a:r>
            <a:endParaRPr lang="en-IN" sz="1400" dirty="0">
              <a:latin typeface="Verdana" panose="020B0604030504040204" pitchFamily="34" charset="0"/>
              <a:ea typeface="Verdana" panose="020B0604030504040204" pitchFamily="34" charset="0"/>
              <a:cs typeface="Verdana" panose="020B0604030504040204" pitchFamily="34" charset="0"/>
            </a:endParaRPr>
          </a:p>
          <a:p>
            <a:pPr algn="l"/>
            <a:r>
              <a:rPr lang="en-IN" sz="1400" dirty="0">
                <a:latin typeface="Verdana" panose="020B0604030504040204" pitchFamily="34" charset="0"/>
                <a:ea typeface="Verdana" panose="020B0604030504040204" pitchFamily="34" charset="0"/>
                <a:cs typeface="Verdana" panose="020B0604030504040204" pitchFamily="34" charset="0"/>
              </a:rPr>
              <a:t>int a=10;</a:t>
            </a:r>
          </a:p>
          <a:p>
            <a:pPr algn="l"/>
            <a:r>
              <a:rPr lang="en-IN" sz="1400" dirty="0">
                <a:latin typeface="Verdana" panose="020B0604030504040204" pitchFamily="34" charset="0"/>
                <a:ea typeface="Verdana" panose="020B0604030504040204" pitchFamily="34" charset="0"/>
                <a:cs typeface="Verdana" panose="020B0604030504040204" pitchFamily="34" charset="0"/>
              </a:rPr>
              <a:t>float f=a;</a:t>
            </a:r>
          </a:p>
          <a:p>
            <a:pPr algn="l"/>
            <a:endParaRPr lang="en-IN" sz="1400" dirty="0">
              <a:latin typeface="Verdana" panose="020B0604030504040204" pitchFamily="34" charset="0"/>
              <a:ea typeface="Verdana" panose="020B0604030504040204" pitchFamily="34" charset="0"/>
              <a:cs typeface="Verdana" panose="020B0604030504040204" pitchFamily="34" charset="0"/>
            </a:endParaRP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 </a:t>
            </a:r>
            <a:r>
              <a:rPr lang="en-IN" sz="1400" dirty="0">
                <a:latin typeface="Verdana" panose="020B0604030504040204" pitchFamily="34" charset="0"/>
                <a:ea typeface="Verdana" panose="020B0604030504040204" pitchFamily="34" charset="0"/>
                <a:cs typeface="Verdana" panose="020B0604030504040204" pitchFamily="34" charset="0"/>
              </a:rPr>
              <a:t>there are two types of conversion</a:t>
            </a:r>
          </a:p>
          <a:p>
            <a:pPr marL="342900" indent="-342900" algn="l">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Implicit </a:t>
            </a:r>
            <a:r>
              <a:rPr lang="en-IN" sz="1400" dirty="0">
                <a:latin typeface="Verdana" panose="020B0604030504040204" pitchFamily="34" charset="0"/>
                <a:ea typeface="Verdana" panose="020B0604030504040204" pitchFamily="34" charset="0"/>
                <a:cs typeface="Verdana" panose="020B0604030504040204" pitchFamily="34" charset="0"/>
              </a:rPr>
              <a:t>conversion </a:t>
            </a:r>
            <a:r>
              <a:rPr lang="en-IN" sz="1400" dirty="0" smtClean="0">
                <a:latin typeface="Verdana" panose="020B0604030504040204" pitchFamily="34" charset="0"/>
                <a:ea typeface="Verdana" panose="020B0604030504040204" pitchFamily="34" charset="0"/>
                <a:cs typeface="Verdana" panose="020B0604030504040204" pitchFamily="34" charset="0"/>
              </a:rPr>
              <a:t>/Automatic type conversion /Widening </a:t>
            </a:r>
          </a:p>
          <a:p>
            <a:pPr marL="342900" indent="-342900" algn="l">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Explicit type conversion/Casting/narrowing</a:t>
            </a:r>
            <a:endParaRPr lang="en-IN" sz="1400" dirty="0">
              <a:latin typeface="Verdana" panose="020B0604030504040204" pitchFamily="34" charset="0"/>
              <a:ea typeface="Verdana" panose="020B0604030504040204" pitchFamily="34" charset="0"/>
              <a:cs typeface="Verdana" panose="020B0604030504040204" pitchFamily="34" charset="0"/>
            </a:endParaRPr>
          </a:p>
          <a:p>
            <a:pPr algn="l"/>
            <a:r>
              <a:rPr lang="en-IN" sz="1400" b="1" u="sng" dirty="0" smtClean="0">
                <a:latin typeface="Verdana" panose="020B0604030504040204" pitchFamily="34" charset="0"/>
                <a:ea typeface="Verdana" panose="020B0604030504040204" pitchFamily="34" charset="0"/>
                <a:cs typeface="Verdana" panose="020B0604030504040204" pitchFamily="34" charset="0"/>
              </a:rPr>
              <a:t>Automatic or Implicit Conversion:</a:t>
            </a:r>
            <a:endParaRPr lang="en-IN" sz="1400" b="1" u="sng" dirty="0">
              <a:latin typeface="Verdana" panose="020B0604030504040204" pitchFamily="34" charset="0"/>
              <a:ea typeface="Verdana" panose="020B0604030504040204" pitchFamily="34" charset="0"/>
              <a:cs typeface="Verdana" panose="020B0604030504040204" pitchFamily="34" charset="0"/>
            </a:endParaRP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if </a:t>
            </a:r>
            <a:r>
              <a:rPr lang="en-IN" sz="1400" dirty="0">
                <a:latin typeface="Verdana" panose="020B0604030504040204" pitchFamily="34" charset="0"/>
                <a:ea typeface="Verdana" panose="020B0604030504040204" pitchFamily="34" charset="0"/>
                <a:cs typeface="Verdana" panose="020B0604030504040204" pitchFamily="34" charset="0"/>
              </a:rPr>
              <a:t>STR&lt;=DTR then that conversion is called implicit conversion. in this conversion </a:t>
            </a:r>
            <a:r>
              <a:rPr lang="en-IN" sz="1400" dirty="0" err="1">
                <a:latin typeface="Verdana" panose="020B0604030504040204" pitchFamily="34" charset="0"/>
                <a:ea typeface="Verdana" panose="020B0604030504040204" pitchFamily="34" charset="0"/>
                <a:cs typeface="Verdana" panose="020B0604030504040204" pitchFamily="34" charset="0"/>
              </a:rPr>
              <a:t>ther</a:t>
            </a:r>
            <a:r>
              <a:rPr lang="en-IN" sz="1400" dirty="0">
                <a:latin typeface="Verdana" panose="020B0604030504040204" pitchFamily="34" charset="0"/>
                <a:ea typeface="Verdana" panose="020B0604030504040204" pitchFamily="34" charset="0"/>
                <a:cs typeface="Verdana" panose="020B0604030504040204" pitchFamily="34" charset="0"/>
              </a:rPr>
              <a:t> is no loss of data hence compiled will compile the class successfully.</a:t>
            </a: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we </a:t>
            </a:r>
            <a:r>
              <a:rPr lang="en-IN" sz="1400" dirty="0">
                <a:latin typeface="Verdana" panose="020B0604030504040204" pitchFamily="34" charset="0"/>
                <a:ea typeface="Verdana" panose="020B0604030504040204" pitchFamily="34" charset="0"/>
                <a:cs typeface="Verdana" panose="020B0604030504040204" pitchFamily="34" charset="0"/>
              </a:rPr>
              <a:t>don't lose the information</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Example:</a:t>
            </a:r>
            <a:endParaRPr lang="en-IN" sz="1400" dirty="0">
              <a:latin typeface="Verdana" panose="020B0604030504040204" pitchFamily="34" charset="0"/>
              <a:ea typeface="Verdana" panose="020B0604030504040204" pitchFamily="34" charset="0"/>
              <a:cs typeface="Verdana" panose="020B0604030504040204" pitchFamily="34" charset="0"/>
            </a:endParaRPr>
          </a:p>
          <a:p>
            <a:pPr algn="l"/>
            <a:r>
              <a:rPr lang="en-IN" sz="1400" dirty="0">
                <a:latin typeface="Verdana" panose="020B0604030504040204" pitchFamily="34" charset="0"/>
                <a:ea typeface="Verdana" panose="020B0604030504040204" pitchFamily="34" charset="0"/>
                <a:cs typeface="Verdana" panose="020B0604030504040204" pitchFamily="34" charset="0"/>
              </a:rPr>
              <a:t>int a=10; //size: 4 bytes</a:t>
            </a:r>
          </a:p>
          <a:p>
            <a:pPr algn="l"/>
            <a:r>
              <a:rPr lang="en-IN" sz="1400" dirty="0">
                <a:latin typeface="Verdana" panose="020B0604030504040204" pitchFamily="34" charset="0"/>
                <a:ea typeface="Verdana" panose="020B0604030504040204" pitchFamily="34" charset="0"/>
                <a:cs typeface="Verdana" panose="020B0604030504040204" pitchFamily="34" charset="0"/>
              </a:rPr>
              <a:t>float f=a; //size: 8 bytes : </a:t>
            </a:r>
            <a:r>
              <a:rPr lang="en-IN" sz="1400" dirty="0" err="1" smtClean="0">
                <a:latin typeface="Verdana" panose="020B0604030504040204" pitchFamily="34" charset="0"/>
                <a:ea typeface="Verdana" panose="020B0604030504040204" pitchFamily="34" charset="0"/>
                <a:cs typeface="Verdana" panose="020B0604030504040204" pitchFamily="34" charset="0"/>
              </a:rPr>
              <a:t>widdening</a:t>
            </a: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r>
              <a:rPr lang="en-IN" sz="1400" b="1" u="sng" dirty="0" smtClean="0">
                <a:latin typeface="Verdana" panose="020B0604030504040204" pitchFamily="34" charset="0"/>
                <a:ea typeface="Verdana" panose="020B0604030504040204" pitchFamily="34" charset="0"/>
                <a:cs typeface="Verdana" panose="020B0604030504040204" pitchFamily="34" charset="0"/>
              </a:rPr>
              <a:t>Explicit conversion or Narrowing:</a:t>
            </a:r>
            <a:endParaRPr lang="en-IN" sz="1400" b="1" u="sng" dirty="0">
              <a:latin typeface="Verdana" panose="020B0604030504040204" pitchFamily="34" charset="0"/>
              <a:ea typeface="Verdana" panose="020B0604030504040204" pitchFamily="34" charset="0"/>
              <a:cs typeface="Verdana" panose="020B0604030504040204" pitchFamily="34" charset="0"/>
            </a:endParaRP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Performing </a:t>
            </a:r>
            <a:r>
              <a:rPr lang="en-IN" sz="1400" dirty="0">
                <a:latin typeface="Verdana" panose="020B0604030504040204" pitchFamily="34" charset="0"/>
                <a:ea typeface="Verdana" panose="020B0604030504040204" pitchFamily="34" charset="0"/>
                <a:cs typeface="Verdana" panose="020B0604030504040204" pitchFamily="34" charset="0"/>
              </a:rPr>
              <a:t>the type conversion from </a:t>
            </a:r>
            <a:r>
              <a:rPr lang="en-IN" sz="1400" dirty="0" smtClean="0">
                <a:latin typeface="Verdana" panose="020B0604030504040204" pitchFamily="34" charset="0"/>
                <a:ea typeface="Verdana" panose="020B0604030504040204" pitchFamily="34" charset="0"/>
                <a:cs typeface="Verdana" panose="020B0604030504040204" pitchFamily="34" charset="0"/>
              </a:rPr>
              <a:t>highest range data type variable </a:t>
            </a:r>
            <a:r>
              <a:rPr lang="en-IN" sz="1400" dirty="0">
                <a:latin typeface="Verdana" panose="020B0604030504040204" pitchFamily="34" charset="0"/>
                <a:ea typeface="Verdana" panose="020B0604030504040204" pitchFamily="34" charset="0"/>
                <a:cs typeface="Verdana" panose="020B0604030504040204" pitchFamily="34" charset="0"/>
              </a:rPr>
              <a:t>to lowest range data type </a:t>
            </a:r>
            <a:r>
              <a:rPr lang="en-IN" sz="1400" dirty="0" smtClean="0">
                <a:latin typeface="Verdana" panose="020B0604030504040204" pitchFamily="34" charset="0"/>
                <a:ea typeface="Verdana" panose="020B0604030504040204" pitchFamily="34" charset="0"/>
                <a:cs typeface="Verdana" panose="020B0604030504040204" pitchFamily="34" charset="0"/>
              </a:rPr>
              <a:t>variable </a:t>
            </a:r>
            <a:r>
              <a:rPr lang="en-IN" sz="1400" dirty="0">
                <a:latin typeface="Verdana" panose="020B0604030504040204" pitchFamily="34" charset="0"/>
                <a:ea typeface="Verdana" panose="020B0604030504040204" pitchFamily="34" charset="0"/>
                <a:cs typeface="Verdana" panose="020B0604030504040204" pitchFamily="34" charset="0"/>
              </a:rPr>
              <a:t>using cast </a:t>
            </a:r>
            <a:r>
              <a:rPr lang="en-IN" sz="1400" dirty="0" smtClean="0">
                <a:latin typeface="Verdana" panose="020B0604030504040204" pitchFamily="34" charset="0"/>
                <a:ea typeface="Verdana" panose="020B0604030504040204" pitchFamily="34" charset="0"/>
                <a:cs typeface="Verdana" panose="020B0604030504040204" pitchFamily="34" charset="0"/>
              </a:rPr>
              <a:t>operator </a:t>
            </a:r>
            <a:r>
              <a:rPr lang="en-IN" sz="1400" dirty="0">
                <a:latin typeface="Verdana" panose="020B0604030504040204" pitchFamily="34" charset="0"/>
                <a:ea typeface="Verdana" panose="020B0604030504040204" pitchFamily="34" charset="0"/>
                <a:cs typeface="Verdana" panose="020B0604030504040204" pitchFamily="34" charset="0"/>
              </a:rPr>
              <a:t>is called explicit conversion.</a:t>
            </a: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cast </a:t>
            </a:r>
            <a:r>
              <a:rPr lang="en-IN" sz="1400" dirty="0">
                <a:latin typeface="Verdana" panose="020B0604030504040204" pitchFamily="34" charset="0"/>
                <a:ea typeface="Verdana" panose="020B0604030504040204" pitchFamily="34" charset="0"/>
                <a:cs typeface="Verdana" panose="020B0604030504040204" pitchFamily="34" charset="0"/>
              </a:rPr>
              <a:t>operator is a data type placed in </a:t>
            </a:r>
            <a:r>
              <a:rPr lang="en-IN" sz="1400" dirty="0" smtClean="0">
                <a:latin typeface="Verdana" panose="020B0604030504040204" pitchFamily="34" charset="0"/>
                <a:ea typeface="Verdana" panose="020B0604030504040204" pitchFamily="34" charset="0"/>
                <a:cs typeface="Verdana" panose="020B0604030504040204" pitchFamily="34" charset="0"/>
              </a:rPr>
              <a:t>parenthesis </a:t>
            </a:r>
            <a:r>
              <a:rPr lang="en-IN" sz="1400" dirty="0">
                <a:latin typeface="Verdana" panose="020B0604030504040204" pitchFamily="34" charset="0"/>
                <a:ea typeface="Verdana" panose="020B0604030504040204" pitchFamily="34" charset="0"/>
                <a:cs typeface="Verdana" panose="020B0604030504040204" pitchFamily="34" charset="0"/>
              </a:rPr>
              <a:t>after "=" operator and before source variable.</a:t>
            </a: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963740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subTitle" idx="1"/>
          </p:nvPr>
        </p:nvSpPr>
        <p:spPr>
          <a:xfrm>
            <a:off x="368300" y="150813"/>
            <a:ext cx="11628438" cy="6264275"/>
          </a:xfrm>
        </p:spPr>
        <p:txBody>
          <a:bodyPr>
            <a:normAutofit fontScale="92500" lnSpcReduction="20000"/>
          </a:bodyPr>
          <a:lstStyle/>
          <a:p>
            <a:pPr algn="l"/>
            <a:r>
              <a:rPr lang="en-IN" sz="1400" b="1" dirty="0" smtClean="0">
                <a:latin typeface="Verdana" panose="020B0604030504040204" pitchFamily="34" charset="0"/>
                <a:ea typeface="Verdana" panose="020B0604030504040204" pitchFamily="34" charset="0"/>
                <a:cs typeface="Verdana" panose="020B0604030504040204" pitchFamily="34" charset="0"/>
              </a:rPr>
              <a:t>Syntax</a:t>
            </a:r>
            <a:r>
              <a:rPr lang="en-IN" sz="1400" b="1" dirty="0">
                <a:latin typeface="Verdana" panose="020B0604030504040204" pitchFamily="34" charset="0"/>
                <a:ea typeface="Verdana" panose="020B0604030504040204" pitchFamily="34" charset="0"/>
                <a:cs typeface="Verdana" panose="020B0604030504040204" pitchFamily="34" charset="0"/>
              </a:rPr>
              <a:t>:</a:t>
            </a:r>
            <a:r>
              <a:rPr lang="en-IN" sz="1400" dirty="0">
                <a:latin typeface="Verdana" panose="020B0604030504040204" pitchFamily="34" charset="0"/>
                <a:ea typeface="Verdana" panose="020B0604030504040204" pitchFamily="34" charset="0"/>
                <a:cs typeface="Verdana" panose="020B0604030504040204" pitchFamily="34" charset="0"/>
              </a:rPr>
              <a:t> </a:t>
            </a: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By </a:t>
            </a:r>
            <a:r>
              <a:rPr lang="en-IN" sz="1400" dirty="0">
                <a:latin typeface="Verdana" panose="020B0604030504040204" pitchFamily="34" charset="0"/>
                <a:ea typeface="Verdana" panose="020B0604030504040204" pitchFamily="34" charset="0"/>
                <a:cs typeface="Verdana" panose="020B0604030504040204" pitchFamily="34" charset="0"/>
              </a:rPr>
              <a:t>using cast operator</a:t>
            </a:r>
          </a:p>
          <a:p>
            <a:pPr algn="l"/>
            <a:r>
              <a:rPr lang="en-IN" sz="1400" dirty="0">
                <a:latin typeface="Verdana" panose="020B0604030504040204" pitchFamily="34" charset="0"/>
                <a:ea typeface="Verdana" panose="020B0604030504040204" pitchFamily="34" charset="0"/>
                <a:cs typeface="Verdana" panose="020B0604030504040204" pitchFamily="34" charset="0"/>
              </a:rPr>
              <a:t>1. we are convincing to compiler that the value stored in </a:t>
            </a:r>
            <a:r>
              <a:rPr lang="en-IN" sz="1400" dirty="0" smtClean="0">
                <a:latin typeface="Verdana" panose="020B0604030504040204" pitchFamily="34" charset="0"/>
                <a:ea typeface="Verdana" panose="020B0604030504040204" pitchFamily="34" charset="0"/>
                <a:cs typeface="Verdana" panose="020B0604030504040204" pitchFamily="34" charset="0"/>
              </a:rPr>
              <a:t>source </a:t>
            </a:r>
            <a:r>
              <a:rPr lang="en-IN" sz="1400" dirty="0">
                <a:latin typeface="Verdana" panose="020B0604030504040204" pitchFamily="34" charset="0"/>
                <a:ea typeface="Verdana" panose="020B0604030504040204" pitchFamily="34" charset="0"/>
                <a:cs typeface="Verdana" panose="020B0604030504040204" pitchFamily="34" charset="0"/>
              </a:rPr>
              <a:t>type </a:t>
            </a:r>
            <a:r>
              <a:rPr lang="en-IN" sz="1400" dirty="0" smtClean="0">
                <a:latin typeface="Verdana" panose="020B0604030504040204" pitchFamily="34" charset="0"/>
                <a:ea typeface="Verdana" panose="020B0604030504040204" pitchFamily="34" charset="0"/>
                <a:cs typeface="Verdana" panose="020B0604030504040204" pitchFamily="34" charset="0"/>
              </a:rPr>
              <a:t>variable </a:t>
            </a:r>
            <a:r>
              <a:rPr lang="en-IN" sz="1400" dirty="0">
                <a:latin typeface="Verdana" panose="020B0604030504040204" pitchFamily="34" charset="0"/>
                <a:ea typeface="Verdana" panose="020B0604030504040204" pitchFamily="34" charset="0"/>
                <a:cs typeface="Verdana" panose="020B0604030504040204" pitchFamily="34" charset="0"/>
              </a:rPr>
              <a:t>is within the range of cast operator type.</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2</a:t>
            </a:r>
            <a:r>
              <a:rPr lang="en-IN" sz="1400" dirty="0">
                <a:latin typeface="Verdana" panose="020B0604030504040204" pitchFamily="34" charset="0"/>
                <a:ea typeface="Verdana" panose="020B0604030504040204" pitchFamily="34" charset="0"/>
                <a:cs typeface="Verdana" panose="020B0604030504040204" pitchFamily="34" charset="0"/>
              </a:rPr>
              <a:t>. we are allowing the JVM to reduce the source value to cast </a:t>
            </a:r>
            <a:r>
              <a:rPr lang="en-IN" sz="1400" dirty="0" smtClean="0">
                <a:latin typeface="Verdana" panose="020B0604030504040204" pitchFamily="34" charset="0"/>
                <a:ea typeface="Verdana" panose="020B0604030504040204" pitchFamily="34" charset="0"/>
                <a:cs typeface="Verdana" panose="020B0604030504040204" pitchFamily="34" charset="0"/>
              </a:rPr>
              <a:t>operator </a:t>
            </a:r>
            <a:r>
              <a:rPr lang="en-IN" sz="1400" dirty="0">
                <a:latin typeface="Verdana" panose="020B0604030504040204" pitchFamily="34" charset="0"/>
                <a:ea typeface="Verdana" panose="020B0604030504040204" pitchFamily="34" charset="0"/>
                <a:cs typeface="Verdana" panose="020B0604030504040204" pitchFamily="34" charset="0"/>
              </a:rPr>
              <a:t>type if its range is greater than cast operator type.</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Example:</a:t>
            </a: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a:latin typeface="Verdana" panose="020B0604030504040204" pitchFamily="34" charset="0"/>
              <a:ea typeface="Verdana" panose="020B0604030504040204" pitchFamily="34" charset="0"/>
              <a:cs typeface="Verdana" panose="020B0604030504040204" pitchFamily="34" charset="0"/>
            </a:endParaRPr>
          </a:p>
          <a:p>
            <a:pPr algn="l"/>
            <a:endParaRPr lang="en-IN" sz="1400" dirty="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Note</a:t>
            </a:r>
            <a:r>
              <a:rPr lang="en-IN" sz="1400" dirty="0">
                <a:latin typeface="Verdana" panose="020B0604030504040204" pitchFamily="34" charset="0"/>
                <a:ea typeface="Verdana" panose="020B0604030504040204" pitchFamily="34" charset="0"/>
                <a:cs typeface="Verdana" panose="020B0604030504040204" pitchFamily="34" charset="0"/>
              </a:rPr>
              <a:t>: </a:t>
            </a:r>
            <a:r>
              <a:rPr lang="en-IN" sz="1400" dirty="0" smtClean="0">
                <a:latin typeface="Verdana" panose="020B0604030504040204" pitchFamily="34" charset="0"/>
                <a:ea typeface="Verdana" panose="020B0604030504040204" pitchFamily="34" charset="0"/>
                <a:cs typeface="Verdana" panose="020B0604030504040204" pitchFamily="34" charset="0"/>
              </a:rPr>
              <a:t>No </a:t>
            </a:r>
            <a:r>
              <a:rPr lang="en-IN" sz="1400" dirty="0">
                <a:latin typeface="Verdana" panose="020B0604030504040204" pitchFamily="34" charset="0"/>
                <a:ea typeface="Verdana" panose="020B0604030504040204" pitchFamily="34" charset="0"/>
                <a:cs typeface="Verdana" panose="020B0604030504040204" pitchFamily="34" charset="0"/>
              </a:rPr>
              <a:t>CE, </a:t>
            </a:r>
            <a:r>
              <a:rPr lang="en-IN" sz="1400" dirty="0" smtClean="0">
                <a:latin typeface="Verdana" panose="020B0604030504040204" pitchFamily="34" charset="0"/>
                <a:ea typeface="Verdana" panose="020B0604030504040204" pitchFamily="34" charset="0"/>
                <a:cs typeface="Verdana" panose="020B0604030504040204" pitchFamily="34" charset="0"/>
              </a:rPr>
              <a:t>No </a:t>
            </a:r>
            <a:r>
              <a:rPr lang="en-IN" sz="1400" dirty="0">
                <a:latin typeface="Verdana" panose="020B0604030504040204" pitchFamily="34" charset="0"/>
                <a:ea typeface="Verdana" panose="020B0604030504040204" pitchFamily="34" charset="0"/>
                <a:cs typeface="Verdana" panose="020B0604030504040204" pitchFamily="34" charset="0"/>
              </a:rPr>
              <a:t>RE, assignment is performed by reducing its value to the cast operator range by using 2's complement and </a:t>
            </a:r>
            <a:r>
              <a:rPr lang="en-IN" sz="1400" dirty="0" smtClean="0">
                <a:latin typeface="Verdana" panose="020B0604030504040204" pitchFamily="34" charset="0"/>
                <a:ea typeface="Verdana" panose="020B0604030504040204" pitchFamily="34" charset="0"/>
                <a:cs typeface="Verdana" panose="020B0604030504040204" pitchFamily="34" charset="0"/>
              </a:rPr>
              <a:t>stores </a:t>
            </a:r>
            <a:r>
              <a:rPr lang="en-IN" sz="1400" dirty="0">
                <a:latin typeface="Verdana" panose="020B0604030504040204" pitchFamily="34" charset="0"/>
                <a:ea typeface="Verdana" panose="020B0604030504040204" pitchFamily="34" charset="0"/>
                <a:cs typeface="Verdana" panose="020B0604030504040204" pitchFamily="34" charset="0"/>
              </a:rPr>
              <a:t>that result in the destination variable</a:t>
            </a:r>
            <a:r>
              <a:rPr lang="en-IN" sz="1400" dirty="0" smtClean="0">
                <a:latin typeface="Verdana" panose="020B0604030504040204" pitchFamily="34" charset="0"/>
                <a:ea typeface="Verdana" panose="020B0604030504040204" pitchFamily="34" charset="0"/>
                <a:cs typeface="Verdana" panose="020B0604030504040204" pitchFamily="34" charset="0"/>
              </a:rPr>
              <a:t>.</a:t>
            </a:r>
            <a:endParaRPr lang="en-IN" sz="1400" dirty="0">
              <a:latin typeface="Verdana" panose="020B0604030504040204" pitchFamily="34" charset="0"/>
              <a:ea typeface="Verdana" panose="020B0604030504040204" pitchFamily="34" charset="0"/>
              <a:cs typeface="Verdana" panose="020B0604030504040204" pitchFamily="34" charset="0"/>
            </a:endParaRPr>
          </a:p>
          <a:p>
            <a:pPr algn="l"/>
            <a:r>
              <a:rPr lang="en-IN" sz="1400" b="1" u="sng" dirty="0">
                <a:latin typeface="Verdana" panose="020B0604030504040204" pitchFamily="34" charset="0"/>
                <a:ea typeface="Verdana" panose="020B0604030504040204" pitchFamily="34" charset="0"/>
                <a:cs typeface="Verdana" panose="020B0604030504040204" pitchFamily="34" charset="0"/>
              </a:rPr>
              <a:t>short cut formula</a:t>
            </a:r>
            <a:r>
              <a:rPr lang="en-IN" sz="1400" b="1" u="sng" dirty="0" smtClean="0">
                <a:latin typeface="Verdana" panose="020B0604030504040204" pitchFamily="34" charset="0"/>
                <a:ea typeface="Verdana" panose="020B0604030504040204" pitchFamily="34" charset="0"/>
                <a:cs typeface="Verdana" panose="020B0604030504040204" pitchFamily="34" charset="0"/>
              </a:rPr>
              <a:t>:</a:t>
            </a:r>
            <a:endParaRPr lang="en-IN" sz="1400" b="1" u="sng" dirty="0">
              <a:latin typeface="Verdana" panose="020B0604030504040204" pitchFamily="34" charset="0"/>
              <a:ea typeface="Verdana" panose="020B0604030504040204" pitchFamily="34" charset="0"/>
              <a:cs typeface="Verdana" panose="020B0604030504040204" pitchFamily="34" charset="0"/>
            </a:endParaRPr>
          </a:p>
          <a:p>
            <a:pPr algn="l"/>
            <a:r>
              <a:rPr lang="en-IN" sz="1400" dirty="0">
                <a:latin typeface="Verdana" panose="020B0604030504040204" pitchFamily="34" charset="0"/>
                <a:ea typeface="Verdana" panose="020B0604030504040204" pitchFamily="34" charset="0"/>
                <a:cs typeface="Verdana" panose="020B0604030504040204" pitchFamily="34" charset="0"/>
              </a:rPr>
              <a:t>[</a:t>
            </a:r>
            <a:r>
              <a:rPr lang="en-IN" sz="1400" dirty="0" err="1">
                <a:latin typeface="Verdana" panose="020B0604030504040204" pitchFamily="34" charset="0"/>
                <a:ea typeface="Verdana" panose="020B0604030504040204" pitchFamily="34" charset="0"/>
                <a:cs typeface="Verdana" panose="020B0604030504040204" pitchFamily="34" charset="0"/>
              </a:rPr>
              <a:t>minResult</a:t>
            </a:r>
            <a:r>
              <a:rPr lang="en-IN" sz="1400" dirty="0">
                <a:latin typeface="Verdana" panose="020B0604030504040204" pitchFamily="34" charset="0"/>
                <a:ea typeface="Verdana" panose="020B0604030504040204" pitchFamily="34" charset="0"/>
                <a:cs typeface="Verdana" panose="020B0604030504040204" pitchFamily="34" charset="0"/>
              </a:rPr>
              <a:t>+(result-maxResult-1)]</a:t>
            </a: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2" name="Table 1"/>
          <p:cNvGraphicFramePr>
            <a:graphicFrameLocks noGrp="1"/>
          </p:cNvGraphicFramePr>
          <p:nvPr>
            <p:extLst/>
          </p:nvPr>
        </p:nvGraphicFramePr>
        <p:xfrm>
          <a:off x="477667" y="545910"/>
          <a:ext cx="6810237" cy="518160"/>
        </p:xfrm>
        <a:graphic>
          <a:graphicData uri="http://schemas.openxmlformats.org/drawingml/2006/table">
            <a:tbl>
              <a:tblPr firstRow="1" bandRow="1">
                <a:tableStyleId>{5940675A-B579-460E-94D1-54222C63F5DA}</a:tableStyleId>
              </a:tblPr>
              <a:tblGrid>
                <a:gridCol w="6810237"/>
              </a:tblGrid>
              <a:tr h="464024">
                <a:tc>
                  <a:txBody>
                    <a:bodyPr/>
                    <a:lstStyle/>
                    <a:p>
                      <a:r>
                        <a:rPr lang="en-IN" sz="1400" dirty="0" smtClean="0">
                          <a:latin typeface="Verdana" panose="020B0604030504040204" pitchFamily="34" charset="0"/>
                          <a:ea typeface="Verdana" panose="020B0604030504040204" pitchFamily="34" charset="0"/>
                          <a:cs typeface="Verdana" panose="020B0604030504040204" pitchFamily="34" charset="0"/>
                        </a:rPr>
                        <a:t>&lt;Destination data type&gt; &lt;variable name&gt;=(data type) &lt;source type&gt;;</a:t>
                      </a:r>
                    </a:p>
                    <a:p>
                      <a:endParaRPr lang="en-IN" sz="1400" dirty="0">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r>
            </a:tbl>
          </a:graphicData>
        </a:graphic>
      </p:graphicFrame>
      <p:graphicFrame>
        <p:nvGraphicFramePr>
          <p:cNvPr id="3" name="Table 2"/>
          <p:cNvGraphicFramePr>
            <a:graphicFrameLocks noGrp="1"/>
          </p:cNvGraphicFramePr>
          <p:nvPr>
            <p:extLst/>
          </p:nvPr>
        </p:nvGraphicFramePr>
        <p:xfrm>
          <a:off x="559370" y="2210938"/>
          <a:ext cx="8128000" cy="1310184"/>
        </p:xfrm>
        <a:graphic>
          <a:graphicData uri="http://schemas.openxmlformats.org/drawingml/2006/table">
            <a:tbl>
              <a:tblPr firstRow="1" bandRow="1">
                <a:tableStyleId>{775DCB02-9BB8-47FD-8907-85C794F793BA}</a:tableStyleId>
              </a:tblPr>
              <a:tblGrid>
                <a:gridCol w="8128000"/>
              </a:tblGrid>
              <a:tr h="1310184">
                <a:tc>
                  <a:txBody>
                    <a:bodyPr/>
                    <a:lstStyle/>
                    <a:p>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int a =10</a:t>
                      </a:r>
                    </a:p>
                    <a:p>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byte b=a; //CTE: </a:t>
                      </a:r>
                      <a:r>
                        <a:rPr lang="en-IN" sz="14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imcompatiable</a:t>
                      </a:r>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IN" sz="14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types:Possible</a:t>
                      </a:r>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IN" sz="14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Lossy</a:t>
                      </a:r>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conversion</a:t>
                      </a:r>
                    </a:p>
                    <a:p>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//even </a:t>
                      </a:r>
                      <a:r>
                        <a:rPr lang="en-IN" sz="14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can store 10 into b variable but int data type range is greater than byte </a:t>
                      </a:r>
                      <a:r>
                        <a:rPr lang="en-IN" sz="14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datatype</a:t>
                      </a:r>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range</a:t>
                      </a:r>
                    </a:p>
                    <a:p>
                      <a:endParaRPr lang="en-IN" dirty="0"/>
                    </a:p>
                  </a:txBody>
                  <a:tcPr/>
                </a:tc>
              </a:tr>
            </a:tbl>
          </a:graphicData>
        </a:graphic>
      </p:graphicFrame>
      <p:graphicFrame>
        <p:nvGraphicFramePr>
          <p:cNvPr id="7" name="Table 6"/>
          <p:cNvGraphicFramePr>
            <a:graphicFrameLocks noGrp="1"/>
          </p:cNvGraphicFramePr>
          <p:nvPr>
            <p:extLst/>
          </p:nvPr>
        </p:nvGraphicFramePr>
        <p:xfrm>
          <a:off x="558042" y="3681230"/>
          <a:ext cx="8128000" cy="1432560"/>
        </p:xfrm>
        <a:graphic>
          <a:graphicData uri="http://schemas.openxmlformats.org/drawingml/2006/table">
            <a:tbl>
              <a:tblPr firstRow="1" bandRow="1">
                <a:tableStyleId>{00A15C55-8517-42AA-B614-E9B94910E393}</a:tableStyleId>
              </a:tblPr>
              <a:tblGrid>
                <a:gridCol w="8128000"/>
              </a:tblGrid>
              <a:tr h="370840">
                <a:tc>
                  <a:txBody>
                    <a:bodyPr/>
                    <a:lstStyle/>
                    <a:p>
                      <a:r>
                        <a:rPr lang="en-IN" sz="1400" b="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int A=130;</a:t>
                      </a:r>
                    </a:p>
                    <a:p>
                      <a:r>
                        <a:rPr lang="en-IN" sz="1400" b="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byte b=(byte) A;  // Here we are telling to compiler that the value stored in A is within the range of int, so                                       </a:t>
                      </a:r>
                    </a:p>
                    <a:p>
                      <a:r>
                        <a:rPr lang="en-IN" sz="1400" b="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//compiler allows this conversion as it assumes </a:t>
                      </a:r>
                      <a:r>
                        <a:rPr lang="en-IN" sz="1400" b="0" kern="120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ther</a:t>
                      </a:r>
                      <a:r>
                        <a:rPr lang="en-IN" sz="1400" b="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is no loss of data</a:t>
                      </a:r>
                      <a:endParaRPr lang="en" sz="1400" b="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p>
                      <a:r>
                        <a:rPr lang="en-IN" sz="1400" b="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output: -126</a:t>
                      </a:r>
                    </a:p>
                    <a:p>
                      <a:endParaRPr lang="en-IN" dirty="0">
                        <a:solidFill>
                          <a:schemeClr val="tx1"/>
                        </a:solidFill>
                      </a:endParaRPr>
                    </a:p>
                  </a:txBody>
                  <a:tcPr/>
                </a:tc>
              </a:tr>
            </a:tbl>
          </a:graphicData>
        </a:graphic>
      </p:graphicFrame>
    </p:spTree>
    <p:extLst>
      <p:ext uri="{BB962C8B-B14F-4D97-AF65-F5344CB8AC3E}">
        <p14:creationId xmlns:p14="http://schemas.microsoft.com/office/powerpoint/2010/main" val="5337027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2261</TotalTime>
  <Words>5453</Words>
  <Application>Microsoft Office PowerPoint</Application>
  <PresentationFormat>Widescreen</PresentationFormat>
  <Paragraphs>673</Paragraphs>
  <Slides>40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Calibri Light</vt:lpstr>
      <vt:lpstr>Times New Roman</vt:lpstr>
      <vt:lpstr>Verdana</vt:lpstr>
      <vt:lpstr>Wingdings</vt:lpstr>
      <vt:lpstr>Office Theme</vt:lpstr>
      <vt:lpstr>PowerPoint Presentation</vt:lpstr>
      <vt:lpstr>PowerPoint Presentation</vt:lpstr>
      <vt:lpstr>Data Type’s Size, Range and Default Values</vt:lpstr>
      <vt:lpstr>Variables- Naming Rules</vt:lpstr>
      <vt:lpstr>Reserved Keywords</vt:lpstr>
      <vt:lpstr>Literals</vt:lpstr>
      <vt:lpstr>PowerPoint Presentation</vt:lpstr>
      <vt:lpstr>PowerPoint Presentation</vt:lpstr>
      <vt:lpstr>PowerPoint Presentation</vt:lpstr>
      <vt:lpstr>Rules in Primitive type conversion and cast operator</vt:lpstr>
      <vt:lpstr>PowerPoint Presentation</vt:lpstr>
      <vt:lpstr>4 ways to initialize a variables</vt:lpstr>
      <vt:lpstr>Class and Object</vt:lpstr>
      <vt:lpstr>PowerPoint Presentation</vt:lpstr>
      <vt:lpstr>Variables and Types of Variables</vt:lpstr>
      <vt:lpstr>PowerPoint Presentation</vt:lpstr>
      <vt:lpstr>PowerPoint Presentation</vt:lpstr>
      <vt:lpstr>PowerPoint Presentation</vt:lpstr>
      <vt:lpstr>PowerPoint Presentation</vt:lpstr>
      <vt:lpstr>Package</vt:lpstr>
      <vt:lpstr>PowerPoint Presentation</vt:lpstr>
      <vt:lpstr>Access Modifier</vt:lpstr>
      <vt:lpstr>PowerPoint Presentation</vt:lpstr>
      <vt:lpstr>PowerPoint Presentation</vt:lpstr>
      <vt:lpstr>Static member control flow</vt:lpstr>
      <vt:lpstr>Non-static members control flow</vt:lpstr>
      <vt:lpstr>OOPs Principals</vt:lpstr>
      <vt:lpstr>PowerPoint Presentation</vt:lpstr>
      <vt:lpstr>Overriding rules</vt:lpstr>
      <vt:lpstr>Abstract Method and Abstract Classes</vt:lpstr>
      <vt:lpstr>Interface</vt:lpstr>
      <vt:lpstr>Enum</vt:lpstr>
      <vt:lpstr>Exception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Interpreter vs Compiler</dc:title>
  <dc:creator>Indrajeet Yadav</dc:creator>
  <cp:lastModifiedBy>Indrajeet Yadav</cp:lastModifiedBy>
  <cp:revision>60</cp:revision>
  <dcterms:created xsi:type="dcterms:W3CDTF">2021-01-08T06:20:59Z</dcterms:created>
  <dcterms:modified xsi:type="dcterms:W3CDTF">2021-01-27T17:58:41Z</dcterms:modified>
</cp:coreProperties>
</file>