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showGuides="1">
      <p:cViewPr varScale="1">
        <p:scale>
          <a:sx n="72" d="100"/>
          <a:sy n="72" d="100"/>
        </p:scale>
        <p:origin x="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01-02-2021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01-02-2021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 then </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OOPs Principals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78794"/>
            <a:ext cx="10515600" cy="578261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Encapsulation: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by hiding internal data from the outside world/outside class members; and accessing only through publicly exposed methods is known as encapsulation.</a:t>
            </a:r>
          </a:p>
          <a:p>
            <a:r>
              <a:rPr lang="en-IN" sz="1400" b="1" dirty="0" smtClean="0">
                <a:latin typeface="Verdana" panose="020B0604030504040204" pitchFamily="34" charset="0"/>
                <a:ea typeface="Verdana" panose="020B0604030504040204" pitchFamily="34" charset="0"/>
                <a:cs typeface="Verdana" panose="020B0604030504040204" pitchFamily="34" charset="0"/>
              </a:rPr>
              <a:t>Inheritance: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to reuse exited class members using our class name or object is class inheritance. It can also be defined as it is process of obtaining one object property to another object.</a:t>
            </a:r>
          </a:p>
          <a:p>
            <a:r>
              <a:rPr lang="en-IN" sz="1400" dirty="0">
                <a:latin typeface="Verdana" panose="020B0604030504040204" pitchFamily="34" charset="0"/>
                <a:ea typeface="Verdana" panose="020B0604030504040204" pitchFamily="34" charset="0"/>
                <a:cs typeface="Verdana" panose="020B0604030504040204" pitchFamily="34" charset="0"/>
              </a:rPr>
              <a:t>Types of inheritance: </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Single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Multilevel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Hierarchical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Hybrid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Multiple </a:t>
            </a:r>
            <a:r>
              <a:rPr lang="en-IN" sz="1400" dirty="0" smtClean="0">
                <a:latin typeface="Verdana" panose="020B0604030504040204" pitchFamily="34" charset="0"/>
                <a:ea typeface="Verdana" panose="020B0604030504040204" pitchFamily="34" charset="0"/>
                <a:cs typeface="Verdana" panose="020B0604030504040204" pitchFamily="34" charset="0"/>
              </a:rPr>
              <a:t>Inheritance</a:t>
            </a:r>
          </a:p>
          <a:p>
            <a:r>
              <a:rPr lang="en-IN" sz="1400" b="1" dirty="0" smtClean="0">
                <a:latin typeface="Verdana" panose="020B0604030504040204" pitchFamily="34" charset="0"/>
                <a:ea typeface="Verdana" panose="020B0604030504040204" pitchFamily="34" charset="0"/>
                <a:cs typeface="Verdana" panose="020B0604030504040204" pitchFamily="34" charset="0"/>
              </a:rPr>
              <a:t>Polymorphism: </a:t>
            </a:r>
            <a:r>
              <a:rPr lang="en-IN" sz="1400" dirty="0" smtClean="0">
                <a:latin typeface="Verdana" panose="020B0604030504040204" pitchFamily="34" charset="0"/>
                <a:ea typeface="Verdana" panose="020B0604030504040204" pitchFamily="34" charset="0"/>
                <a:cs typeface="Verdana" panose="020B0604030504040204" pitchFamily="34" charset="0"/>
              </a:rPr>
              <a:t>It is process of defining a class with multiple methods with same name with different implementations is called polymorphism.</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We can develop polymorphism by using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overloading: can be achieved based on types/list/order of method signature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Overriding</a:t>
            </a:r>
          </a:p>
          <a:p>
            <a:r>
              <a:rPr lang="en-IN" sz="1400" dirty="0" smtClean="0">
                <a:latin typeface="Verdana" panose="020B0604030504040204" pitchFamily="34" charset="0"/>
                <a:ea typeface="Verdana" panose="020B0604030504040204" pitchFamily="34" charset="0"/>
                <a:cs typeface="Verdana" panose="020B0604030504040204" pitchFamily="34" charset="0"/>
              </a:rPr>
              <a:t>Types of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Compile time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Run time polymorphism</a:t>
            </a:r>
          </a:p>
        </p:txBody>
      </p:sp>
    </p:spTree>
    <p:extLst>
      <p:ext uri="{BB962C8B-B14F-4D97-AF65-F5344CB8AC3E}">
        <p14:creationId xmlns:p14="http://schemas.microsoft.com/office/powerpoint/2010/main" val="2902383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0"/>
            <a:ext cx="10515600" cy="6658377"/>
          </a:xfrm>
        </p:spPr>
        <p:txBody>
          <a:bodyPr>
            <a:normAutofit/>
          </a:bodyPr>
          <a:lstStyle/>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1.</a:t>
            </a:r>
            <a:r>
              <a:rPr lang="en-IN" sz="1400" b="1" dirty="0" smtClean="0">
                <a:latin typeface="Verdana" panose="020B0604030504040204" pitchFamily="34" charset="0"/>
                <a:ea typeface="Verdana" panose="020B0604030504040204" pitchFamily="34" charset="0"/>
                <a:cs typeface="Verdana" panose="020B0604030504040204" pitchFamily="34" charset="0"/>
              </a:rPr>
              <a:t> Compile </a:t>
            </a:r>
            <a:r>
              <a:rPr lang="en-IN" sz="1400" b="1" dirty="0">
                <a:latin typeface="Verdana" panose="020B0604030504040204" pitchFamily="34" charset="0"/>
                <a:ea typeface="Verdana" panose="020B0604030504040204" pitchFamily="34" charset="0"/>
                <a:cs typeface="Verdana" panose="020B0604030504040204" pitchFamily="34" charset="0"/>
              </a:rPr>
              <a:t>time Polymorphism/ Static Binding /Early Binding:</a:t>
            </a:r>
            <a:r>
              <a:rPr lang="en-IN" sz="1400" dirty="0">
                <a:latin typeface="Verdana" panose="020B0604030504040204" pitchFamily="34" charset="0"/>
                <a:ea typeface="Verdana" panose="020B0604030504040204" pitchFamily="34" charset="0"/>
                <a:cs typeface="Verdana" panose="020B0604030504040204" pitchFamily="34" charset="0"/>
              </a:rPr>
              <a:t> when a method is invoked, if its definition which is bind at compilation time by compiler is only executed by JVM at runtime, then it is called compile-time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Static methods, Overloaded Methods and non-static methods which is not overridden in subclass are come under compile 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2. </a:t>
            </a:r>
            <a:r>
              <a:rPr lang="en-IN" sz="1400" b="1" dirty="0">
                <a:latin typeface="Verdana" panose="020B0604030504040204" pitchFamily="34" charset="0"/>
                <a:ea typeface="Verdana" panose="020B0604030504040204" pitchFamily="34" charset="0"/>
                <a:cs typeface="Verdana" panose="020B0604030504040204" pitchFamily="34" charset="0"/>
              </a:rPr>
              <a:t>Runtime Polymorphism/ Dynamic Binding / Late binding: </a:t>
            </a:r>
            <a:r>
              <a:rPr lang="en-IN" sz="1400" dirty="0">
                <a:latin typeface="Verdana" panose="020B0604030504040204" pitchFamily="34" charset="0"/>
                <a:ea typeface="Verdana" panose="020B0604030504040204" pitchFamily="34" charset="0"/>
                <a:cs typeface="Verdana" panose="020B0604030504040204" pitchFamily="34" charset="0"/>
              </a:rPr>
              <a:t>when a method is invoked, if its definition which is bind at compilation time by compiler is no executed by JVM at run-time, instead if it is executed from the subclass based on the object stored in the reference variable is called run-time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only non-static methods are come under run time polymorphism. Private non-static methods and default non-static methods from outside package are not overridden. So these methods call comes under compile time polymorphism</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Method Hiding, Overriding and Overloading: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static method in subclass with same prototype is called “method hiding”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non-static method in subclass with same prototype is called “method overriding”.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Defining new method with the existed method name but different parameters type/list/order is called “method overloading”</a:t>
            </a:r>
            <a:r>
              <a:rPr lang="en-IN" sz="1400" b="1" dirty="0" smtClean="0">
                <a:latin typeface="Verdana" panose="020B0604030504040204" pitchFamily="34" charset="0"/>
                <a:ea typeface="Verdana" panose="020B0604030504040204" pitchFamily="34" charset="0"/>
                <a:cs typeface="Verdana" panose="020B0604030504040204" pitchFamily="34" charset="0"/>
              </a:rPr>
              <a:t/>
            </a:r>
            <a:br>
              <a:rPr lang="en-IN" sz="1400" b="1" dirty="0" smtClean="0">
                <a:latin typeface="Verdana" panose="020B0604030504040204" pitchFamily="34" charset="0"/>
                <a:ea typeface="Verdana" panose="020B0604030504040204" pitchFamily="34" charset="0"/>
                <a:cs typeface="Verdana" panose="020B0604030504040204" pitchFamily="34" charset="0"/>
              </a:rPr>
            </a:b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 </a:t>
            </a:r>
            <a:r>
              <a:rPr lang="en-IN" sz="1400" dirty="0" smtClean="0">
                <a:latin typeface="Verdana" panose="020B0604030504040204" pitchFamily="34" charset="0"/>
                <a:ea typeface="Verdana" panose="020B0604030504040204" pitchFamily="34" charset="0"/>
                <a:cs typeface="Verdana" panose="020B0604030504040204" pitchFamily="34" charset="0"/>
              </a:rPr>
              <a:t>Super class method is called overridden methods and subclass method is called overriding method.</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Abstraction</a:t>
            </a:r>
            <a:r>
              <a:rPr lang="en-IN" sz="1400" b="1" dirty="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process of defining a class by providing necessary details to call object operation by hiding or removing its implementation details is called Abstraction.</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89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Overriding rules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98490"/>
            <a:ext cx="10515600" cy="5378473"/>
          </a:xfrm>
        </p:spPr>
        <p:txBody>
          <a:bodyPr>
            <a:normAutofit/>
          </a:bodyPr>
          <a:lstStyle/>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1)  The new method definition must have the same method signature, i.e., the method name, and the types and the number of parameters, including their order, are the same as in the overridden method.</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The return type of the overriding method can be a subtype of the return type of the overridden method (called covariant return).</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3) The new method definition cannot narrow the accessibility of the method, but it can widen it  </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4)  The new method definition can only throw all or none, or a subset of the checked exceptions (including their subclasses) that are specified in the throws clause of the overridden method in the superclass.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The overriding method must not throw checked exceptions that are new for those are declared by overridden method i.e. overriding method can only declare to throw that exception or its subclass.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5) The overriding method can throw any unchecked exception (Runtime), regardless of whether the overridden method declares the exception.</a:t>
            </a: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265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Abstract Method and Abstract Classes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56824"/>
            <a:ext cx="10515600" cy="552013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method that does not have body is called abstract method and a class that is declared as abstract using abstract using abstract keyword is called abstract class.</a:t>
            </a:r>
          </a:p>
          <a:p>
            <a:r>
              <a:rPr lang="en-IN" sz="1400" dirty="0" smtClean="0">
                <a:latin typeface="Verdana" panose="020B0604030504040204" pitchFamily="34" charset="0"/>
                <a:ea typeface="Verdana" panose="020B0604030504040204" pitchFamily="34" charset="0"/>
                <a:cs typeface="Verdana" panose="020B0604030504040204" pitchFamily="34" charset="0"/>
              </a:rPr>
              <a:t>If a class contains abstract method, it must be declares as abstract.</a:t>
            </a:r>
          </a:p>
          <a:p>
            <a:r>
              <a:rPr lang="en-IN" sz="1400" dirty="0" smtClean="0">
                <a:latin typeface="Verdana" panose="020B0604030504040204" pitchFamily="34" charset="0"/>
                <a:ea typeface="Verdana" panose="020B0604030504040204" pitchFamily="34" charset="0"/>
                <a:cs typeface="Verdana" panose="020B0604030504040204" pitchFamily="34" charset="0"/>
              </a:rPr>
              <a:t>Abstract class can’t be instantiated because it is not fully implemented class so its abstract method cannot be executed.</a:t>
            </a:r>
          </a:p>
          <a:p>
            <a:r>
              <a:rPr lang="en-IN" sz="1400" dirty="0" smtClean="0">
                <a:latin typeface="Verdana" panose="020B0604030504040204" pitchFamily="34" charset="0"/>
                <a:ea typeface="Verdana" panose="020B0604030504040204" pitchFamily="34" charset="0"/>
                <a:cs typeface="Verdana" panose="020B0604030504040204" pitchFamily="34" charset="0"/>
              </a:rPr>
              <a:t>Subclass developers provide the implementation for abstract methods according </a:t>
            </a:r>
            <a:r>
              <a:rPr lang="en-IN" sz="1400" dirty="0">
                <a:latin typeface="Verdana" panose="020B0604030504040204" pitchFamily="34" charset="0"/>
                <a:ea typeface="Verdana" panose="020B0604030504040204" pitchFamily="34" charset="0"/>
                <a:cs typeface="Verdana" panose="020B0604030504040204" pitchFamily="34" charset="0"/>
              </a:rPr>
              <a:t>t</a:t>
            </a:r>
            <a:r>
              <a:rPr lang="en-IN" sz="1400" dirty="0" smtClean="0">
                <a:latin typeface="Verdana" panose="020B0604030504040204" pitchFamily="34" charset="0"/>
                <a:ea typeface="Verdana" panose="020B0604030504040204" pitchFamily="34" charset="0"/>
                <a:cs typeface="Verdana" panose="020B0604030504040204" pitchFamily="34" charset="0"/>
              </a:rPr>
              <a:t>o their business requirement. Basically in projects abstract methods are defined by super class developers, and they are implemented by sub class developers.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all static and non-static members including constructor plus abstract method. So in an abstract class we can define 9 type of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Only two modifiers are allowed with abstract:</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p</a:t>
            </a:r>
            <a:r>
              <a:rPr lang="en-IN" sz="1400" dirty="0" smtClean="0">
                <a:latin typeface="Verdana" panose="020B0604030504040204" pitchFamily="34" charset="0"/>
                <a:ea typeface="Verdana" panose="020B0604030504040204" pitchFamily="34" charset="0"/>
                <a:cs typeface="Verdana" panose="020B0604030504040204" pitchFamily="34" charset="0"/>
              </a:rPr>
              <a:t>rotected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public</a:t>
            </a:r>
          </a:p>
          <a:p>
            <a:r>
              <a:rPr lang="en-IN" sz="1400" dirty="0" smtClean="0">
                <a:latin typeface="Verdana" panose="020B0604030504040204" pitchFamily="34" charset="0"/>
                <a:ea typeface="Verdana" panose="020B0604030504040204" pitchFamily="34" charset="0"/>
                <a:cs typeface="Verdana" panose="020B0604030504040204" pitchFamily="34" charset="0"/>
              </a:rPr>
              <a:t>If we use any other 8 modifiers it leads to CTE: Illegal combination of modifiers</a:t>
            </a:r>
          </a:p>
          <a:p>
            <a:pPr marL="342900" indent="-342900">
              <a:buFont typeface="+mj-lt"/>
              <a:buAutoNum type="arabicPeriod"/>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56192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Interface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1"/>
          </a:xfrm>
        </p:spPr>
        <p:txBody>
          <a:bodyPr>
            <a:normAutofit lnSpcReduction="10000"/>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Interface is fully un-implemented class used for declaring set of operations of an object for developing a loosely coupled runtime polymorphism object class to use these operations form different subclasses of this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only “public static final variables and public abstract methods” for declaring a object operations.</a:t>
            </a:r>
          </a:p>
          <a:p>
            <a:r>
              <a:rPr lang="en-IN" sz="1400" dirty="0" smtClean="0">
                <a:latin typeface="Verdana" panose="020B0604030504040204" pitchFamily="34" charset="0"/>
                <a:ea typeface="Verdana" panose="020B0604030504040204" pitchFamily="34" charset="0"/>
                <a:cs typeface="Verdana" panose="020B0604030504040204" pitchFamily="34" charset="0"/>
              </a:rPr>
              <a:t>Basically it is used to for developing a specification/contract/guidelines document between service user and service provider to access that objects operations by service user those are implemented by service provider.</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have concrete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In interface, we can have only static final variables, even in we create variables as non-static, non-final variable compiler convert it as static, final variables.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can’t declare interface members as private or protected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variables should be initialized at the time of creation because they are final.</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be instantiated, but its reference variable can be created for storing its subclass objects references to develop loosely coupled user application to get Runtime polymorphism for executing method from its different subclasses.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cannot declare interface as final.</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interface as abstract, it is optional and at compilation time, it is removed by compiler.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“implements” keyword we can derive a class from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derived from interface should implement all abstract methods of interface, otherwise it should be declared as abstract else it leads to CTE.</a:t>
            </a:r>
          </a:p>
          <a:p>
            <a:r>
              <a:rPr lang="en-IN" sz="1400" dirty="0" smtClean="0">
                <a:latin typeface="Verdana" panose="020B0604030504040204" pitchFamily="34" charset="0"/>
                <a:ea typeface="Verdana" panose="020B0604030504040204" pitchFamily="34" charset="0"/>
                <a:cs typeface="Verdana" panose="020B0604030504040204" pitchFamily="34" charset="0"/>
              </a:rPr>
              <a:t>Sub class should implement interface method with public keyword, because interface method’s default accessibility modifier is public.</a:t>
            </a:r>
          </a:p>
        </p:txBody>
      </p:sp>
    </p:spTree>
    <p:extLst>
      <p:ext uri="{BB962C8B-B14F-4D97-AF65-F5344CB8AC3E}">
        <p14:creationId xmlns:p14="http://schemas.microsoft.com/office/powerpoint/2010/main" val="1296732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Enum</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18186"/>
            <a:ext cx="10515600" cy="5558777"/>
          </a:xfrm>
        </p:spPr>
        <p:txBody>
          <a:bodyPr>
            <a:normAutofit/>
          </a:bodyPr>
          <a:lstStyle/>
          <a:p>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are </a:t>
            </a:r>
            <a:r>
              <a:rPr lang="en-IN" sz="1400" dirty="0">
                <a:latin typeface="Verdana" panose="020B0604030504040204" pitchFamily="34" charset="0"/>
                <a:ea typeface="Verdana" panose="020B0604030504040204" pitchFamily="34" charset="0"/>
                <a:cs typeface="Verdana" panose="020B0604030504040204" pitchFamily="34" charset="0"/>
              </a:rPr>
              <a:t>mainly used for grouping similar kind of constants as a one unit. </a:t>
            </a:r>
            <a:r>
              <a:rPr lang="en-IN" sz="1400" dirty="0" smtClean="0">
                <a:latin typeface="Verdana" panose="020B0604030504040204" pitchFamily="34" charset="0"/>
                <a:ea typeface="Verdana" panose="020B0604030504040204" pitchFamily="34" charset="0"/>
                <a:cs typeface="Verdana" panose="020B0604030504040204" pitchFamily="34" charset="0"/>
              </a:rPr>
              <a:t>Constants </a:t>
            </a:r>
            <a:r>
              <a:rPr lang="en-IN" sz="1400" dirty="0">
                <a:latin typeface="Verdana" panose="020B0604030504040204" pitchFamily="34" charset="0"/>
                <a:ea typeface="Verdana" panose="020B0604030504040204" pitchFamily="34" charset="0"/>
                <a:cs typeface="Verdana" panose="020B0604030504040204" pitchFamily="34" charset="0"/>
              </a:rPr>
              <a:t>means static and final. </a:t>
            </a:r>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are introduced in JDK 1.5 onward. Before that similar kind of constants are grouped by declaring them as static and final in one class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a:latin typeface="Verdana" panose="020B0604030504040204" pitchFamily="34" charset="0"/>
                <a:ea typeface="Verdana" panose="020B0604030504040204" pitchFamily="34" charset="0"/>
                <a:cs typeface="Verdana" panose="020B0604030504040204" pitchFamily="34" charset="0"/>
              </a:rPr>
              <a:t>Enum </a:t>
            </a:r>
            <a:r>
              <a:rPr lang="en-IN" sz="1400" dirty="0" smtClean="0">
                <a:latin typeface="Verdana" panose="020B0604030504040204" pitchFamily="34" charset="0"/>
                <a:ea typeface="Verdana" panose="020B0604030504040204" pitchFamily="34" charset="0"/>
                <a:cs typeface="Verdana" panose="020B0604030504040204" pitchFamily="34" charset="0"/>
              </a:rPr>
              <a:t>is </a:t>
            </a:r>
            <a:r>
              <a:rPr lang="en-IN" sz="1400" dirty="0">
                <a:latin typeface="Verdana" panose="020B0604030504040204" pitchFamily="34" charset="0"/>
                <a:ea typeface="Verdana" panose="020B0604030504040204" pitchFamily="34" charset="0"/>
                <a:cs typeface="Verdana" panose="020B0604030504040204" pitchFamily="34" charset="0"/>
              </a:rPr>
              <a:t>a data type which contains a fixed set of constants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“enum” is a “final class”. So we can’t derive a subclass form enum.</a:t>
            </a:r>
          </a:p>
          <a:p>
            <a:r>
              <a:rPr lang="en-IN" sz="1400" dirty="0" smtClean="0">
                <a:latin typeface="Verdana" panose="020B0604030504040204" pitchFamily="34" charset="0"/>
                <a:ea typeface="Verdana" panose="020B0604030504040204" pitchFamily="34" charset="0"/>
                <a:cs typeface="Verdana" panose="020B0604030504040204" pitchFamily="34" charset="0"/>
              </a:rPr>
              <a:t>It is a subclass of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java.lang.Enum</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It is a abstract class which is the default super class for every enum type classes. Also it is implementing form comparable and Serializable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All named constants created inside enum are referenced type the current enum type.</a:t>
            </a:r>
          </a:p>
          <a:p>
            <a:r>
              <a:rPr lang="en-IN" sz="1400" dirty="0" smtClean="0">
                <a:latin typeface="Verdana" panose="020B0604030504040204" pitchFamily="34" charset="0"/>
                <a:ea typeface="Verdana" panose="020B0604030504040204" pitchFamily="34" charset="0"/>
                <a:cs typeface="Verdana" panose="020B0604030504040204" pitchFamily="34" charset="0"/>
              </a:rPr>
              <a:t>Since enum is keyword so we can’t end package name with it.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com.iettech.enum</a:t>
            </a:r>
            <a:r>
              <a:rPr lang="en-IN" sz="1400" dirty="0" smtClean="0">
                <a:latin typeface="Verdana" panose="020B0604030504040204" pitchFamily="34" charset="0"/>
                <a:ea typeface="Verdana" panose="020B0604030504040204" pitchFamily="34" charset="0"/>
                <a:cs typeface="Verdana" panose="020B0604030504040204" pitchFamily="34" charset="0"/>
              </a:rPr>
              <a:t> not a valid package name.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implement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constructor are always private. So we can’t create instance of enum using new operator.</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abstract methods in enum, then all the enum fields must implement the abstract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 method in an enum and enum field can override them too.</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be used in switch statement.</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3318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93184"/>
            <a:ext cx="10515600" cy="36060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Exception</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18941" y="682580"/>
            <a:ext cx="11835684" cy="5937161"/>
          </a:xfrm>
        </p:spPr>
        <p:txBody>
          <a:bodyPr>
            <a:normAutofit/>
          </a:bodyPr>
          <a:lstStyle/>
          <a:p>
            <a:pPr lvl="0"/>
            <a:r>
              <a:rPr lang="en-IN" sz="1400" dirty="0">
                <a:latin typeface="Verdana" panose="020B0604030504040204" pitchFamily="34" charset="0"/>
                <a:ea typeface="Verdana" panose="020B0604030504040204" pitchFamily="34" charset="0"/>
                <a:cs typeface="Verdana" panose="020B0604030504040204" pitchFamily="34" charset="0"/>
              </a:rPr>
              <a:t>The aim of exception handling is to build robust application.</a:t>
            </a:r>
          </a:p>
          <a:p>
            <a:pPr lvl="0"/>
            <a:r>
              <a:rPr lang="en-IN" sz="1400" dirty="0">
                <a:latin typeface="Verdana" panose="020B0604030504040204" pitchFamily="34" charset="0"/>
                <a:ea typeface="Verdana" panose="020B0604030504040204" pitchFamily="34" charset="0"/>
                <a:cs typeface="Verdana" panose="020B0604030504040204" pitchFamily="34" charset="0"/>
              </a:rPr>
              <a:t>In any programming language when we write a programme we get 3 types of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Compile time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Runtime </a:t>
            </a:r>
            <a:r>
              <a:rPr lang="en-IN" sz="1400" dirty="0" smtClean="0">
                <a:latin typeface="Verdana" panose="020B0604030504040204" pitchFamily="34" charset="0"/>
                <a:ea typeface="Verdana" panose="020B0604030504040204" pitchFamily="34" charset="0"/>
                <a:cs typeface="Verdana" panose="020B0604030504040204" pitchFamily="34" charset="0"/>
              </a:rPr>
              <a:t>Errors</a:t>
            </a:r>
          </a:p>
          <a:p>
            <a:r>
              <a:rPr lang="en-IN" sz="1400" dirty="0">
                <a:latin typeface="Verdana" panose="020B0604030504040204" pitchFamily="34" charset="0"/>
                <a:ea typeface="Verdana" panose="020B0604030504040204" pitchFamily="34" charset="0"/>
                <a:cs typeface="Verdana" panose="020B0604030504040204" pitchFamily="34" charset="0"/>
              </a:rPr>
              <a:t>Compile time errors: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at compilation time due to syntaxes are not followed by programmers.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solved by programmer at development level.</a:t>
            </a:r>
          </a:p>
          <a:p>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during execution/runtime due to misinterpretation or wrong representation of logic.</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always generate inconsistence or wrong result or they must be solve by programmer at development time.</a:t>
            </a:r>
          </a:p>
          <a:p>
            <a:r>
              <a:rPr lang="en-IN" sz="1400" dirty="0">
                <a:latin typeface="Verdana" panose="020B0604030504040204" pitchFamily="34" charset="0"/>
                <a:ea typeface="Verdana" panose="020B0604030504040204" pitchFamily="34" charset="0"/>
                <a:cs typeface="Verdana" panose="020B0604030504040204" pitchFamily="34" charset="0"/>
              </a:rPr>
              <a:t>Runtime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 occur at runtime/execution time due to invalid input enter by application user at implementation level (an application being used by client organization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lvl="0">
              <a:buFont typeface="Wingdings" panose="05000000000000000000" pitchFamily="2" charset="2"/>
              <a:buChar char="v"/>
            </a:pPr>
            <a:r>
              <a:rPr lang="en-IN" sz="1400" dirty="0"/>
              <a:t>Industry is highly recommended to generate user friendly error messages where application user can understand what mistake committed at the time of entering the inputs.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99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03031"/>
            <a:ext cx="11887200" cy="6632620"/>
          </a:xfrm>
        </p:spPr>
        <p:txBody>
          <a:bodyPr>
            <a:normAutofit/>
          </a:bodyPr>
          <a:lstStyle/>
          <a:p>
            <a:pPr indent="0">
              <a:lnSpc>
                <a:spcPct val="107000"/>
              </a:lnSpc>
              <a:spcAft>
                <a:spcPts val="0"/>
              </a:spcAft>
              <a:buNone/>
            </a:pPr>
            <a:r>
              <a:rPr lang="en-IN" sz="1400" b="1" i="1" dirty="0">
                <a:latin typeface="Verdana" panose="020B0604030504040204" pitchFamily="34" charset="0"/>
                <a:ea typeface="Calibri" panose="020F0502020204030204" pitchFamily="34" charset="0"/>
                <a:cs typeface="Times New Roman" panose="02020603050405020304" pitchFamily="18" charset="0"/>
              </a:rPr>
              <a:t>Points to be remembered: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 the application user enters invalid input then we get runtime error.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Runtime error of any programme use System/Technical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a:t>
            </a:r>
            <a:r>
              <a:rPr lang="en-IN" sz="1400" dirty="0">
                <a:latin typeface="Verdana" panose="020B0604030504040204" pitchFamily="34" charset="0"/>
                <a:ea typeface="Calibri" panose="020F0502020204030204" pitchFamily="34" charset="0"/>
                <a:cs typeface="Times New Roman" panose="02020603050405020304" pitchFamily="18" charset="0"/>
              </a:rPr>
              <a:t> “Runtime errors of java programme are known as exception. Exception always generates System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the java programme, programme execution is abnormally terminated, CPU control comes out of the programme flow and JVM generates system error message which is not a recommended process. Industry is highly recommended to generate user friendly error message instead of generating system error messages by using exception handling concept.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 </a:t>
            </a:r>
            <a:r>
              <a:rPr lang="en-IN" sz="1400" dirty="0">
                <a:latin typeface="Verdana" panose="020B0604030504040204" pitchFamily="34" charset="0"/>
                <a:ea typeface="Calibri" panose="020F0502020204030204" pitchFamily="34" charset="0"/>
                <a:cs typeface="Times New Roman" panose="02020603050405020304" pitchFamily="18" charset="0"/>
              </a:rPr>
              <a:t>“The process of converting system error messages into user friendly error messages is known as exception handling</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b="1" u="sng" dirty="0"/>
              <a:t>Types of Exception:</a:t>
            </a:r>
            <a:endParaRPr lang="en-IN" sz="1800" dirty="0"/>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Checked Exception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Unchecked </a:t>
            </a:r>
            <a:r>
              <a:rPr lang="en-IN" sz="1800" dirty="0" smtClean="0">
                <a:latin typeface="Verdana" panose="020B0604030504040204" pitchFamily="34" charset="0"/>
                <a:ea typeface="Calibri" panose="020F0502020204030204" pitchFamily="34" charset="0"/>
                <a:cs typeface="Times New Roman" panose="02020603050405020304" pitchFamily="18" charset="0"/>
              </a:rPr>
              <a:t>Exception</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b="1" dirty="0" smtClean="0">
                <a:latin typeface="Verdana" panose="020B0604030504040204" pitchFamily="34" charset="0"/>
                <a:ea typeface="Calibri" panose="020F0502020204030204" pitchFamily="34" charset="0"/>
                <a:cs typeface="Times New Roman" panose="02020603050405020304" pitchFamily="18" charset="0"/>
              </a:rPr>
              <a:t>Checked </a:t>
            </a:r>
            <a:r>
              <a:rPr lang="en-IN" sz="1800" b="1" dirty="0">
                <a:latin typeface="Verdana" panose="020B0604030504040204" pitchFamily="34" charset="0"/>
                <a:ea typeface="Calibri" panose="020F0502020204030204" pitchFamily="34" charset="0"/>
                <a:cs typeface="Times New Roman" panose="02020603050405020304" pitchFamily="18" charset="0"/>
              </a:rPr>
              <a:t>Exception: </a:t>
            </a:r>
            <a:r>
              <a:rPr lang="en-IN" sz="1800" dirty="0">
                <a:latin typeface="Verdana" panose="020B0604030504040204" pitchFamily="34" charset="0"/>
                <a:ea typeface="Calibri" panose="020F0502020204030204" pitchFamily="34" charset="0"/>
                <a:cs typeface="Times New Roman" panose="02020603050405020304" pitchFamily="18" charset="0"/>
              </a:rPr>
              <a:t>“Checked exception are those which are the direct subclasses of </a:t>
            </a:r>
            <a:r>
              <a:rPr lang="en-IN" sz="18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OR</a:t>
            </a: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“The </a:t>
            </a:r>
            <a:r>
              <a:rPr lang="en-IN" sz="1800" dirty="0">
                <a:latin typeface="Verdana" panose="020B0604030504040204" pitchFamily="34" charset="0"/>
                <a:ea typeface="Calibri" panose="020F0502020204030204" pitchFamily="34" charset="0"/>
                <a:cs typeface="Times New Roman" panose="02020603050405020304" pitchFamily="18" charset="0"/>
              </a:rPr>
              <a:t>exception which are occurring at runtime will be showing them as error at compile time</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495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28788"/>
            <a:ext cx="11848563" cy="6593983"/>
          </a:xfrm>
        </p:spPr>
        <p:txBody>
          <a:bodyPr>
            <a:normAutofit/>
          </a:bodyPr>
          <a:lstStyle/>
          <a:p>
            <a:pPr indent="0">
              <a:lnSpc>
                <a:spcPct val="107000"/>
              </a:lnSpc>
              <a:buNone/>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r>
              <a:rPr lang="en-IN" sz="1400" b="1" dirty="0" smtClean="0">
                <a:latin typeface="Verdana" panose="020B0604030504040204" pitchFamily="34" charset="0"/>
                <a:ea typeface="Calibri" panose="020F0502020204030204" pitchFamily="34" charset="0"/>
                <a:cs typeface="Times New Roman" panose="02020603050405020304" pitchFamily="18" charset="0"/>
              </a:rPr>
              <a:t>Unchecked </a:t>
            </a:r>
            <a:r>
              <a:rPr lang="en-IN" sz="1400" b="1" dirty="0">
                <a:latin typeface="Verdana" panose="020B0604030504040204" pitchFamily="34" charset="0"/>
                <a:ea typeface="Calibri" panose="020F0502020204030204" pitchFamily="34" charset="0"/>
                <a:cs typeface="Times New Roman" panose="02020603050405020304" pitchFamily="18" charset="0"/>
              </a:rPr>
              <a:t>Exception: </a:t>
            </a:r>
            <a:r>
              <a:rPr lang="en-IN" sz="1400" dirty="0">
                <a:latin typeface="Verdana" panose="020B0604030504040204" pitchFamily="34" charset="0"/>
                <a:ea typeface="Calibri" panose="020F0502020204030204" pitchFamily="34" charset="0"/>
                <a:cs typeface="Times New Roman" panose="02020603050405020304" pitchFamily="18" charset="0"/>
              </a:rPr>
              <a:t>“unchecked exception are those which are the direct subclasses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smtClean="0">
                <a:latin typeface="Verdana" panose="020B0604030504040204" pitchFamily="34" charset="0"/>
                <a:ea typeface="Calibri" panose="020F0502020204030204" pitchFamily="34" charset="0"/>
                <a:cs typeface="Times New Roman" panose="02020603050405020304" pitchFamily="18" charset="0"/>
              </a:rPr>
              <a:t>                                            </a:t>
            </a:r>
            <a:r>
              <a:rPr lang="en-IN" sz="1400" dirty="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a:latin typeface="Verdana" panose="020B0604030504040204" pitchFamily="34" charset="0"/>
                <a:ea typeface="Calibri" panose="020F0502020204030204" pitchFamily="34" charset="0"/>
                <a:cs typeface="Times New Roman" panose="02020603050405020304" pitchFamily="18" charset="0"/>
              </a:rPr>
              <a:t>“The exception which are occurring at runtime will be showing them as errors as runtime only</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21" name="Picture 20"/>
          <p:cNvPicPr>
            <a:picLocks noChangeAspect="1"/>
          </p:cNvPicPr>
          <p:nvPr/>
        </p:nvPicPr>
        <p:blipFill>
          <a:blip r:embed="rId2"/>
          <a:stretch>
            <a:fillRect/>
          </a:stretch>
        </p:blipFill>
        <p:spPr>
          <a:xfrm>
            <a:off x="1210615" y="128788"/>
            <a:ext cx="9762186" cy="2472744"/>
          </a:xfrm>
          <a:prstGeom prst="rect">
            <a:avLst/>
          </a:prstGeom>
        </p:spPr>
      </p:pic>
      <p:pic>
        <p:nvPicPr>
          <p:cNvPr id="39" name="Picture 38"/>
          <p:cNvPicPr>
            <a:picLocks noChangeAspect="1"/>
          </p:cNvPicPr>
          <p:nvPr/>
        </p:nvPicPr>
        <p:blipFill>
          <a:blip r:embed="rId3"/>
          <a:stretch>
            <a:fillRect/>
          </a:stretch>
        </p:blipFill>
        <p:spPr>
          <a:xfrm>
            <a:off x="1210615" y="3945900"/>
            <a:ext cx="9981126" cy="2776871"/>
          </a:xfrm>
          <a:prstGeom prst="rect">
            <a:avLst/>
          </a:prstGeom>
        </p:spPr>
      </p:pic>
    </p:spTree>
    <p:extLst>
      <p:ext uri="{BB962C8B-B14F-4D97-AF65-F5344CB8AC3E}">
        <p14:creationId xmlns:p14="http://schemas.microsoft.com/office/powerpoint/2010/main" val="1466943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3" y="128788"/>
            <a:ext cx="11900078" cy="6426557"/>
          </a:xfrm>
        </p:spPr>
        <p:txBody>
          <a:bodyPr>
            <a:normAutofit/>
          </a:bodyPr>
          <a:lstStyle/>
          <a:p>
            <a:pPr marL="457200">
              <a:lnSpc>
                <a:spcPct val="107000"/>
              </a:lnSpc>
              <a:spcAft>
                <a:spcPts val="0"/>
              </a:spcAft>
            </a:pPr>
            <a:r>
              <a:rPr lang="en-IN" sz="1400" b="1" dirty="0">
                <a:latin typeface="Verdana" panose="020B0604030504040204" pitchFamily="34" charset="0"/>
                <a:ea typeface="Calibri" panose="020F0502020204030204" pitchFamily="34" charset="0"/>
                <a:cs typeface="Times New Roman" panose="02020603050405020304" pitchFamily="18" charset="0"/>
              </a:rPr>
              <a:t>Note: </a:t>
            </a:r>
            <a:r>
              <a:rPr lang="en-IN" sz="1400" dirty="0">
                <a:latin typeface="Verdana" panose="020B0604030504040204" pitchFamily="34" charset="0"/>
                <a:ea typeface="Calibri" panose="020F0502020204030204" pitchFamily="34" charset="0"/>
                <a:cs typeface="Times New Roman" panose="02020603050405020304" pitchFamily="18" charset="0"/>
              </a:rPr>
              <a:t>Even though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the subclass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it should not be treated as checked exception and it is a one of the dedicated super class for all the unchecked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35" name="Picture 34"/>
          <p:cNvPicPr>
            <a:picLocks noChangeAspect="1"/>
          </p:cNvPicPr>
          <p:nvPr/>
        </p:nvPicPr>
        <p:blipFill>
          <a:blip r:embed="rId2"/>
          <a:stretch>
            <a:fillRect/>
          </a:stretch>
        </p:blipFill>
        <p:spPr>
          <a:xfrm>
            <a:off x="721218" y="759854"/>
            <a:ext cx="10947042" cy="5460642"/>
          </a:xfrm>
          <a:prstGeom prst="rect">
            <a:avLst/>
          </a:prstGeom>
        </p:spPr>
      </p:pic>
    </p:spTree>
    <p:extLst>
      <p:ext uri="{BB962C8B-B14F-4D97-AF65-F5344CB8AC3E}">
        <p14:creationId xmlns:p14="http://schemas.microsoft.com/office/powerpoint/2010/main" val="991723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15910"/>
            <a:ext cx="11822806" cy="6606862"/>
          </a:xfrm>
        </p:spPr>
        <p:txBody>
          <a:bodyPr>
            <a:normAutofit/>
          </a:bodyPr>
          <a:lstStyle/>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java.lang.Object</a:t>
            </a:r>
            <a:r>
              <a:rPr lang="en-IN" sz="1400" dirty="0">
                <a:latin typeface="Verdana" panose="020B0604030504040204" pitchFamily="34" charset="0"/>
                <a:ea typeface="Calibri" panose="020F0502020204030204" pitchFamily="34" charset="0"/>
                <a:cs typeface="Times New Roman" panose="02020603050405020304" pitchFamily="18" charset="0"/>
              </a:rPr>
              <a:t> class is one of the implicit predefined super class for all the classes in java and it provides garbage collection facility to its subclasses for collecting unused memory space.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java.lang.Throwable</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predefined super class for all the exception in Java and the purpose of this class is to check which type of exception occurs in java programme (either ASE or 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java.lang.Error</a:t>
            </a:r>
            <a:r>
              <a:rPr lang="en-IN" sz="1400" dirty="0">
                <a:latin typeface="Verdana" panose="020B0604030504040204" pitchFamily="34" charset="0"/>
                <a:ea typeface="Calibri" panose="020F0502020204030204" pitchFamily="34" charset="0"/>
                <a:cs typeface="Times New Roman" panose="02020603050405020304" pitchFamily="18" charset="0"/>
              </a:rPr>
              <a:t> is always used for dealing with asynchronous exception and it is a super class for all asynchronous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unchecked 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Handling the Exception</a:t>
            </a:r>
            <a:r>
              <a:rPr lang="en-IN" sz="1400" b="1" u="sng"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Handling the exception is nothing but converting system error message into user friendly error message.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As a part of handling the exception we have 5 keywords, they are: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try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catch</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finally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throws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smtClean="0">
                <a:latin typeface="Verdana" panose="020B0604030504040204" pitchFamily="34" charset="0"/>
                <a:ea typeface="Calibri" panose="020F0502020204030204" pitchFamily="34" charset="0"/>
                <a:cs typeface="Times New Roman" panose="02020603050405020304" pitchFamily="18" charset="0"/>
              </a:rPr>
              <a:t>Throw</a:t>
            </a:r>
          </a:p>
          <a:p>
            <a:pPr marL="0" lvl="0" indent="0">
              <a:lnSpc>
                <a:spcPct val="107000"/>
              </a:lnSpc>
              <a:spcAft>
                <a:spcPts val="0"/>
              </a:spcAft>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4337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90152"/>
            <a:ext cx="11925836" cy="6086811"/>
          </a:xfrm>
        </p:spPr>
        <p:txBody>
          <a:bodyPr>
            <a:normAutofit fontScale="92500" lnSpcReduction="20000"/>
          </a:bodyPr>
          <a:lstStyle/>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in which we write the block of statements, this is a block of statements which will provide exception at runtime. In other words this block always contains set of problematic statements which will generate exception at runtime. This block is also known as exception monitoring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try block, JVM control comes out of the try block and JVM will execute appropriate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After executing an appropriate catch block, JVM control never goes to try block to execute the rest of the statements even though we use return statement in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Programmatically each and every try block must be followed by catch block otherwise we get compile time error in other words intermediate statements are not permitted between try and catch blocks.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Each and every try block must contain at least one catch block and industry is highly recommended to write multiple catch blocks for generating multiple user friendly error messages for making java application robust.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One try block can contain another try block i.e. nested try blocks can be permitted.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which will contains block of statements which will provide user friendly error messages instead of generating system error messages. In other words, catch block will supress system error messages and generates user friendly error messages.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catch block is nothing but handling the exception, JVM will execute an appropriate catch block if an exception occurs in try block.</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At any point of time even though their exist many number of catch blocks, JVM can execute only one catch block depends on the type of exception occurs in the try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If at all we write finally block, it must be written immediately after catch block or every catch block immediately followed by finally block or intermediate statements are not permitted between catch and finally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the catch block as a java programmer we declare an object of exception subclass and internally JVM will reference an object of exception sub class.</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one catch block can contain try and 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8524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18941"/>
            <a:ext cx="11925836" cy="6516710"/>
          </a:xfrm>
        </p:spPr>
        <p:txBody>
          <a:bodyPr>
            <a:normAutofit/>
          </a:bodyPr>
          <a:lstStyle/>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finally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It is the block in which we write block of statements which are used for relinquish (release or close) the resource/files/DB which are obtained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Finally block will execute compulsory.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finally block is optional.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For per java programme, It is highly recommended for java programmer to write only one finally block for releasing the resource which are appending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in the finally block one can write a try and catch block</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r>
              <a:rPr lang="en-IN" sz="1800" b="1" u="sng" dirty="0"/>
              <a:t>Throws keyword</a:t>
            </a:r>
            <a:r>
              <a:rPr lang="en-IN" sz="1800" b="1" u="sng" dirty="0" smtClean="0"/>
              <a:t>:</a:t>
            </a: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“Purpose of throws keyword is that it will express or describes the exceptions occurring in common method body</a:t>
            </a:r>
            <a:r>
              <a:rPr lang="en-IN" sz="1400" i="1"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i="1"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400" i="1" dirty="0" smtClean="0">
                <a:latin typeface="Verdana" panose="020B0604030504040204" pitchFamily="34" charset="0"/>
                <a:ea typeface="Calibri" panose="020F0502020204030204" pitchFamily="34" charset="0"/>
                <a:cs typeface="Times New Roman" panose="02020603050405020304" pitchFamily="18" charset="0"/>
              </a:rPr>
              <a:t>                                    </a:t>
            </a:r>
            <a:r>
              <a:rPr lang="en-IN" sz="1400" i="1" dirty="0">
                <a:latin typeface="Verdana" panose="020B0604030504040204" pitchFamily="34" charset="0"/>
                <a:ea typeface="Calibri" panose="020F0502020204030204" pitchFamily="34" charset="0"/>
                <a:cs typeface="Times New Roman" panose="02020603050405020304" pitchFamily="18" charset="0"/>
              </a:rPr>
              <a:t>OR</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“Throws is a keyword which gives an indication to the specific method to place the common exception method under try and catch block for generating user friendly error message.”</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u="sng" dirty="0" smtClean="0">
                <a:latin typeface="Verdana" panose="020B0604030504040204" pitchFamily="34" charset="0"/>
                <a:ea typeface="Calibri" panose="020F0502020204030204" pitchFamily="34" charset="0"/>
                <a:cs typeface="Times New Roman" panose="02020603050405020304" pitchFamily="18" charset="0"/>
              </a:rPr>
              <a:t>Throw keyword: </a:t>
            </a:r>
            <a:endParaRPr lang="en-IN" sz="18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It is keyword used for hitting/generating the exception which is occurring as a part of method </a:t>
            </a:r>
            <a:r>
              <a:rPr lang="en-IN" sz="1400" i="1" dirty="0" smtClean="0">
                <a:latin typeface="Verdana" panose="020B0604030504040204" pitchFamily="34" charset="0"/>
                <a:ea typeface="Calibri" panose="020F0502020204030204" pitchFamily="34" charset="0"/>
                <a:cs typeface="Times New Roman" panose="02020603050405020304" pitchFamily="18" charset="0"/>
              </a:rPr>
              <a:t>body.</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smtClean="0">
                <a:latin typeface="Calibri" panose="020F0502020204030204" pitchFamily="34" charset="0"/>
                <a:ea typeface="Calibri" panose="020F0502020204030204" pitchFamily="34" charset="0"/>
                <a:cs typeface="Times New Roman" panose="02020603050405020304" pitchFamily="18" charset="0"/>
              </a:rPr>
              <a:t>		</a:t>
            </a:r>
            <a:r>
              <a:rPr lang="en-IN" sz="1400" dirty="0" smtClean="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Throw is keyword which is used for carrying the created exception from the method body and handover to the throws keyword.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3058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11369" y="373486"/>
          <a:ext cx="11101589" cy="6027314"/>
        </p:xfrm>
        <a:graphic>
          <a:graphicData uri="http://schemas.openxmlformats.org/drawingml/2006/table">
            <a:tbl>
              <a:tblPr firstRow="1" firstCol="1" bandRow="1">
                <a:tableStyleId>{16D9F66E-5EB9-4882-86FB-DCBF35E3C3E4}</a:tableStyleId>
              </a:tblPr>
              <a:tblGrid>
                <a:gridCol w="5549560"/>
                <a:gridCol w="5552029"/>
              </a:tblGrid>
              <a:tr h="549912">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Throws</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a:t>
                      </a:r>
                    </a:p>
                  </a:txBody>
                  <a:tcPr marL="68580" marR="68580" marT="0" marB="0"/>
                </a:tc>
              </a:tr>
              <a:tr h="1627994">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Throws is keyword which gives an indication for placing the common exception method within try-catch blocks for generating the user friendly error message.</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 is a keyword used for hitting or generating the exception which is occurring as a part of method body.</a:t>
                      </a:r>
                    </a:p>
                  </a:txBody>
                  <a:tcPr marL="68580" marR="68580" marT="0" marB="0"/>
                </a:tc>
              </a:tr>
              <a:tr h="1099832">
                <a:tc>
                  <a:txBody>
                    <a:bodyPr/>
                    <a:lstStyle/>
                    <a:p>
                      <a:pPr>
                        <a:lnSpc>
                          <a:spcPct val="107000"/>
                        </a:lnSpc>
                        <a:spcAft>
                          <a:spcPts val="0"/>
                        </a:spcAft>
                      </a:pPr>
                      <a:r>
                        <a:rPr lang="en-IN" sz="1600" b="0">
                          <a:effectLst/>
                          <a:latin typeface="Verdana" panose="020B0604030504040204" pitchFamily="34" charset="0"/>
                          <a:ea typeface="Verdana" panose="020B0604030504040204" pitchFamily="34" charset="0"/>
                          <a:cs typeface="Verdana" panose="020B0604030504040204" pitchFamily="34" charset="0"/>
                        </a:rPr>
                        <a:t>The place of using throws keyword is always as a part of method heading.</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The place of using throw keyword is always as a part of method body.</a:t>
                      </a:r>
                    </a:p>
                  </a:txBody>
                  <a:tcPr marL="68580" marR="68580" marT="0" marB="0"/>
                </a:tc>
              </a:tr>
              <a:tr h="2749576">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When we write throws keyword as a part of method heading it is optional to write throw keyword as a part of method body. This is applicable in case of re-throwing the exception.</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Irrespective of type of exception we hot by using throw keyword as a part of method body, it is recommended to the Java programmer to write the throw keyword as a part of method body.</a:t>
                      </a:r>
                    </a:p>
                  </a:txBody>
                  <a:tcPr marL="68580" marR="68580" marT="0" marB="0"/>
                </a:tc>
              </a:tr>
            </a:tbl>
          </a:graphicData>
        </a:graphic>
      </p:graphicFrame>
    </p:spTree>
    <p:extLst>
      <p:ext uri="{BB962C8B-B14F-4D97-AF65-F5344CB8AC3E}">
        <p14:creationId xmlns:p14="http://schemas.microsoft.com/office/powerpoint/2010/main" val="109600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ounded Rectangle 70"/>
          <p:cNvSpPr/>
          <p:nvPr/>
        </p:nvSpPr>
        <p:spPr>
          <a:xfrm>
            <a:off x="1799741" y="364869"/>
            <a:ext cx="1925320" cy="45656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Primitive Data Type (PDT)</a:t>
            </a:r>
            <a:endParaRPr lang="en-IN" sz="1200" dirty="0">
              <a:effectLst/>
              <a:ea typeface="Calibri" panose="020F0502020204030204" pitchFamily="34" charset="0"/>
              <a:cs typeface="Times New Roman" panose="02020603050405020304" pitchFamily="18" charset="0"/>
            </a:endParaRPr>
          </a:p>
        </p:txBody>
      </p:sp>
      <p:sp>
        <p:nvSpPr>
          <p:cNvPr id="72" name="Rounded Rectangle 71"/>
          <p:cNvSpPr/>
          <p:nvPr/>
        </p:nvSpPr>
        <p:spPr>
          <a:xfrm>
            <a:off x="1961142" y="5915169"/>
            <a:ext cx="1901190" cy="50482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Wrapper Class Object (WCO)</a:t>
            </a:r>
            <a:endParaRPr lang="en-IN" sz="1200" dirty="0">
              <a:effectLst/>
              <a:ea typeface="Calibri" panose="020F0502020204030204" pitchFamily="34" charset="0"/>
              <a:cs typeface="Times New Roman" panose="02020603050405020304" pitchFamily="18" charset="0"/>
            </a:endParaRPr>
          </a:p>
        </p:txBody>
      </p:sp>
      <p:sp>
        <p:nvSpPr>
          <p:cNvPr id="73" name="Rounded Rectangle 72"/>
          <p:cNvSpPr/>
          <p:nvPr/>
        </p:nvSpPr>
        <p:spPr>
          <a:xfrm>
            <a:off x="8195185" y="2754057"/>
            <a:ext cx="2075250" cy="605155"/>
          </a:xfrm>
          <a:prstGeom prst="roundRect">
            <a:avLst/>
          </a:prstGeom>
        </p:spPr>
        <p:style>
          <a:lnRef idx="1">
            <a:schemeClr val="accent6"/>
          </a:lnRef>
          <a:fillRef idx="3">
            <a:schemeClr val="accent6"/>
          </a:fillRef>
          <a:effectRef idx="2">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Primitive String Object (PSO)</a:t>
            </a:r>
            <a:endParaRPr lang="en-IN" sz="1200" dirty="0">
              <a:effectLst/>
              <a:ea typeface="Calibri" panose="020F0502020204030204" pitchFamily="34" charset="0"/>
              <a:cs typeface="Times New Roman" panose="02020603050405020304" pitchFamily="18" charset="0"/>
            </a:endParaRPr>
          </a:p>
        </p:txBody>
      </p:sp>
      <p:cxnSp>
        <p:nvCxnSpPr>
          <p:cNvPr id="74" name="Straight Arrow Connector 73"/>
          <p:cNvCxnSpPr/>
          <p:nvPr/>
        </p:nvCxnSpPr>
        <p:spPr>
          <a:xfrm>
            <a:off x="2120607" y="848145"/>
            <a:ext cx="1" cy="50318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Straight Arrow Connector 74"/>
          <p:cNvCxnSpPr/>
          <p:nvPr/>
        </p:nvCxnSpPr>
        <p:spPr>
          <a:xfrm>
            <a:off x="6699125" y="328809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419827" y="769031"/>
            <a:ext cx="18414" cy="51461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7" name="Text Box 7"/>
          <p:cNvSpPr txBox="1"/>
          <p:nvPr/>
        </p:nvSpPr>
        <p:spPr>
          <a:xfrm>
            <a:off x="83060" y="2308604"/>
            <a:ext cx="1861662" cy="49879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constructor (PDT)</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valueOf</a:t>
            </a:r>
            <a:r>
              <a:rPr lang="en-IN" sz="1200" dirty="0">
                <a:effectLst/>
                <a:latin typeface="Verdana" panose="020B0604030504040204" pitchFamily="34" charset="0"/>
                <a:ea typeface="Calibri" panose="020F0502020204030204" pitchFamily="34" charset="0"/>
                <a:cs typeface="Times New Roman" panose="02020603050405020304" pitchFamily="18" charset="0"/>
              </a:rPr>
              <a:t> (PDT)</a:t>
            </a:r>
            <a:endParaRPr lang="en-IN" sz="1200" dirty="0">
              <a:effectLst/>
              <a:ea typeface="Calibri" panose="020F0502020204030204" pitchFamily="34" charset="0"/>
              <a:cs typeface="Times New Roman" panose="02020603050405020304" pitchFamily="18" charset="0"/>
            </a:endParaRPr>
          </a:p>
        </p:txBody>
      </p:sp>
      <p:sp>
        <p:nvSpPr>
          <p:cNvPr id="78" name="Text Box 8"/>
          <p:cNvSpPr txBox="1"/>
          <p:nvPr/>
        </p:nvSpPr>
        <p:spPr>
          <a:xfrm>
            <a:off x="2350371" y="2642633"/>
            <a:ext cx="1033716" cy="31178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xxxvalue</a:t>
            </a:r>
            <a:r>
              <a:rPr lang="en-IN" sz="1200" dirty="0">
                <a:effectLst/>
                <a:latin typeface="Verdana" panose="020B0604030504040204" pitchFamily="34" charset="0"/>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p:txBody>
      </p:sp>
      <p:cxnSp>
        <p:nvCxnSpPr>
          <p:cNvPr id="79" name="Straight Arrow Connector 78"/>
          <p:cNvCxnSpPr/>
          <p:nvPr/>
        </p:nvCxnSpPr>
        <p:spPr>
          <a:xfrm flipV="1">
            <a:off x="3822293" y="2941658"/>
            <a:ext cx="4360827" cy="29383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p:cNvCxnSpPr/>
          <p:nvPr/>
        </p:nvCxnSpPr>
        <p:spPr>
          <a:xfrm flipH="1">
            <a:off x="3838714" y="3394412"/>
            <a:ext cx="4356471" cy="2972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1" name="Text Box 11"/>
          <p:cNvSpPr txBox="1"/>
          <p:nvPr/>
        </p:nvSpPr>
        <p:spPr>
          <a:xfrm>
            <a:off x="7230589" y="5300512"/>
            <a:ext cx="1674028" cy="51032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a:effectLst/>
                <a:latin typeface="Verdana" panose="020B0604030504040204" pitchFamily="34" charset="0"/>
                <a:ea typeface="Verdana" panose="020B0604030504040204" pitchFamily="34" charset="0"/>
                <a:cs typeface="Verdana" panose="020B0604030504040204" pitchFamily="34" charset="0"/>
              </a:rPr>
              <a:t>constructor (</a:t>
            </a:r>
            <a:r>
              <a:rPr lang="en-IN" sz="1200" dirty="0" err="1">
                <a:effectLst/>
                <a:latin typeface="Verdana" panose="020B0604030504040204" pitchFamily="34" charset="0"/>
                <a:ea typeface="Verdana" panose="020B0604030504040204" pitchFamily="34" charset="0"/>
                <a:cs typeface="Verdana" panose="020B0604030504040204" pitchFamily="34" charset="0"/>
              </a:rPr>
              <a:t>str</a:t>
            </a:r>
            <a:r>
              <a:rPr lang="en-IN" sz="1200" dirty="0">
                <a:effectLst/>
                <a:latin typeface="Verdana" panose="020B0604030504040204" pitchFamily="34" charset="0"/>
                <a:ea typeface="Verdana" panose="020B0604030504040204" pitchFamily="34" charset="0"/>
                <a:cs typeface="Verdana" panose="020B0604030504040204" pitchFamily="34" charset="0"/>
              </a:rPr>
              <a:t>)</a:t>
            </a:r>
          </a:p>
          <a:p>
            <a:pPr>
              <a:lnSpc>
                <a:spcPct val="107000"/>
              </a:lnSpc>
              <a:spcAft>
                <a:spcPts val="0"/>
              </a:spcAft>
            </a:pPr>
            <a:r>
              <a:rPr lang="en-IN" sz="1200" dirty="0" err="1">
                <a:effectLst/>
                <a:latin typeface="Verdana" panose="020B0604030504040204" pitchFamily="34" charset="0"/>
                <a:ea typeface="Verdana" panose="020B0604030504040204" pitchFamily="34" charset="0"/>
                <a:cs typeface="Verdana" panose="020B0604030504040204" pitchFamily="34" charset="0"/>
              </a:rPr>
              <a:t>valueOf</a:t>
            </a:r>
            <a:r>
              <a:rPr lang="en-IN" sz="1200" dirty="0">
                <a:effectLst/>
                <a:latin typeface="Verdana" panose="020B0604030504040204" pitchFamily="34" charset="0"/>
                <a:ea typeface="Verdana" panose="020B0604030504040204" pitchFamily="34" charset="0"/>
                <a:cs typeface="Verdana" panose="020B0604030504040204" pitchFamily="34" charset="0"/>
              </a:rPr>
              <a:t> (</a:t>
            </a:r>
            <a:r>
              <a:rPr lang="en-IN" sz="1200" dirty="0" err="1">
                <a:effectLst/>
                <a:latin typeface="Verdana" panose="020B0604030504040204" pitchFamily="34" charset="0"/>
                <a:ea typeface="Verdana" panose="020B0604030504040204" pitchFamily="34" charset="0"/>
                <a:cs typeface="Verdana" panose="020B0604030504040204" pitchFamily="34" charset="0"/>
              </a:rPr>
              <a:t>str</a:t>
            </a:r>
            <a:r>
              <a:rPr lang="en-IN" sz="1200" dirty="0">
                <a:effectLst/>
                <a:latin typeface="Verdana" panose="020B0604030504040204" pitchFamily="34" charset="0"/>
                <a:ea typeface="Verdana" panose="020B0604030504040204" pitchFamily="34" charset="0"/>
                <a:cs typeface="Verdana" panose="020B0604030504040204" pitchFamily="34" charset="0"/>
              </a:rPr>
              <a:t>)</a:t>
            </a:r>
          </a:p>
        </p:txBody>
      </p:sp>
      <p:sp>
        <p:nvSpPr>
          <p:cNvPr id="82" name="Oval 81"/>
          <p:cNvSpPr/>
          <p:nvPr/>
        </p:nvSpPr>
        <p:spPr>
          <a:xfrm>
            <a:off x="1972334" y="3473512"/>
            <a:ext cx="296545" cy="2908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1</a:t>
            </a:r>
            <a:endParaRPr lang="en-IN" sz="1000" dirty="0">
              <a:effectLst/>
              <a:ea typeface="Calibri" panose="020F0502020204030204" pitchFamily="34" charset="0"/>
              <a:cs typeface="Times New Roman" panose="02020603050405020304" pitchFamily="18" charset="0"/>
            </a:endParaRPr>
          </a:p>
        </p:txBody>
      </p:sp>
      <p:sp>
        <p:nvSpPr>
          <p:cNvPr id="83" name="Oval 82"/>
          <p:cNvSpPr/>
          <p:nvPr/>
        </p:nvSpPr>
        <p:spPr>
          <a:xfrm>
            <a:off x="3259807" y="3411958"/>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2</a:t>
            </a:r>
            <a:endParaRPr lang="en-IN" sz="1000" dirty="0">
              <a:effectLst/>
              <a:ea typeface="Calibri" panose="020F0502020204030204" pitchFamily="34" charset="0"/>
              <a:cs typeface="Times New Roman" panose="02020603050405020304" pitchFamily="18" charset="0"/>
            </a:endParaRPr>
          </a:p>
        </p:txBody>
      </p:sp>
      <p:sp>
        <p:nvSpPr>
          <p:cNvPr id="84" name="Oval 83"/>
          <p:cNvSpPr/>
          <p:nvPr/>
        </p:nvSpPr>
        <p:spPr>
          <a:xfrm>
            <a:off x="5959088" y="4670128"/>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3</a:t>
            </a:r>
            <a:endParaRPr lang="en-IN" sz="1000" dirty="0">
              <a:effectLst/>
              <a:ea typeface="Calibri" panose="020F0502020204030204" pitchFamily="34" charset="0"/>
              <a:cs typeface="Times New Roman" panose="02020603050405020304" pitchFamily="18" charset="0"/>
            </a:endParaRPr>
          </a:p>
        </p:txBody>
      </p:sp>
      <p:sp>
        <p:nvSpPr>
          <p:cNvPr id="85" name="Oval 84"/>
          <p:cNvSpPr/>
          <p:nvPr/>
        </p:nvSpPr>
        <p:spPr>
          <a:xfrm>
            <a:off x="5054475" y="472962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a:effectLst/>
                <a:latin typeface="Verdana" panose="020B0604030504040204" pitchFamily="34" charset="0"/>
                <a:ea typeface="Calibri" panose="020F0502020204030204" pitchFamily="34" charset="0"/>
                <a:cs typeface="Times New Roman" panose="02020603050405020304" pitchFamily="18" charset="0"/>
              </a:rPr>
              <a:t>4</a:t>
            </a:r>
            <a:endParaRPr lang="en-IN" sz="1000">
              <a:effectLst/>
              <a:ea typeface="Calibri" panose="020F0502020204030204" pitchFamily="34" charset="0"/>
              <a:cs typeface="Times New Roman" panose="02020603050405020304" pitchFamily="18" charset="0"/>
            </a:endParaRPr>
          </a:p>
        </p:txBody>
      </p:sp>
      <p:cxnSp>
        <p:nvCxnSpPr>
          <p:cNvPr id="86" name="Straight Arrow Connector 85"/>
          <p:cNvCxnSpPr/>
          <p:nvPr/>
        </p:nvCxnSpPr>
        <p:spPr>
          <a:xfrm flipH="1" flipV="1">
            <a:off x="3670907" y="818058"/>
            <a:ext cx="4665869" cy="19559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p:cNvCxnSpPr>
            <a:endCxn id="73" idx="0"/>
          </p:cNvCxnSpPr>
          <p:nvPr/>
        </p:nvCxnSpPr>
        <p:spPr>
          <a:xfrm>
            <a:off x="3723344" y="420688"/>
            <a:ext cx="5509466" cy="2333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8" name="Text Box 18"/>
          <p:cNvSpPr txBox="1"/>
          <p:nvPr/>
        </p:nvSpPr>
        <p:spPr>
          <a:xfrm>
            <a:off x="4723020" y="4183807"/>
            <a:ext cx="982949" cy="37020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toString</a:t>
            </a:r>
            <a:r>
              <a:rPr lang="en-IN" sz="1200" dirty="0">
                <a:effectLst/>
                <a:latin typeface="Verdana" panose="020B0604030504040204" pitchFamily="34" charset="0"/>
                <a:ea typeface="Calibri" panose="020F0502020204030204" pitchFamily="34" charset="0"/>
                <a:cs typeface="Times New Roman" panose="02020603050405020304" pitchFamily="18" charset="0"/>
              </a:rPr>
              <a:t>()</a:t>
            </a:r>
            <a:endParaRPr lang="en-IN" sz="1200" dirty="0">
              <a:effectLst/>
              <a:ea typeface="Calibri" panose="020F0502020204030204" pitchFamily="34" charset="0"/>
              <a:cs typeface="Times New Roman" panose="02020603050405020304" pitchFamily="18" charset="0"/>
            </a:endParaRPr>
          </a:p>
        </p:txBody>
      </p:sp>
      <p:sp>
        <p:nvSpPr>
          <p:cNvPr id="89" name="Text Box 19"/>
          <p:cNvSpPr txBox="1"/>
          <p:nvPr/>
        </p:nvSpPr>
        <p:spPr>
          <a:xfrm>
            <a:off x="4172720" y="1659700"/>
            <a:ext cx="1370421" cy="42929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parseXxx</a:t>
            </a:r>
            <a:r>
              <a:rPr lang="en-IN" sz="1200" dirty="0">
                <a:effectLst/>
                <a:latin typeface="Verdana" panose="020B0604030504040204" pitchFamily="34" charset="0"/>
                <a:ea typeface="Calibri" panose="020F0502020204030204" pitchFamily="34" charset="0"/>
                <a:cs typeface="Times New Roman" panose="02020603050405020304" pitchFamily="18" charset="0"/>
              </a:rPr>
              <a:t>(S)</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static method</a:t>
            </a:r>
            <a:endParaRPr lang="en-IN" sz="1200" dirty="0">
              <a:effectLst/>
              <a:ea typeface="Calibri" panose="020F0502020204030204" pitchFamily="34" charset="0"/>
              <a:cs typeface="Times New Roman" panose="02020603050405020304" pitchFamily="18" charset="0"/>
            </a:endParaRPr>
          </a:p>
        </p:txBody>
      </p:sp>
      <p:sp>
        <p:nvSpPr>
          <p:cNvPr id="90" name="Text Box 20"/>
          <p:cNvSpPr txBox="1"/>
          <p:nvPr/>
        </p:nvSpPr>
        <p:spPr>
          <a:xfrm>
            <a:off x="6882254" y="568947"/>
            <a:ext cx="1519914" cy="60720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0"/>
              </a:spcAft>
            </a:pPr>
            <a:r>
              <a:rPr lang="en-IN" sz="1200" dirty="0" err="1">
                <a:effectLst/>
                <a:latin typeface="Verdana" panose="020B0604030504040204" pitchFamily="34" charset="0"/>
                <a:ea typeface="Calibri" panose="020F0502020204030204" pitchFamily="34" charset="0"/>
                <a:cs typeface="Times New Roman" panose="02020603050405020304" pitchFamily="18" charset="0"/>
              </a:rPr>
              <a:t>toString</a:t>
            </a:r>
            <a:r>
              <a:rPr lang="en-IN" sz="1200" dirty="0">
                <a:effectLst/>
                <a:latin typeface="Verdana" panose="020B0604030504040204" pitchFamily="34" charset="0"/>
                <a:ea typeface="Calibri" panose="020F0502020204030204" pitchFamily="34" charset="0"/>
                <a:cs typeface="Times New Roman" panose="02020603050405020304" pitchFamily="18" charset="0"/>
              </a:rPr>
              <a:t>(PDT)</a:t>
            </a:r>
            <a:endParaRPr lang="en-IN" sz="1200" dirty="0">
              <a:effectLst/>
              <a:ea typeface="Calibri" panose="020F0502020204030204" pitchFamily="34" charset="0"/>
              <a:cs typeface="Times New Roman" panose="02020603050405020304" pitchFamily="18" charset="0"/>
            </a:endParaRPr>
          </a:p>
          <a:p>
            <a:pPr>
              <a:lnSpc>
                <a:spcPct val="107000"/>
              </a:lnSpc>
              <a:spcAft>
                <a:spcPts val="0"/>
              </a:spcAft>
            </a:pPr>
            <a:r>
              <a:rPr lang="en-IN" sz="1200" dirty="0">
                <a:effectLst/>
                <a:latin typeface="Verdana" panose="020B0604030504040204" pitchFamily="34" charset="0"/>
                <a:ea typeface="Calibri" panose="020F0502020204030204" pitchFamily="34" charset="0"/>
                <a:cs typeface="Times New Roman" panose="02020603050405020304" pitchFamily="18" charset="0"/>
              </a:rPr>
              <a:t>static method</a:t>
            </a:r>
            <a:endParaRPr lang="en-IN" sz="1200" dirty="0">
              <a:effectLst/>
              <a:ea typeface="Calibri" panose="020F0502020204030204" pitchFamily="34" charset="0"/>
              <a:cs typeface="Times New Roman" panose="02020603050405020304" pitchFamily="18" charset="0"/>
            </a:endParaRPr>
          </a:p>
        </p:txBody>
      </p:sp>
      <p:sp>
        <p:nvSpPr>
          <p:cNvPr id="91" name="Oval 90"/>
          <p:cNvSpPr/>
          <p:nvPr/>
        </p:nvSpPr>
        <p:spPr>
          <a:xfrm>
            <a:off x="5713287" y="162456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5</a:t>
            </a:r>
            <a:endParaRPr lang="en-IN" sz="1000" dirty="0">
              <a:effectLst/>
              <a:ea typeface="Calibri" panose="020F0502020204030204" pitchFamily="34" charset="0"/>
              <a:cs typeface="Times New Roman" panose="02020603050405020304" pitchFamily="18" charset="0"/>
            </a:endParaRPr>
          </a:p>
        </p:txBody>
      </p:sp>
      <p:sp>
        <p:nvSpPr>
          <p:cNvPr id="92" name="Oval 91"/>
          <p:cNvSpPr/>
          <p:nvPr/>
        </p:nvSpPr>
        <p:spPr>
          <a:xfrm>
            <a:off x="6203473" y="1386330"/>
            <a:ext cx="320040" cy="3022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000" dirty="0">
                <a:effectLst/>
                <a:latin typeface="Verdana" panose="020B0604030504040204" pitchFamily="34" charset="0"/>
                <a:ea typeface="Calibri" panose="020F0502020204030204" pitchFamily="34" charset="0"/>
                <a:cs typeface="Times New Roman" panose="02020603050405020304" pitchFamily="18" charset="0"/>
              </a:rPr>
              <a:t>6</a:t>
            </a:r>
            <a:endParaRPr lang="en-IN" sz="1000" dirty="0">
              <a:effectLst/>
              <a:ea typeface="Calibri" panose="020F0502020204030204" pitchFamily="34" charset="0"/>
              <a:cs typeface="Times New Roman" panose="02020603050405020304" pitchFamily="18" charset="0"/>
            </a:endParaRPr>
          </a:p>
        </p:txBody>
      </p:sp>
      <p:sp>
        <p:nvSpPr>
          <p:cNvPr id="93" name="Rectangle 137"/>
          <p:cNvSpPr>
            <a:spLocks noChangeArrowheads="1"/>
          </p:cNvSpPr>
          <p:nvPr/>
        </p:nvSpPr>
        <p:spPr bwMode="auto">
          <a:xfrm>
            <a:off x="2459865" y="10560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05057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String, String Buffer and String Builder</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873457"/>
            <a:ext cx="10515600" cy="5303506"/>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String is a immutable sequence of characters and values can’t be changed in the same memory location.</a:t>
            </a:r>
          </a:p>
          <a:p>
            <a:r>
              <a:rPr lang="en-IN" sz="1400" dirty="0" smtClean="0">
                <a:latin typeface="Verdana" panose="020B0604030504040204" pitchFamily="34" charset="0"/>
                <a:ea typeface="Verdana" panose="020B0604030504040204" pitchFamily="34" charset="0"/>
                <a:cs typeface="Verdana" panose="020B0604030504040204" pitchFamily="34" charset="0"/>
              </a:rPr>
              <a:t>String Buffer is a thread-safe mutable sequence of characters.</a:t>
            </a:r>
          </a:p>
          <a:p>
            <a:r>
              <a:rPr lang="en-IN" sz="1400" dirty="0" smtClean="0">
                <a:latin typeface="Verdana" panose="020B0604030504040204" pitchFamily="34" charset="0"/>
                <a:ea typeface="Verdana" panose="020B0604030504040204" pitchFamily="34" charset="0"/>
                <a:cs typeface="Verdana" panose="020B0604030504040204" pitchFamily="34" charset="0"/>
              </a:rPr>
              <a:t>String Builder is also a mutable sequence of characters but not a thread-safe.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Note:</a:t>
            </a:r>
          </a:p>
          <a:p>
            <a:r>
              <a:rPr lang="en-IN" sz="1400" dirty="0" smtClean="0">
                <a:latin typeface="Verdana" panose="020B0604030504040204" pitchFamily="34" charset="0"/>
                <a:ea typeface="Verdana" panose="020B0604030504040204" pitchFamily="34" charset="0"/>
                <a:cs typeface="Verdana" panose="020B0604030504040204" pitchFamily="34" charset="0"/>
              </a:rPr>
              <a:t>If we don’t want to store string modification in the same memory, we should choose String.</a:t>
            </a:r>
          </a:p>
          <a:p>
            <a:r>
              <a:rPr lang="en-IN" sz="1400" dirty="0" smtClean="0">
                <a:latin typeface="Verdana" panose="020B0604030504040204" pitchFamily="34" charset="0"/>
                <a:ea typeface="Verdana" panose="020B0604030504040204" pitchFamily="34" charset="0"/>
                <a:cs typeface="Verdana" panose="020B0604030504040204" pitchFamily="34" charset="0"/>
              </a:rPr>
              <a:t>To store modification in the same memory, we must choose String Buffe</a:t>
            </a:r>
            <a:r>
              <a:rPr lang="en-IN" sz="1400" dirty="0" smtClean="0">
                <a:latin typeface="Verdana" panose="020B0604030504040204" pitchFamily="34" charset="0"/>
                <a:ea typeface="Verdana" panose="020B0604030504040204" pitchFamily="34" charset="0"/>
                <a:cs typeface="Verdana" panose="020B0604030504040204" pitchFamily="34" charset="0"/>
              </a:rPr>
              <a:t>r or String Builder.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(String) constructor we can convert String to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Using String(</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 constructor and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StringBuffer.toString</a:t>
            </a:r>
            <a:r>
              <a:rPr lang="en-IN" sz="1400" dirty="0" smtClean="0">
                <a:latin typeface="Verdana" panose="020B0604030504040204" pitchFamily="34" charset="0"/>
                <a:ea typeface="Verdana" panose="020B0604030504040204" pitchFamily="34" charset="0"/>
                <a:cs typeface="Verdana" panose="020B0604030504040204" pitchFamily="34" charset="0"/>
              </a:rPr>
              <a:t>() we can convert </a:t>
            </a:r>
            <a:r>
              <a:rPr lang="en-IN" sz="1400" dirty="0" err="1" smtClean="0">
                <a:latin typeface="Verdana" panose="020B0604030504040204" pitchFamily="34" charset="0"/>
                <a:ea typeface="Verdana" panose="020B0604030504040204" pitchFamily="34" charset="0"/>
                <a:cs typeface="Verdana" panose="020B0604030504040204" pitchFamily="34" charset="0"/>
              </a:rPr>
              <a:t>StringBuffer</a:t>
            </a:r>
            <a:r>
              <a:rPr lang="en-IN" sz="1400" dirty="0" smtClean="0">
                <a:latin typeface="Verdana" panose="020B0604030504040204" pitchFamily="34" charset="0"/>
                <a:ea typeface="Verdana" panose="020B0604030504040204" pitchFamily="34" charset="0"/>
                <a:cs typeface="Verdana" panose="020B0604030504040204" pitchFamily="34" charset="0"/>
              </a:rPr>
              <a:t> to String.</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7727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TotalTime>
  <Words>5616</Words>
  <Application>Microsoft Office PowerPoint</Application>
  <PresentationFormat>Widescreen</PresentationFormat>
  <Paragraphs>702</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lpstr>OOPs Principals</vt:lpstr>
      <vt:lpstr>PowerPoint Presentation</vt:lpstr>
      <vt:lpstr>Overriding rules</vt:lpstr>
      <vt:lpstr>Abstract Method and Abstract Classes</vt:lpstr>
      <vt:lpstr>Interface</vt:lpstr>
      <vt:lpstr>Enum</vt:lpstr>
      <vt:lpstr>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String Buffer and String Builder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61</cp:revision>
  <dcterms:created xsi:type="dcterms:W3CDTF">2021-01-08T06:20:59Z</dcterms:created>
  <dcterms:modified xsi:type="dcterms:W3CDTF">2021-02-01T17:50:49Z</dcterms:modified>
</cp:coreProperties>
</file>