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5" r:id="rId2"/>
    <p:sldId id="266" r:id="rId3"/>
    <p:sldId id="259" r:id="rId4"/>
    <p:sldId id="260" r:id="rId5"/>
    <p:sldId id="262" r:id="rId6"/>
    <p:sldId id="270" r:id="rId7"/>
    <p:sldId id="271" r:id="rId8"/>
    <p:sldId id="272" r:id="rId9"/>
    <p:sldId id="273" r:id="rId10"/>
    <p:sldId id="274"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706-0000-41AF-B6FF-4DE11A567547}" type="datetimeFigureOut">
              <a:rPr lang="en-IN" smtClean="0"/>
              <a:t>26-01-2021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0173D-091F-4F25-995C-68AC3A46A058}" type="slidenum">
              <a:rPr lang="en-IN" smtClean="0"/>
              <a:t>‹#›</a:t>
            </a:fld>
            <a:endParaRPr lang="en-IN"/>
          </a:p>
        </p:txBody>
      </p:sp>
    </p:spTree>
    <p:extLst>
      <p:ext uri="{BB962C8B-B14F-4D97-AF65-F5344CB8AC3E}">
        <p14:creationId xmlns:p14="http://schemas.microsoft.com/office/powerpoint/2010/main" val="1090595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https://www.geeksforgeeks.org/literals-in-java/</a:t>
            </a:r>
          </a:p>
          <a:p>
            <a:r>
              <a:rPr lang="en-IN" dirty="0" smtClean="0"/>
              <a:t>https://data-flair.training/blogs/literals-in-java/</a:t>
            </a:r>
          </a:p>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6</a:t>
            </a:fld>
            <a:endParaRPr lang="en-IN"/>
          </a:p>
        </p:txBody>
      </p:sp>
    </p:spTree>
    <p:extLst>
      <p:ext uri="{BB962C8B-B14F-4D97-AF65-F5344CB8AC3E}">
        <p14:creationId xmlns:p14="http://schemas.microsoft.com/office/powerpoint/2010/main" val="112664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9</a:t>
            </a:fld>
            <a:endParaRPr lang="en-IN"/>
          </a:p>
        </p:txBody>
      </p:sp>
    </p:spTree>
    <p:extLst>
      <p:ext uri="{BB962C8B-B14F-4D97-AF65-F5344CB8AC3E}">
        <p14:creationId xmlns:p14="http://schemas.microsoft.com/office/powerpoint/2010/main" val="25809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8249E98-FE98-4860-91D6-62D8ED2E0F89}" type="slidenum">
              <a:rPr lang="en-IN" smtClean="0"/>
              <a:t>25</a:t>
            </a:fld>
            <a:endParaRPr lang="en-IN"/>
          </a:p>
        </p:txBody>
      </p:sp>
    </p:spTree>
    <p:extLst>
      <p:ext uri="{BB962C8B-B14F-4D97-AF65-F5344CB8AC3E}">
        <p14:creationId xmlns:p14="http://schemas.microsoft.com/office/powerpoint/2010/main" val="297026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4145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38887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53963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4F3704B-ED65-4BAA-9587-8FAC4677B14E}"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13150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F3704B-ED65-4BAA-9587-8FAC4677B14E}" type="datetimeFigureOut">
              <a:rPr lang="en-IN" smtClean="0"/>
              <a:t>26-01-2021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07627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4F3704B-ED65-4BAA-9587-8FAC4677B14E}"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304055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4F3704B-ED65-4BAA-9587-8FAC4677B14E}" type="datetimeFigureOut">
              <a:rPr lang="en-IN" smtClean="0"/>
              <a:t>26-01-2021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25549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4F3704B-ED65-4BAA-9587-8FAC4677B14E}" type="datetimeFigureOut">
              <a:rPr lang="en-IN" smtClean="0"/>
              <a:t>26-01-2021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174535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3704B-ED65-4BAA-9587-8FAC4677B14E}" type="datetimeFigureOut">
              <a:rPr lang="en-IN" smtClean="0"/>
              <a:t>26-01-2021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68833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385559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F3704B-ED65-4BAA-9587-8FAC4677B14E}" type="datetimeFigureOut">
              <a:rPr lang="en-IN" smtClean="0"/>
              <a:t>26-01-2021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BDD10A-08F5-41D1-83FD-B6D8D1F59CE7}" type="slidenum">
              <a:rPr lang="en-IN" smtClean="0"/>
              <a:t>‹#›</a:t>
            </a:fld>
            <a:endParaRPr lang="en-IN"/>
          </a:p>
        </p:txBody>
      </p:sp>
    </p:spTree>
    <p:extLst>
      <p:ext uri="{BB962C8B-B14F-4D97-AF65-F5344CB8AC3E}">
        <p14:creationId xmlns:p14="http://schemas.microsoft.com/office/powerpoint/2010/main" val="270418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3704B-ED65-4BAA-9587-8FAC4677B14E}" type="datetimeFigureOut">
              <a:rPr lang="en-IN" smtClean="0"/>
              <a:t>26-01-2021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DD10A-08F5-41D1-83FD-B6D8D1F59CE7}" type="slidenum">
              <a:rPr lang="en-IN" smtClean="0"/>
              <a:t>‹#›</a:t>
            </a:fld>
            <a:endParaRPr lang="en-IN"/>
          </a:p>
        </p:txBody>
      </p:sp>
    </p:spTree>
    <p:extLst>
      <p:ext uri="{BB962C8B-B14F-4D97-AF65-F5344CB8AC3E}">
        <p14:creationId xmlns:p14="http://schemas.microsoft.com/office/powerpoint/2010/main" val="109563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8344" y="373485"/>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First.cpp</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517559" y="2109990"/>
            <a:ext cx="2601532"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First.exe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837127" y="4028943"/>
            <a:ext cx="4327301"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6939573" y="397100"/>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6888055" y="2084224"/>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2" name="Rectangle 11"/>
          <p:cNvSpPr/>
          <p:nvPr/>
        </p:nvSpPr>
        <p:spPr>
          <a:xfrm>
            <a:off x="6913815" y="3591066"/>
            <a:ext cx="2601532"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6297768" y="4943347"/>
            <a:ext cx="4172755" cy="901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Operating System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4" name="Down Arrow 13"/>
          <p:cNvSpPr/>
          <p:nvPr/>
        </p:nvSpPr>
        <p:spPr>
          <a:xfrm>
            <a:off x="2562894" y="1275005"/>
            <a:ext cx="386367" cy="80922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Down Arrow 14"/>
          <p:cNvSpPr/>
          <p:nvPr/>
        </p:nvSpPr>
        <p:spPr>
          <a:xfrm>
            <a:off x="2547867" y="3011512"/>
            <a:ext cx="386367" cy="100455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Down Arrow 15"/>
          <p:cNvSpPr/>
          <p:nvPr/>
        </p:nvSpPr>
        <p:spPr>
          <a:xfrm>
            <a:off x="7879726" y="1298619"/>
            <a:ext cx="386367" cy="75985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Down Arrow 16"/>
          <p:cNvSpPr/>
          <p:nvPr/>
        </p:nvSpPr>
        <p:spPr>
          <a:xfrm>
            <a:off x="7892604" y="2998628"/>
            <a:ext cx="386367" cy="56667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Down Arrow 17"/>
          <p:cNvSpPr/>
          <p:nvPr/>
        </p:nvSpPr>
        <p:spPr>
          <a:xfrm>
            <a:off x="7890457" y="4505459"/>
            <a:ext cx="386367" cy="4121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TextBox 18"/>
          <p:cNvSpPr txBox="1"/>
          <p:nvPr/>
        </p:nvSpPr>
        <p:spPr>
          <a:xfrm>
            <a:off x="3155321" y="1416677"/>
            <a:ext cx="1120820"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C</a:t>
            </a:r>
            <a:r>
              <a:rPr lang="en-IN" dirty="0" smtClean="0">
                <a:latin typeface="Verdana" panose="020B0604030504040204" pitchFamily="34" charset="0"/>
                <a:ea typeface="Verdana" panose="020B0604030504040204" pitchFamily="34" charset="0"/>
                <a:cs typeface="Verdana" panose="020B0604030504040204" pitchFamily="34" charset="0"/>
              </a:rPr>
              <a:t>ompile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0" name="TextBox 19"/>
          <p:cNvSpPr txBox="1"/>
          <p:nvPr/>
        </p:nvSpPr>
        <p:spPr>
          <a:xfrm>
            <a:off x="3153173" y="3243327"/>
            <a:ext cx="634469"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Run</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1" name="TextBox 20"/>
          <p:cNvSpPr txBox="1"/>
          <p:nvPr/>
        </p:nvSpPr>
        <p:spPr>
          <a:xfrm>
            <a:off x="8613821" y="1440287"/>
            <a:ext cx="1935273"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Compile(</a:t>
            </a:r>
            <a:r>
              <a:rPr lang="en-IN" dirty="0" err="1" smtClean="0">
                <a:latin typeface="Verdana" panose="020B0604030504040204" pitchFamily="34" charset="0"/>
                <a:ea typeface="Verdana" panose="020B0604030504040204" pitchFamily="34" charset="0"/>
                <a:cs typeface="Verdana" panose="020B0604030504040204" pitchFamily="34" charset="0"/>
              </a:rPr>
              <a:t>javac</a:t>
            </a:r>
            <a:r>
              <a:rPr lang="en-IN" dirty="0" smtClean="0">
                <a:latin typeface="Verdana" panose="020B0604030504040204" pitchFamily="34" charset="0"/>
                <a:ea typeface="Verdana" panose="020B0604030504040204" pitchFamily="34" charset="0"/>
                <a:cs typeface="Verdana" panose="020B0604030504040204" pitchFamily="34" charset="0"/>
              </a:rPr>
              <a:t>)</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2" name="TextBox 21"/>
          <p:cNvSpPr txBox="1"/>
          <p:nvPr/>
        </p:nvSpPr>
        <p:spPr>
          <a:xfrm>
            <a:off x="8688951" y="3086636"/>
            <a:ext cx="670505"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3" name="TextBox 22"/>
          <p:cNvSpPr txBox="1"/>
          <p:nvPr/>
        </p:nvSpPr>
        <p:spPr>
          <a:xfrm>
            <a:off x="10322418" y="585984"/>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4" name="TextBox 23"/>
          <p:cNvSpPr txBox="1"/>
          <p:nvPr/>
        </p:nvSpPr>
        <p:spPr>
          <a:xfrm>
            <a:off x="10129236" y="3116552"/>
            <a:ext cx="1317412" cy="369332"/>
          </a:xfrm>
          <a:prstGeom prst="rect">
            <a:avLst/>
          </a:prstGeom>
          <a:noFill/>
          <a:ln>
            <a:noFill/>
          </a:ln>
        </p:spPr>
        <p:txBody>
          <a:bodyPr wrap="none" rtlCol="0">
            <a:spAutoFit/>
          </a:bodyPr>
          <a:lstStyle/>
          <a:p>
            <a:r>
              <a:rPr lang="en-IN" dirty="0">
                <a:latin typeface="Verdana" panose="020B0604030504040204" pitchFamily="34" charset="0"/>
                <a:ea typeface="Verdana" panose="020B0604030504040204" pitchFamily="34" charset="0"/>
                <a:cs typeface="Verdana" panose="020B0604030504040204" pitchFamily="34" charset="0"/>
              </a:rPr>
              <a:t>b</a:t>
            </a:r>
            <a:r>
              <a:rPr lang="en-IN" dirty="0" smtClean="0">
                <a:latin typeface="Verdana" panose="020B0604030504040204" pitchFamily="34" charset="0"/>
                <a:ea typeface="Verdana" panose="020B0604030504040204" pitchFamily="34" charset="0"/>
                <a:cs typeface="Verdana" panose="020B0604030504040204" pitchFamily="34" charset="0"/>
              </a:rPr>
              <a:t>yte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5" name="Rectangle 24"/>
          <p:cNvSpPr/>
          <p:nvPr/>
        </p:nvSpPr>
        <p:spPr>
          <a:xfrm>
            <a:off x="1854558" y="5404832"/>
            <a:ext cx="1933084" cy="901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7340957" y="6023029"/>
            <a:ext cx="1828801" cy="76615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H/W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27" name="Down Arrow 26"/>
          <p:cNvSpPr/>
          <p:nvPr/>
        </p:nvSpPr>
        <p:spPr>
          <a:xfrm>
            <a:off x="2545720" y="4930464"/>
            <a:ext cx="386367" cy="50013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9" name="Down Arrow 28"/>
          <p:cNvSpPr/>
          <p:nvPr/>
        </p:nvSpPr>
        <p:spPr>
          <a:xfrm>
            <a:off x="7939825" y="5844868"/>
            <a:ext cx="386367" cy="1781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31" name="Curved Connector 30"/>
          <p:cNvCxnSpPr>
            <a:stCxn id="12" idx="1"/>
            <a:endCxn id="26" idx="1"/>
          </p:cNvCxnSpPr>
          <p:nvPr/>
        </p:nvCxnSpPr>
        <p:spPr>
          <a:xfrm rot="10800000" flipH="1" flipV="1">
            <a:off x="6913815" y="4041826"/>
            <a:ext cx="427142" cy="2364281"/>
          </a:xfrm>
          <a:prstGeom prst="curvedConnector3">
            <a:avLst>
              <a:gd name="adj1" fmla="val -261563"/>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5834130" y="4492587"/>
            <a:ext cx="283335" cy="17816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5782614" y="4505459"/>
            <a:ext cx="412124" cy="169572"/>
          </a:xfrm>
          <a:prstGeom prst="line">
            <a:avLst/>
          </a:prstGeom>
        </p:spPr>
        <p:style>
          <a:lnRef idx="1">
            <a:schemeClr val="dk1"/>
          </a:lnRef>
          <a:fillRef idx="0">
            <a:schemeClr val="dk1"/>
          </a:fillRef>
          <a:effectRef idx="0">
            <a:schemeClr val="dk1"/>
          </a:effectRef>
          <a:fontRef idx="minor">
            <a:schemeClr val="tx1"/>
          </a:fontRef>
        </p:style>
      </p:cxnSp>
      <p:cxnSp>
        <p:nvCxnSpPr>
          <p:cNvPr id="42" name="Curved Connector 41"/>
          <p:cNvCxnSpPr/>
          <p:nvPr/>
        </p:nvCxnSpPr>
        <p:spPr>
          <a:xfrm rot="10800000" flipH="1" flipV="1">
            <a:off x="1503605" y="2682083"/>
            <a:ext cx="334843" cy="3173509"/>
          </a:xfrm>
          <a:prstGeom prst="curvedConnector4">
            <a:avLst>
              <a:gd name="adj1" fmla="val -356739"/>
              <a:gd name="adj2" fmla="val 94438"/>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271530" y="3335492"/>
            <a:ext cx="288705" cy="51100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154546" y="3565305"/>
            <a:ext cx="579278" cy="47354"/>
          </a:xfrm>
          <a:prstGeom prst="line">
            <a:avLst/>
          </a:prstGeom>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10127089" y="4273503"/>
            <a:ext cx="1645002" cy="646331"/>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Interpreter</a:t>
            </a:r>
          </a:p>
          <a:p>
            <a:r>
              <a:rPr lang="en-IN" dirty="0" smtClean="0">
                <a:latin typeface="Verdana" panose="020B0604030504040204" pitchFamily="34" charset="0"/>
                <a:ea typeface="Verdana" panose="020B0604030504040204" pitchFamily="34" charset="0"/>
                <a:cs typeface="Verdana" panose="020B0604030504040204" pitchFamily="34" charset="0"/>
              </a:rPr>
              <a:t>JIT Compiler</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57" name="Straight Arrow Connector 56"/>
          <p:cNvCxnSpPr>
            <a:stCxn id="23" idx="1"/>
            <a:endCxn id="10" idx="3"/>
          </p:cNvCxnSpPr>
          <p:nvPr/>
        </p:nvCxnSpPr>
        <p:spPr>
          <a:xfrm flipH="1">
            <a:off x="9541105" y="770650"/>
            <a:ext cx="781313" cy="7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24" idx="1"/>
            <a:endCxn id="11" idx="3"/>
          </p:cNvCxnSpPr>
          <p:nvPr/>
        </p:nvCxnSpPr>
        <p:spPr>
          <a:xfrm flipH="1" flipV="1">
            <a:off x="9489587" y="2534985"/>
            <a:ext cx="639649" cy="766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55" idx="1"/>
            <a:endCxn id="12" idx="3"/>
          </p:cNvCxnSpPr>
          <p:nvPr/>
        </p:nvCxnSpPr>
        <p:spPr>
          <a:xfrm flipH="1" flipV="1">
            <a:off x="9515347" y="4041827"/>
            <a:ext cx="611742" cy="554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12" idx="3"/>
          </p:cNvCxnSpPr>
          <p:nvPr/>
        </p:nvCxnSpPr>
        <p:spPr>
          <a:xfrm flipH="1" flipV="1">
            <a:off x="9515347" y="4041827"/>
            <a:ext cx="1161239" cy="340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47242" y="339138"/>
            <a:ext cx="1412566"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Source file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5" name="TextBox 64"/>
          <p:cNvSpPr txBox="1"/>
          <p:nvPr/>
        </p:nvSpPr>
        <p:spPr>
          <a:xfrm>
            <a:off x="-74149" y="1584101"/>
            <a:ext cx="1795684" cy="369332"/>
          </a:xfrm>
          <a:prstGeom prst="rect">
            <a:avLst/>
          </a:prstGeom>
          <a:noFill/>
          <a:ln>
            <a:noFill/>
          </a:ln>
        </p:spPr>
        <p:txBody>
          <a:bodyPr wrap="none" rtlCol="0">
            <a:spAutoFit/>
          </a:bodyPr>
          <a:lstStyle/>
          <a:p>
            <a:r>
              <a:rPr lang="en-IN" dirty="0" smtClean="0">
                <a:latin typeface="Verdana" panose="020B0604030504040204" pitchFamily="34" charset="0"/>
                <a:ea typeface="Verdana" panose="020B0604030504040204" pitchFamily="34" charset="0"/>
                <a:cs typeface="Verdana" panose="020B0604030504040204" pitchFamily="34" charset="0"/>
              </a:rPr>
              <a:t>Machine Code</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67" name="Straight Arrow Connector 66"/>
          <p:cNvCxnSpPr>
            <a:stCxn id="64" idx="3"/>
            <a:endCxn id="3" idx="1"/>
          </p:cNvCxnSpPr>
          <p:nvPr/>
        </p:nvCxnSpPr>
        <p:spPr>
          <a:xfrm>
            <a:off x="1365324" y="523804"/>
            <a:ext cx="193020" cy="300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65" idx="2"/>
            <a:endCxn id="4" idx="1"/>
          </p:cNvCxnSpPr>
          <p:nvPr/>
        </p:nvCxnSpPr>
        <p:spPr>
          <a:xfrm>
            <a:off x="823693" y="1953433"/>
            <a:ext cx="693866" cy="607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474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Rules in Primitive type conversion and cast operator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2"/>
            <a:ext cx="10515600" cy="5207971"/>
          </a:xfrm>
        </p:spPr>
        <p:txBody>
          <a:bodyPr>
            <a:normAutofit/>
          </a:bodyPr>
          <a:lstStyle/>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and destination </a:t>
            </a:r>
            <a:r>
              <a:rPr lang="en-IN" sz="1400" b="1" dirty="0" smtClean="0">
                <a:latin typeface="Verdana" panose="020B0604030504040204" pitchFamily="34" charset="0"/>
                <a:ea typeface="Verdana" panose="020B0604030504040204" pitchFamily="34" charset="0"/>
                <a:cs typeface="Verdana" panose="020B0604030504040204" pitchFamily="34" charset="0"/>
              </a:rPr>
              <a:t>data type </a:t>
            </a:r>
            <a:r>
              <a:rPr lang="en-IN" sz="1400" dirty="0" smtClean="0">
                <a:latin typeface="Verdana" panose="020B0604030504040204" pitchFamily="34" charset="0"/>
                <a:ea typeface="Verdana" panose="020B0604030504040204" pitchFamily="34" charset="0"/>
                <a:cs typeface="Verdana" panose="020B0604030504040204" pitchFamily="34" charset="0"/>
              </a:rPr>
              <a:t>must be compatible; otherwise it leads to </a:t>
            </a:r>
            <a:r>
              <a:rPr lang="en-IN" sz="1400" b="1" dirty="0" smtClean="0">
                <a:latin typeface="Verdana" panose="020B0604030504040204" pitchFamily="34" charset="0"/>
                <a:ea typeface="Verdana" panose="020B0604030504040204" pitchFamily="34" charset="0"/>
                <a:cs typeface="Verdana" panose="020B0604030504040204" pitchFamily="34" charset="0"/>
              </a:rPr>
              <a:t>CTE: “incompatible types”</a:t>
            </a:r>
            <a:r>
              <a:rPr lang="en-IN" sz="1400" dirty="0" smtClean="0">
                <a:latin typeface="Verdana" panose="020B0604030504040204" pitchFamily="34" charset="0"/>
                <a:ea typeface="Verdana" panose="020B0604030504040204" pitchFamily="34" charset="0"/>
                <a:cs typeface="Verdana" panose="020B0604030504040204" pitchFamily="34" charset="0"/>
              </a:rPr>
              <a:t>. Except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all other primitive types are compatible. It means </a:t>
            </a:r>
            <a:r>
              <a:rPr lang="en-IN" sz="1400" dirty="0" err="1" smtClean="0">
                <a:latin typeface="Verdana" panose="020B0604030504040204" pitchFamily="34" charset="0"/>
                <a:ea typeface="Verdana" panose="020B0604030504040204" pitchFamily="34" charset="0"/>
                <a:cs typeface="Verdana" panose="020B0604030504040204" pitchFamily="34" charset="0"/>
              </a:rPr>
              <a:t>boolean</a:t>
            </a:r>
            <a:r>
              <a:rPr lang="en-IN" sz="1400" dirty="0" smtClean="0">
                <a:latin typeface="Verdana" panose="020B0604030504040204" pitchFamily="34" charset="0"/>
                <a:ea typeface="Verdana" panose="020B0604030504040204" pitchFamily="34" charset="0"/>
                <a:cs typeface="Verdana" panose="020B0604030504040204" pitchFamily="34" charset="0"/>
              </a:rPr>
              <a:t> value or variable cannot to assigned to any other data types.  </a:t>
            </a:r>
            <a:r>
              <a:rPr lang="en-IN" sz="1400" b="1" dirty="0" smtClean="0">
                <a:latin typeface="Verdana" panose="020B0604030504040204" pitchFamily="34" charset="0"/>
                <a:ea typeface="Verdana" panose="020B0604030504040204" pitchFamily="34" charset="0"/>
                <a:cs typeface="Verdana" panose="020B0604030504040204" pitchFamily="34" charset="0"/>
              </a:rPr>
              <a:t>CTE: inconvertible type</a:t>
            </a:r>
          </a:p>
          <a:p>
            <a:pPr marL="514350" indent="-51435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Source type </a:t>
            </a:r>
            <a:r>
              <a:rPr lang="en-IN" sz="1400" b="1" dirty="0" smtClean="0">
                <a:latin typeface="Verdana" panose="020B0604030504040204" pitchFamily="34" charset="0"/>
                <a:ea typeface="Verdana" panose="020B0604030504040204" pitchFamily="34" charset="0"/>
                <a:cs typeface="Verdana" panose="020B0604030504040204" pitchFamily="34" charset="0"/>
              </a:rPr>
              <a:t>range </a:t>
            </a:r>
            <a:r>
              <a:rPr lang="en-IN" sz="1400" dirty="0" smtClean="0">
                <a:latin typeface="Verdana" panose="020B0604030504040204" pitchFamily="34" charset="0"/>
                <a:ea typeface="Verdana" panose="020B0604030504040204" pitchFamily="34" charset="0"/>
                <a:cs typeface="Verdana" panose="020B0604030504040204" pitchFamily="34" charset="0"/>
              </a:rPr>
              <a:t>must be less than or equals to destination type range, otherwise it leads to CTE: “</a:t>
            </a:r>
            <a:r>
              <a:rPr lang="en-IN" sz="1400" b="1" dirty="0" smtClean="0">
                <a:latin typeface="Verdana" panose="020B0604030504040204" pitchFamily="34" charset="0"/>
                <a:ea typeface="Verdana" panose="020B0604030504040204" pitchFamily="34" charset="0"/>
                <a:cs typeface="Verdana" panose="020B0604030504040204" pitchFamily="34" charset="0"/>
              </a:rPr>
              <a:t>possible loss of precision</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Rules of Cast Operator:</a:t>
            </a: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inconvertiable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 </a:t>
            </a:r>
            <a:r>
              <a:rPr lang="en-IN" sz="1400" dirty="0" smtClean="0">
                <a:latin typeface="Verdana" panose="020B0604030504040204" pitchFamily="34" charset="0"/>
                <a:ea typeface="Verdana" panose="020B0604030504040204" pitchFamily="34" charset="0"/>
                <a:cs typeface="Verdana" panose="020B0604030504040204" pitchFamily="34" charset="0"/>
              </a:rPr>
              <a:t>cast operator data type must be compatible with source type else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a:t>
            </a:r>
            <a:r>
              <a:rPr lang="en-IN" sz="1400" b="1" dirty="0" err="1" smtClean="0">
                <a:latin typeface="Verdana" panose="020B0604030504040204" pitchFamily="34" charset="0"/>
                <a:ea typeface="Verdana" panose="020B0604030504040204" pitchFamily="34" charset="0"/>
                <a:cs typeface="Verdana" panose="020B0604030504040204" pitchFamily="34" charset="0"/>
              </a:rPr>
              <a:t>incompatiable</a:t>
            </a:r>
            <a:r>
              <a:rPr lang="en-IN" sz="1400" b="1" dirty="0" smtClean="0">
                <a:latin typeface="Verdana" panose="020B0604030504040204" pitchFamily="34" charset="0"/>
                <a:ea typeface="Verdana" panose="020B0604030504040204" pitchFamily="34" charset="0"/>
                <a:cs typeface="Verdana" panose="020B0604030504040204" pitchFamily="34" charset="0"/>
              </a:rPr>
              <a:t> type:”:</a:t>
            </a:r>
            <a:r>
              <a:rPr lang="en-IN" sz="1400" dirty="0" smtClean="0">
                <a:latin typeface="Verdana" panose="020B0604030504040204" pitchFamily="34" charset="0"/>
                <a:ea typeface="Verdana" panose="020B0604030504040204" pitchFamily="34" charset="0"/>
                <a:cs typeface="Verdana" panose="020B0604030504040204" pitchFamily="34" charset="0"/>
              </a:rPr>
              <a:t>it should be compatible with destination type else it leads to this error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b="1" dirty="0" smtClean="0">
                <a:latin typeface="Verdana" panose="020B0604030504040204" pitchFamily="34" charset="0"/>
                <a:ea typeface="Verdana" panose="020B0604030504040204" pitchFamily="34" charset="0"/>
                <a:cs typeface="Verdana" panose="020B0604030504040204" pitchFamily="34" charset="0"/>
              </a:rPr>
              <a:t>CTE: “possible loss of precession”: </a:t>
            </a:r>
            <a:r>
              <a:rPr lang="en-IN" sz="1400" dirty="0" smtClean="0">
                <a:latin typeface="Verdana" panose="020B0604030504040204" pitchFamily="34" charset="0"/>
                <a:ea typeface="Verdana" panose="020B0604030504040204" pitchFamily="34" charset="0"/>
                <a:cs typeface="Verdana" panose="020B0604030504040204" pitchFamily="34" charset="0"/>
              </a:rPr>
              <a:t>its range must be &lt;= destination type else it leads to this error</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838200" y="4227140"/>
          <a:ext cx="8128000" cy="731520"/>
        </p:xfrm>
        <a:graphic>
          <a:graphicData uri="http://schemas.openxmlformats.org/drawingml/2006/table">
            <a:tbl>
              <a:tblPr firstRow="1" bandRow="1">
                <a:tableStyleId>{00A15C55-8517-42AA-B614-E9B94910E393}</a:tableStyleId>
              </a:tblPr>
              <a:tblGrid>
                <a:gridCol w="8128000"/>
              </a:tblGrid>
              <a:tr h="576872">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=130;</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short s=(byte)</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//-126</a:t>
                      </a:r>
                    </a:p>
                    <a:p>
                      <a:endPar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192261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233671"/>
              </p:ext>
            </p:extLst>
          </p:nvPr>
        </p:nvGraphicFramePr>
        <p:xfrm>
          <a:off x="321974" y="1171979"/>
          <a:ext cx="11307648" cy="4452691"/>
        </p:xfrm>
        <a:graphic>
          <a:graphicData uri="http://schemas.openxmlformats.org/drawingml/2006/table">
            <a:tbl>
              <a:tblPr firstRow="1" bandRow="1">
                <a:tableStyleId>{D7AC3CCA-C797-4891-BE02-D94E43425B78}</a:tableStyleId>
              </a:tblPr>
              <a:tblGrid>
                <a:gridCol w="1403795"/>
                <a:gridCol w="940158"/>
                <a:gridCol w="1017431"/>
                <a:gridCol w="824248"/>
                <a:gridCol w="940157"/>
                <a:gridCol w="759854"/>
                <a:gridCol w="824248"/>
                <a:gridCol w="695459"/>
                <a:gridCol w="850006"/>
                <a:gridCol w="888642"/>
                <a:gridCol w="1221346"/>
                <a:gridCol w="942304"/>
              </a:tblGrid>
              <a:tr h="947491">
                <a:tc>
                  <a:txBody>
                    <a:bodyPr/>
                    <a:lstStyle/>
                    <a:p>
                      <a:r>
                        <a:rPr lang="en-IN" sz="1400" dirty="0" smtClean="0"/>
                        <a:t>Modifiers</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private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protected        </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public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static</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final</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abstract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native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volatile</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transient</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smtClean="0"/>
                        <a:t>synchronized</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400" dirty="0" err="1" smtClean="0"/>
                        <a:t>strictfp</a:t>
                      </a:r>
                      <a:endParaRPr lang="en-IN" sz="14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Local</a:t>
                      </a:r>
                      <a:r>
                        <a:rPr lang="en-IN" sz="1600" baseline="0" dirty="0" smtClean="0"/>
                        <a:t>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40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r>
                        <a:rPr lang="en-IN" sz="1600" baseline="0" dirty="0" smtClean="0"/>
                        <a:t> level </a:t>
                      </a:r>
                      <a:r>
                        <a:rPr lang="en-IN" sz="1600" baseline="0" dirty="0" err="1" smtClean="0"/>
                        <a:t>var</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Method</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class</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4000" dirty="0" smtClean="0">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90350">
                <a:tc>
                  <a:txBody>
                    <a:bodyPr/>
                    <a:lstStyle/>
                    <a:p>
                      <a:r>
                        <a:rPr lang="en-IN" sz="1600" dirty="0" smtClean="0"/>
                        <a:t>interface</a:t>
                      </a:r>
                      <a:endParaRPr lang="en-IN" sz="16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kumimoji="0" lang="en-IN" sz="4000" u="none" strike="noStrike" kern="1200" cap="none" spc="0" normalizeH="0" baseline="0" noProof="0" dirty="0" smtClean="0">
                          <a:ln>
                            <a:noFill/>
                          </a:ln>
                          <a:effectLst/>
                          <a:uLnTx/>
                          <a:uFillTx/>
                          <a:sym typeface="Wingdings" panose="05000000000000000000" pitchFamily="2" charset="2"/>
                        </a:rPr>
                        <a: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3822898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8206"/>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4 ways to initialize a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68991"/>
            <a:ext cx="10515600" cy="5581934"/>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Using literals  :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a:t>
            </a:r>
          </a:p>
          <a:p>
            <a:r>
              <a:rPr lang="en-IN" sz="1400" dirty="0" smtClean="0">
                <a:latin typeface="Verdana" panose="020B0604030504040204" pitchFamily="34" charset="0"/>
                <a:ea typeface="Verdana" panose="020B0604030504040204" pitchFamily="34" charset="0"/>
                <a:cs typeface="Verdana" panose="020B0604030504040204" pitchFamily="34" charset="0"/>
              </a:rPr>
              <a:t>Using another variables: int j=1</a:t>
            </a:r>
          </a:p>
          <a:p>
            <a:r>
              <a:rPr lang="en-IN" sz="1400" dirty="0" smtClean="0">
                <a:latin typeface="Verdana" panose="020B0604030504040204" pitchFamily="34" charset="0"/>
                <a:ea typeface="Verdana" panose="020B0604030504040204" pitchFamily="34" charset="0"/>
                <a:cs typeface="Verdana" panose="020B0604030504040204" pitchFamily="34" charset="0"/>
              </a:rPr>
              <a:t>Using expression: int k=</a:t>
            </a:r>
            <a:r>
              <a:rPr lang="en-IN" sz="1400" dirty="0" err="1" smtClean="0">
                <a:latin typeface="Verdana" panose="020B0604030504040204" pitchFamily="34" charset="0"/>
                <a:ea typeface="Verdana" panose="020B0604030504040204" pitchFamily="34" charset="0"/>
                <a:cs typeface="Verdana" panose="020B0604030504040204" pitchFamily="34" charset="0"/>
              </a:rPr>
              <a:t>i+j</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Using non-void method call: int x=m1()</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Note-1:</a:t>
            </a:r>
            <a:r>
              <a:rPr lang="en-IN" sz="1400" dirty="0" smtClean="0">
                <a:latin typeface="Verdana" panose="020B0604030504040204" pitchFamily="34" charset="0"/>
                <a:ea typeface="Verdana" panose="020B0604030504040204" pitchFamily="34" charset="0"/>
                <a:cs typeface="Verdana" panose="020B0604030504040204" pitchFamily="34" charset="0"/>
              </a:rPr>
              <a:t> In all four ways of assignment compiler checks only source data type and its range but not its value, but in case of int and char literals assignment it checks type, range and also its value. If the value is within the range of destination type variable compiler allows assignment else it leads CTE: Incompatible type: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 error.</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Note-2</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While evaluating an expression containing </a:t>
            </a:r>
            <a:r>
              <a:rPr lang="en-IN" sz="1400" dirty="0" smtClean="0">
                <a:latin typeface="Verdana" panose="020B0604030504040204" pitchFamily="34" charset="0"/>
                <a:ea typeface="Verdana" panose="020B0604030504040204" pitchFamily="34" charset="0"/>
                <a:cs typeface="Verdana" panose="020B0604030504040204" pitchFamily="34" charset="0"/>
              </a:rPr>
              <a:t>byte, short or char </a:t>
            </a:r>
            <a:r>
              <a:rPr lang="en-IN" sz="1400" dirty="0">
                <a:latin typeface="Verdana" panose="020B0604030504040204" pitchFamily="34" charset="0"/>
                <a:ea typeface="Verdana" panose="020B0604030504040204" pitchFamily="34" charset="0"/>
                <a:cs typeface="Verdana" panose="020B0604030504040204" pitchFamily="34" charset="0"/>
              </a:rPr>
              <a:t>the whole expression is converted to int then evaluated and the result is also of type int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b=10+20; CTE: </a:t>
            </a:r>
            <a:r>
              <a:rPr lang="en-IN" sz="1400" dirty="0" err="1" smtClean="0">
                <a:latin typeface="Verdana" panose="020B0604030504040204" pitchFamily="34" charset="0"/>
                <a:ea typeface="Verdana" panose="020B0604030504040204" pitchFamily="34" charset="0"/>
                <a:cs typeface="Verdana" panose="020B0604030504040204" pitchFamily="34" charset="0"/>
              </a:rPr>
              <a:t>Possbile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 + int</a:t>
            </a: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byte b=int</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Note-3: </a:t>
            </a:r>
            <a:r>
              <a:rPr lang="en-IN" sz="1400" dirty="0" smtClean="0">
                <a:latin typeface="Verdana" panose="020B0604030504040204" pitchFamily="34" charset="0"/>
                <a:ea typeface="Verdana" panose="020B0604030504040204" pitchFamily="34" charset="0"/>
                <a:cs typeface="Verdana" panose="020B0604030504040204" pitchFamily="34" charset="0"/>
              </a:rPr>
              <a:t>Primarily Data type is int  (Integrals literals are of int type)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Note-4: </a:t>
            </a:r>
            <a:r>
              <a:rPr lang="en-IN" sz="1400" dirty="0" smtClean="0">
                <a:latin typeface="Verdana" panose="020B0604030504040204" pitchFamily="34" charset="0"/>
                <a:ea typeface="Verdana" panose="020B0604030504040204" pitchFamily="34" charset="0"/>
                <a:cs typeface="Verdana" panose="020B0604030504040204" pitchFamily="34" charset="0"/>
              </a:rPr>
              <a:t>if we pass value to method call it will consider int if that method parameter has less size data type. For example: byte or short</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nt fun(byte b1,byte b2){//}  </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fun(10,20)// CTE: Possible </a:t>
            </a:r>
            <a:r>
              <a:rPr lang="en-IN" sz="1400" dirty="0" err="1" smtClean="0">
                <a:latin typeface="Verdana" panose="020B0604030504040204" pitchFamily="34" charset="0"/>
                <a:ea typeface="Verdana" panose="020B0604030504040204" pitchFamily="34" charset="0"/>
                <a:cs typeface="Verdana" panose="020B0604030504040204" pitchFamily="34" charset="0"/>
              </a:rPr>
              <a:t>lossy</a:t>
            </a:r>
            <a:r>
              <a:rPr lang="en-IN" sz="1400" dirty="0" smtClean="0">
                <a:latin typeface="Verdana" panose="020B0604030504040204" pitchFamily="34" charset="0"/>
                <a:ea typeface="Verdana" panose="020B0604030504040204" pitchFamily="34" charset="0"/>
                <a:cs typeface="Verdana" panose="020B0604030504040204" pitchFamily="34" charset="0"/>
              </a:rPr>
              <a:t> conversion</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29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05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Class and Object</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28048"/>
            <a:ext cx="10515600" cy="5663821"/>
          </a:xfrm>
        </p:spPr>
        <p:txBody>
          <a:bodyPr>
            <a:normAutofit/>
          </a:bodyPr>
          <a:lstStyle/>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Class is a specification/blueprint/template that defines state and behaviour of an object.</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an instance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Objects is stored in heap memory.</a:t>
            </a:r>
          </a:p>
          <a:p>
            <a:r>
              <a:rPr lang="en-IN" sz="1400" dirty="0" smtClean="0">
                <a:latin typeface="Verdana" panose="020B0604030504040204" pitchFamily="34" charset="0"/>
                <a:ea typeface="Verdana" panose="020B0604030504040204" pitchFamily="34" charset="0"/>
                <a:cs typeface="Verdana" panose="020B0604030504040204" pitchFamily="34" charset="0"/>
              </a:rPr>
              <a:t>Object is created using constructor.</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nvPr>
        </p:nvGraphicFramePr>
        <p:xfrm>
          <a:off x="926357" y="2497539"/>
          <a:ext cx="6620680" cy="4297680"/>
        </p:xfrm>
        <a:graphic>
          <a:graphicData uri="http://schemas.openxmlformats.org/drawingml/2006/table">
            <a:tbl>
              <a:tblPr firstRow="1" bandRow="1">
                <a:tableStyleId>{284E427A-3D55-4303-BF80-6455036E1DE7}</a:tableStyleId>
              </a:tblPr>
              <a:tblGrid>
                <a:gridCol w="6620680"/>
              </a:tblGrid>
              <a:tr h="3852334">
                <a:tc>
                  <a:txBody>
                    <a:bodyPr/>
                    <a:lstStyle/>
                    <a:p>
                      <a:r>
                        <a:rPr lang="en-IN" sz="1200" b="0" dirty="0" smtClean="0">
                          <a:latin typeface="Verdana" panose="020B0604030504040204" pitchFamily="34" charset="0"/>
                          <a:ea typeface="Verdana" panose="020B0604030504040204" pitchFamily="34" charset="0"/>
                          <a:cs typeface="Verdana" panose="020B0604030504040204" pitchFamily="34" charset="0"/>
                        </a:rPr>
                        <a:t>                                     class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class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name;</a:t>
                      </a:r>
                    </a:p>
                    <a:p>
                      <a:r>
                        <a:rPr lang="en-IN" sz="1200" b="0" dirty="0" smtClean="0">
                          <a:latin typeface="Verdana" panose="020B0604030504040204" pitchFamily="34" charset="0"/>
                          <a:ea typeface="Verdana" panose="020B0604030504040204" pitchFamily="34" charset="0"/>
                          <a:cs typeface="Verdana" panose="020B0604030504040204" pitchFamily="34" charset="0"/>
                        </a:rPr>
                        <a:t>  String age;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  Employee(String </a:t>
                      </a:r>
                      <a:r>
                        <a:rPr lang="en-IN" sz="1200" b="0" dirty="0" err="1" smtClean="0">
                          <a:latin typeface="Verdana" panose="020B0604030504040204" pitchFamily="34" charset="0"/>
                          <a:ea typeface="Verdana" panose="020B0604030504040204" pitchFamily="34" charset="0"/>
                          <a:cs typeface="Verdana" panose="020B0604030504040204" pitchFamily="34" charset="0"/>
                        </a:rPr>
                        <a:t>name,String</a:t>
                      </a:r>
                      <a:r>
                        <a:rPr lang="en-IN" sz="1200" b="0" dirty="0" smtClean="0">
                          <a:latin typeface="Verdana" panose="020B0604030504040204" pitchFamily="34" charset="0"/>
                          <a:ea typeface="Verdana" panose="020B0604030504040204" pitchFamily="34" charset="0"/>
                          <a:cs typeface="Verdana" panose="020B0604030504040204" pitchFamily="34" charset="0"/>
                        </a:rPr>
                        <a:t> age){</a:t>
                      </a:r>
                    </a:p>
                    <a:p>
                      <a:r>
                        <a:rPr lang="en-IN" sz="1200" b="0" dirty="0" smtClean="0">
                          <a:latin typeface="Verdana" panose="020B0604030504040204" pitchFamily="34" charset="0"/>
                          <a:ea typeface="Verdana" panose="020B0604030504040204" pitchFamily="34" charset="0"/>
                          <a:cs typeface="Verdana" panose="020B0604030504040204" pitchFamily="34" charset="0"/>
                        </a:rPr>
                        <a:t>   //initialize instance variables;               </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  public void </a:t>
                      </a:r>
                      <a:r>
                        <a:rPr lang="en-IN" sz="1200" b="0" dirty="0" err="1" smtClean="0">
                          <a:latin typeface="Verdana" panose="020B0604030504040204" pitchFamily="34" charset="0"/>
                          <a:ea typeface="Verdana" panose="020B0604030504040204" pitchFamily="34" charset="0"/>
                          <a:cs typeface="Verdana" panose="020B0604030504040204" pitchFamily="34" charset="0"/>
                        </a:rPr>
                        <a:t>workOnAssignments</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   //logic</a:t>
                      </a:r>
                    </a:p>
                    <a:p>
                      <a:r>
                        <a:rPr lang="en-IN" sz="1200" b="0" dirty="0" smtClean="0">
                          <a:latin typeface="Verdana" panose="020B0604030504040204" pitchFamily="34" charset="0"/>
                          <a:ea typeface="Verdana" panose="020B0604030504040204" pitchFamily="34" charset="0"/>
                          <a:cs typeface="Verdana" panose="020B0604030504040204" pitchFamily="34" charset="0"/>
                        </a:rPr>
                        <a:t>  }</a:t>
                      </a: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endParaRPr lang="en-IN" sz="1200" b="0" dirty="0" smtClean="0">
                        <a:latin typeface="Verdana" panose="020B0604030504040204" pitchFamily="34" charset="0"/>
                        <a:ea typeface="Verdana" panose="020B0604030504040204" pitchFamily="34" charset="0"/>
                        <a:cs typeface="Verdana" panose="020B0604030504040204" pitchFamily="34" charset="0"/>
                      </a:endParaRPr>
                    </a:p>
                    <a:p>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emp1=new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Rajat</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employee1.setAge(22);   </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 emp2=new Employee();</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employee2.setName(“</a:t>
                      </a:r>
                      <a:r>
                        <a:rPr lang="en-IN" sz="1200" b="0" dirty="0" err="1" smtClean="0">
                          <a:latin typeface="Verdana" panose="020B0604030504040204" pitchFamily="34" charset="0"/>
                          <a:ea typeface="Verdana" panose="020B0604030504040204" pitchFamily="34" charset="0"/>
                          <a:cs typeface="Verdana" panose="020B0604030504040204" pitchFamily="34" charset="0"/>
                        </a:rPr>
                        <a:t>Vinay</a:t>
                      </a:r>
                      <a:r>
                        <a:rPr lang="en-IN" sz="1200" b="0" dirty="0" smtClean="0">
                          <a:latin typeface="Verdana" panose="020B0604030504040204" pitchFamily="34" charset="0"/>
                          <a:ea typeface="Verdana" panose="020B0604030504040204" pitchFamily="34" charset="0"/>
                          <a:cs typeface="Verdana" panose="020B0604030504040204" pitchFamily="34" charset="0"/>
                        </a:rPr>
                        <a:t>");</a:t>
                      </a:r>
                    </a:p>
                    <a:p>
                      <a:r>
                        <a:rPr lang="en-IN" sz="1200" b="0" dirty="0" smtClean="0">
                          <a:latin typeface="Verdana" panose="020B0604030504040204" pitchFamily="34" charset="0"/>
                          <a:ea typeface="Verdana" panose="020B0604030504040204" pitchFamily="34" charset="0"/>
                          <a:cs typeface="Verdana" panose="020B0604030504040204" pitchFamily="34" charset="0"/>
                        </a:rPr>
                        <a:t>employee2.setAge(22);</a:t>
                      </a:r>
                    </a:p>
                    <a:p>
                      <a:endParaRPr lang="en-IN" sz="1200" b="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4888235" y="3249484"/>
            <a:ext cx="1694375" cy="307777"/>
          </a:xfrm>
          <a:prstGeom prst="rect">
            <a:avLst/>
          </a:prstGeom>
          <a:noFill/>
          <a:ln>
            <a:noFill/>
          </a:ln>
        </p:spPr>
        <p:txBody>
          <a:bodyPr wrap="none" rtlCol="0">
            <a:spAutoFit/>
          </a:bodyPr>
          <a:lstStyle/>
          <a:p>
            <a:r>
              <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rPr>
              <a:t>i</a:t>
            </a:r>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nstance </a:t>
            </a:r>
            <a:r>
              <a:rPr lang="en-IN" sz="1400" dirty="0" err="1" smtClean="0">
                <a:solidFill>
                  <a:schemeClr val="bg1"/>
                </a:solidFill>
                <a:latin typeface="Verdana" panose="020B0604030504040204" pitchFamily="34" charset="0"/>
                <a:ea typeface="Verdana" panose="020B0604030504040204" pitchFamily="34" charset="0"/>
                <a:cs typeface="Verdana" panose="020B0604030504040204" pitchFamily="34" charset="0"/>
              </a:rPr>
              <a:t>varibles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p:cNvSpPr txBox="1"/>
          <p:nvPr/>
        </p:nvSpPr>
        <p:spPr>
          <a:xfrm>
            <a:off x="5679746" y="4450185"/>
            <a:ext cx="1204176"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constructor</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Box 6"/>
          <p:cNvSpPr txBox="1"/>
          <p:nvPr/>
        </p:nvSpPr>
        <p:spPr>
          <a:xfrm>
            <a:off x="6200637" y="5298624"/>
            <a:ext cx="965329" cy="307777"/>
          </a:xfrm>
          <a:prstGeom prst="rect">
            <a:avLst/>
          </a:prstGeom>
          <a:noFill/>
          <a:ln>
            <a:noFill/>
          </a:ln>
        </p:spPr>
        <p:txBody>
          <a:bodyPr wrap="none" rtlCol="0">
            <a:spAutoFit/>
          </a:bodyPr>
          <a:lstStyle/>
          <a:p>
            <a:r>
              <a:rPr lang="en-IN" sz="1400" dirty="0" smtClean="0">
                <a:solidFill>
                  <a:schemeClr val="bg1"/>
                </a:solidFill>
                <a:latin typeface="Verdana" panose="020B0604030504040204" pitchFamily="34" charset="0"/>
                <a:ea typeface="Verdana" panose="020B0604030504040204" pitchFamily="34" charset="0"/>
                <a:cs typeface="Verdana" panose="020B0604030504040204" pitchFamily="34" charset="0"/>
              </a:rPr>
              <a:t>methods</a:t>
            </a:r>
            <a:endParaRPr lang="en-IN" sz="140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9" name="Straight Arrow Connector 8"/>
          <p:cNvCxnSpPr/>
          <p:nvPr/>
        </p:nvCxnSpPr>
        <p:spPr>
          <a:xfrm flipV="1">
            <a:off x="2074459" y="2690546"/>
            <a:ext cx="914401" cy="18424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2222311" y="3207126"/>
            <a:ext cx="2663652" cy="168863"/>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074459" y="3418347"/>
            <a:ext cx="2811504" cy="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6" idx="1"/>
          </p:cNvCxnSpPr>
          <p:nvPr/>
        </p:nvCxnSpPr>
        <p:spPr>
          <a:xfrm>
            <a:off x="2224583" y="3755573"/>
            <a:ext cx="3455163" cy="848501"/>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7" idx="1"/>
          </p:cNvCxnSpPr>
          <p:nvPr/>
        </p:nvCxnSpPr>
        <p:spPr>
          <a:xfrm>
            <a:off x="3807725" y="4583815"/>
            <a:ext cx="2392912" cy="86869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7928108" y="2857159"/>
            <a:ext cx="714789" cy="30494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19" name="Oval 18"/>
          <p:cNvSpPr/>
          <p:nvPr/>
        </p:nvSpPr>
        <p:spPr>
          <a:xfrm>
            <a:off x="9296748" y="3316406"/>
            <a:ext cx="2673258" cy="25902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r>
              <a:rPr lang="en-IN" sz="1600" dirty="0" smtClean="0">
                <a:latin typeface="Verdana" panose="020B0604030504040204" pitchFamily="34" charset="0"/>
                <a:ea typeface="Verdana" panose="020B0604030504040204" pitchFamily="34" charset="0"/>
                <a:cs typeface="Verdana" panose="020B0604030504040204" pitchFamily="34" charset="0"/>
              </a:rPr>
              <a:t>Heap Area</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cxnSp>
        <p:nvCxnSpPr>
          <p:cNvPr id="21" name="Straight Connector 20"/>
          <p:cNvCxnSpPr/>
          <p:nvPr/>
        </p:nvCxnSpPr>
        <p:spPr>
          <a:xfrm>
            <a:off x="7928108" y="5390518"/>
            <a:ext cx="71478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7930380" y="4819584"/>
            <a:ext cx="714789" cy="0"/>
          </a:xfrm>
          <a:prstGeom prst="line">
            <a:avLst/>
          </a:prstGeom>
        </p:spPr>
        <p:style>
          <a:lnRef idx="3">
            <a:schemeClr val="accent2"/>
          </a:lnRef>
          <a:fillRef idx="0">
            <a:schemeClr val="accent2"/>
          </a:fillRef>
          <a:effectRef idx="2">
            <a:schemeClr val="accent2"/>
          </a:effectRef>
          <a:fontRef idx="minor">
            <a:schemeClr val="tx1"/>
          </a:fontRef>
        </p:style>
      </p:cxnSp>
      <p:sp>
        <p:nvSpPr>
          <p:cNvPr id="23" name="Rectangle 22"/>
          <p:cNvSpPr/>
          <p:nvPr/>
        </p:nvSpPr>
        <p:spPr>
          <a:xfrm>
            <a:off x="10018269" y="3739116"/>
            <a:ext cx="1214650" cy="5243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sz="1200" dirty="0" err="1" smtClean="0">
                <a:latin typeface="Verdana" panose="020B0604030504040204" pitchFamily="34" charset="0"/>
                <a:ea typeface="Verdana" panose="020B0604030504040204" pitchFamily="34" charset="0"/>
                <a:cs typeface="Verdana" panose="020B0604030504040204" pitchFamily="34" charset="0"/>
              </a:rPr>
              <a:t>Name:Rajat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9961729" y="4458726"/>
            <a:ext cx="1392071" cy="54066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smtClean="0"/>
          </a:p>
          <a:p>
            <a:r>
              <a:rPr lang="en-IN" sz="1200" dirty="0" err="1" smtClean="0">
                <a:latin typeface="Verdana" panose="020B0604030504040204" pitchFamily="34" charset="0"/>
                <a:ea typeface="Verdana" panose="020B0604030504040204" pitchFamily="34" charset="0"/>
                <a:cs typeface="Verdana" panose="020B0604030504040204" pitchFamily="34" charset="0"/>
              </a:rPr>
              <a:t>Name:Vinay</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dirty="0" smtClean="0">
                <a:latin typeface="Verdana" panose="020B0604030504040204" pitchFamily="34" charset="0"/>
                <a:ea typeface="Verdana" panose="020B0604030504040204" pitchFamily="34" charset="0"/>
                <a:cs typeface="Verdana" panose="020B0604030504040204" pitchFamily="34" charset="0"/>
              </a:rPr>
              <a:t>Age: 22</a:t>
            </a:r>
            <a:endParaRPr lang="en-IN" sz="1200" dirty="0">
              <a:latin typeface="Verdana" panose="020B0604030504040204" pitchFamily="34" charset="0"/>
              <a:ea typeface="Verdana" panose="020B0604030504040204" pitchFamily="34" charset="0"/>
              <a:cs typeface="Verdana" panose="020B0604030504040204" pitchFamily="34" charset="0"/>
            </a:endParaRPr>
          </a:p>
          <a:p>
            <a:pPr algn="ctr"/>
            <a:endParaRPr lang="en-IN" dirty="0"/>
          </a:p>
        </p:txBody>
      </p:sp>
      <p:sp>
        <p:nvSpPr>
          <p:cNvPr id="25" name="TextBox 24"/>
          <p:cNvSpPr txBox="1"/>
          <p:nvPr/>
        </p:nvSpPr>
        <p:spPr>
          <a:xfrm>
            <a:off x="7975962" y="5534553"/>
            <a:ext cx="619080" cy="276999"/>
          </a:xfrm>
          <a:prstGeom prst="rect">
            <a:avLst/>
          </a:prstGeom>
          <a:noFill/>
          <a:ln>
            <a:noFill/>
          </a:ln>
        </p:spPr>
        <p:txBody>
          <a:bodyPr wrap="none" rtlCol="0">
            <a:spAutoFit/>
          </a:bodyPr>
          <a:lstStyle/>
          <a:p>
            <a:r>
              <a:rPr lang="en-IN" sz="1200" dirty="0">
                <a:latin typeface="Verdana" panose="020B0604030504040204" pitchFamily="34" charset="0"/>
                <a:ea typeface="Verdana" panose="020B0604030504040204" pitchFamily="34" charset="0"/>
                <a:cs typeface="Verdana" panose="020B0604030504040204" pitchFamily="34" charset="0"/>
              </a:rPr>
              <a:t>emp1</a:t>
            </a:r>
            <a:endParaRPr lang="en-IN" sz="1200" dirty="0"/>
          </a:p>
        </p:txBody>
      </p:sp>
      <p:sp>
        <p:nvSpPr>
          <p:cNvPr id="26" name="TextBox 25"/>
          <p:cNvSpPr txBox="1"/>
          <p:nvPr/>
        </p:nvSpPr>
        <p:spPr>
          <a:xfrm>
            <a:off x="7964586" y="5004559"/>
            <a:ext cx="619080"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emp2</a:t>
            </a:r>
            <a:endParaRPr lang="en-IN" sz="1200" dirty="0"/>
          </a:p>
        </p:txBody>
      </p:sp>
      <p:sp>
        <p:nvSpPr>
          <p:cNvPr id="27" name="TextBox 26"/>
          <p:cNvSpPr txBox="1"/>
          <p:nvPr/>
        </p:nvSpPr>
        <p:spPr>
          <a:xfrm>
            <a:off x="7635716" y="6050686"/>
            <a:ext cx="1661032" cy="338554"/>
          </a:xfrm>
          <a:prstGeom prst="rect">
            <a:avLst/>
          </a:prstGeom>
          <a:noFill/>
          <a:ln>
            <a:noFill/>
          </a:ln>
        </p:spPr>
        <p:txBody>
          <a:bodyPr wrap="none" rtlCol="0">
            <a:sp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Stack Memory</a:t>
            </a:r>
            <a:endParaRPr lang="en-IN" sz="1600" dirty="0"/>
          </a:p>
        </p:txBody>
      </p:sp>
      <p:sp>
        <p:nvSpPr>
          <p:cNvPr id="28" name="TextBox 27"/>
          <p:cNvSpPr txBox="1"/>
          <p:nvPr/>
        </p:nvSpPr>
        <p:spPr>
          <a:xfrm>
            <a:off x="10325653" y="5004561"/>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1010</a:t>
            </a:r>
            <a:endParaRPr lang="en-IN" sz="1200" dirty="0"/>
          </a:p>
        </p:txBody>
      </p:sp>
      <p:sp>
        <p:nvSpPr>
          <p:cNvPr id="29" name="TextBox 28"/>
          <p:cNvSpPr txBox="1"/>
          <p:nvPr/>
        </p:nvSpPr>
        <p:spPr>
          <a:xfrm>
            <a:off x="10259687" y="4215260"/>
            <a:ext cx="575799" cy="276999"/>
          </a:xfrm>
          <a:prstGeom prst="rect">
            <a:avLst/>
          </a:prstGeom>
          <a:noFill/>
          <a:ln>
            <a:noFill/>
          </a:ln>
        </p:spPr>
        <p:txBody>
          <a:bodyPr wrap="none" rtlCol="0">
            <a:spAutoFit/>
          </a:bodyPr>
          <a:lstStyle/>
          <a:p>
            <a:r>
              <a:rPr lang="en-IN" sz="1200" dirty="0" smtClean="0">
                <a:latin typeface="Verdana" panose="020B0604030504040204" pitchFamily="34" charset="0"/>
                <a:ea typeface="Verdana" panose="020B0604030504040204" pitchFamily="34" charset="0"/>
                <a:cs typeface="Verdana" panose="020B0604030504040204" pitchFamily="34" charset="0"/>
              </a:rPr>
              <a:t>2020</a:t>
            </a:r>
            <a:endParaRPr lang="en-IN" sz="1200" dirty="0"/>
          </a:p>
        </p:txBody>
      </p:sp>
      <p:cxnSp>
        <p:nvCxnSpPr>
          <p:cNvPr id="31" name="Straight Arrow Connector 30"/>
          <p:cNvCxnSpPr>
            <a:endCxn id="24" idx="1"/>
          </p:cNvCxnSpPr>
          <p:nvPr/>
        </p:nvCxnSpPr>
        <p:spPr>
          <a:xfrm flipV="1">
            <a:off x="8642896" y="4729057"/>
            <a:ext cx="1318833" cy="943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flipV="1">
            <a:off x="8620144" y="4078238"/>
            <a:ext cx="1391393" cy="10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01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7546" y="504967"/>
            <a:ext cx="11696132" cy="6168788"/>
          </a:xfrm>
        </p:spPr>
        <p:txBody>
          <a:bodyPr/>
          <a:lstStyle/>
          <a:p>
            <a:pPr algn="l"/>
            <a:r>
              <a:rPr lang="en-IN" dirty="0" smtClean="0"/>
              <a:t>Implicit Promotion of primitive data types:</a:t>
            </a:r>
          </a:p>
          <a:p>
            <a:pPr algn="l"/>
            <a:endParaRPr lang="en-IN" dirty="0"/>
          </a:p>
        </p:txBody>
      </p:sp>
      <p:sp>
        <p:nvSpPr>
          <p:cNvPr id="4" name="Rectangle 3"/>
          <p:cNvSpPr/>
          <p:nvPr/>
        </p:nvSpPr>
        <p:spPr>
          <a:xfrm>
            <a:off x="42192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byte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2022143" y="130563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short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3914607"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int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5693368" y="1806052"/>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long</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7453935" y="1806052"/>
            <a:ext cx="696036" cy="441273"/>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float</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9109866" y="1783301"/>
            <a:ext cx="798369"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double</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2022143" y="2570323"/>
            <a:ext cx="696036" cy="464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char</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3" name="Straight Arrow Connector 12"/>
          <p:cNvCxnSpPr>
            <a:stCxn id="4" idx="3"/>
            <a:endCxn id="5" idx="1"/>
          </p:cNvCxnSpPr>
          <p:nvPr/>
        </p:nvCxnSpPr>
        <p:spPr>
          <a:xfrm flipV="1">
            <a:off x="1117963" y="1537645"/>
            <a:ext cx="904180"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5" idx="3"/>
            <a:endCxn id="6" idx="1"/>
          </p:cNvCxnSpPr>
          <p:nvPr/>
        </p:nvCxnSpPr>
        <p:spPr>
          <a:xfrm>
            <a:off x="2718179" y="1537645"/>
            <a:ext cx="1196428" cy="5004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3"/>
            <a:endCxn id="7" idx="1"/>
          </p:cNvCxnSpPr>
          <p:nvPr/>
        </p:nvCxnSpPr>
        <p:spPr>
          <a:xfrm>
            <a:off x="4610643" y="2038064"/>
            <a:ext cx="1082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7" idx="3"/>
            <a:endCxn id="8" idx="1"/>
          </p:cNvCxnSpPr>
          <p:nvPr/>
        </p:nvCxnSpPr>
        <p:spPr>
          <a:xfrm flipV="1">
            <a:off x="6389404" y="2026689"/>
            <a:ext cx="1064531" cy="11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9" idx="1"/>
          </p:cNvCxnSpPr>
          <p:nvPr/>
        </p:nvCxnSpPr>
        <p:spPr>
          <a:xfrm flipV="1">
            <a:off x="8149971" y="2015313"/>
            <a:ext cx="959895" cy="11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1" idx="3"/>
            <a:endCxn id="6" idx="1"/>
          </p:cNvCxnSpPr>
          <p:nvPr/>
        </p:nvCxnSpPr>
        <p:spPr>
          <a:xfrm flipV="1">
            <a:off x="2718179" y="2038064"/>
            <a:ext cx="1196428" cy="764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24" name="Table 23"/>
          <p:cNvGraphicFramePr>
            <a:graphicFrameLocks noGrp="1"/>
          </p:cNvGraphicFramePr>
          <p:nvPr>
            <p:extLst/>
          </p:nvPr>
        </p:nvGraphicFramePr>
        <p:xfrm>
          <a:off x="1117963" y="3589361"/>
          <a:ext cx="8128000" cy="2966720"/>
        </p:xfrm>
        <a:graphic>
          <a:graphicData uri="http://schemas.openxmlformats.org/drawingml/2006/table">
            <a:tbl>
              <a:tblPr firstRow="1" bandRow="1">
                <a:tableStyleId>{638B1855-1B75-4FBE-930C-398BA8C253C6}</a:tableStyleId>
              </a:tblPr>
              <a:tblGrid>
                <a:gridCol w="4064000"/>
                <a:gridCol w="4064000"/>
              </a:tblGrid>
              <a:tr h="370840">
                <a:tc>
                  <a:txBody>
                    <a:bodyPr/>
                    <a:lstStyle/>
                    <a:p>
                      <a:r>
                        <a:rPr lang="en-IN" dirty="0" smtClean="0">
                          <a:solidFill>
                            <a:schemeClr val="tx1"/>
                          </a:solidFill>
                        </a:rPr>
                        <a:t>Primitive Data Type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solidFill>
                            <a:schemeClr val="tx1"/>
                          </a:solidFill>
                        </a:rPr>
                        <a:t>Can be implicit promoted to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byte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short, int ,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short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a:t>
                      </a:r>
                      <a:r>
                        <a:rPr lang="en-IN" baseline="0" dirty="0" smtClean="0"/>
                        <a:t> 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char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int, long, float,</a:t>
                      </a:r>
                      <a:r>
                        <a:rPr lang="en-IN" baseline="0" dirty="0" smtClean="0"/>
                        <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int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long, 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long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float, 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float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double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IN" dirty="0" smtClean="0"/>
                        <a:t>boolean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09297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and Types of Variables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668740"/>
            <a:ext cx="10515600" cy="5508223"/>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variable is an identifier whose values can be changed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Java Variable is nothing but memory location used to stored the data temporarily which can be manipulate during the program execution.</a:t>
            </a:r>
          </a:p>
          <a:p>
            <a:r>
              <a:rPr lang="en-IN" sz="1400" dirty="0" smtClean="0">
                <a:latin typeface="Verdana" panose="020B0604030504040204" pitchFamily="34" charset="0"/>
                <a:ea typeface="Verdana" panose="020B0604030504040204" pitchFamily="34" charset="0"/>
                <a:cs typeface="Verdana" panose="020B0604030504040204" pitchFamily="34" charset="0"/>
              </a:rPr>
              <a:t>Variables in java is strongly typed hence they all must have a data type followed by an identifiers.</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a:p>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Primitive variables: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primitive data types.</a:t>
            </a:r>
          </a:p>
          <a:p>
            <a:r>
              <a:rPr lang="en-IN" sz="1400" b="1" dirty="0" smtClean="0">
                <a:latin typeface="Verdana" panose="020B0604030504040204" pitchFamily="34" charset="0"/>
                <a:ea typeface="Verdana" panose="020B0604030504040204" pitchFamily="34" charset="0"/>
                <a:cs typeface="Verdana" panose="020B0604030504040204" pitchFamily="34" charset="0"/>
              </a:rPr>
              <a:t>Referenced </a:t>
            </a:r>
            <a:r>
              <a:rPr lang="en-IN" sz="1400" b="1" dirty="0" err="1" smtClean="0">
                <a:latin typeface="Verdana" panose="020B0604030504040204" pitchFamily="34" charset="0"/>
                <a:ea typeface="Verdana" panose="020B0604030504040204" pitchFamily="34" charset="0"/>
                <a:cs typeface="Verdana" panose="020B0604030504040204" pitchFamily="34" charset="0"/>
              </a:rPr>
              <a:t>Varibles</a:t>
            </a:r>
            <a:r>
              <a:rPr lang="en-IN" sz="1400" b="1" dirty="0" smtClean="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These variables are created by using referenced data types.</a:t>
            </a:r>
            <a:endParaRPr lang="en-IN" sz="1400" dirty="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The difference between primitive and referenced variables is “primitive variables stores data directly, where as referenced variables stores reference of the object, not direct values.”</a:t>
            </a:r>
          </a:p>
          <a:p>
            <a:r>
              <a:rPr lang="en-IN" sz="1400" dirty="0" smtClean="0">
                <a:latin typeface="Verdana" panose="020B0604030504040204" pitchFamily="34" charset="0"/>
                <a:ea typeface="Verdana" panose="020B0604030504040204" pitchFamily="34" charset="0"/>
                <a:cs typeface="Verdana" panose="020B0604030504040204" pitchFamily="34" charset="0"/>
              </a:rPr>
              <a:t>Reference variable are initialized with object reference the is created and returned by “new” keyword/operator.</a:t>
            </a:r>
          </a:p>
          <a:p>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4367283" y="1924335"/>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Data Types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926603" y="2726816"/>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7319750" y="2726817"/>
            <a:ext cx="1542198"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1460310" y="3588903"/>
            <a:ext cx="2593075"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Primitive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6892119" y="3588902"/>
            <a:ext cx="2483893" cy="46402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Reference variables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0" name="Straight Arrow Connector 9"/>
          <p:cNvCxnSpPr>
            <a:stCxn id="4" idx="2"/>
            <a:endCxn id="5" idx="0"/>
          </p:cNvCxnSpPr>
          <p:nvPr/>
        </p:nvCxnSpPr>
        <p:spPr>
          <a:xfrm flipH="1">
            <a:off x="2697702" y="2388358"/>
            <a:ext cx="2440680"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145206" y="2388358"/>
            <a:ext cx="2961564" cy="3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p:cNvCxnSpPr>
          <p:nvPr/>
        </p:nvCxnSpPr>
        <p:spPr>
          <a:xfrm>
            <a:off x="2697702" y="3190839"/>
            <a:ext cx="0" cy="39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066811" y="3190840"/>
            <a:ext cx="9405" cy="398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828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307" y="354841"/>
            <a:ext cx="11668836" cy="6318913"/>
          </a:xfrm>
        </p:spPr>
        <p:txBody>
          <a:bodyPr>
            <a:normAutofit fontScale="92500" lnSpcReduction="10000"/>
          </a:bodyPr>
          <a:lstStyle/>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Defining/Initializing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 value is called defining a variable.</a:t>
            </a:r>
          </a:p>
          <a:p>
            <a:pPr algn="l"/>
            <a:r>
              <a:rPr lang="en-IN" sz="1400" dirty="0">
                <a:latin typeface="Verdana" panose="020B0604030504040204" pitchFamily="34" charset="0"/>
                <a:ea typeface="Verdana" panose="020B0604030504040204" pitchFamily="34" charset="0"/>
                <a:cs typeface="Verdana" panose="020B0604030504040204" pitchFamily="34" charset="0"/>
              </a:rPr>
              <a:t>A variable can be initialized at the moment it is declared, through the </a:t>
            </a:r>
            <a:r>
              <a:rPr lang="en-IN" sz="1400" dirty="0" smtClean="0">
                <a:latin typeface="Verdana" panose="020B0604030504040204" pitchFamily="34" charset="0"/>
                <a:ea typeface="Verdana" panose="020B0604030504040204" pitchFamily="34" charset="0"/>
                <a:cs typeface="Verdana" panose="020B0604030504040204" pitchFamily="34" charset="0"/>
              </a:rPr>
              <a:t>statement.</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at the time of its creation is called initializing a variable.</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name&gt;=&lt;value&gt;</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Access 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Modifier:</a:t>
            </a:r>
            <a:r>
              <a:rPr lang="en-IN" sz="1400" dirty="0" smtClean="0">
                <a:latin typeface="Verdana" panose="020B0604030504040204" pitchFamily="34" charset="0"/>
                <a:ea typeface="Verdana" panose="020B0604030504040204" pitchFamily="34" charset="0"/>
                <a:cs typeface="Verdana" panose="020B0604030504040204" pitchFamily="34" charset="0"/>
              </a:rPr>
              <a:t> Optional</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Data type: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Variable name: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r>
              <a:rPr lang="en-IN" sz="1400" b="1" dirty="0" smtClean="0">
                <a:latin typeface="Verdana" panose="020B0604030504040204" pitchFamily="34" charset="0"/>
                <a:ea typeface="Verdana" panose="020B0604030504040204" pitchFamily="34" charset="0"/>
                <a:cs typeface="Verdana" panose="020B0604030504040204" pitchFamily="34" charset="0"/>
              </a:rPr>
              <a:t>Value:</a:t>
            </a:r>
            <a:r>
              <a:rPr lang="en-IN" sz="1400" dirty="0" smtClean="0">
                <a:latin typeface="Verdana" panose="020B0604030504040204" pitchFamily="34" charset="0"/>
                <a:ea typeface="Verdana" panose="020B0604030504040204" pitchFamily="34" charset="0"/>
                <a:cs typeface="Verdana" panose="020B0604030504040204" pitchFamily="34" charset="0"/>
              </a:rPr>
              <a:t> mandatory</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Declaring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Variable creation without a value is called declaring a variable.</a:t>
            </a:r>
          </a:p>
          <a:p>
            <a:pPr algn="l"/>
            <a:r>
              <a:rPr lang="en-IN" sz="1400" b="1" dirty="0">
                <a:latin typeface="Verdana" panose="020B0604030504040204" pitchFamily="34" charset="0"/>
                <a:ea typeface="Verdana" panose="020B0604030504040204" pitchFamily="34" charset="0"/>
                <a:cs typeface="Verdana" panose="020B0604030504040204" pitchFamily="34" charset="0"/>
              </a:rPr>
              <a:t>&lt;Access Modifier&gt; &lt;Modifier&gt; &lt;data type&gt; &lt;variable name</a:t>
            </a:r>
            <a:r>
              <a:rPr lang="en-IN" sz="1400" b="1" dirty="0" smtClean="0">
                <a:latin typeface="Verdana" panose="020B0604030504040204" pitchFamily="34" charset="0"/>
                <a:ea typeface="Verdana" panose="020B0604030504040204" pitchFamily="34" charset="0"/>
                <a:cs typeface="Verdana" panose="020B0604030504040204" pitchFamily="34" charset="0"/>
              </a:rPr>
              <a:t>&gt;;</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i="1" u="sng" dirty="0" smtClean="0">
                <a:latin typeface="Verdana" panose="020B0604030504040204" pitchFamily="34" charset="0"/>
                <a:ea typeface="Verdana" panose="020B0604030504040204" pitchFamily="34" charset="0"/>
                <a:cs typeface="Verdana" panose="020B0604030504040204" pitchFamily="34" charset="0"/>
              </a:rPr>
              <a:t>Assigning a variable: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Storing a value in a variable after its creation is called assigning a value to a variable.</a:t>
            </a: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Types of Variable based on class scope:</a:t>
            </a:r>
          </a:p>
          <a:p>
            <a:pPr marL="342900" indent="-342900" algn="l">
              <a:buAutoNum type="arabicPeriod"/>
            </a:pPr>
            <a:r>
              <a:rPr lang="en-IN" sz="1400" i="1"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parameters</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Class Level variables</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     a. </a:t>
            </a:r>
            <a:r>
              <a:rPr lang="en-IN" sz="1400" i="1" dirty="0" smtClean="0">
                <a:latin typeface="Verdana" panose="020B0604030504040204" pitchFamily="34" charset="0"/>
                <a:ea typeface="Verdana" panose="020B0604030504040204" pitchFamily="34" charset="0"/>
                <a:cs typeface="Verdana" panose="020B0604030504040204" pitchFamily="34" charset="0"/>
              </a:rPr>
              <a:t>static variables</a:t>
            </a:r>
          </a:p>
          <a:p>
            <a:pPr algn="l"/>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    b. </a:t>
            </a:r>
            <a:r>
              <a:rPr lang="en-IN" sz="1400" i="1" dirty="0" smtClean="0">
                <a:latin typeface="Verdana" panose="020B0604030504040204" pitchFamily="34" charset="0"/>
                <a:ea typeface="Verdana" panose="020B0604030504040204" pitchFamily="34" charset="0"/>
                <a:cs typeface="Verdana" panose="020B0604030504040204" pitchFamily="34" charset="0"/>
              </a:rPr>
              <a:t>non-static variables</a:t>
            </a:r>
            <a:endParaRPr lang="en-IN"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1497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5" y="136478"/>
            <a:ext cx="11709778" cy="6721522"/>
          </a:xfrm>
        </p:spPr>
        <p:txBody>
          <a:bodyPr>
            <a:normAutofit/>
          </a:bodyPr>
          <a:lstStyle/>
          <a:p>
            <a:r>
              <a:rPr lang="en-IN" sz="1400" b="1" i="1" u="sng" dirty="0" smtClean="0">
                <a:latin typeface="Verdana" panose="020B0604030504040204" pitchFamily="34" charset="0"/>
                <a:ea typeface="Verdana" panose="020B0604030504040204" pitchFamily="34" charset="0"/>
                <a:cs typeface="Verdana" panose="020B0604030504040204" pitchFamily="34" charset="0"/>
              </a:rPr>
              <a:t>Memory Location of all three variables:</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Local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the memory location when method is called and their creation statement is executed. They get the memory with respect to method so they are called method variables. Local variables are automatically created when method is executing and are destroyed automatically after method execution is completed, so they are also called auto variables.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class is loaded into JVM. They get memory with respect to class name, so they are also called “class variables/fields”.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Non-Static Variables:</a:t>
            </a:r>
            <a:r>
              <a:rPr lang="en-IN" sz="1400" dirty="0" smtClean="0">
                <a:latin typeface="Verdana" panose="020B0604030504040204" pitchFamily="34" charset="0"/>
                <a:ea typeface="Verdana" panose="020B0604030504040204" pitchFamily="34" charset="0"/>
                <a:cs typeface="Verdana" panose="020B0604030504040204" pitchFamily="34" charset="0"/>
              </a:rPr>
              <a:t> These variables get memory location when object is created using new keyword. They get memory with respect to object, so they are also called “object variables/instance variables/properties/attributes/fields”.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Local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access from another method because its scope is restricted within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should not be accesses without initialization.</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 must be accessed only after its creation statement.</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Local variables can’t be declared as static it leads as CTE: Illegal star of expression, because local variable should get memory location only if method is called. But if we declare as static, it should get memory at the time of class loading, this is violating contract, so it leads to compile time error.</a:t>
            </a:r>
          </a:p>
          <a:p>
            <a:pPr marL="0" indent="0">
              <a:buNone/>
            </a:pPr>
            <a:r>
              <a:rPr lang="en-IN" sz="1400" b="1" u="sng" dirty="0" smtClean="0">
                <a:latin typeface="Verdana" panose="020B0604030504040204" pitchFamily="34" charset="0"/>
                <a:ea typeface="Verdana" panose="020B0604030504040204" pitchFamily="34" charset="0"/>
                <a:cs typeface="Verdana" panose="020B0604030504040204" pitchFamily="34" charset="0"/>
              </a:rPr>
              <a:t>Rules of Class level variables:</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We must create class level variables only if we want to access a value throughout the class from all its method.</a:t>
            </a:r>
          </a:p>
          <a:p>
            <a:pPr marL="342900" indent="-342900">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variables and methods must be accessed with object form static methods else it leads CTE: non-static variable can’t be referenced from static context.</a:t>
            </a:r>
          </a:p>
        </p:txBody>
      </p:sp>
    </p:spTree>
    <p:extLst>
      <p:ext uri="{BB962C8B-B14F-4D97-AF65-F5344CB8AC3E}">
        <p14:creationId xmlns:p14="http://schemas.microsoft.com/office/powerpoint/2010/main" val="74995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069" y="95534"/>
            <a:ext cx="11832609" cy="6081429"/>
          </a:xfrm>
        </p:spPr>
        <p:txBody>
          <a:bodyPr>
            <a:normAutofit/>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Final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 The class level or local variable the has final keyword in its definitions is called final variable.</a:t>
            </a:r>
          </a:p>
          <a:p>
            <a:r>
              <a:rPr lang="en-IN" sz="1400" i="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one it is initialized by developer, its value can’t be changed. If we try to change its value, it leads to CTE.</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r>
              <a:rPr lang="en-IN" sz="1400" dirty="0" smtClean="0">
                <a:latin typeface="Verdana" panose="020B0604030504040204" pitchFamily="34" charset="0"/>
                <a:ea typeface="Verdana" panose="020B0604030504040204" pitchFamily="34" charset="0"/>
                <a:cs typeface="Verdana" panose="020B0604030504040204" pitchFamily="34" charset="0"/>
              </a:rPr>
              <a:t>The class level variable that has transient keyword in its definition is called transient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Rule: local variable can’t be declared as transient. 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a variable as transient variable to tell to JVM that we do not want to store variable value in a file in object serialization. Since local variable is not part of object, declaring it as transient is illegal. </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Volatile variable:</a:t>
            </a:r>
          </a:p>
          <a:p>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class level variable that has </a:t>
            </a:r>
            <a:r>
              <a:rPr lang="en-IN" sz="1400" dirty="0" smtClean="0">
                <a:latin typeface="Verdana" panose="020B0604030504040204" pitchFamily="34" charset="0"/>
                <a:ea typeface="Verdana" panose="020B0604030504040204" pitchFamily="34" charset="0"/>
                <a:cs typeface="Verdana" panose="020B0604030504040204" pitchFamily="34" charset="0"/>
              </a:rPr>
              <a:t>volatile keyword </a:t>
            </a:r>
            <a:r>
              <a:rPr lang="en-IN" sz="1400" dirty="0">
                <a:latin typeface="Verdana" panose="020B0604030504040204" pitchFamily="34" charset="0"/>
                <a:ea typeface="Verdana" panose="020B0604030504040204" pitchFamily="34" charset="0"/>
                <a:cs typeface="Verdana" panose="020B0604030504040204" pitchFamily="34" charset="0"/>
              </a:rPr>
              <a:t>in its definition is called transient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r>
              <a:rPr lang="en-IN" sz="1400"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a:latin typeface="Verdana" panose="020B0604030504040204" pitchFamily="34" charset="0"/>
                <a:ea typeface="Verdana" panose="020B0604030504040204" pitchFamily="34" charset="0"/>
                <a:cs typeface="Verdana" panose="020B0604030504040204" pitchFamily="34" charset="0"/>
              </a:rPr>
              <a:t>local variable can’t be declared as </a:t>
            </a:r>
            <a:r>
              <a:rPr lang="en-IN" sz="1400" dirty="0" smtClean="0">
                <a:latin typeface="Verdana" panose="020B0604030504040204" pitchFamily="34" charset="0"/>
                <a:ea typeface="Verdana" panose="020B0604030504040204" pitchFamily="34" charset="0"/>
                <a:cs typeface="Verdana" panose="020B0604030504040204" pitchFamily="34" charset="0"/>
              </a:rPr>
              <a:t>transient. </a:t>
            </a:r>
            <a:r>
              <a:rPr lang="en-IN" sz="1400" dirty="0">
                <a:latin typeface="Verdana" panose="020B0604030504040204" pitchFamily="34" charset="0"/>
                <a:ea typeface="Verdana" panose="020B0604030504040204" pitchFamily="34" charset="0"/>
                <a:cs typeface="Verdana" panose="020B0604030504040204" pitchFamily="34" charset="0"/>
              </a:rPr>
              <a:t>It leads CTE: illegal start of expression.</a:t>
            </a:r>
          </a:p>
          <a:p>
            <a:r>
              <a:rPr lang="en-IN" sz="1400" dirty="0" smtClean="0">
                <a:latin typeface="Verdana" panose="020B0604030504040204" pitchFamily="34" charset="0"/>
                <a:ea typeface="Verdana" panose="020B0604030504040204" pitchFamily="34" charset="0"/>
                <a:cs typeface="Verdana" panose="020B0604030504040204" pitchFamily="34" charset="0"/>
              </a:rPr>
              <a:t>Note: We declare variable as volatile to tell to JVM that we don’t want to modify variable value concurrently by multiple threads. If we declare variable as volatile multiple threads are allowed to change its value in sequence one after one.</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    Since local variable is not directly accessible by thread, declaring it as volatile is illegal.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common</a:t>
            </a:r>
            <a:r>
              <a:rPr lang="en-IN" sz="1400" dirty="0" smtClean="0">
                <a:latin typeface="Verdana" panose="020B0604030504040204" pitchFamily="34" charset="0"/>
                <a:ea typeface="Verdana" panose="020B0604030504040204" pitchFamily="34" charset="0"/>
                <a:cs typeface="Verdana" panose="020B0604030504040204" pitchFamily="34" charset="0"/>
              </a:rPr>
              <a:t> to all instances of an object.</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are meant for storing data and operate that data </a:t>
            </a:r>
            <a:r>
              <a:rPr lang="en-IN" sz="1400" i="1" dirty="0" smtClean="0">
                <a:latin typeface="Verdana" panose="020B0604030504040204" pitchFamily="34" charset="0"/>
                <a:ea typeface="Verdana" panose="020B0604030504040204" pitchFamily="34" charset="0"/>
                <a:cs typeface="Verdana" panose="020B0604030504040204" pitchFamily="34" charset="0"/>
              </a:rPr>
              <a:t>separately</a:t>
            </a:r>
            <a:r>
              <a:rPr lang="en-IN" sz="1400" dirty="0" smtClean="0">
                <a:latin typeface="Verdana" panose="020B0604030504040204" pitchFamily="34" charset="0"/>
                <a:ea typeface="Verdana" panose="020B0604030504040204" pitchFamily="34" charset="0"/>
                <a:cs typeface="Verdana" panose="020B0604030504040204" pitchFamily="34" charset="0"/>
              </a:rPr>
              <a:t> and specific to every instance of an object.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5349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p:cNvSpPr/>
          <p:nvPr/>
        </p:nvSpPr>
        <p:spPr>
          <a:xfrm>
            <a:off x="7049068" y="222915"/>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smtClean="0">
                <a:solidFill>
                  <a:srgbClr val="0070C0"/>
                </a:solidFill>
              </a:rPr>
              <a:t>ClassLoader</a:t>
            </a:r>
            <a:r>
              <a:rPr lang="en-IN" b="1" dirty="0" smtClean="0">
                <a:solidFill>
                  <a:srgbClr val="0070C0"/>
                </a:solidFill>
              </a:rPr>
              <a:t> Sub System</a:t>
            </a:r>
            <a:endParaRPr lang="en-IN" b="1" dirty="0"/>
          </a:p>
        </p:txBody>
      </p:sp>
      <p:sp>
        <p:nvSpPr>
          <p:cNvPr id="3" name="Rectangle 2"/>
          <p:cNvSpPr/>
          <p:nvPr/>
        </p:nvSpPr>
        <p:spPr>
          <a:xfrm>
            <a:off x="1519479" y="2647668"/>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Method Area</a:t>
            </a:r>
            <a:endParaRPr lang="en-IN" b="1" dirty="0">
              <a:solidFill>
                <a:srgbClr val="0070C0"/>
              </a:solidFill>
            </a:endParaRPr>
          </a:p>
        </p:txBody>
      </p:sp>
      <p:sp>
        <p:nvSpPr>
          <p:cNvPr id="5" name="Rectangle 4"/>
          <p:cNvSpPr/>
          <p:nvPr/>
        </p:nvSpPr>
        <p:spPr>
          <a:xfrm>
            <a:off x="3507492" y="2647667"/>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Heap</a:t>
            </a:r>
          </a:p>
          <a:p>
            <a:pPr algn="ctr"/>
            <a:r>
              <a:rPr lang="en-IN" b="1" dirty="0" smtClean="0">
                <a:solidFill>
                  <a:srgbClr val="0070C0"/>
                </a:solidFill>
              </a:rPr>
              <a:t>Area</a:t>
            </a:r>
            <a:endParaRPr lang="en-IN" b="1" dirty="0">
              <a:solidFill>
                <a:srgbClr val="0070C0"/>
              </a:solidFill>
            </a:endParaRPr>
          </a:p>
        </p:txBody>
      </p:sp>
      <p:sp>
        <p:nvSpPr>
          <p:cNvPr id="6" name="Rectangle 5"/>
          <p:cNvSpPr/>
          <p:nvPr/>
        </p:nvSpPr>
        <p:spPr>
          <a:xfrm>
            <a:off x="5581935" y="2634020"/>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Stack</a:t>
            </a:r>
          </a:p>
          <a:p>
            <a:pPr algn="ctr"/>
            <a:r>
              <a:rPr lang="en-IN" b="1" dirty="0" smtClean="0">
                <a:solidFill>
                  <a:srgbClr val="0070C0"/>
                </a:solidFill>
              </a:rPr>
              <a:t>Area</a:t>
            </a:r>
            <a:endParaRPr lang="en-IN" b="1" dirty="0">
              <a:solidFill>
                <a:srgbClr val="0070C0"/>
              </a:solidFill>
            </a:endParaRPr>
          </a:p>
        </p:txBody>
      </p:sp>
      <p:sp>
        <p:nvSpPr>
          <p:cNvPr id="7" name="Rectangle 6"/>
          <p:cNvSpPr/>
          <p:nvPr/>
        </p:nvSpPr>
        <p:spPr>
          <a:xfrm>
            <a:off x="7656378" y="2606722"/>
            <a:ext cx="1228299"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PC</a:t>
            </a:r>
          </a:p>
          <a:p>
            <a:pPr algn="ctr"/>
            <a:r>
              <a:rPr lang="en-IN" b="1" dirty="0" smtClean="0">
                <a:solidFill>
                  <a:srgbClr val="0070C0"/>
                </a:solidFill>
              </a:rPr>
              <a:t>Registers</a:t>
            </a:r>
            <a:endParaRPr lang="en-IN" b="1" dirty="0">
              <a:solidFill>
                <a:srgbClr val="0070C0"/>
              </a:solidFill>
            </a:endParaRPr>
          </a:p>
        </p:txBody>
      </p:sp>
      <p:sp>
        <p:nvSpPr>
          <p:cNvPr id="8" name="Rectangle 7"/>
          <p:cNvSpPr/>
          <p:nvPr/>
        </p:nvSpPr>
        <p:spPr>
          <a:xfrm>
            <a:off x="9949185" y="2606722"/>
            <a:ext cx="100993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smtClean="0">
                <a:solidFill>
                  <a:srgbClr val="0070C0"/>
                </a:solidFill>
              </a:rPr>
              <a:t>Native Method </a:t>
            </a:r>
          </a:p>
          <a:p>
            <a:pPr algn="ctr"/>
            <a:r>
              <a:rPr lang="en-IN" b="1" dirty="0" smtClean="0">
                <a:solidFill>
                  <a:srgbClr val="0070C0"/>
                </a:solidFill>
              </a:rPr>
              <a:t>Stacks</a:t>
            </a:r>
            <a:endParaRPr lang="en-IN" b="1" dirty="0">
              <a:solidFill>
                <a:srgbClr val="0070C0"/>
              </a:solidFill>
            </a:endParaRPr>
          </a:p>
        </p:txBody>
      </p:sp>
      <p:sp>
        <p:nvSpPr>
          <p:cNvPr id="9" name="Rectangle 8"/>
          <p:cNvSpPr/>
          <p:nvPr/>
        </p:nvSpPr>
        <p:spPr>
          <a:xfrm>
            <a:off x="5622877" y="4929118"/>
            <a:ext cx="1137325"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smtClean="0">
                <a:solidFill>
                  <a:srgbClr val="0070C0"/>
                </a:solidFill>
              </a:rPr>
              <a:t>Java Native Interface</a:t>
            </a:r>
          </a:p>
          <a:p>
            <a:pPr algn="ctr"/>
            <a:endParaRPr lang="en-IN" b="1" dirty="0">
              <a:solidFill>
                <a:srgbClr val="0070C0"/>
              </a:solidFill>
            </a:endParaRPr>
          </a:p>
        </p:txBody>
      </p:sp>
      <p:sp>
        <p:nvSpPr>
          <p:cNvPr id="10" name="Rectangle 9"/>
          <p:cNvSpPr/>
          <p:nvPr/>
        </p:nvSpPr>
        <p:spPr>
          <a:xfrm>
            <a:off x="7956644" y="4929118"/>
            <a:ext cx="1160060" cy="91440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b="1" dirty="0" smtClean="0">
              <a:solidFill>
                <a:srgbClr val="0070C0"/>
              </a:solidFill>
            </a:endParaRPr>
          </a:p>
          <a:p>
            <a:pPr algn="ctr"/>
            <a:r>
              <a:rPr lang="en-IN" b="1" dirty="0">
                <a:solidFill>
                  <a:srgbClr val="0070C0"/>
                </a:solidFill>
              </a:rPr>
              <a:t>Native Method </a:t>
            </a:r>
          </a:p>
          <a:p>
            <a:pPr algn="ctr"/>
            <a:r>
              <a:rPr lang="en-IN" b="1" dirty="0" smtClean="0">
                <a:solidFill>
                  <a:srgbClr val="0070C0"/>
                </a:solidFill>
              </a:rPr>
              <a:t>Libraries</a:t>
            </a:r>
            <a:endParaRPr lang="en-IN" b="1" dirty="0">
              <a:solidFill>
                <a:srgbClr val="0070C0"/>
              </a:solidFill>
            </a:endParaRPr>
          </a:p>
          <a:p>
            <a:pPr algn="ctr"/>
            <a:endParaRPr lang="en-IN" b="1" dirty="0">
              <a:solidFill>
                <a:srgbClr val="0070C0"/>
              </a:solidFill>
            </a:endParaRPr>
          </a:p>
        </p:txBody>
      </p:sp>
      <p:sp>
        <p:nvSpPr>
          <p:cNvPr id="11" name="Cube 10"/>
          <p:cNvSpPr/>
          <p:nvPr/>
        </p:nvSpPr>
        <p:spPr>
          <a:xfrm>
            <a:off x="1872018" y="4744873"/>
            <a:ext cx="1815152" cy="1282889"/>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0070C0"/>
                </a:solidFill>
              </a:rPr>
              <a:t>Execution Engine</a:t>
            </a:r>
            <a:endParaRPr lang="en-IN" b="1" dirty="0"/>
          </a:p>
        </p:txBody>
      </p:sp>
      <p:cxnSp>
        <p:nvCxnSpPr>
          <p:cNvPr id="13" name="Straight Connector 12"/>
          <p:cNvCxnSpPr/>
          <p:nvPr/>
        </p:nvCxnSpPr>
        <p:spPr>
          <a:xfrm>
            <a:off x="982639" y="2238233"/>
            <a:ext cx="10699845" cy="136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1696" y="4012443"/>
            <a:ext cx="107407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82639" y="2238233"/>
            <a:ext cx="40943" cy="17878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682484" y="2251881"/>
            <a:ext cx="0" cy="17742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25191" y="3629465"/>
            <a:ext cx="3041345" cy="369332"/>
          </a:xfrm>
          <a:prstGeom prst="rect">
            <a:avLst/>
          </a:prstGeom>
          <a:noFill/>
          <a:ln>
            <a:noFill/>
          </a:ln>
        </p:spPr>
        <p:txBody>
          <a:bodyPr wrap="none" rtlCol="0">
            <a:spAutoFit/>
          </a:bodyPr>
          <a:lstStyle/>
          <a:p>
            <a:r>
              <a:rPr lang="en-IN" b="1" dirty="0" smtClean="0"/>
              <a:t>Various memory areas of JVM</a:t>
            </a:r>
            <a:endParaRPr lang="en-IN" b="1" dirty="0"/>
          </a:p>
        </p:txBody>
      </p:sp>
      <p:cxnSp>
        <p:nvCxnSpPr>
          <p:cNvPr id="24" name="Straight Arrow Connector 23"/>
          <p:cNvCxnSpPr/>
          <p:nvPr/>
        </p:nvCxnSpPr>
        <p:spPr>
          <a:xfrm>
            <a:off x="3687170" y="5297935"/>
            <a:ext cx="1935707" cy="1754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endCxn id="9" idx="0"/>
          </p:cNvCxnSpPr>
          <p:nvPr/>
        </p:nvCxnSpPr>
        <p:spPr>
          <a:xfrm>
            <a:off x="6191539" y="4026090"/>
            <a:ext cx="1" cy="90302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30" name="Straight Arrow Connector 29"/>
          <p:cNvCxnSpPr>
            <a:stCxn id="10" idx="1"/>
            <a:endCxn id="9" idx="3"/>
          </p:cNvCxnSpPr>
          <p:nvPr/>
        </p:nvCxnSpPr>
        <p:spPr>
          <a:xfrm flipH="1">
            <a:off x="6760202" y="5386318"/>
            <a:ext cx="119644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1" name="Down Arrow 30"/>
          <p:cNvSpPr/>
          <p:nvPr/>
        </p:nvSpPr>
        <p:spPr>
          <a:xfrm>
            <a:off x="7874758" y="1505804"/>
            <a:ext cx="368490" cy="73242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Down Arrow 31"/>
          <p:cNvSpPr/>
          <p:nvPr/>
        </p:nvSpPr>
        <p:spPr>
          <a:xfrm>
            <a:off x="2988860" y="4012443"/>
            <a:ext cx="354842" cy="746079"/>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Up Arrow 33"/>
          <p:cNvSpPr/>
          <p:nvPr/>
        </p:nvSpPr>
        <p:spPr>
          <a:xfrm>
            <a:off x="7200406" y="1492156"/>
            <a:ext cx="368489" cy="746077"/>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Up Arrow 34"/>
          <p:cNvSpPr/>
          <p:nvPr/>
        </p:nvSpPr>
        <p:spPr>
          <a:xfrm>
            <a:off x="2429301" y="4012443"/>
            <a:ext cx="354842" cy="732430"/>
          </a:xfrm>
          <a:prstGeom prst="up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endCxn id="2" idx="2"/>
          </p:cNvCxnSpPr>
          <p:nvPr/>
        </p:nvCxnSpPr>
        <p:spPr>
          <a:xfrm>
            <a:off x="4517427" y="996287"/>
            <a:ext cx="2531641" cy="284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a:off x="3343702" y="797130"/>
            <a:ext cx="1104790" cy="369332"/>
          </a:xfrm>
          <a:prstGeom prst="rect">
            <a:avLst/>
          </a:prstGeom>
          <a:noFill/>
        </p:spPr>
        <p:txBody>
          <a:bodyPr wrap="none" rtlCol="0">
            <a:spAutoFit/>
          </a:bodyPr>
          <a:lstStyle/>
          <a:p>
            <a:r>
              <a:rPr lang="en-IN" b="1" dirty="0" smtClean="0">
                <a:solidFill>
                  <a:srgbClr val="0070C0"/>
                </a:solidFill>
              </a:rPr>
              <a:t>Class files</a:t>
            </a:r>
            <a:endParaRPr lang="en-IN" b="1" dirty="0">
              <a:solidFill>
                <a:srgbClr val="0070C0"/>
              </a:solidFill>
            </a:endParaRPr>
          </a:p>
        </p:txBody>
      </p:sp>
    </p:spTree>
    <p:extLst>
      <p:ext uri="{BB962C8B-B14F-4D97-AF65-F5344CB8AC3E}">
        <p14:creationId xmlns:p14="http://schemas.microsoft.com/office/powerpoint/2010/main" val="377763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10637" y="167425"/>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First.java</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08489" y="1659233"/>
            <a:ext cx="2743200" cy="64394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First.class</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4" name="Rectangle 3"/>
          <p:cNvSpPr/>
          <p:nvPr/>
        </p:nvSpPr>
        <p:spPr>
          <a:xfrm>
            <a:off x="1493949" y="3576037"/>
            <a:ext cx="1596981"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p:cNvSpPr/>
          <p:nvPr/>
        </p:nvSpPr>
        <p:spPr>
          <a:xfrm>
            <a:off x="1010986" y="4823140"/>
            <a:ext cx="2743200" cy="8027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Window</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7" name="Rectangle 6"/>
          <p:cNvSpPr/>
          <p:nvPr/>
        </p:nvSpPr>
        <p:spPr>
          <a:xfrm>
            <a:off x="4997004" y="3573889"/>
            <a:ext cx="1893194"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8667482" y="3571741"/>
            <a:ext cx="1648495"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JVM</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9" name="Rectangle 8"/>
          <p:cNvSpPr/>
          <p:nvPr/>
        </p:nvSpPr>
        <p:spPr>
          <a:xfrm>
            <a:off x="4602048" y="4846752"/>
            <a:ext cx="2743200" cy="8027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dirty="0" smtClean="0">
                <a:latin typeface="Verdana" panose="020B0604030504040204" pitchFamily="34" charset="0"/>
                <a:ea typeface="Verdana" panose="020B0604030504040204" pitchFamily="34" charset="0"/>
                <a:cs typeface="Verdana" panose="020B0604030504040204" pitchFamily="34" charset="0"/>
              </a:rPr>
              <a:t>Linux</a:t>
            </a:r>
            <a:endParaRPr lang="en-IN" dirty="0">
              <a:latin typeface="Verdana" panose="020B0604030504040204" pitchFamily="34" charset="0"/>
              <a:ea typeface="Verdana" panose="020B0604030504040204" pitchFamily="34" charset="0"/>
              <a:cs typeface="Verdana" panose="020B0604030504040204" pitchFamily="34" charset="0"/>
            </a:endParaRPr>
          </a:p>
        </p:txBody>
      </p:sp>
      <p:sp>
        <p:nvSpPr>
          <p:cNvPr id="10" name="Rectangle 9"/>
          <p:cNvSpPr/>
          <p:nvPr/>
        </p:nvSpPr>
        <p:spPr>
          <a:xfrm>
            <a:off x="8141591" y="4857481"/>
            <a:ext cx="2743200" cy="8027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err="1" smtClean="0">
                <a:latin typeface="Verdana" panose="020B0604030504040204" pitchFamily="34" charset="0"/>
                <a:ea typeface="Verdana" panose="020B0604030504040204" pitchFamily="34" charset="0"/>
                <a:cs typeface="Verdana" panose="020B0604030504040204" pitchFamily="34" charset="0"/>
              </a:rPr>
              <a:t>macOS</a:t>
            </a:r>
            <a:endParaRPr lang="en-IN" dirty="0">
              <a:latin typeface="Verdana" panose="020B0604030504040204" pitchFamily="34" charset="0"/>
              <a:ea typeface="Verdana" panose="020B0604030504040204" pitchFamily="34" charset="0"/>
              <a:cs typeface="Verdana" panose="020B0604030504040204" pitchFamily="34" charset="0"/>
            </a:endParaRPr>
          </a:p>
        </p:txBody>
      </p:sp>
      <p:cxnSp>
        <p:nvCxnSpPr>
          <p:cNvPr id="12" name="Straight Arrow Connector 11"/>
          <p:cNvCxnSpPr>
            <a:stCxn id="2" idx="2"/>
            <a:endCxn id="3" idx="0"/>
          </p:cNvCxnSpPr>
          <p:nvPr/>
        </p:nvCxnSpPr>
        <p:spPr>
          <a:xfrm flipH="1">
            <a:off x="5980089" y="811369"/>
            <a:ext cx="2148" cy="847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7" idx="0"/>
          </p:cNvCxnSpPr>
          <p:nvPr/>
        </p:nvCxnSpPr>
        <p:spPr>
          <a:xfrm flipH="1">
            <a:off x="5943601" y="2316051"/>
            <a:ext cx="36488" cy="1257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4" idx="0"/>
          </p:cNvCxnSpPr>
          <p:nvPr/>
        </p:nvCxnSpPr>
        <p:spPr>
          <a:xfrm flipH="1">
            <a:off x="2292440" y="2303177"/>
            <a:ext cx="2897746" cy="1272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8" idx="0"/>
          </p:cNvCxnSpPr>
          <p:nvPr/>
        </p:nvCxnSpPr>
        <p:spPr>
          <a:xfrm>
            <a:off x="6671256" y="2316051"/>
            <a:ext cx="2820474" cy="1255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913616" y="437666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4" idx="2"/>
            <a:endCxn id="6" idx="0"/>
          </p:cNvCxnSpPr>
          <p:nvPr/>
        </p:nvCxnSpPr>
        <p:spPr>
          <a:xfrm>
            <a:off x="2332937" y="4378817"/>
            <a:ext cx="9153" cy="444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9569075" y="4400279"/>
            <a:ext cx="12743" cy="4700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180823" y="1041040"/>
            <a:ext cx="1453090" cy="369332"/>
          </a:xfrm>
          <a:prstGeom prst="rect">
            <a:avLst/>
          </a:prstGeom>
          <a:noFill/>
        </p:spPr>
        <p:txBody>
          <a:bodyPr wrap="none" rtlCol="0">
            <a:spAutoFit/>
          </a:bodyPr>
          <a:lstStyle/>
          <a:p>
            <a:r>
              <a:rPr lang="en-IN" dirty="0" err="1" smtClean="0"/>
              <a:t>javac</a:t>
            </a:r>
            <a:r>
              <a:rPr lang="en-IN" dirty="0" smtClean="0"/>
              <a:t> compile</a:t>
            </a:r>
            <a:endParaRPr lang="en-IN" dirty="0"/>
          </a:p>
        </p:txBody>
      </p:sp>
    </p:spTree>
    <p:extLst>
      <p:ext uri="{BB962C8B-B14F-4D97-AF65-F5344CB8AC3E}">
        <p14:creationId xmlns:p14="http://schemas.microsoft.com/office/powerpoint/2010/main" val="5592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Package</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132764"/>
            <a:ext cx="10515600" cy="5044199"/>
          </a:xfrm>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A folder this is linked with java class is called package.</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are used to organize related or similar class, interfaces and enum into one group. For example, </a:t>
            </a:r>
            <a:r>
              <a:rPr lang="en-IN" sz="1400" dirty="0" err="1" smtClean="0">
                <a:latin typeface="Verdana" panose="020B0604030504040204" pitchFamily="34" charset="0"/>
                <a:ea typeface="Verdana" panose="020B0604030504040204" pitchFamily="34" charset="0"/>
                <a:cs typeface="Verdana" panose="020B0604030504040204" pitchFamily="34" charset="0"/>
              </a:rPr>
              <a:t>java.sql</a:t>
            </a:r>
            <a:r>
              <a:rPr lang="en-IN" sz="1400" dirty="0" smtClean="0">
                <a:latin typeface="Verdana" panose="020B0604030504040204" pitchFamily="34" charset="0"/>
                <a:ea typeface="Verdana" panose="020B0604030504040204" pitchFamily="34" charset="0"/>
                <a:cs typeface="Verdana" panose="020B0604030504040204" pitchFamily="34" charset="0"/>
              </a:rPr>
              <a:t> package has all classes needed for database operation. Java.io package has classes related to input-output operation.</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Packages are also used to avoid naming conflict between the classes. Using package, we can give same name to different classes.</a:t>
            </a:r>
          </a:p>
          <a:p>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b="1" i="1" dirty="0">
                <a:latin typeface="Verdana" panose="020B0604030504040204" pitchFamily="34" charset="0"/>
                <a:ea typeface="Verdana" panose="020B0604030504040204" pitchFamily="34" charset="0"/>
                <a:cs typeface="Verdana" panose="020B0604030504040204" pitchFamily="34" charset="0"/>
              </a:rPr>
              <a:t>p</a:t>
            </a:r>
            <a:r>
              <a:rPr lang="en-IN" sz="1400" b="1" i="1" dirty="0" smtClean="0">
                <a:latin typeface="Verdana" panose="020B0604030504040204" pitchFamily="34" charset="0"/>
                <a:ea typeface="Verdana" panose="020B0604030504040204" pitchFamily="34" charset="0"/>
                <a:cs typeface="Verdana" panose="020B0604030504040204" pitchFamily="34" charset="0"/>
              </a:rPr>
              <a:t>ackage &lt;package name&gt;;</a:t>
            </a:r>
          </a:p>
          <a:p>
            <a:r>
              <a:rPr lang="en-IN" sz="1400" dirty="0" smtClean="0">
                <a:latin typeface="Verdana" panose="020B0604030504040204" pitchFamily="34" charset="0"/>
                <a:ea typeface="Verdana" panose="020B0604030504040204" pitchFamily="34" charset="0"/>
                <a:cs typeface="Verdana" panose="020B0604030504040204" pitchFamily="34" charset="0"/>
              </a:rPr>
              <a:t>package statement should be first statement in a java file.</a:t>
            </a:r>
          </a:p>
          <a:p>
            <a:r>
              <a:rPr lang="en-IN" sz="1400" b="1" dirty="0" smtClean="0">
                <a:latin typeface="Verdana" panose="020B0604030504040204" pitchFamily="34" charset="0"/>
                <a:ea typeface="Verdana" panose="020B0604030504040204" pitchFamily="34" charset="0"/>
                <a:cs typeface="Verdana" panose="020B0604030504040204" pitchFamily="34" charset="0"/>
              </a:rPr>
              <a:t>Compilation:</a:t>
            </a:r>
          </a:p>
          <a:p>
            <a:pPr marL="0" indent="0">
              <a:buNone/>
            </a:pPr>
            <a:r>
              <a:rPr lang="en-IN" sz="1400" b="1" dirty="0" err="1">
                <a:latin typeface="Verdana" panose="020B0604030504040204" pitchFamily="34" charset="0"/>
                <a:ea typeface="Verdana" panose="020B0604030504040204" pitchFamily="34" charset="0"/>
                <a:cs typeface="Verdana" panose="020B0604030504040204" pitchFamily="34" charset="0"/>
              </a:rPr>
              <a:t>j</a:t>
            </a:r>
            <a:r>
              <a:rPr lang="en-IN" sz="1400" b="1" dirty="0" err="1" smtClean="0">
                <a:latin typeface="Verdana" panose="020B0604030504040204" pitchFamily="34" charset="0"/>
                <a:ea typeface="Verdana" panose="020B0604030504040204" pitchFamily="34" charset="0"/>
                <a:cs typeface="Verdana" panose="020B0604030504040204" pitchFamily="34" charset="0"/>
              </a:rPr>
              <a:t>avac</a:t>
            </a:r>
            <a:r>
              <a:rPr lang="en-IN" sz="1400" b="1" dirty="0" smtClean="0">
                <a:latin typeface="Verdana" panose="020B0604030504040204" pitchFamily="34" charset="0"/>
                <a:ea typeface="Verdana" panose="020B0604030504040204" pitchFamily="34" charset="0"/>
                <a:cs typeface="Verdana" panose="020B0604030504040204" pitchFamily="34" charset="0"/>
              </a:rPr>
              <a:t> –d &lt;path in which package should be copied&gt; source filename</a:t>
            </a:r>
          </a:p>
          <a:p>
            <a:r>
              <a:rPr lang="en-IN" sz="1400" b="1" dirty="0" smtClean="0">
                <a:latin typeface="Verdana" panose="020B0604030504040204" pitchFamily="34" charset="0"/>
                <a:ea typeface="Verdana" panose="020B0604030504040204" pitchFamily="34" charset="0"/>
                <a:cs typeface="Verdana" panose="020B0604030504040204" pitchFamily="34" charset="0"/>
              </a:rPr>
              <a:t>Execution:</a:t>
            </a: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java &lt;</a:t>
            </a:r>
            <a:r>
              <a:rPr lang="en-IN" sz="1400" b="1" dirty="0" err="1" smtClean="0">
                <a:latin typeface="Verdana" panose="020B0604030504040204" pitchFamily="34" charset="0"/>
                <a:ea typeface="Verdana" panose="020B0604030504040204" pitchFamily="34" charset="0"/>
                <a:cs typeface="Verdana" panose="020B0604030504040204" pitchFamily="34" charset="0"/>
              </a:rPr>
              <a:t>packagename</a:t>
            </a:r>
            <a:r>
              <a:rPr lang="en-IN" sz="1400" b="1" dirty="0" smtClean="0">
                <a:latin typeface="Verdana" panose="020B0604030504040204" pitchFamily="34" charset="0"/>
                <a:ea typeface="Verdana" panose="020B0604030504040204" pitchFamily="34" charset="0"/>
                <a:cs typeface="Verdana" panose="020B0604030504040204" pitchFamily="34" charset="0"/>
              </a:rPr>
              <a:t>&gt;.&lt;</a:t>
            </a:r>
            <a:r>
              <a:rPr lang="en-IN" sz="1400" b="1" dirty="0" err="1" smtClean="0">
                <a:latin typeface="Verdana" panose="020B0604030504040204" pitchFamily="34" charset="0"/>
                <a:ea typeface="Verdana" panose="020B0604030504040204" pitchFamily="34" charset="0"/>
                <a:cs typeface="Verdana" panose="020B0604030504040204" pitchFamily="34" charset="0"/>
              </a:rPr>
              <a:t>classname</a:t>
            </a:r>
            <a:r>
              <a:rPr lang="en-IN" sz="1400" b="1" dirty="0" smtClean="0">
                <a:latin typeface="Verdana" panose="020B0604030504040204" pitchFamily="34" charset="0"/>
                <a:ea typeface="Verdana" panose="020B0604030504040204" pitchFamily="34" charset="0"/>
                <a:cs typeface="Verdana" panose="020B0604030504040204" pitchFamily="34" charset="0"/>
              </a:rPr>
              <a:t> which have main method&gt;</a:t>
            </a:r>
          </a:p>
          <a:p>
            <a:r>
              <a:rPr lang="en-IN" sz="1400" dirty="0" smtClean="0">
                <a:latin typeface="Verdana" panose="020B0604030504040204" pitchFamily="34" charset="0"/>
                <a:ea typeface="Verdana" panose="020B0604030504040204" pitchFamily="34" charset="0"/>
                <a:cs typeface="Verdana" panose="020B0604030504040204" pitchFamily="34" charset="0"/>
              </a:rPr>
              <a:t>Three ways to update the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java command option “-</a:t>
            </a:r>
            <a:r>
              <a:rPr lang="en-IN" sz="1400" dirty="0" err="1" smtClean="0">
                <a:latin typeface="Verdana" panose="020B0604030504040204" pitchFamily="34" charset="0"/>
                <a:ea typeface="Verdana" panose="020B0604030504040204" pitchFamily="34" charset="0"/>
                <a:cs typeface="Verdana" panose="020B0604030504040204" pitchFamily="34" charset="0"/>
              </a:rPr>
              <a:t>cp</a:t>
            </a:r>
            <a:r>
              <a:rPr lang="en-IN" sz="1400" dirty="0" smtClean="0">
                <a:latin typeface="Verdana" panose="020B0604030504040204" pitchFamily="34" charset="0"/>
                <a:ea typeface="Verdana" panose="020B0604030504040204" pitchFamily="34" charset="0"/>
                <a:cs typeface="Verdana" panose="020B0604030504040204" pitchFamily="34" charset="0"/>
              </a:rPr>
              <a:t>” or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“Set </a:t>
            </a:r>
            <a:r>
              <a:rPr lang="en-IN" sz="1400" dirty="0" err="1" smtClean="0">
                <a:latin typeface="Verdana" panose="020B0604030504040204" pitchFamily="34" charset="0"/>
                <a:ea typeface="Verdana" panose="020B0604030504040204" pitchFamily="34" charset="0"/>
                <a:cs typeface="Verdana" panose="020B0604030504040204" pitchFamily="34" charset="0"/>
              </a:rPr>
              <a:t>Classpath</a:t>
            </a:r>
            <a:r>
              <a:rPr lang="en-IN" sz="1400" dirty="0" smtClean="0">
                <a:latin typeface="Verdana" panose="020B0604030504040204" pitchFamily="34" charset="0"/>
                <a:ea typeface="Verdana" panose="020B0604030504040204" pitchFamily="34" charset="0"/>
                <a:cs typeface="Verdana" panose="020B0604030504040204" pitchFamily="34" charset="0"/>
              </a:rPr>
              <a:t>” command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Using “Environment Variable window”</a:t>
            </a:r>
          </a:p>
          <a:p>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2444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1069"/>
            <a:ext cx="10515600" cy="598589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import keyword: </a:t>
            </a:r>
            <a:r>
              <a:rPr lang="en-IN" sz="1400" dirty="0" smtClean="0">
                <a:latin typeface="Verdana" panose="020B0604030504040204" pitchFamily="34" charset="0"/>
                <a:ea typeface="Verdana" panose="020B0604030504040204" pitchFamily="34" charset="0"/>
                <a:cs typeface="Verdana" panose="020B0604030504040204" pitchFamily="34" charset="0"/>
              </a:rPr>
              <a:t>this is used to access other package members from this package classes.</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dirty="0" smtClean="0">
                <a:latin typeface="Verdana" panose="020B0604030504040204" pitchFamily="34" charset="0"/>
                <a:ea typeface="Verdana" panose="020B0604030504040204" pitchFamily="34" charset="0"/>
                <a:cs typeface="Verdana" panose="020B0604030504040204" pitchFamily="34" charset="0"/>
              </a:rPr>
              <a:t>First syntax allows compiler and JVM to access all public members (classes, interfaces &amp; </a:t>
            </a:r>
            <a:r>
              <a:rPr lang="en-IN" sz="1400" dirty="0" err="1" smtClean="0">
                <a:latin typeface="Verdana" panose="020B0604030504040204" pitchFamily="34" charset="0"/>
                <a:ea typeface="Verdana" panose="020B0604030504040204" pitchFamily="34" charset="0"/>
                <a:cs typeface="Verdana" panose="020B0604030504040204" pitchFamily="34" charset="0"/>
              </a:rPr>
              <a:t>enums</a:t>
            </a:r>
            <a:r>
              <a:rPr lang="en-IN" sz="1400" dirty="0" smtClean="0">
                <a:latin typeface="Verdana" panose="020B0604030504040204" pitchFamily="34" charset="0"/>
                <a:ea typeface="Verdana" panose="020B0604030504040204" pitchFamily="34" charset="0"/>
                <a:cs typeface="Verdana" panose="020B0604030504040204" pitchFamily="34" charset="0"/>
              </a:rPr>
              <a:t>) of that imported package, whereas second syntax allows compiler and JVM to access only that imported class.</a:t>
            </a:r>
          </a:p>
          <a:p>
            <a:r>
              <a:rPr lang="en-IN" sz="1400" b="1" dirty="0" smtClean="0">
                <a:latin typeface="Verdana" panose="020B0604030504040204" pitchFamily="34" charset="0"/>
                <a:ea typeface="Verdana" panose="020B0604030504040204" pitchFamily="34" charset="0"/>
                <a:cs typeface="Verdana" panose="020B0604030504040204" pitchFamily="34" charset="0"/>
              </a:rPr>
              <a:t>Rule: </a:t>
            </a:r>
            <a:r>
              <a:rPr lang="en-IN" sz="1400" dirty="0" smtClean="0">
                <a:latin typeface="Verdana" panose="020B0604030504040204" pitchFamily="34" charset="0"/>
                <a:ea typeface="Verdana" panose="020B0604030504040204" pitchFamily="34" charset="0"/>
                <a:cs typeface="Verdana" panose="020B0604030504040204" pitchFamily="34" charset="0"/>
              </a:rPr>
              <a:t>import statement must be placed before all class definitions and after package statement.</a:t>
            </a:r>
          </a:p>
          <a:p>
            <a:r>
              <a:rPr lang="en-IN" sz="1400" b="1" dirty="0" smtClean="0">
                <a:latin typeface="Verdana" panose="020B0604030504040204" pitchFamily="34" charset="0"/>
                <a:ea typeface="Verdana" panose="020B0604030504040204" pitchFamily="34" charset="0"/>
                <a:cs typeface="Verdana" panose="020B0604030504040204" pitchFamily="34" charset="0"/>
              </a:rPr>
              <a:t>static import: </a:t>
            </a:r>
            <a:r>
              <a:rPr lang="en-IN" sz="1400" dirty="0" smtClean="0">
                <a:latin typeface="Verdana" panose="020B0604030504040204" pitchFamily="34" charset="0"/>
                <a:ea typeface="Verdana" panose="020B0604030504040204" pitchFamily="34" charset="0"/>
                <a:cs typeface="Verdana" panose="020B0604030504040204" pitchFamily="34" charset="0"/>
              </a:rPr>
              <a:t>this feature is introduced in Java 5 to import static members of a class.</a:t>
            </a:r>
          </a:p>
          <a:p>
            <a:r>
              <a:rPr lang="en-IN" sz="1400" dirty="0" smtClean="0">
                <a:latin typeface="Verdana" panose="020B0604030504040204" pitchFamily="34" charset="0"/>
                <a:ea typeface="Verdana" panose="020B0604030504040204" pitchFamily="34" charset="0"/>
                <a:cs typeface="Verdana" panose="020B0604030504040204" pitchFamily="34" charset="0"/>
              </a:rPr>
              <a:t>By using this feature we can access all</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non-static members without using class name from other classes with in the package and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protected and public members form outside package class members without using class name.</a:t>
            </a:r>
          </a:p>
          <a:p>
            <a:pPr marL="0" indent="0">
              <a:buNone/>
            </a:pPr>
            <a:r>
              <a:rPr lang="en-IN" sz="1400" b="1" i="1" dirty="0" smtClean="0">
                <a:latin typeface="Verdana" panose="020B0604030504040204" pitchFamily="34" charset="0"/>
                <a:ea typeface="Verdana" panose="020B0604030504040204" pitchFamily="34" charset="0"/>
                <a:cs typeface="Verdana" panose="020B0604030504040204" pitchFamily="34" charset="0"/>
              </a:rPr>
              <a:t>Syntax:</a:t>
            </a: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5" name="Table 4"/>
          <p:cNvGraphicFramePr>
            <a:graphicFrameLocks noGrp="1"/>
          </p:cNvGraphicFramePr>
          <p:nvPr>
            <p:extLst/>
          </p:nvPr>
        </p:nvGraphicFramePr>
        <p:xfrm>
          <a:off x="1029268" y="818866"/>
          <a:ext cx="7514230" cy="518160"/>
        </p:xfrm>
        <a:graphic>
          <a:graphicData uri="http://schemas.openxmlformats.org/drawingml/2006/table">
            <a:tbl>
              <a:tblPr firstRow="1" bandRow="1">
                <a:tableStyleId>{00A15C55-8517-42AA-B614-E9B94910E393}</a:tableStyleId>
              </a:tblPr>
              <a:tblGrid>
                <a:gridCol w="7514230"/>
              </a:tblGrid>
              <a:tr h="504967">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graphicFrame>
        <p:nvGraphicFramePr>
          <p:cNvPr id="7" name="Table 6"/>
          <p:cNvGraphicFramePr>
            <a:graphicFrameLocks noGrp="1"/>
          </p:cNvGraphicFramePr>
          <p:nvPr>
            <p:extLst/>
          </p:nvPr>
        </p:nvGraphicFramePr>
        <p:xfrm>
          <a:off x="1045191" y="3870126"/>
          <a:ext cx="7514230" cy="518160"/>
        </p:xfrm>
        <a:graphic>
          <a:graphicData uri="http://schemas.openxmlformats.org/drawingml/2006/table">
            <a:tbl>
              <a:tblPr firstRow="1" bandRow="1">
                <a:tableStyleId>{00A15C55-8517-42AA-B614-E9B94910E393}</a:tableStyleId>
              </a:tblPr>
              <a:tblGrid>
                <a:gridCol w="7514230"/>
              </a:tblGrid>
              <a:tr h="0">
                <a:tc>
                  <a:txBody>
                    <a:bodyPr/>
                    <a:lstStyle/>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static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import </a:t>
                      </a:r>
                      <a:r>
                        <a:rPr lang="en-IN" sz="14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packagename.classname.staticmembername</a:t>
                      </a:r>
                      <a:r>
                        <a:rPr lang="en-IN" sz="14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txBody>
                  <a:tcPr/>
                </a:tc>
              </a:tr>
            </a:tbl>
          </a:graphicData>
        </a:graphic>
      </p:graphicFrame>
    </p:spTree>
    <p:extLst>
      <p:ext uri="{BB962C8B-B14F-4D97-AF65-F5344CB8AC3E}">
        <p14:creationId xmlns:p14="http://schemas.microsoft.com/office/powerpoint/2010/main" val="4053790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Access Modifier</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600" dirty="0" smtClean="0">
                <a:latin typeface="Verdana" panose="020B0604030504040204" pitchFamily="34" charset="0"/>
                <a:ea typeface="Verdana" panose="020B0604030504040204" pitchFamily="34" charset="0"/>
                <a:cs typeface="Verdana" panose="020B0604030504040204" pitchFamily="34" charset="0"/>
              </a:rPr>
              <a:t>There are 4 types of access modifiers in Java.</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private:</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only accessible within the class.</a:t>
            </a:r>
          </a:p>
          <a:p>
            <a:pPr marL="0" indent="0">
              <a:buNone/>
            </a:pPr>
            <a:r>
              <a:rPr lang="en-IN" sz="1600" b="1" dirty="0" smtClean="0">
                <a:latin typeface="Verdana" panose="020B0604030504040204" pitchFamily="34" charset="0"/>
                <a:ea typeface="Verdana" panose="020B0604030504040204" pitchFamily="34" charset="0"/>
                <a:cs typeface="Verdana" panose="020B0604030504040204" pitchFamily="34" charset="0"/>
              </a:rPr>
              <a:t>default:</a:t>
            </a:r>
            <a:r>
              <a:rPr lang="en-IN" sz="1600" dirty="0" smtClean="0">
                <a:latin typeface="Verdana" panose="020B0604030504040204" pitchFamily="34" charset="0"/>
                <a:ea typeface="Verdana" panose="020B0604030504040204" pitchFamily="34" charset="0"/>
                <a:cs typeface="Verdana" panose="020B0604030504040204" pitchFamily="34" charset="0"/>
              </a:rPr>
              <a:t> Default members with no-access modifier are access or visible within a package only.</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rotected:</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can be accessible within package form all classes but from outside package only in subclass that too only by using subclass object.</a:t>
            </a:r>
          </a:p>
          <a:p>
            <a:pPr marL="0" indent="0">
              <a:buNone/>
            </a:pPr>
            <a:r>
              <a:rPr lang="en-IN" sz="1600" b="1" dirty="0">
                <a:latin typeface="Verdana" panose="020B0604030504040204" pitchFamily="34" charset="0"/>
                <a:ea typeface="Verdana" panose="020B0604030504040204" pitchFamily="34" charset="0"/>
                <a:cs typeface="Verdana" panose="020B0604030504040204" pitchFamily="34" charset="0"/>
              </a:rPr>
              <a:t>p</a:t>
            </a:r>
            <a:r>
              <a:rPr lang="en-IN" sz="1600" b="1" dirty="0" smtClean="0">
                <a:latin typeface="Verdana" panose="020B0604030504040204" pitchFamily="34" charset="0"/>
                <a:ea typeface="Verdana" panose="020B0604030504040204" pitchFamily="34" charset="0"/>
                <a:cs typeface="Verdana" panose="020B0604030504040204" pitchFamily="34" charset="0"/>
              </a:rPr>
              <a:t>ublic:</a:t>
            </a:r>
            <a:r>
              <a:rPr lang="en-IN" sz="1600" dirty="0" smtClean="0">
                <a:latin typeface="Verdana" panose="020B0604030504040204" pitchFamily="34" charset="0"/>
                <a:ea typeface="Verdana" panose="020B0604030504040204" pitchFamily="34" charset="0"/>
                <a:cs typeface="Verdana" panose="020B0604030504040204" pitchFamily="34" charset="0"/>
              </a:rPr>
              <a:t> These members are accessible form the places of project.</a:t>
            </a:r>
            <a:endParaRPr lang="en-IN"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44872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1787" y="1057275"/>
            <a:ext cx="6448425" cy="4743450"/>
          </a:xfrm>
          <a:prstGeom prst="rect">
            <a:avLst/>
          </a:prstGeom>
        </p:spPr>
      </p:pic>
    </p:spTree>
    <p:extLst>
      <p:ext uri="{BB962C8B-B14F-4D97-AF65-F5344CB8AC3E}">
        <p14:creationId xmlns:p14="http://schemas.microsoft.com/office/powerpoint/2010/main" val="4275003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24200" y="1762125"/>
            <a:ext cx="5943600" cy="3333750"/>
          </a:xfrm>
          <a:prstGeom prst="rect">
            <a:avLst/>
          </a:prstGeom>
        </p:spPr>
      </p:pic>
    </p:spTree>
    <p:extLst>
      <p:ext uri="{BB962C8B-B14F-4D97-AF65-F5344CB8AC3E}">
        <p14:creationId xmlns:p14="http://schemas.microsoft.com/office/powerpoint/2010/main" val="23986562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Static member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SVs, SBs and MM from super class to sub class in the order they are defined from top to bottom, then </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SVs, SBs from super class to sub class in the order they are defined</a:t>
            </a:r>
          </a:p>
          <a:p>
            <a:r>
              <a:rPr lang="en-IN" sz="1400" dirty="0" smtClean="0">
                <a:latin typeface="Verdana" panose="020B0604030504040204" pitchFamily="34" charset="0"/>
                <a:ea typeface="Verdana" panose="020B0604030504040204" pitchFamily="34" charset="0"/>
                <a:cs typeface="Verdana" panose="020B0604030504040204" pitchFamily="34" charset="0"/>
              </a:rPr>
              <a:t>Finally it executes MM from the current loaded subclass.</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91219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Non-static members control flow</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JVM identifies NSVs, NSBs, NSMs from Super class to sub class in the order they are defined from top to bottom, then</a:t>
            </a:r>
          </a:p>
          <a:p>
            <a:r>
              <a:rPr lang="en-IN" sz="1400" dirty="0" smtClean="0">
                <a:latin typeface="Verdana" panose="020B0604030504040204" pitchFamily="34" charset="0"/>
                <a:ea typeface="Verdana" panose="020B0604030504040204" pitchFamily="34" charset="0"/>
                <a:cs typeface="Verdana" panose="020B0604030504040204" pitchFamily="34" charset="0"/>
              </a:rPr>
              <a:t>It executes NSVs, NSBs and invoked constructor from Super class to subclass</a:t>
            </a:r>
          </a:p>
        </p:txBody>
      </p:sp>
    </p:spTree>
    <p:extLst>
      <p:ext uri="{BB962C8B-B14F-4D97-AF65-F5344CB8AC3E}">
        <p14:creationId xmlns:p14="http://schemas.microsoft.com/office/powerpoint/2010/main" val="3645702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17455"/>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OOPs Principals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978794"/>
            <a:ext cx="10515600" cy="5782614"/>
          </a:xfrm>
        </p:spPr>
        <p:txBody>
          <a:bodyPr>
            <a:normAutofit/>
          </a:bodyPr>
          <a:lstStyle/>
          <a:p>
            <a:r>
              <a:rPr lang="en-IN" sz="1400" b="1" dirty="0" smtClean="0">
                <a:latin typeface="Verdana" panose="020B0604030504040204" pitchFamily="34" charset="0"/>
                <a:ea typeface="Verdana" panose="020B0604030504040204" pitchFamily="34" charset="0"/>
                <a:cs typeface="Verdana" panose="020B0604030504040204" pitchFamily="34" charset="0"/>
              </a:rPr>
              <a:t>Encapsulation: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by hiding internal data from th</a:t>
            </a:r>
            <a:r>
              <a:rPr lang="en-IN" sz="1400" dirty="0" smtClean="0">
                <a:latin typeface="Verdana" panose="020B0604030504040204" pitchFamily="34" charset="0"/>
                <a:ea typeface="Verdana" panose="020B0604030504040204" pitchFamily="34" charset="0"/>
                <a:cs typeface="Verdana" panose="020B0604030504040204" pitchFamily="34" charset="0"/>
              </a:rPr>
              <a:t>e outside world/outside class members; and accessing only through publicly exposed methods is known as encapsulation.</a:t>
            </a:r>
          </a:p>
          <a:p>
            <a:r>
              <a:rPr lang="en-IN" sz="1400" b="1" dirty="0" smtClean="0">
                <a:latin typeface="Verdana" panose="020B0604030504040204" pitchFamily="34" charset="0"/>
                <a:ea typeface="Verdana" panose="020B0604030504040204" pitchFamily="34" charset="0"/>
                <a:cs typeface="Verdana" panose="020B0604030504040204" pitchFamily="34" charset="0"/>
              </a:rPr>
              <a:t>Inheritance: </a:t>
            </a:r>
            <a:r>
              <a:rPr lang="en-IN" sz="1400" dirty="0" smtClean="0">
                <a:latin typeface="Verdana" panose="020B0604030504040204" pitchFamily="34" charset="0"/>
                <a:ea typeface="Verdana" panose="020B0604030504040204" pitchFamily="34" charset="0"/>
                <a:cs typeface="Verdana" panose="020B0604030504040204" pitchFamily="34" charset="0"/>
              </a:rPr>
              <a:t>The process of creating a class to reuse exited class members using our class name or object is class inheritance. It can also be defined as it is process of obtaining one object property to another object.</a:t>
            </a:r>
          </a:p>
          <a:p>
            <a:r>
              <a:rPr lang="en-IN" sz="1400" dirty="0">
                <a:latin typeface="Verdana" panose="020B0604030504040204" pitchFamily="34" charset="0"/>
                <a:ea typeface="Verdana" panose="020B0604030504040204" pitchFamily="34" charset="0"/>
                <a:cs typeface="Verdana" panose="020B0604030504040204" pitchFamily="34" charset="0"/>
              </a:rPr>
              <a:t>Types of inheritance: </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Single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Multilevel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Hierarchical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Hybrid Inheritance</a:t>
            </a:r>
          </a:p>
          <a:p>
            <a:pPr marL="342900" indent="-342900">
              <a:buFont typeface="+mj-lt"/>
              <a:buAutoNum type="arabicPeriod"/>
            </a:pPr>
            <a:r>
              <a:rPr lang="en-IN" sz="1400" dirty="0">
                <a:latin typeface="Verdana" panose="020B0604030504040204" pitchFamily="34" charset="0"/>
                <a:ea typeface="Verdana" panose="020B0604030504040204" pitchFamily="34" charset="0"/>
                <a:cs typeface="Verdana" panose="020B0604030504040204" pitchFamily="34" charset="0"/>
              </a:rPr>
              <a:t>Multiple </a:t>
            </a:r>
            <a:r>
              <a:rPr lang="en-IN" sz="1400" dirty="0" smtClean="0">
                <a:latin typeface="Verdana" panose="020B0604030504040204" pitchFamily="34" charset="0"/>
                <a:ea typeface="Verdana" panose="020B0604030504040204" pitchFamily="34" charset="0"/>
                <a:cs typeface="Verdana" panose="020B0604030504040204" pitchFamily="34" charset="0"/>
              </a:rPr>
              <a:t>Inheritance</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Polymorphism: </a:t>
            </a:r>
            <a:r>
              <a:rPr lang="en-IN" sz="1400" dirty="0" smtClean="0">
                <a:latin typeface="Verdana" panose="020B0604030504040204" pitchFamily="34" charset="0"/>
                <a:ea typeface="Verdana" panose="020B0604030504040204" pitchFamily="34" charset="0"/>
                <a:cs typeface="Verdana" panose="020B0604030504040204" pitchFamily="34" charset="0"/>
              </a:rPr>
              <a:t>It is process of defining a class with multiple methods with same name with different implementations is called polymorphism.</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We can develop polymorphism by using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overloading: can be achieved based on types/list/order of method signature</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Method Overriding</a:t>
            </a:r>
          </a:p>
          <a:p>
            <a:r>
              <a:rPr lang="en-IN" sz="1400" dirty="0" smtClean="0">
                <a:latin typeface="Verdana" panose="020B0604030504040204" pitchFamily="34" charset="0"/>
                <a:ea typeface="Verdana" panose="020B0604030504040204" pitchFamily="34" charset="0"/>
                <a:cs typeface="Verdana" panose="020B0604030504040204" pitchFamily="34" charset="0"/>
              </a:rPr>
              <a:t>Types of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Compile time polymorphism</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Run time polymorphism</a:t>
            </a:r>
          </a:p>
        </p:txBody>
      </p:sp>
    </p:spTree>
    <p:extLst>
      <p:ext uri="{BB962C8B-B14F-4D97-AF65-F5344CB8AC3E}">
        <p14:creationId xmlns:p14="http://schemas.microsoft.com/office/powerpoint/2010/main" val="2902383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0"/>
            <a:ext cx="10515600" cy="6658377"/>
          </a:xfrm>
        </p:spPr>
        <p:txBody>
          <a:bodyPr>
            <a:normAutofit/>
          </a:bodyPr>
          <a:lstStyle/>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1.</a:t>
            </a:r>
            <a:r>
              <a:rPr lang="en-IN" sz="1400" b="1" dirty="0" smtClean="0">
                <a:latin typeface="Verdana" panose="020B0604030504040204" pitchFamily="34" charset="0"/>
                <a:ea typeface="Verdana" panose="020B0604030504040204" pitchFamily="34" charset="0"/>
                <a:cs typeface="Verdana" panose="020B0604030504040204" pitchFamily="34" charset="0"/>
              </a:rPr>
              <a:t> Compile </a:t>
            </a:r>
            <a:r>
              <a:rPr lang="en-IN" sz="1400" b="1" dirty="0">
                <a:latin typeface="Verdana" panose="020B0604030504040204" pitchFamily="34" charset="0"/>
                <a:ea typeface="Verdana" panose="020B0604030504040204" pitchFamily="34" charset="0"/>
                <a:cs typeface="Verdana" panose="020B0604030504040204" pitchFamily="34" charset="0"/>
              </a:rPr>
              <a:t>time Polymorphism/ Static Binding /Early Binding:</a:t>
            </a:r>
            <a:r>
              <a:rPr lang="en-IN" sz="1400" dirty="0">
                <a:latin typeface="Verdana" panose="020B0604030504040204" pitchFamily="34" charset="0"/>
                <a:ea typeface="Verdana" panose="020B0604030504040204" pitchFamily="34" charset="0"/>
                <a:cs typeface="Verdana" panose="020B0604030504040204" pitchFamily="34" charset="0"/>
              </a:rPr>
              <a:t> when a method is invoked, if its definition which is bind at compilation time by compiler is only executed by JVM at runtime, then it is called compile-time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Static methods, Overloaded Methods and non-static methods which is not overridden in subclass are come under compile 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2. </a:t>
            </a:r>
            <a:r>
              <a:rPr lang="en-IN" sz="1400" b="1" dirty="0">
                <a:latin typeface="Verdana" panose="020B0604030504040204" pitchFamily="34" charset="0"/>
                <a:ea typeface="Verdana" panose="020B0604030504040204" pitchFamily="34" charset="0"/>
                <a:cs typeface="Verdana" panose="020B0604030504040204" pitchFamily="34" charset="0"/>
              </a:rPr>
              <a:t>Runtime Polymorphism/ Dynamic Binding / Late binding: </a:t>
            </a:r>
            <a:r>
              <a:rPr lang="en-IN" sz="1400" dirty="0">
                <a:latin typeface="Verdana" panose="020B0604030504040204" pitchFamily="34" charset="0"/>
                <a:ea typeface="Verdana" panose="020B0604030504040204" pitchFamily="34" charset="0"/>
                <a:cs typeface="Verdana" panose="020B0604030504040204" pitchFamily="34" charset="0"/>
              </a:rPr>
              <a:t>when a method is invoked, if its definition which is bind at compilation time by compiler is no executed by JVM at run-time, instead if it is executed from the subclass based on the object stored in the reference variable is called run-time polymorphism.</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Note: only non-static methods are come under run time polymorphism. Private non-static methods and default non-static methods from outside package are not overridden. So these methods call comes under compile time polymorphism</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Method Hiding, Overriding and Overloading: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static method in subclass with same prototype is called “method hiding”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Redefining super class non-static method in subclass with same prototype is called “method overriding”.</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Defining new method with the existed method name but different parameters type/list/order is called “method overloading”</a:t>
            </a:r>
            <a:r>
              <a:rPr lang="en-IN" sz="1400" b="1" dirty="0" smtClean="0">
                <a:latin typeface="Verdana" panose="020B0604030504040204" pitchFamily="34" charset="0"/>
                <a:ea typeface="Verdana" panose="020B0604030504040204" pitchFamily="34" charset="0"/>
                <a:cs typeface="Verdana" panose="020B0604030504040204" pitchFamily="34" charset="0"/>
              </a:rPr>
              <a:t/>
            </a:r>
            <a:br>
              <a:rPr lang="en-IN" sz="1400" b="1" dirty="0" smtClean="0">
                <a:latin typeface="Verdana" panose="020B0604030504040204" pitchFamily="34" charset="0"/>
                <a:ea typeface="Verdana" panose="020B0604030504040204" pitchFamily="34" charset="0"/>
                <a:cs typeface="Verdana" panose="020B0604030504040204" pitchFamily="34" charset="0"/>
              </a:rPr>
            </a:b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Note: </a:t>
            </a:r>
            <a:r>
              <a:rPr lang="en-IN" sz="1400" dirty="0" smtClean="0">
                <a:latin typeface="Verdana" panose="020B0604030504040204" pitchFamily="34" charset="0"/>
                <a:ea typeface="Verdana" panose="020B0604030504040204" pitchFamily="34" charset="0"/>
                <a:cs typeface="Verdana" panose="020B0604030504040204" pitchFamily="34" charset="0"/>
              </a:rPr>
              <a:t>Super class method is called overridden methods and subclass method is called overriding method.</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r>
              <a:rPr lang="en-IN" sz="1400" b="1" dirty="0" smtClean="0">
                <a:latin typeface="Verdana" panose="020B0604030504040204" pitchFamily="34" charset="0"/>
                <a:ea typeface="Verdana" panose="020B0604030504040204" pitchFamily="34" charset="0"/>
                <a:cs typeface="Verdana" panose="020B0604030504040204" pitchFamily="34" charset="0"/>
              </a:rPr>
              <a:t>Abstraction</a:t>
            </a:r>
            <a:r>
              <a:rPr lang="en-IN" sz="1400" b="1" dirty="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 process of defining a class by providing necessary details to call object operation by hiding or removing its implementation details is called Abstraction.</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58927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b="1" dirty="0" smtClean="0">
                <a:latin typeface="Verdana" panose="020B0604030504040204" pitchFamily="34" charset="0"/>
                <a:ea typeface="Verdana" panose="020B0604030504040204" pitchFamily="34" charset="0"/>
                <a:cs typeface="Verdana" panose="020B0604030504040204" pitchFamily="34" charset="0"/>
              </a:rPr>
              <a:t>Overriding rules</a:t>
            </a:r>
            <a:endParaRPr lang="en-IN" sz="20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1)  The new method definition must have the same method signature, i.e., the method name, and the types and the number of parameters, including their order, are the same as in the overridden method.</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The return type of the overriding method can be a subtype of the return type of the overridden method (called covariant return).</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3) The new method definition cannot narrow the accessibility of the method, but it can widen it  </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4)  The new method definition can only throw all or none, or a subset of the checked exceptions (including their subclasses) that are specified in the throws clause of the overridden method in the superclass.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Or</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The overriding method must not throw checked exceptions that are new for those are declared by overridden method i.e. overriding method can only declare to throw that exception or its subclass.</a:t>
            </a:r>
          </a:p>
          <a:p>
            <a:pPr marL="0" indent="0">
              <a:buNone/>
            </a:pPr>
            <a:r>
              <a:rPr lang="en-IN" sz="1400" dirty="0">
                <a:latin typeface="Verdana" panose="020B0604030504040204" pitchFamily="34" charset="0"/>
                <a:ea typeface="Verdana" panose="020B0604030504040204" pitchFamily="34" charset="0"/>
                <a:cs typeface="Verdana" panose="020B0604030504040204" pitchFamily="34" charset="0"/>
              </a:rPr>
              <a:t>5) The overriding method can throw any unchecked exception (Runtime), regardless of whether the overridden method declares the exception.</a:t>
            </a:r>
          </a:p>
          <a:p>
            <a:endParaRPr lang="en-IN"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12657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Data Type’s Size, Range and Default Values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5160439"/>
              </p:ext>
            </p:extLst>
          </p:nvPr>
        </p:nvGraphicFramePr>
        <p:xfrm>
          <a:off x="838200" y="1825625"/>
          <a:ext cx="10515600" cy="3946614"/>
        </p:xfrm>
        <a:graphic>
          <a:graphicData uri="http://schemas.openxmlformats.org/drawingml/2006/table">
            <a:tbl>
              <a:tblPr firstRow="1" bandRow="1">
                <a:tableStyleId>{616DA210-FB5B-4158-B5E0-FEB733F419BA}</a:tableStyleId>
              </a:tblPr>
              <a:tblGrid>
                <a:gridCol w="1879242"/>
                <a:gridCol w="1313645"/>
                <a:gridCol w="5602310"/>
                <a:gridCol w="1720403"/>
              </a:tblGrid>
              <a:tr h="370840">
                <a:tc>
                  <a:txBody>
                    <a:bodyPr/>
                    <a:lstStyle/>
                    <a:p>
                      <a:r>
                        <a:rPr lang="en-IN" dirty="0" smtClean="0"/>
                        <a:t>Data Type Name</a:t>
                      </a:r>
                      <a:endParaRPr lang="en-IN" dirty="0"/>
                    </a:p>
                  </a:txBody>
                  <a:tcPr/>
                </a:tc>
                <a:tc>
                  <a:txBody>
                    <a:bodyPr/>
                    <a:lstStyle/>
                    <a:p>
                      <a:r>
                        <a:rPr lang="en-IN" dirty="0" smtClean="0"/>
                        <a:t>Size</a:t>
                      </a:r>
                      <a:r>
                        <a:rPr lang="en-IN" baseline="0" dirty="0" smtClean="0"/>
                        <a:t> (byte’s)</a:t>
                      </a:r>
                      <a:endParaRPr lang="en-IN" dirty="0"/>
                    </a:p>
                  </a:txBody>
                  <a:tcPr/>
                </a:tc>
                <a:tc>
                  <a:txBody>
                    <a:bodyPr/>
                    <a:lstStyle/>
                    <a:p>
                      <a:r>
                        <a:rPr lang="en-IN" dirty="0" smtClean="0"/>
                        <a:t>Range</a:t>
                      </a:r>
                      <a:endParaRPr lang="en-IN" dirty="0"/>
                    </a:p>
                  </a:txBody>
                  <a:tcPr/>
                </a:tc>
                <a:tc>
                  <a:txBody>
                    <a:bodyPr/>
                    <a:lstStyle/>
                    <a:p>
                      <a:r>
                        <a:rPr lang="en-IN" dirty="0" smtClean="0"/>
                        <a:t>Default Value</a:t>
                      </a:r>
                      <a:endParaRPr lang="en-IN" dirty="0"/>
                    </a:p>
                  </a:txBody>
                  <a:tcPr/>
                </a:tc>
              </a:tr>
              <a:tr h="370840">
                <a:tc>
                  <a:txBody>
                    <a:bodyPr/>
                    <a:lstStyle/>
                    <a:p>
                      <a:r>
                        <a:rPr lang="en-IN" dirty="0" smtClean="0"/>
                        <a:t>byte</a:t>
                      </a:r>
                      <a:endParaRPr lang="en-IN" dirty="0"/>
                    </a:p>
                  </a:txBody>
                  <a:tcPr/>
                </a:tc>
                <a:tc>
                  <a:txBody>
                    <a:bodyPr/>
                    <a:lstStyle/>
                    <a:p>
                      <a:r>
                        <a:rPr lang="en-IN" dirty="0" smtClean="0"/>
                        <a:t>1</a:t>
                      </a:r>
                      <a:endParaRPr lang="en-IN" dirty="0"/>
                    </a:p>
                  </a:txBody>
                  <a:tcPr/>
                </a:tc>
                <a:tc>
                  <a:txBody>
                    <a:bodyPr/>
                    <a:lstStyle/>
                    <a:p>
                      <a:r>
                        <a:rPr lang="en-IN" dirty="0" smtClean="0"/>
                        <a:t>-128</a:t>
                      </a:r>
                      <a:r>
                        <a:rPr lang="en-IN" baseline="0" dirty="0" smtClean="0"/>
                        <a:t> to 127</a:t>
                      </a:r>
                      <a:endParaRPr lang="en-IN" dirty="0"/>
                    </a:p>
                  </a:txBody>
                  <a:tcPr/>
                </a:tc>
                <a:tc>
                  <a:txBody>
                    <a:bodyPr/>
                    <a:lstStyle/>
                    <a:p>
                      <a:r>
                        <a:rPr lang="en-IN" dirty="0" smtClean="0"/>
                        <a:t>0</a:t>
                      </a:r>
                      <a:endParaRPr lang="en-IN" dirty="0"/>
                    </a:p>
                  </a:txBody>
                  <a:tcPr/>
                </a:tc>
              </a:tr>
              <a:tr h="370840">
                <a:tc>
                  <a:txBody>
                    <a:bodyPr/>
                    <a:lstStyle/>
                    <a:p>
                      <a:r>
                        <a:rPr lang="en-IN" dirty="0" smtClean="0"/>
                        <a:t>short</a:t>
                      </a:r>
                      <a:endParaRPr lang="en-IN" dirty="0"/>
                    </a:p>
                  </a:txBody>
                  <a:tcPr/>
                </a:tc>
                <a:tc>
                  <a:txBody>
                    <a:bodyPr/>
                    <a:lstStyle/>
                    <a:p>
                      <a:r>
                        <a:rPr lang="en-IN" dirty="0" smtClean="0"/>
                        <a:t>2</a:t>
                      </a:r>
                      <a:endParaRPr lang="en-IN" dirty="0"/>
                    </a:p>
                  </a:txBody>
                  <a:tcPr/>
                </a:tc>
                <a:tc>
                  <a:txBody>
                    <a:bodyPr/>
                    <a:lstStyle/>
                    <a:p>
                      <a:r>
                        <a:rPr lang="en-IN" dirty="0" smtClean="0"/>
                        <a:t>-32,768</a:t>
                      </a:r>
                      <a:r>
                        <a:rPr lang="en-IN" baseline="0" dirty="0" smtClean="0"/>
                        <a:t> to 32767  (2^15)</a:t>
                      </a:r>
                      <a:endParaRPr lang="en-IN" dirty="0"/>
                    </a:p>
                  </a:txBody>
                  <a:tcPr/>
                </a:tc>
                <a:tc>
                  <a:txBody>
                    <a:bodyPr/>
                    <a:lstStyle/>
                    <a:p>
                      <a:r>
                        <a:rPr lang="en-IN" dirty="0" smtClean="0"/>
                        <a:t>0</a:t>
                      </a:r>
                      <a:endParaRPr lang="en-IN" dirty="0"/>
                    </a:p>
                  </a:txBody>
                  <a:tcPr/>
                </a:tc>
              </a:tr>
              <a:tr h="370840">
                <a:tc>
                  <a:txBody>
                    <a:bodyPr/>
                    <a:lstStyle/>
                    <a:p>
                      <a:r>
                        <a:rPr lang="en-IN" dirty="0" smtClean="0"/>
                        <a:t>int</a:t>
                      </a:r>
                      <a:endParaRPr lang="en-IN" dirty="0"/>
                    </a:p>
                  </a:txBody>
                  <a:tcPr/>
                </a:tc>
                <a:tc>
                  <a:txBody>
                    <a:bodyPr/>
                    <a:lstStyle/>
                    <a:p>
                      <a:r>
                        <a:rPr lang="en-IN" dirty="0" smtClean="0"/>
                        <a:t>4</a:t>
                      </a:r>
                      <a:endParaRPr lang="en-IN" dirty="0"/>
                    </a:p>
                  </a:txBody>
                  <a:tcPr/>
                </a:tc>
                <a:tc>
                  <a:txBody>
                    <a:bodyPr/>
                    <a:lstStyle/>
                    <a:p>
                      <a:r>
                        <a:rPr lang="en-IN" dirty="0" smtClean="0"/>
                        <a:t>-2,147,483,648 to 2,147,483,647  (2^31)</a:t>
                      </a:r>
                      <a:endParaRPr lang="en-IN" dirty="0"/>
                    </a:p>
                  </a:txBody>
                  <a:tcPr/>
                </a:tc>
                <a:tc>
                  <a:txBody>
                    <a:bodyPr/>
                    <a:lstStyle/>
                    <a:p>
                      <a:r>
                        <a:rPr lang="en-IN" dirty="0" smtClean="0"/>
                        <a:t>0</a:t>
                      </a:r>
                      <a:endParaRPr lang="en-IN" dirty="0"/>
                    </a:p>
                  </a:txBody>
                  <a:tcPr/>
                </a:tc>
              </a:tr>
              <a:tr h="370840">
                <a:tc>
                  <a:txBody>
                    <a:bodyPr/>
                    <a:lstStyle/>
                    <a:p>
                      <a:r>
                        <a:rPr lang="en-IN" dirty="0" smtClean="0"/>
                        <a:t>long</a:t>
                      </a:r>
                      <a:endParaRPr lang="en-IN" dirty="0"/>
                    </a:p>
                  </a:txBody>
                  <a:tcPr/>
                </a:tc>
                <a:tc>
                  <a:txBody>
                    <a:bodyPr/>
                    <a:lstStyle/>
                    <a:p>
                      <a:r>
                        <a:rPr lang="en-IN" dirty="0" smtClean="0"/>
                        <a:t>8</a:t>
                      </a:r>
                      <a:endParaRPr lang="en-IN" dirty="0"/>
                    </a:p>
                  </a:txBody>
                  <a:tcPr/>
                </a:tc>
                <a:tc>
                  <a:txBody>
                    <a:bodyPr/>
                    <a:lstStyle/>
                    <a:p>
                      <a:r>
                        <a:rPr lang="en-IN" dirty="0" smtClean="0"/>
                        <a:t>-9,223,372,036,854,775,808 to 9,223,372,036,854,775,807   (2^63)</a:t>
                      </a:r>
                      <a:endParaRPr lang="en-IN" dirty="0"/>
                    </a:p>
                  </a:txBody>
                  <a:tcPr/>
                </a:tc>
                <a:tc>
                  <a:txBody>
                    <a:bodyPr/>
                    <a:lstStyle/>
                    <a:p>
                      <a:r>
                        <a:rPr lang="en-IN" dirty="0" smtClean="0"/>
                        <a:t>0</a:t>
                      </a:r>
                      <a:endParaRPr lang="en-IN" dirty="0"/>
                    </a:p>
                  </a:txBody>
                  <a:tcPr/>
                </a:tc>
              </a:tr>
              <a:tr h="441414">
                <a:tc>
                  <a:txBody>
                    <a:bodyPr/>
                    <a:lstStyle/>
                    <a:p>
                      <a:r>
                        <a:rPr lang="en-IN" dirty="0" smtClean="0"/>
                        <a:t>float</a:t>
                      </a:r>
                      <a:endParaRPr lang="en-IN" dirty="0"/>
                    </a:p>
                  </a:txBody>
                  <a:tcPr/>
                </a:tc>
                <a:tc>
                  <a:txBody>
                    <a:bodyPr/>
                    <a:lstStyle/>
                    <a:p>
                      <a:r>
                        <a:rPr lang="en-IN" dirty="0" smtClean="0"/>
                        <a:t>4</a:t>
                      </a:r>
                      <a:endParaRPr lang="en-IN" dirty="0"/>
                    </a:p>
                  </a:txBody>
                  <a:tcPr/>
                </a:tc>
                <a:tc>
                  <a:txBody>
                    <a:bodyPr/>
                    <a:lstStyle/>
                    <a:p>
                      <a:r>
                        <a:rPr lang="en-IN" dirty="0" smtClean="0"/>
                        <a:t>±1.4e-45</a:t>
                      </a:r>
                      <a:r>
                        <a:rPr lang="en-IN" baseline="0" dirty="0" smtClean="0"/>
                        <a:t> to </a:t>
                      </a:r>
                      <a:r>
                        <a:rPr lang="en-IN" dirty="0" smtClean="0"/>
                        <a:t>±</a:t>
                      </a:r>
                      <a:r>
                        <a:rPr lang="en-IN" baseline="0" dirty="0" smtClean="0"/>
                        <a:t> 3.4e+38</a:t>
                      </a:r>
                      <a:endParaRPr lang="en-IN" dirty="0"/>
                    </a:p>
                  </a:txBody>
                  <a:tcPr/>
                </a:tc>
                <a:tc>
                  <a:txBody>
                    <a:bodyPr/>
                    <a:lstStyle/>
                    <a:p>
                      <a:r>
                        <a:rPr lang="en-IN" dirty="0" smtClean="0"/>
                        <a:t>0.0f</a:t>
                      </a:r>
                      <a:endParaRPr lang="en-IN" dirty="0"/>
                    </a:p>
                  </a:txBody>
                  <a:tcPr/>
                </a:tc>
              </a:tr>
              <a:tr h="370840">
                <a:tc>
                  <a:txBody>
                    <a:bodyPr/>
                    <a:lstStyle/>
                    <a:p>
                      <a:r>
                        <a:rPr lang="en-IN" dirty="0" smtClean="0"/>
                        <a:t>double</a:t>
                      </a:r>
                      <a:endParaRPr lang="en-IN" dirty="0"/>
                    </a:p>
                  </a:txBody>
                  <a:tcPr/>
                </a:tc>
                <a:tc>
                  <a:txBody>
                    <a:bodyPr/>
                    <a:lstStyle/>
                    <a:p>
                      <a:r>
                        <a:rPr lang="en-IN" dirty="0" smtClean="0"/>
                        <a:t>8</a:t>
                      </a:r>
                      <a:endParaRPr lang="en-IN" dirty="0"/>
                    </a:p>
                  </a:txBody>
                  <a:tcPr/>
                </a:tc>
                <a:tc>
                  <a:txBody>
                    <a:bodyPr/>
                    <a:lstStyle/>
                    <a:p>
                      <a:r>
                        <a:rPr lang="en-IN" dirty="0" smtClean="0"/>
                        <a:t>±4.9e324 to ±1.7e308</a:t>
                      </a:r>
                      <a:endParaRPr lang="en-IN" dirty="0"/>
                    </a:p>
                  </a:txBody>
                  <a:tcPr/>
                </a:tc>
                <a:tc>
                  <a:txBody>
                    <a:bodyPr/>
                    <a:lstStyle/>
                    <a:p>
                      <a:r>
                        <a:rPr lang="en-IN" dirty="0" smtClean="0"/>
                        <a:t>0.0d</a:t>
                      </a:r>
                      <a:endParaRPr lang="en-IN" dirty="0"/>
                    </a:p>
                  </a:txBody>
                  <a:tcPr/>
                </a:tc>
              </a:tr>
              <a:tr h="428867">
                <a:tc>
                  <a:txBody>
                    <a:bodyPr/>
                    <a:lstStyle/>
                    <a:p>
                      <a:r>
                        <a:rPr lang="en-IN" dirty="0" smtClean="0"/>
                        <a:t>char</a:t>
                      </a:r>
                      <a:endParaRPr lang="en-IN" dirty="0"/>
                    </a:p>
                  </a:txBody>
                  <a:tcPr/>
                </a:tc>
                <a:tc>
                  <a:txBody>
                    <a:bodyPr/>
                    <a:lstStyle/>
                    <a:p>
                      <a:r>
                        <a:rPr lang="en-IN" dirty="0" smtClean="0"/>
                        <a:t>2</a:t>
                      </a:r>
                      <a:endParaRPr lang="en-IN" dirty="0"/>
                    </a:p>
                  </a:txBody>
                  <a:tcPr/>
                </a:tc>
                <a:tc>
                  <a:txBody>
                    <a:bodyPr/>
                    <a:lstStyle/>
                    <a:p>
                      <a:r>
                        <a:rPr lang="en-IN" dirty="0" smtClean="0"/>
                        <a:t>0 to 65,535</a:t>
                      </a:r>
                      <a:endParaRPr lang="en-IN" dirty="0"/>
                    </a:p>
                  </a:txBody>
                  <a:tcPr/>
                </a:tc>
                <a:tc>
                  <a:txBody>
                    <a:bodyPr/>
                    <a:lstStyle/>
                    <a:p>
                      <a:r>
                        <a:rPr lang="en-IN" dirty="0" smtClean="0"/>
                        <a:t>One white space or \u0000</a:t>
                      </a:r>
                      <a:endParaRPr lang="en-IN" dirty="0"/>
                    </a:p>
                  </a:txBody>
                  <a:tcPr/>
                </a:tc>
              </a:tr>
              <a:tr h="370840">
                <a:tc>
                  <a:txBody>
                    <a:bodyPr/>
                    <a:lstStyle/>
                    <a:p>
                      <a:r>
                        <a:rPr lang="en-IN" dirty="0" err="1" smtClean="0"/>
                        <a:t>boolean</a:t>
                      </a:r>
                      <a:endParaRPr lang="en-IN" dirty="0"/>
                    </a:p>
                  </a:txBody>
                  <a:tcPr/>
                </a:tc>
                <a:tc>
                  <a:txBody>
                    <a:bodyPr/>
                    <a:lstStyle/>
                    <a:p>
                      <a:r>
                        <a:rPr lang="en-IN" dirty="0" smtClean="0"/>
                        <a:t>1</a:t>
                      </a:r>
                      <a:endParaRPr lang="en-IN" dirty="0"/>
                    </a:p>
                  </a:txBody>
                  <a:tcPr/>
                </a:tc>
                <a:tc>
                  <a:txBody>
                    <a:bodyPr/>
                    <a:lstStyle/>
                    <a:p>
                      <a:r>
                        <a:rPr lang="en-IN" dirty="0" smtClean="0"/>
                        <a:t>false or true</a:t>
                      </a:r>
                      <a:endParaRPr lang="en-IN" dirty="0"/>
                    </a:p>
                  </a:txBody>
                  <a:tcPr/>
                </a:tc>
                <a:tc>
                  <a:txBody>
                    <a:bodyPr/>
                    <a:lstStyle/>
                    <a:p>
                      <a:r>
                        <a:rPr lang="en-IN" dirty="0" smtClean="0"/>
                        <a:t>false</a:t>
                      </a:r>
                      <a:endParaRPr lang="en-IN" dirty="0"/>
                    </a:p>
                  </a:txBody>
                  <a:tcPr/>
                </a:tc>
              </a:tr>
            </a:tbl>
          </a:graphicData>
        </a:graphic>
      </p:graphicFrame>
    </p:spTree>
    <p:extLst>
      <p:ext uri="{BB962C8B-B14F-4D97-AF65-F5344CB8AC3E}">
        <p14:creationId xmlns:p14="http://schemas.microsoft.com/office/powerpoint/2010/main" val="65909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Variables- Naming Rules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1030310"/>
            <a:ext cx="10515600" cy="5146653"/>
          </a:xfrm>
        </p:spPr>
        <p:txBody>
          <a:bodyPr>
            <a:normAutofit/>
          </a:bodyPr>
          <a:lstStyle/>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Case Sensitive: if they have lower case and upper case means they are different. Two variables with same name are not allowed. Event single character is different then that variable is also different even name is same.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Contains Alphabet, Numbers, _ and $: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Starts with Alphabet, _ and $:</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keyword</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Should not be a class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No limit on the length of the name</a:t>
            </a:r>
          </a:p>
          <a:p>
            <a:pPr>
              <a:buFont typeface="+mj-lt"/>
              <a:buAutoNum type="arabicPeriod"/>
            </a:pPr>
            <a:r>
              <a:rPr lang="en-IN" sz="1200" dirty="0" smtClean="0">
                <a:latin typeface="Verdana" panose="020B0604030504040204" pitchFamily="34" charset="0"/>
                <a:ea typeface="Verdana" panose="020B0604030504040204" pitchFamily="34" charset="0"/>
                <a:cs typeface="Verdana" panose="020B0604030504040204" pitchFamily="34" charset="0"/>
              </a:rPr>
              <a:t>Follow Camel case</a:t>
            </a:r>
            <a:endParaRPr lang="en-IN"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99401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216"/>
          </a:xfrm>
        </p:spPr>
        <p:txBody>
          <a:bodyPr>
            <a:normAutofit/>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Reserved Keywords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9108264"/>
              </p:ext>
            </p:extLst>
          </p:nvPr>
        </p:nvGraphicFramePr>
        <p:xfrm>
          <a:off x="838200" y="1786988"/>
          <a:ext cx="10515600" cy="4981448"/>
        </p:xfrm>
        <a:graphic>
          <a:graphicData uri="http://schemas.openxmlformats.org/drawingml/2006/table">
            <a:tbl>
              <a:tblPr firstRow="1" bandRow="1">
                <a:tableStyleId>{5940675A-B579-460E-94D1-54222C63F5DA}</a:tableStyleId>
              </a:tblPr>
              <a:tblGrid>
                <a:gridCol w="2103120"/>
                <a:gridCol w="2103120"/>
                <a:gridCol w="2103120"/>
                <a:gridCol w="2103120"/>
                <a:gridCol w="2103120"/>
              </a:tblGrid>
              <a:tr h="2501676">
                <a:tc>
                  <a:txBody>
                    <a:bodyPr/>
                    <a:lstStyle/>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Java Files: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class</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interface</a:t>
                      </a:r>
                    </a:p>
                    <a:p>
                      <a:pPr>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enum</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1"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Data Types:</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byte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short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int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long</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float</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double</a:t>
                      </a: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err="1"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boolean</a:t>
                      </a:r>
                      <a:endPar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28600" marR="0" lvl="0" indent="-228600" algn="l" defTabSz="914400" rtl="0" eaLnBrk="1" fontAlgn="auto" latinLnBrk="0" hangingPunct="1">
                        <a:lnSpc>
                          <a:spcPct val="10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noProof="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void</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Control Statement:</a:t>
                      </a:r>
                    </a:p>
                    <a:p>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1.  Conditional</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if</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else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switch</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case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Default</a:t>
                      </a:r>
                    </a:p>
                    <a:p>
                      <a:pPr marL="342900" indent="-342900">
                        <a:buFont typeface="Wingdings" panose="05000000000000000000" pitchFamily="2" charset="2"/>
                        <a:buChar char="v"/>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2.  Loop</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while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do</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for</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200" b="1" dirty="0" smtClean="0">
                          <a:latin typeface="Verdana" panose="020B0604030504040204" pitchFamily="34" charset="0"/>
                          <a:ea typeface="Verdana" panose="020B0604030504040204" pitchFamily="34" charset="0"/>
                          <a:cs typeface="Verdana" panose="020B0604030504040204" pitchFamily="34" charset="0"/>
                        </a:rPr>
                        <a:t>3. Transfer</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break</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Continue</a:t>
                      </a:r>
                    </a:p>
                    <a:p>
                      <a:pPr marL="342900" indent="-34290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return</a:t>
                      </a:r>
                    </a:p>
                    <a:p>
                      <a:pPr marL="342900" indent="-342900">
                        <a:buFont typeface="Wingdings" panose="05000000000000000000" pitchFamily="2" charset="2"/>
                        <a:buChar char="v"/>
                      </a:pPr>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Modifiers: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static</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abstract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native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transient</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volatile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synchronized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strictfy</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Object Representation:</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this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super</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instanceof</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Exception handling:</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catch</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finally</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throw</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assert</a:t>
                      </a: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r>
                        <a:rPr lang="en-IN" sz="1200" b="1" dirty="0" smtClean="0">
                          <a:latin typeface="Verdana" panose="020B0604030504040204" pitchFamily="34" charset="0"/>
                          <a:ea typeface="Verdana" panose="020B0604030504040204" pitchFamily="34" charset="0"/>
                          <a:cs typeface="Verdana" panose="020B0604030504040204" pitchFamily="34" charset="0"/>
                        </a:rPr>
                        <a:t>Unused keyword:</a:t>
                      </a: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goto</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285750" indent="-285750">
                        <a:buFont typeface="Wingdings" panose="05000000000000000000" pitchFamily="2" charset="2"/>
                        <a:buChar char="v"/>
                      </a:pPr>
                      <a:r>
                        <a:rPr lang="en-IN" sz="1200" dirty="0" err="1" smtClean="0">
                          <a:latin typeface="Verdana" panose="020B0604030504040204" pitchFamily="34" charset="0"/>
                          <a:ea typeface="Verdana" panose="020B0604030504040204" pitchFamily="34" charset="0"/>
                          <a:cs typeface="Verdana" panose="020B0604030504040204" pitchFamily="34" charset="0"/>
                        </a:rPr>
                        <a:t>Const</a:t>
                      </a: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endParaRPr lang="en-IN" sz="1200" dirty="0" smtClean="0">
                        <a:latin typeface="Verdana" panose="020B0604030504040204" pitchFamily="34" charset="0"/>
                        <a:ea typeface="Verdana" panose="020B0604030504040204" pitchFamily="34" charset="0"/>
                        <a:cs typeface="Verdana" panose="020B0604030504040204" pitchFamily="34" charset="0"/>
                      </a:endParaRPr>
                    </a:p>
                    <a:p>
                      <a:pPr marL="0" indent="0">
                        <a:buFont typeface="Wingdings" panose="05000000000000000000" pitchFamily="2" charset="2"/>
                        <a:buNone/>
                      </a:pPr>
                      <a:r>
                        <a:rPr lang="en-IN" sz="1200" b="1" dirty="0" smtClean="0">
                          <a:latin typeface="Verdana" panose="020B0604030504040204" pitchFamily="34" charset="0"/>
                          <a:ea typeface="Verdana" panose="020B0604030504040204" pitchFamily="34" charset="0"/>
                          <a:cs typeface="Verdana" panose="020B0604030504040204" pitchFamily="34" charset="0"/>
                        </a:rPr>
                        <a:t>Default literals: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null</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True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false</a:t>
                      </a:r>
                    </a:p>
                    <a:p>
                      <a:pPr marL="0" indent="0">
                        <a:buFont typeface="Wingdings" panose="05000000000000000000" pitchFamily="2" charset="2"/>
                        <a:buNone/>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marL="0" marR="0" lvl="0" indent="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IN" sz="1200" b="1"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Memory Location: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static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v"/>
                        <a:tabLst/>
                        <a:defRPr/>
                      </a:pPr>
                      <a:r>
                        <a:rPr kumimoji="0" lang="en-IN" sz="1200" b="0" i="0" u="none" strike="noStrike" kern="1200" cap="none" spc="0" normalizeH="0" baseline="0" dirty="0" smtClean="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new</a:t>
                      </a:r>
                    </a:p>
                    <a:p>
                      <a:endParaRPr lang="en-IN"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Accessibility</a:t>
                      </a:r>
                      <a:r>
                        <a:rPr lang="en-IN" sz="1200" b="1" baseline="0" dirty="0" smtClean="0">
                          <a:latin typeface="Verdana" panose="020B0604030504040204" pitchFamily="34" charset="0"/>
                          <a:ea typeface="Verdana" panose="020B0604030504040204" pitchFamily="34" charset="0"/>
                          <a:cs typeface="Verdana" panose="020B0604030504040204" pitchFamily="34" charset="0"/>
                        </a:rPr>
                        <a:t> Modifier:</a:t>
                      </a:r>
                    </a:p>
                    <a:p>
                      <a:pPr marL="285750" indent="-285750">
                        <a:buFont typeface="Wingdings" panose="05000000000000000000" pitchFamily="2" charset="2"/>
                        <a:buChar char="v"/>
                      </a:pPr>
                      <a:r>
                        <a:rPr lang="en-IN" sz="1200" baseline="0" dirty="0" smtClean="0">
                          <a:latin typeface="Verdana" panose="020B0604030504040204" pitchFamily="34" charset="0"/>
                          <a:ea typeface="Verdana" panose="020B0604030504040204" pitchFamily="34" charset="0"/>
                          <a:cs typeface="Verdana" panose="020B0604030504040204" pitchFamily="34" charset="0"/>
                        </a:rPr>
                        <a:t>private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protected</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public</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Inheritance relationship:</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extends</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Implements</a:t>
                      </a:r>
                    </a:p>
                    <a:p>
                      <a:pPr marL="285750" indent="-285750">
                        <a:buFont typeface="Wingdings" panose="05000000000000000000" pitchFamily="2" charset="2"/>
                        <a:buChar char="v"/>
                      </a:pP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r>
                        <a:rPr lang="en-IN" sz="1200" b="1"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package</a:t>
                      </a:r>
                    </a:p>
                    <a:p>
                      <a:pPr marL="285750" indent="-285750">
                        <a:buFont typeface="Wingdings" panose="05000000000000000000" pitchFamily="2" charset="2"/>
                        <a:buChar char="v"/>
                      </a:pPr>
                      <a:r>
                        <a:rPr lang="en-IN" sz="1200" dirty="0" smtClean="0">
                          <a:latin typeface="Verdana" panose="020B0604030504040204" pitchFamily="34" charset="0"/>
                          <a:ea typeface="Verdana" panose="020B0604030504040204" pitchFamily="34" charset="0"/>
                          <a:cs typeface="Verdana" panose="020B0604030504040204" pitchFamily="34" charset="0"/>
                        </a:rPr>
                        <a:t>import</a:t>
                      </a:r>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endParaRPr lang="en-IN" sz="1200" dirty="0">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Tree>
    <p:extLst>
      <p:ext uri="{BB962C8B-B14F-4D97-AF65-F5344CB8AC3E}">
        <p14:creationId xmlns:p14="http://schemas.microsoft.com/office/powerpoint/2010/main" val="200502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3061"/>
          </a:xfrm>
        </p:spPr>
        <p:txBody>
          <a:bodyPr>
            <a:normAutofit fontScale="90000"/>
          </a:bodyPr>
          <a:lstStyle/>
          <a:p>
            <a:r>
              <a:rPr lang="en-IN" sz="2000" dirty="0" smtClean="0">
                <a:latin typeface="Verdana" panose="020B0604030504040204" pitchFamily="34" charset="0"/>
                <a:ea typeface="Verdana" panose="020B0604030504040204" pitchFamily="34" charset="0"/>
                <a:cs typeface="Verdana" panose="020B0604030504040204" pitchFamily="34" charset="0"/>
              </a:rPr>
              <a:t>Literals</a:t>
            </a:r>
            <a:endParaRPr lang="en-IN"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838200" y="785612"/>
            <a:ext cx="10515600" cy="5391352"/>
          </a:xfrm>
        </p:spPr>
        <p:txBody>
          <a:bodyPr>
            <a:normAutofit/>
          </a:bodyPr>
          <a:lstStyle/>
          <a:p>
            <a:r>
              <a:rPr lang="en-IN" sz="1400" dirty="0">
                <a:latin typeface="Verdana" panose="020B0604030504040204" pitchFamily="34" charset="0"/>
                <a:ea typeface="Verdana" panose="020B0604030504040204" pitchFamily="34" charset="0"/>
                <a:cs typeface="Verdana" panose="020B0604030504040204" pitchFamily="34" charset="0"/>
              </a:rPr>
              <a:t>Literals are number, text, or anything that represent a value. In other words, Literals in Java are the constant values assigned to the variable. It is also called a constant</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Example: int </a:t>
            </a:r>
            <a:r>
              <a:rPr lang="en-IN" sz="1400" dirty="0" err="1" smtClean="0">
                <a:latin typeface="Verdana" panose="020B0604030504040204" pitchFamily="34" charset="0"/>
                <a:ea typeface="Verdana" panose="020B0604030504040204" pitchFamily="34" charset="0"/>
                <a:cs typeface="Verdana" panose="020B0604030504040204" pitchFamily="34" charset="0"/>
              </a:rPr>
              <a:t>i</a:t>
            </a:r>
            <a:r>
              <a:rPr lang="en-IN" sz="1400" dirty="0" smtClean="0">
                <a:latin typeface="Verdana" panose="020B0604030504040204" pitchFamily="34" charset="0"/>
                <a:ea typeface="Verdana" panose="020B0604030504040204" pitchFamily="34" charset="0"/>
                <a:cs typeface="Verdana" panose="020B0604030504040204" pitchFamily="34" charset="0"/>
              </a:rPr>
              <a:t>=100;// Here 100 is a literal.</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There are 5 types of literals in Java.</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4" name="Oval 3"/>
          <p:cNvSpPr/>
          <p:nvPr/>
        </p:nvSpPr>
        <p:spPr>
          <a:xfrm>
            <a:off x="1880316" y="2685245"/>
            <a:ext cx="1326524" cy="122349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IN" dirty="0" smtClean="0"/>
              <a:t>Java Literals</a:t>
            </a:r>
            <a:endParaRPr lang="en-IN" dirty="0"/>
          </a:p>
        </p:txBody>
      </p:sp>
      <p:sp>
        <p:nvSpPr>
          <p:cNvPr id="5" name="Rounded Rectangle 4"/>
          <p:cNvSpPr/>
          <p:nvPr/>
        </p:nvSpPr>
        <p:spPr>
          <a:xfrm>
            <a:off x="6014434" y="2073497"/>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Integral Literals</a:t>
            </a:r>
            <a:endParaRPr lang="en-IN" dirty="0"/>
          </a:p>
        </p:txBody>
      </p:sp>
      <p:sp>
        <p:nvSpPr>
          <p:cNvPr id="6" name="Rounded Rectangle 5"/>
          <p:cNvSpPr/>
          <p:nvPr/>
        </p:nvSpPr>
        <p:spPr>
          <a:xfrm>
            <a:off x="6025165" y="2753931"/>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Floating-Point Literals</a:t>
            </a:r>
            <a:endParaRPr lang="en-IN" dirty="0"/>
          </a:p>
        </p:txBody>
      </p:sp>
      <p:sp>
        <p:nvSpPr>
          <p:cNvPr id="7" name="Rounded Rectangle 6"/>
          <p:cNvSpPr/>
          <p:nvPr/>
        </p:nvSpPr>
        <p:spPr>
          <a:xfrm>
            <a:off x="6035896" y="346012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Char Literals</a:t>
            </a:r>
            <a:endParaRPr lang="en-IN" dirty="0"/>
          </a:p>
        </p:txBody>
      </p:sp>
      <p:sp>
        <p:nvSpPr>
          <p:cNvPr id="8" name="Rounded Rectangle 7"/>
          <p:cNvSpPr/>
          <p:nvPr/>
        </p:nvSpPr>
        <p:spPr>
          <a:xfrm>
            <a:off x="6046627" y="4153442"/>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String Literals</a:t>
            </a:r>
            <a:endParaRPr lang="en-IN" dirty="0"/>
          </a:p>
        </p:txBody>
      </p:sp>
      <p:sp>
        <p:nvSpPr>
          <p:cNvPr id="9" name="Rounded Rectangle 8"/>
          <p:cNvSpPr/>
          <p:nvPr/>
        </p:nvSpPr>
        <p:spPr>
          <a:xfrm>
            <a:off x="6044479" y="4898275"/>
            <a:ext cx="2369712" cy="5666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Boolean Literals</a:t>
            </a:r>
            <a:endParaRPr lang="en-IN" dirty="0"/>
          </a:p>
        </p:txBody>
      </p:sp>
      <p:cxnSp>
        <p:nvCxnSpPr>
          <p:cNvPr id="17" name="Straight Arrow Connector 16"/>
          <p:cNvCxnSpPr>
            <a:stCxn id="4" idx="6"/>
            <a:endCxn id="5" idx="1"/>
          </p:cNvCxnSpPr>
          <p:nvPr/>
        </p:nvCxnSpPr>
        <p:spPr>
          <a:xfrm flipV="1">
            <a:off x="3206840" y="2356832"/>
            <a:ext cx="2807594" cy="94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4" idx="6"/>
            <a:endCxn id="7" idx="1"/>
          </p:cNvCxnSpPr>
          <p:nvPr/>
        </p:nvCxnSpPr>
        <p:spPr>
          <a:xfrm>
            <a:off x="3206840" y="3296992"/>
            <a:ext cx="2829056" cy="446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4" idx="6"/>
            <a:endCxn id="6" idx="1"/>
          </p:cNvCxnSpPr>
          <p:nvPr/>
        </p:nvCxnSpPr>
        <p:spPr>
          <a:xfrm flipV="1">
            <a:off x="3206840" y="3037266"/>
            <a:ext cx="2818325" cy="25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4" idx="6"/>
            <a:endCxn id="8" idx="1"/>
          </p:cNvCxnSpPr>
          <p:nvPr/>
        </p:nvCxnSpPr>
        <p:spPr>
          <a:xfrm>
            <a:off x="3206840" y="3296992"/>
            <a:ext cx="2839787" cy="1139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4" idx="6"/>
            <a:endCxn id="9" idx="1"/>
          </p:cNvCxnSpPr>
          <p:nvPr/>
        </p:nvCxnSpPr>
        <p:spPr>
          <a:xfrm>
            <a:off x="3206840" y="3296992"/>
            <a:ext cx="2837639" cy="1884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ounded Rectangle 14"/>
          <p:cNvSpPr/>
          <p:nvPr/>
        </p:nvSpPr>
        <p:spPr>
          <a:xfrm>
            <a:off x="9606081" y="1297846"/>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15"/>
          <p:cNvSpPr/>
          <p:nvPr/>
        </p:nvSpPr>
        <p:spPr>
          <a:xfrm>
            <a:off x="9608352" y="1668612"/>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a:latin typeface="Verdana" panose="020B0604030504040204" pitchFamily="34" charset="0"/>
                <a:ea typeface="Verdana" panose="020B0604030504040204" pitchFamily="34" charset="0"/>
                <a:cs typeface="Verdana" panose="020B0604030504040204" pitchFamily="34" charset="0"/>
              </a:rPr>
              <a:t>o</a:t>
            </a:r>
            <a:r>
              <a:rPr lang="en-IN" sz="1400" dirty="0" smtClean="0">
                <a:latin typeface="Verdana" panose="020B0604030504040204" pitchFamily="34" charset="0"/>
                <a:ea typeface="Verdana" panose="020B0604030504040204" pitchFamily="34" charset="0"/>
                <a:cs typeface="Verdana" panose="020B0604030504040204" pitchFamily="34" charset="0"/>
              </a:rPr>
              <a:t>ctal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17"/>
          <p:cNvSpPr/>
          <p:nvPr/>
        </p:nvSpPr>
        <p:spPr>
          <a:xfrm>
            <a:off x="9446856" y="2080388"/>
            <a:ext cx="1485001" cy="276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sp>
        <p:nvSpPr>
          <p:cNvPr id="19" name="Rounded Rectangle 18"/>
          <p:cNvSpPr/>
          <p:nvPr/>
        </p:nvSpPr>
        <p:spPr>
          <a:xfrm>
            <a:off x="9637920" y="2476109"/>
            <a:ext cx="998234" cy="28529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400" dirty="0" smtClean="0">
                <a:latin typeface="Verdana" panose="020B0604030504040204" pitchFamily="34" charset="0"/>
                <a:ea typeface="Verdana" panose="020B0604030504040204" pitchFamily="34" charset="0"/>
                <a:cs typeface="Verdana" panose="020B0604030504040204" pitchFamily="34" charset="0"/>
              </a:rPr>
              <a:t>binary</a:t>
            </a:r>
            <a:endParaRPr lang="en-IN" sz="1400" dirty="0">
              <a:latin typeface="Verdana" panose="020B0604030504040204" pitchFamily="34" charset="0"/>
              <a:ea typeface="Verdana" panose="020B0604030504040204" pitchFamily="34" charset="0"/>
              <a:cs typeface="Verdana" panose="020B0604030504040204" pitchFamily="34" charset="0"/>
            </a:endParaRPr>
          </a:p>
        </p:txBody>
      </p:sp>
      <p:cxnSp>
        <p:nvCxnSpPr>
          <p:cNvPr id="11" name="Straight Connector 10"/>
          <p:cNvCxnSpPr>
            <a:endCxn id="15" idx="1"/>
          </p:cNvCxnSpPr>
          <p:nvPr/>
        </p:nvCxnSpPr>
        <p:spPr>
          <a:xfrm flipV="1">
            <a:off x="8394877" y="1440493"/>
            <a:ext cx="1211204" cy="91602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a:endCxn id="18" idx="1"/>
          </p:cNvCxnSpPr>
          <p:nvPr/>
        </p:nvCxnSpPr>
        <p:spPr>
          <a:xfrm flipV="1">
            <a:off x="8414191" y="2218454"/>
            <a:ext cx="1032665" cy="1380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19" idx="1"/>
          </p:cNvCxnSpPr>
          <p:nvPr/>
        </p:nvCxnSpPr>
        <p:spPr>
          <a:xfrm>
            <a:off x="8414191" y="2356520"/>
            <a:ext cx="1223729" cy="26223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endCxn id="16" idx="1"/>
          </p:cNvCxnSpPr>
          <p:nvPr/>
        </p:nvCxnSpPr>
        <p:spPr>
          <a:xfrm flipV="1">
            <a:off x="8414191" y="1811259"/>
            <a:ext cx="1194161" cy="5452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4190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30"/>
            <a:ext cx="10515600" cy="6054133"/>
          </a:xfrm>
        </p:spPr>
        <p:txBody>
          <a:bodyPr>
            <a:normAutofit lnSpcReduction="10000"/>
          </a:bodyPr>
          <a:lstStyle/>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Integral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All integer type literals are called integral literals. </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can specify the integer literals in 4 different ways.</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10): digits from 0-9 are allowed.</a:t>
            </a:r>
          </a:p>
          <a:p>
            <a:pPr marL="342900" indent="-342900">
              <a:buFont typeface="+mj-lt"/>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Octal Literals (Base 8): digits from 0-7 are allowed and should always have prefix 0(zero).</a:t>
            </a:r>
          </a:p>
          <a:p>
            <a:pPr marL="342900" indent="-342900">
              <a:buFont typeface="+mj-lt"/>
              <a:buAutoNum type="arabicPeriod"/>
            </a:pPr>
            <a:r>
              <a:rPr lang="en-IN" sz="1400" dirty="0" err="1" smtClean="0">
                <a:latin typeface="Verdana" panose="020B0604030504040204" pitchFamily="34" charset="0"/>
                <a:ea typeface="Verdana" panose="020B0604030504040204" pitchFamily="34" charset="0"/>
                <a:cs typeface="Verdana" panose="020B0604030504040204" pitchFamily="34" charset="0"/>
              </a:rPr>
              <a:t>Hexa</a:t>
            </a:r>
            <a:r>
              <a:rPr lang="en-IN" sz="1400" dirty="0" smtClean="0">
                <a:latin typeface="Verdana" panose="020B0604030504040204" pitchFamily="34" charset="0"/>
                <a:ea typeface="Verdana" panose="020B0604030504040204" pitchFamily="34" charset="0"/>
                <a:cs typeface="Verdana" panose="020B0604030504040204" pitchFamily="34" charset="0"/>
              </a:rPr>
              <a:t>-Decimal Literals( Base 16): digits from 0-9 and also characters from [a-f] are </a:t>
            </a:r>
            <a:r>
              <a:rPr lang="en-IN" sz="1400" dirty="0" err="1" smtClean="0">
                <a:latin typeface="Verdana" panose="020B0604030504040204" pitchFamily="34" charset="0"/>
                <a:ea typeface="Verdana" panose="020B0604030504040204" pitchFamily="34" charset="0"/>
                <a:cs typeface="Verdana" panose="020B0604030504040204" pitchFamily="34" charset="0"/>
              </a:rPr>
              <a:t>allowe</a:t>
            </a: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We can use both uppercase and lowercase characters</a:t>
            </a:r>
            <a:r>
              <a:rPr lang="en-IN" sz="1400" dirty="0" smtClean="0">
                <a:latin typeface="Verdana" panose="020B0604030504040204" pitchFamily="34" charset="0"/>
                <a:ea typeface="Verdana" panose="020B0604030504040204" pitchFamily="34" charset="0"/>
                <a:cs typeface="Verdana" panose="020B0604030504040204" pitchFamily="34" charset="0"/>
              </a:rPr>
              <a:t>. Literals value should be prefixed with 0x or 0X.</a:t>
            </a: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4.  Binary Literals(Base 2): From Java 1.7 onwards we can specify literals values even in binary form also, allowed digits are 0 and 1. Literals value should be prefixed with 0b or 0B.</a:t>
            </a:r>
            <a:endParaRPr lang="en-IN" sz="1400"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default, every literal is of int type, we can specify explicitly as long type by suffixed with l or L. There is no way to specify byte and short literals explicitly but indirectly we can specify. Whenever we are assigning integral literal to the byte variable and if the value within the range of byte then the compiler treats it automatically as byte literals</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Floating Point Literals:</a:t>
            </a:r>
          </a:p>
          <a:p>
            <a:pPr>
              <a:buFont typeface="Wingdings" panose="05000000000000000000" pitchFamily="2" charset="2"/>
              <a:buChar char="v"/>
            </a:pPr>
            <a:r>
              <a:rPr lang="en-IN" sz="1400" dirty="0">
                <a:latin typeface="Verdana" panose="020B0604030504040204" pitchFamily="34" charset="0"/>
                <a:ea typeface="Verdana" panose="020B0604030504040204" pitchFamily="34" charset="0"/>
                <a:cs typeface="Verdana" panose="020B0604030504040204" pitchFamily="34" charset="0"/>
              </a:rPr>
              <a:t>By default every floating point literal is of double type and hence we cant assign directly to float variable. But we can specify floating point literal as float type by suffixed with f or F. We can </a:t>
            </a:r>
            <a:r>
              <a:rPr lang="en-IN" sz="1400" dirty="0" smtClean="0">
                <a:latin typeface="Verdana" panose="020B0604030504040204" pitchFamily="34" charset="0"/>
                <a:ea typeface="Verdana" panose="020B0604030504040204" pitchFamily="34" charset="0"/>
                <a:cs typeface="Verdana" panose="020B0604030504040204" pitchFamily="34" charset="0"/>
              </a:rPr>
              <a:t>also specify </a:t>
            </a:r>
            <a:r>
              <a:rPr lang="en-IN" sz="1400" dirty="0">
                <a:latin typeface="Verdana" panose="020B0604030504040204" pitchFamily="34" charset="0"/>
                <a:ea typeface="Verdana" panose="020B0604030504040204" pitchFamily="34" charset="0"/>
                <a:cs typeface="Verdana" panose="020B0604030504040204" pitchFamily="34" charset="0"/>
              </a:rPr>
              <a:t>explicitly floating point literal as double type by suffixed with d or D. Of course this convention is not required</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Character Literals:</a:t>
            </a:r>
            <a:endParaRPr lang="en-IN" sz="1400" b="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single character placed inside single quote is considered as character literal. All character literals are of type char.</a:t>
            </a:r>
            <a:endParaRPr lang="en-IN" sz="1400" b="1"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r>
              <a:rPr lang="en-IN" sz="1400" b="1" dirty="0" smtClean="0">
                <a:latin typeface="Verdana" panose="020B0604030504040204" pitchFamily="34" charset="0"/>
                <a:ea typeface="Verdana" panose="020B0604030504040204" pitchFamily="34" charset="0"/>
                <a:cs typeface="Verdana" panose="020B0604030504040204" pitchFamily="34" charset="0"/>
              </a:rPr>
              <a:t>Sting Literals:</a:t>
            </a:r>
          </a:p>
          <a:p>
            <a:pPr>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Characters placed inside double quotes is considered as string literal. All string literals are of type </a:t>
            </a:r>
            <a:r>
              <a:rPr lang="en-IN" sz="1400" dirty="0" err="1" smtClean="0">
                <a:latin typeface="Verdana" panose="020B0604030504040204" pitchFamily="34" charset="0"/>
                <a:ea typeface="Verdana" panose="020B0604030504040204" pitchFamily="34" charset="0"/>
                <a:cs typeface="Verdana" panose="020B0604030504040204" pitchFamily="34" charset="0"/>
              </a:rPr>
              <a:t>java.lang.String</a:t>
            </a:r>
            <a:r>
              <a:rPr lang="en-IN" sz="1400" dirty="0" smtClean="0">
                <a:latin typeface="Verdana" panose="020B0604030504040204" pitchFamily="34" charset="0"/>
                <a:ea typeface="Verdana" panose="020B0604030504040204" pitchFamily="34" charset="0"/>
                <a:cs typeface="Verdana" panose="020B0604030504040204" pitchFamily="34" charset="0"/>
              </a:rPr>
              <a:t>.</a:t>
            </a:r>
          </a:p>
          <a:p>
            <a:pPr marL="0" indent="0">
              <a:buNone/>
            </a:pPr>
            <a:endParaRPr lang="en-IN" sz="1400"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IN" sz="14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752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a:bodyPr>
          <a:lstStyle/>
          <a:p>
            <a:pPr algn="l"/>
            <a:r>
              <a:rPr lang="en-IN" sz="1400" b="1" u="sng" dirty="0">
                <a:latin typeface="Verdana" panose="020B0604030504040204" pitchFamily="34" charset="0"/>
                <a:ea typeface="Verdana" panose="020B0604030504040204" pitchFamily="34" charset="0"/>
                <a:cs typeface="Verdana" panose="020B0604030504040204" pitchFamily="34" charset="0"/>
              </a:rPr>
              <a:t>Primitive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the </a:t>
            </a:r>
            <a:r>
              <a:rPr lang="en-IN" sz="1400" dirty="0">
                <a:latin typeface="Verdana" panose="020B0604030504040204" pitchFamily="34" charset="0"/>
                <a:ea typeface="Verdana" panose="020B0604030504040204" pitchFamily="34" charset="0"/>
                <a:cs typeface="Verdana" panose="020B0604030504040204" pitchFamily="34" charset="0"/>
              </a:rPr>
              <a:t>process of </a:t>
            </a:r>
            <a:r>
              <a:rPr lang="en-IN" sz="1400" dirty="0" smtClean="0">
                <a:latin typeface="Verdana" panose="020B0604030504040204" pitchFamily="34" charset="0"/>
                <a:ea typeface="Verdana" panose="020B0604030504040204" pitchFamily="34" charset="0"/>
                <a:cs typeface="Verdana" panose="020B0604030504040204" pitchFamily="34" charset="0"/>
              </a:rPr>
              <a:t>changing </a:t>
            </a:r>
            <a:r>
              <a:rPr lang="en-IN" sz="1400" dirty="0">
                <a:latin typeface="Verdana" panose="020B0604030504040204" pitchFamily="34" charset="0"/>
                <a:ea typeface="Verdana" panose="020B0604030504040204" pitchFamily="34" charset="0"/>
                <a:cs typeface="Verdana" panose="020B0604030504040204" pitchFamily="34" charset="0"/>
              </a:rPr>
              <a:t>one type of value to another type of value is called type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develop type conversion by </a:t>
            </a:r>
            <a:r>
              <a:rPr lang="en-IN" sz="1400" dirty="0" smtClean="0">
                <a:latin typeface="Verdana" panose="020B0604030504040204" pitchFamily="34" charset="0"/>
                <a:ea typeface="Verdana" panose="020B0604030504040204" pitchFamily="34" charset="0"/>
                <a:cs typeface="Verdana" panose="020B0604030504040204" pitchFamily="34" charset="0"/>
              </a:rPr>
              <a:t>assigning </a:t>
            </a:r>
            <a:r>
              <a:rPr lang="en-IN" sz="1400" dirty="0">
                <a:latin typeface="Verdana" panose="020B0604030504040204" pitchFamily="34" charset="0"/>
                <a:ea typeface="Verdana" panose="020B0604030504040204" pitchFamily="34" charset="0"/>
                <a:cs typeface="Verdana" panose="020B0604030504040204" pitchFamily="34" charset="0"/>
              </a:rPr>
              <a:t>a </a:t>
            </a:r>
            <a:r>
              <a:rPr lang="en-IN" sz="1400" dirty="0" smtClean="0">
                <a:latin typeface="Verdana" panose="020B0604030504040204" pitchFamily="34" charset="0"/>
                <a:ea typeface="Verdana" panose="020B0604030504040204" pitchFamily="34" charset="0"/>
                <a:cs typeface="Verdana" panose="020B0604030504040204" pitchFamily="34" charset="0"/>
              </a:rPr>
              <a:t>value </a:t>
            </a:r>
            <a:r>
              <a:rPr lang="en-IN" sz="1400" dirty="0">
                <a:latin typeface="Verdana" panose="020B0604030504040204" pitchFamily="34" charset="0"/>
                <a:ea typeface="Verdana" panose="020B0604030504040204" pitchFamily="34" charset="0"/>
                <a:cs typeface="Verdana" panose="020B0604030504040204" pitchFamily="34" charset="0"/>
              </a:rPr>
              <a:t>of one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to a variable of another type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a:t>
            </a: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 </a:t>
            </a:r>
            <a:r>
              <a:rPr lang="en-IN" sz="1400" dirty="0">
                <a:latin typeface="Verdana" panose="020B0604030504040204" pitchFamily="34" charset="0"/>
                <a:ea typeface="Verdana" panose="020B0604030504040204" pitchFamily="34" charset="0"/>
                <a:cs typeface="Verdana" panose="020B0604030504040204" pitchFamily="34" charset="0"/>
              </a:rPr>
              <a:t>there are two types of conversion</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Implicit </a:t>
            </a:r>
            <a:r>
              <a:rPr lang="en-IN" sz="1400" dirty="0">
                <a:latin typeface="Verdana" panose="020B0604030504040204" pitchFamily="34" charset="0"/>
                <a:ea typeface="Verdana" panose="020B0604030504040204" pitchFamily="34" charset="0"/>
                <a:cs typeface="Verdana" panose="020B0604030504040204" pitchFamily="34" charset="0"/>
              </a:rPr>
              <a:t>conversion </a:t>
            </a:r>
            <a:r>
              <a:rPr lang="en-IN" sz="1400" dirty="0" smtClean="0">
                <a:latin typeface="Verdana" panose="020B0604030504040204" pitchFamily="34" charset="0"/>
                <a:ea typeface="Verdana" panose="020B0604030504040204" pitchFamily="34" charset="0"/>
                <a:cs typeface="Verdana" panose="020B0604030504040204" pitchFamily="34" charset="0"/>
              </a:rPr>
              <a:t>/Automatic type conversion /Widening </a:t>
            </a:r>
          </a:p>
          <a:p>
            <a:pPr marL="342900" indent="-342900" algn="l">
              <a:buAutoNum type="arabicPeriod"/>
            </a:pPr>
            <a:r>
              <a:rPr lang="en-IN" sz="1400" dirty="0" smtClean="0">
                <a:latin typeface="Verdana" panose="020B0604030504040204" pitchFamily="34" charset="0"/>
                <a:ea typeface="Verdana" panose="020B0604030504040204" pitchFamily="34" charset="0"/>
                <a:cs typeface="Verdana" panose="020B0604030504040204" pitchFamily="34" charset="0"/>
              </a:rPr>
              <a:t>Explicit type conversion/Casting/narrowing</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Automatic or Implicit Conversion:</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if </a:t>
            </a:r>
            <a:r>
              <a:rPr lang="en-IN" sz="1400" dirty="0">
                <a:latin typeface="Verdana" panose="020B0604030504040204" pitchFamily="34" charset="0"/>
                <a:ea typeface="Verdana" panose="020B0604030504040204" pitchFamily="34" charset="0"/>
                <a:cs typeface="Verdana" panose="020B0604030504040204" pitchFamily="34" charset="0"/>
              </a:rPr>
              <a:t>STR&lt;=DTR then that conversion is called implicit conversion. in this conversion </a:t>
            </a:r>
            <a:r>
              <a:rPr lang="en-IN" sz="1400" dirty="0" err="1">
                <a:latin typeface="Verdana" panose="020B0604030504040204" pitchFamily="34" charset="0"/>
                <a:ea typeface="Verdana" panose="020B0604030504040204" pitchFamily="34" charset="0"/>
                <a:cs typeface="Verdana" panose="020B0604030504040204" pitchFamily="34" charset="0"/>
              </a:rPr>
              <a:t>ther</a:t>
            </a:r>
            <a:r>
              <a:rPr lang="en-IN" sz="1400" dirty="0">
                <a:latin typeface="Verdana" panose="020B0604030504040204" pitchFamily="34" charset="0"/>
                <a:ea typeface="Verdana" panose="020B0604030504040204" pitchFamily="34" charset="0"/>
                <a:cs typeface="Verdana" panose="020B0604030504040204" pitchFamily="34" charset="0"/>
              </a:rPr>
              <a:t> is no loss of data hence compiled will compile the class successfully.</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we </a:t>
            </a:r>
            <a:r>
              <a:rPr lang="en-IN" sz="1400" dirty="0">
                <a:latin typeface="Verdana" panose="020B0604030504040204" pitchFamily="34" charset="0"/>
                <a:ea typeface="Verdana" panose="020B0604030504040204" pitchFamily="34" charset="0"/>
                <a:cs typeface="Verdana" panose="020B0604030504040204" pitchFamily="34" charset="0"/>
              </a:rPr>
              <a:t>don't lose the information</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int a=10; //size: 4 bytes</a:t>
            </a:r>
          </a:p>
          <a:p>
            <a:pPr algn="l"/>
            <a:r>
              <a:rPr lang="en-IN" sz="1400" dirty="0">
                <a:latin typeface="Verdana" panose="020B0604030504040204" pitchFamily="34" charset="0"/>
                <a:ea typeface="Verdana" panose="020B0604030504040204" pitchFamily="34" charset="0"/>
                <a:cs typeface="Verdana" panose="020B0604030504040204" pitchFamily="34" charset="0"/>
              </a:rPr>
              <a:t>float f=a; //size: 8 bytes : </a:t>
            </a:r>
            <a:r>
              <a:rPr lang="en-IN" sz="1400" dirty="0" err="1" smtClean="0">
                <a:latin typeface="Verdana" panose="020B0604030504040204" pitchFamily="34" charset="0"/>
                <a:ea typeface="Verdana" panose="020B0604030504040204" pitchFamily="34" charset="0"/>
                <a:cs typeface="Verdana" panose="020B0604030504040204" pitchFamily="34" charset="0"/>
              </a:rPr>
              <a:t>widdening</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smtClean="0">
                <a:latin typeface="Verdana" panose="020B0604030504040204" pitchFamily="34" charset="0"/>
                <a:ea typeface="Verdana" panose="020B0604030504040204" pitchFamily="34" charset="0"/>
                <a:cs typeface="Verdana" panose="020B0604030504040204" pitchFamily="34" charset="0"/>
              </a:rPr>
              <a:t>Explicit conversion or Narrowing:</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Performing </a:t>
            </a:r>
            <a:r>
              <a:rPr lang="en-IN" sz="1400" dirty="0">
                <a:latin typeface="Verdana" panose="020B0604030504040204" pitchFamily="34" charset="0"/>
                <a:ea typeface="Verdana" panose="020B0604030504040204" pitchFamily="34" charset="0"/>
                <a:cs typeface="Verdana" panose="020B0604030504040204" pitchFamily="34" charset="0"/>
              </a:rPr>
              <a:t>the type conversion from </a:t>
            </a:r>
            <a:r>
              <a:rPr lang="en-IN" sz="1400" dirty="0" smtClean="0">
                <a:latin typeface="Verdana" panose="020B0604030504040204" pitchFamily="34" charset="0"/>
                <a:ea typeface="Verdana" panose="020B0604030504040204" pitchFamily="34" charset="0"/>
                <a:cs typeface="Verdana" panose="020B0604030504040204" pitchFamily="34" charset="0"/>
              </a:rPr>
              <a:t>highest range data type variable </a:t>
            </a:r>
            <a:r>
              <a:rPr lang="en-IN" sz="1400" dirty="0">
                <a:latin typeface="Verdana" panose="020B0604030504040204" pitchFamily="34" charset="0"/>
                <a:ea typeface="Verdana" panose="020B0604030504040204" pitchFamily="34" charset="0"/>
                <a:cs typeface="Verdana" panose="020B0604030504040204" pitchFamily="34" charset="0"/>
              </a:rPr>
              <a:t>to lowest range data 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using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is called explicit conversion.</a:t>
            </a:r>
          </a:p>
          <a:p>
            <a:pPr marL="285750" indent="-285750" algn="l">
              <a:buFont typeface="Wingdings" panose="05000000000000000000" pitchFamily="2" charset="2"/>
              <a:buChar char="v"/>
            </a:pPr>
            <a:r>
              <a:rPr lang="en-IN" sz="1400" dirty="0" smtClean="0">
                <a:latin typeface="Verdana" panose="020B0604030504040204" pitchFamily="34" charset="0"/>
                <a:ea typeface="Verdana" panose="020B0604030504040204" pitchFamily="34" charset="0"/>
                <a:cs typeface="Verdana" panose="020B0604030504040204" pitchFamily="34" charset="0"/>
              </a:rPr>
              <a:t>cast </a:t>
            </a:r>
            <a:r>
              <a:rPr lang="en-IN" sz="1400" dirty="0">
                <a:latin typeface="Verdana" panose="020B0604030504040204" pitchFamily="34" charset="0"/>
                <a:ea typeface="Verdana" panose="020B0604030504040204" pitchFamily="34" charset="0"/>
                <a:cs typeface="Verdana" panose="020B0604030504040204" pitchFamily="34" charset="0"/>
              </a:rPr>
              <a:t>operator is a data type placed in </a:t>
            </a:r>
            <a:r>
              <a:rPr lang="en-IN" sz="1400" dirty="0" smtClean="0">
                <a:latin typeface="Verdana" panose="020B0604030504040204" pitchFamily="34" charset="0"/>
                <a:ea typeface="Verdana" panose="020B0604030504040204" pitchFamily="34" charset="0"/>
                <a:cs typeface="Verdana" panose="020B0604030504040204" pitchFamily="34" charset="0"/>
              </a:rPr>
              <a:t>parenthesis </a:t>
            </a:r>
            <a:r>
              <a:rPr lang="en-IN" sz="1400" dirty="0">
                <a:latin typeface="Verdana" panose="020B0604030504040204" pitchFamily="34" charset="0"/>
                <a:ea typeface="Verdana" panose="020B0604030504040204" pitchFamily="34" charset="0"/>
                <a:cs typeface="Verdana" panose="020B0604030504040204" pitchFamily="34" charset="0"/>
              </a:rPr>
              <a:t>after "=" operator and before source variable.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96374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368300" y="150813"/>
            <a:ext cx="11628438" cy="6264275"/>
          </a:xfrm>
        </p:spPr>
        <p:txBody>
          <a:bodyPr>
            <a:normAutofit fontScale="92500" lnSpcReduction="20000"/>
          </a:bodyPr>
          <a:lstStyle/>
          <a:p>
            <a:pPr algn="l"/>
            <a:r>
              <a:rPr lang="en-IN" sz="1400" b="1" dirty="0" smtClean="0">
                <a:latin typeface="Verdana" panose="020B0604030504040204" pitchFamily="34" charset="0"/>
                <a:ea typeface="Verdana" panose="020B0604030504040204" pitchFamily="34" charset="0"/>
                <a:cs typeface="Verdana" panose="020B0604030504040204" pitchFamily="34" charset="0"/>
              </a:rPr>
              <a:t>Syntax</a:t>
            </a:r>
            <a:r>
              <a:rPr lang="en-IN" sz="1400" b="1" dirty="0">
                <a:latin typeface="Verdana" panose="020B0604030504040204" pitchFamily="34" charset="0"/>
                <a:ea typeface="Verdana" panose="020B0604030504040204" pitchFamily="34" charset="0"/>
                <a:cs typeface="Verdana" panose="020B0604030504040204" pitchFamily="34" charset="0"/>
              </a:rPr>
              <a:t>:</a:t>
            </a:r>
            <a:r>
              <a:rPr lang="en-IN" sz="1400" dirty="0">
                <a:latin typeface="Verdana" panose="020B0604030504040204" pitchFamily="34" charset="0"/>
                <a:ea typeface="Verdana" panose="020B0604030504040204" pitchFamily="34" charset="0"/>
                <a:cs typeface="Verdana" panose="020B0604030504040204" pitchFamily="34" charset="0"/>
              </a:rPr>
              <a:t> </a:t>
            </a:r>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By </a:t>
            </a:r>
            <a:r>
              <a:rPr lang="en-IN" sz="1400" dirty="0">
                <a:latin typeface="Verdana" panose="020B0604030504040204" pitchFamily="34" charset="0"/>
                <a:ea typeface="Verdana" panose="020B0604030504040204" pitchFamily="34" charset="0"/>
                <a:cs typeface="Verdana" panose="020B0604030504040204" pitchFamily="34" charset="0"/>
              </a:rPr>
              <a:t>using cast operator</a:t>
            </a:r>
          </a:p>
          <a:p>
            <a:pPr algn="l"/>
            <a:r>
              <a:rPr lang="en-IN" sz="1400" dirty="0">
                <a:latin typeface="Verdana" panose="020B0604030504040204" pitchFamily="34" charset="0"/>
                <a:ea typeface="Verdana" panose="020B0604030504040204" pitchFamily="34" charset="0"/>
                <a:cs typeface="Verdana" panose="020B0604030504040204" pitchFamily="34" charset="0"/>
              </a:rPr>
              <a:t>1. we are convincing to compiler that the value stored in </a:t>
            </a:r>
            <a:r>
              <a:rPr lang="en-IN" sz="1400" dirty="0" smtClean="0">
                <a:latin typeface="Verdana" panose="020B0604030504040204" pitchFamily="34" charset="0"/>
                <a:ea typeface="Verdana" panose="020B0604030504040204" pitchFamily="34" charset="0"/>
                <a:cs typeface="Verdana" panose="020B0604030504040204" pitchFamily="34" charset="0"/>
              </a:rPr>
              <a:t>source </a:t>
            </a:r>
            <a:r>
              <a:rPr lang="en-IN" sz="1400" dirty="0">
                <a:latin typeface="Verdana" panose="020B0604030504040204" pitchFamily="34" charset="0"/>
                <a:ea typeface="Verdana" panose="020B0604030504040204" pitchFamily="34" charset="0"/>
                <a:cs typeface="Verdana" panose="020B0604030504040204" pitchFamily="34" charset="0"/>
              </a:rPr>
              <a:t>type </a:t>
            </a:r>
            <a:r>
              <a:rPr lang="en-IN" sz="1400" dirty="0" smtClean="0">
                <a:latin typeface="Verdana" panose="020B0604030504040204" pitchFamily="34" charset="0"/>
                <a:ea typeface="Verdana" panose="020B0604030504040204" pitchFamily="34" charset="0"/>
                <a:cs typeface="Verdana" panose="020B0604030504040204" pitchFamily="34" charset="0"/>
              </a:rPr>
              <a:t>variable </a:t>
            </a:r>
            <a:r>
              <a:rPr lang="en-IN" sz="1400" dirty="0">
                <a:latin typeface="Verdana" panose="020B0604030504040204" pitchFamily="34" charset="0"/>
                <a:ea typeface="Verdana" panose="020B0604030504040204" pitchFamily="34" charset="0"/>
                <a:cs typeface="Verdana" panose="020B0604030504040204" pitchFamily="34" charset="0"/>
              </a:rPr>
              <a:t>is within the range of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2</a:t>
            </a:r>
            <a:r>
              <a:rPr lang="en-IN" sz="1400" dirty="0">
                <a:latin typeface="Verdana" panose="020B0604030504040204" pitchFamily="34" charset="0"/>
                <a:ea typeface="Verdana" panose="020B0604030504040204" pitchFamily="34" charset="0"/>
                <a:cs typeface="Verdana" panose="020B0604030504040204" pitchFamily="34" charset="0"/>
              </a:rPr>
              <a:t>. we are allowing the JVM to reduce the source value to cast </a:t>
            </a:r>
            <a:r>
              <a:rPr lang="en-IN" sz="1400" dirty="0" smtClean="0">
                <a:latin typeface="Verdana" panose="020B0604030504040204" pitchFamily="34" charset="0"/>
                <a:ea typeface="Verdana" panose="020B0604030504040204" pitchFamily="34" charset="0"/>
                <a:cs typeface="Verdana" panose="020B0604030504040204" pitchFamily="34" charset="0"/>
              </a:rPr>
              <a:t>operator </a:t>
            </a:r>
            <a:r>
              <a:rPr lang="en-IN" sz="1400" dirty="0">
                <a:latin typeface="Verdana" panose="020B0604030504040204" pitchFamily="34" charset="0"/>
                <a:ea typeface="Verdana" panose="020B0604030504040204" pitchFamily="34" charset="0"/>
                <a:cs typeface="Verdana" panose="020B0604030504040204" pitchFamily="34" charset="0"/>
              </a:rPr>
              <a:t>type if its range is greater than cast operator type.</a:t>
            </a: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Example:</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a:p>
            <a:pPr algn="l"/>
            <a:r>
              <a:rPr lang="en-IN" sz="1400" dirty="0" smtClean="0">
                <a:latin typeface="Verdana" panose="020B0604030504040204" pitchFamily="34" charset="0"/>
                <a:ea typeface="Verdana" panose="020B0604030504040204" pitchFamily="34" charset="0"/>
                <a:cs typeface="Verdana" panose="020B0604030504040204" pitchFamily="34" charset="0"/>
              </a:rPr>
              <a:t>Note</a:t>
            </a:r>
            <a:r>
              <a:rPr lang="en-IN" sz="1400" dirty="0">
                <a:latin typeface="Verdana" panose="020B0604030504040204" pitchFamily="34" charset="0"/>
                <a:ea typeface="Verdana" panose="020B0604030504040204" pitchFamily="34" charset="0"/>
                <a:cs typeface="Verdana" panose="020B0604030504040204" pitchFamily="34" charset="0"/>
              </a:rPr>
              <a:t>: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CE, </a:t>
            </a:r>
            <a:r>
              <a:rPr lang="en-IN" sz="1400" dirty="0" smtClean="0">
                <a:latin typeface="Verdana" panose="020B0604030504040204" pitchFamily="34" charset="0"/>
                <a:ea typeface="Verdana" panose="020B0604030504040204" pitchFamily="34" charset="0"/>
                <a:cs typeface="Verdana" panose="020B0604030504040204" pitchFamily="34" charset="0"/>
              </a:rPr>
              <a:t>No </a:t>
            </a:r>
            <a:r>
              <a:rPr lang="en-IN" sz="1400" dirty="0">
                <a:latin typeface="Verdana" panose="020B0604030504040204" pitchFamily="34" charset="0"/>
                <a:ea typeface="Verdana" panose="020B0604030504040204" pitchFamily="34" charset="0"/>
                <a:cs typeface="Verdana" panose="020B0604030504040204" pitchFamily="34" charset="0"/>
              </a:rPr>
              <a:t>RE, assignment is performed by reducing its value to the cast operator range by using 2's complement and </a:t>
            </a:r>
            <a:r>
              <a:rPr lang="en-IN" sz="1400" dirty="0" smtClean="0">
                <a:latin typeface="Verdana" panose="020B0604030504040204" pitchFamily="34" charset="0"/>
                <a:ea typeface="Verdana" panose="020B0604030504040204" pitchFamily="34" charset="0"/>
                <a:cs typeface="Verdana" panose="020B0604030504040204" pitchFamily="34" charset="0"/>
              </a:rPr>
              <a:t>stores </a:t>
            </a:r>
            <a:r>
              <a:rPr lang="en-IN" sz="1400" dirty="0">
                <a:latin typeface="Verdana" panose="020B0604030504040204" pitchFamily="34" charset="0"/>
                <a:ea typeface="Verdana" panose="020B0604030504040204" pitchFamily="34" charset="0"/>
                <a:cs typeface="Verdana" panose="020B0604030504040204" pitchFamily="34" charset="0"/>
              </a:rPr>
              <a:t>that result in the destination variable</a:t>
            </a:r>
            <a:r>
              <a:rPr lang="en-IN" sz="1400" dirty="0" smtClean="0">
                <a:latin typeface="Verdana" panose="020B0604030504040204" pitchFamily="34" charset="0"/>
                <a:ea typeface="Verdana" panose="020B0604030504040204" pitchFamily="34" charset="0"/>
                <a:cs typeface="Verdana" panose="020B0604030504040204" pitchFamily="34" charset="0"/>
              </a:rPr>
              <a:t>.</a:t>
            </a:r>
            <a:endParaRPr lang="en-IN" sz="1400" dirty="0">
              <a:latin typeface="Verdana" panose="020B0604030504040204" pitchFamily="34" charset="0"/>
              <a:ea typeface="Verdana" panose="020B0604030504040204" pitchFamily="34" charset="0"/>
              <a:cs typeface="Verdana" panose="020B0604030504040204" pitchFamily="34" charset="0"/>
            </a:endParaRPr>
          </a:p>
          <a:p>
            <a:pPr algn="l"/>
            <a:r>
              <a:rPr lang="en-IN" sz="1400" b="1" u="sng" dirty="0">
                <a:latin typeface="Verdana" panose="020B0604030504040204" pitchFamily="34" charset="0"/>
                <a:ea typeface="Verdana" panose="020B0604030504040204" pitchFamily="34" charset="0"/>
                <a:cs typeface="Verdana" panose="020B0604030504040204" pitchFamily="34" charset="0"/>
              </a:rPr>
              <a:t>short cut formula</a:t>
            </a:r>
            <a:r>
              <a:rPr lang="en-IN" sz="1400" b="1" u="sng" dirty="0" smtClean="0">
                <a:latin typeface="Verdana" panose="020B0604030504040204" pitchFamily="34" charset="0"/>
                <a:ea typeface="Verdana" panose="020B0604030504040204" pitchFamily="34" charset="0"/>
                <a:cs typeface="Verdana" panose="020B0604030504040204" pitchFamily="34" charset="0"/>
              </a:rPr>
              <a:t>:</a:t>
            </a:r>
            <a:endParaRPr lang="en-IN" sz="1400" b="1" u="sng" dirty="0">
              <a:latin typeface="Verdana" panose="020B0604030504040204" pitchFamily="34" charset="0"/>
              <a:ea typeface="Verdana" panose="020B0604030504040204" pitchFamily="34" charset="0"/>
              <a:cs typeface="Verdana" panose="020B0604030504040204" pitchFamily="34" charset="0"/>
            </a:endParaRPr>
          </a:p>
          <a:p>
            <a:pPr algn="l"/>
            <a:r>
              <a:rPr lang="en-IN" sz="1400" dirty="0">
                <a:latin typeface="Verdana" panose="020B0604030504040204" pitchFamily="34" charset="0"/>
                <a:ea typeface="Verdana" panose="020B0604030504040204" pitchFamily="34" charset="0"/>
                <a:cs typeface="Verdana" panose="020B0604030504040204" pitchFamily="34" charset="0"/>
              </a:rPr>
              <a:t>[</a:t>
            </a:r>
            <a:r>
              <a:rPr lang="en-IN" sz="1400" dirty="0" err="1">
                <a:latin typeface="Verdana" panose="020B0604030504040204" pitchFamily="34" charset="0"/>
                <a:ea typeface="Verdana" panose="020B0604030504040204" pitchFamily="34" charset="0"/>
                <a:cs typeface="Verdana" panose="020B0604030504040204" pitchFamily="34" charset="0"/>
              </a:rPr>
              <a:t>minResult</a:t>
            </a:r>
            <a:r>
              <a:rPr lang="en-IN" sz="1400" dirty="0">
                <a:latin typeface="Verdana" panose="020B0604030504040204" pitchFamily="34" charset="0"/>
                <a:ea typeface="Verdana" panose="020B0604030504040204" pitchFamily="34" charset="0"/>
                <a:cs typeface="Verdana" panose="020B0604030504040204" pitchFamily="34" charset="0"/>
              </a:rPr>
              <a:t>+(result-maxResult-1)]</a:t>
            </a:r>
          </a:p>
          <a:p>
            <a:pPr algn="l"/>
            <a:endParaRPr lang="en-IN" sz="1400" dirty="0" smtClean="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1"/>
          <p:cNvGraphicFramePr>
            <a:graphicFrameLocks noGrp="1"/>
          </p:cNvGraphicFramePr>
          <p:nvPr>
            <p:extLst/>
          </p:nvPr>
        </p:nvGraphicFramePr>
        <p:xfrm>
          <a:off x="477667" y="545910"/>
          <a:ext cx="6810237" cy="518160"/>
        </p:xfrm>
        <a:graphic>
          <a:graphicData uri="http://schemas.openxmlformats.org/drawingml/2006/table">
            <a:tbl>
              <a:tblPr firstRow="1" bandRow="1">
                <a:tableStyleId>{5940675A-B579-460E-94D1-54222C63F5DA}</a:tableStyleId>
              </a:tblPr>
              <a:tblGrid>
                <a:gridCol w="6810237"/>
              </a:tblGrid>
              <a:tr h="464024">
                <a:tc>
                  <a:txBody>
                    <a:bodyPr/>
                    <a:lstStyle/>
                    <a:p>
                      <a:r>
                        <a:rPr lang="en-IN" sz="1400" dirty="0" smtClean="0">
                          <a:latin typeface="Verdana" panose="020B0604030504040204" pitchFamily="34" charset="0"/>
                          <a:ea typeface="Verdana" panose="020B0604030504040204" pitchFamily="34" charset="0"/>
                          <a:cs typeface="Verdana" panose="020B0604030504040204" pitchFamily="34" charset="0"/>
                        </a:rPr>
                        <a:t>&lt;Destination data type&gt; &lt;variable name&gt;=(data type) &lt;source type&gt;;</a:t>
                      </a:r>
                    </a:p>
                    <a:p>
                      <a:endParaRPr lang="en-IN" sz="1400" dirty="0">
                        <a:latin typeface="Verdana" panose="020B0604030504040204" pitchFamily="34" charset="0"/>
                        <a:ea typeface="Verdana" panose="020B0604030504040204" pitchFamily="34" charset="0"/>
                        <a:cs typeface="Verdan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r>
            </a:tbl>
          </a:graphicData>
        </a:graphic>
      </p:graphicFrame>
      <p:graphicFrame>
        <p:nvGraphicFramePr>
          <p:cNvPr id="3" name="Table 2"/>
          <p:cNvGraphicFramePr>
            <a:graphicFrameLocks noGrp="1"/>
          </p:cNvGraphicFramePr>
          <p:nvPr>
            <p:extLst/>
          </p:nvPr>
        </p:nvGraphicFramePr>
        <p:xfrm>
          <a:off x="559370" y="2210938"/>
          <a:ext cx="8128000" cy="1310184"/>
        </p:xfrm>
        <a:graphic>
          <a:graphicData uri="http://schemas.openxmlformats.org/drawingml/2006/table">
            <a:tbl>
              <a:tblPr firstRow="1" bandRow="1">
                <a:tableStyleId>{775DCB02-9BB8-47FD-8907-85C794F793BA}</a:tableStyleId>
              </a:tblPr>
              <a:tblGrid>
                <a:gridCol w="8128000"/>
              </a:tblGrid>
              <a:tr h="1310184">
                <a:tc>
                  <a:txBody>
                    <a:bodyPr/>
                    <a:lstStyle/>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 =10</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b=a; //CTE: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imcompatiable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types:Possible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Lossy</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conversion</a:t>
                      </a:r>
                    </a:p>
                    <a:p>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//even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can store 10 into b variable but int data type range is greater than byte </a:t>
                      </a:r>
                      <a:r>
                        <a:rPr lang="en-IN" sz="14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datatype</a:t>
                      </a:r>
                      <a:r>
                        <a:rPr lang="en-IN" sz="14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range</a:t>
                      </a:r>
                    </a:p>
                    <a:p>
                      <a:endParaRPr lang="en-IN" dirty="0"/>
                    </a:p>
                  </a:txBody>
                  <a:tcPr/>
                </a:tc>
              </a:tr>
            </a:tbl>
          </a:graphicData>
        </a:graphic>
      </p:graphicFrame>
      <p:graphicFrame>
        <p:nvGraphicFramePr>
          <p:cNvPr id="7" name="Table 6"/>
          <p:cNvGraphicFramePr>
            <a:graphicFrameLocks noGrp="1"/>
          </p:cNvGraphicFramePr>
          <p:nvPr>
            <p:extLst/>
          </p:nvPr>
        </p:nvGraphicFramePr>
        <p:xfrm>
          <a:off x="558042" y="3681230"/>
          <a:ext cx="8128000" cy="1432560"/>
        </p:xfrm>
        <a:graphic>
          <a:graphicData uri="http://schemas.openxmlformats.org/drawingml/2006/table">
            <a:tbl>
              <a:tblPr firstRow="1" bandRow="1">
                <a:tableStyleId>{00A15C55-8517-42AA-B614-E9B94910E393}</a:tableStyleId>
              </a:tblPr>
              <a:tblGrid>
                <a:gridCol w="8128000"/>
              </a:tblGrid>
              <a:tr h="370840">
                <a:tc>
                  <a:txBody>
                    <a:bodyPr/>
                    <a:lstStyle/>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int A=130;</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byte b=(byte) A;  // Here we are telling to compiler that the value stored in A is within the range of int, so                                       </a:t>
                      </a: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//compiler allows this conversion as it assumes </a:t>
                      </a:r>
                      <a:r>
                        <a:rPr lang="en-IN" sz="1400" b="0" kern="12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ther</a:t>
                      </a:r>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is no loss of data</a:t>
                      </a:r>
                      <a:endParaRPr lang="e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IN" sz="1400" b="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output: -126</a:t>
                      </a:r>
                    </a:p>
                    <a:p>
                      <a:endParaRPr lang="en-IN" dirty="0">
                        <a:solidFill>
                          <a:schemeClr val="tx1"/>
                        </a:solidFill>
                      </a:endParaRPr>
                    </a:p>
                  </a:txBody>
                  <a:tcPr/>
                </a:tc>
              </a:tr>
            </a:tbl>
          </a:graphicData>
        </a:graphic>
      </p:graphicFrame>
    </p:spTree>
    <p:extLst>
      <p:ext uri="{BB962C8B-B14F-4D97-AF65-F5344CB8AC3E}">
        <p14:creationId xmlns:p14="http://schemas.microsoft.com/office/powerpoint/2010/main" val="533702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3562</Words>
  <Application>Microsoft Office PowerPoint</Application>
  <PresentationFormat>Widescreen</PresentationFormat>
  <Paragraphs>546</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Verdana</vt:lpstr>
      <vt:lpstr>Wingdings</vt:lpstr>
      <vt:lpstr>Office Theme</vt:lpstr>
      <vt:lpstr>PowerPoint Presentation</vt:lpstr>
      <vt:lpstr>PowerPoint Presentation</vt:lpstr>
      <vt:lpstr>Data Type’s Size, Range and Default Values</vt:lpstr>
      <vt:lpstr>Variables- Naming Rules</vt:lpstr>
      <vt:lpstr>Reserved Keywords</vt:lpstr>
      <vt:lpstr>Literals</vt:lpstr>
      <vt:lpstr>PowerPoint Presentation</vt:lpstr>
      <vt:lpstr>PowerPoint Presentation</vt:lpstr>
      <vt:lpstr>PowerPoint Presentation</vt:lpstr>
      <vt:lpstr>Rules in Primitive type conversion and cast operator</vt:lpstr>
      <vt:lpstr>PowerPoint Presentation</vt:lpstr>
      <vt:lpstr>4 ways to initialize a variables</vt:lpstr>
      <vt:lpstr>Class and Object</vt:lpstr>
      <vt:lpstr>PowerPoint Presentation</vt:lpstr>
      <vt:lpstr>Variables and Types of Variables</vt:lpstr>
      <vt:lpstr>PowerPoint Presentation</vt:lpstr>
      <vt:lpstr>PowerPoint Presentation</vt:lpstr>
      <vt:lpstr>PowerPoint Presentation</vt:lpstr>
      <vt:lpstr>PowerPoint Presentation</vt:lpstr>
      <vt:lpstr>Package</vt:lpstr>
      <vt:lpstr>PowerPoint Presentation</vt:lpstr>
      <vt:lpstr>Access Modifier</vt:lpstr>
      <vt:lpstr>PowerPoint Presentation</vt:lpstr>
      <vt:lpstr>PowerPoint Presentation</vt:lpstr>
      <vt:lpstr>Static member control flow</vt:lpstr>
      <vt:lpstr>Non-static members control flow</vt:lpstr>
      <vt:lpstr>OOPs Principals</vt:lpstr>
      <vt:lpstr>PowerPoint Presentation</vt:lpstr>
      <vt:lpstr>Overriding rules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Interpreter vs Compiler</dc:title>
  <dc:creator>Indrajeet Yadav</dc:creator>
  <cp:lastModifiedBy>Indrajeet Yadav</cp:lastModifiedBy>
  <cp:revision>57</cp:revision>
  <dcterms:created xsi:type="dcterms:W3CDTF">2021-01-08T06:20:59Z</dcterms:created>
  <dcterms:modified xsi:type="dcterms:W3CDTF">2021-01-26T09:31:31Z</dcterms:modified>
</cp:coreProperties>
</file>