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22-01-2021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22-01-2021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22-01-2021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22-01-2021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 or char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Package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132764"/>
            <a:ext cx="10515600" cy="504419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folder this is linked with java class is called package.</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are used to organize related or similar class, interfaces and enum into one group. For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java.sql</a:t>
            </a:r>
            <a:r>
              <a:rPr lang="en-IN" sz="1400" dirty="0" smtClean="0">
                <a:latin typeface="Verdana" panose="020B0604030504040204" pitchFamily="34" charset="0"/>
                <a:ea typeface="Verdana" panose="020B0604030504040204" pitchFamily="34" charset="0"/>
                <a:cs typeface="Verdana" panose="020B0604030504040204" pitchFamily="34" charset="0"/>
              </a:rPr>
              <a:t> package has all classes needed for database operation. Java.io package has classes related to input-output operation.</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Packages are also used to avoid naming conflict between the classes. Using package, we can give same name to different classes.</a:t>
            </a:r>
          </a:p>
          <a:p>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b="1" i="1" dirty="0">
                <a:latin typeface="Verdana" panose="020B0604030504040204" pitchFamily="34" charset="0"/>
                <a:ea typeface="Verdana" panose="020B0604030504040204" pitchFamily="34" charset="0"/>
                <a:cs typeface="Verdana" panose="020B0604030504040204" pitchFamily="34" charset="0"/>
              </a:rPr>
              <a:t>p</a:t>
            </a:r>
            <a:r>
              <a:rPr lang="en-IN" sz="1400" b="1" i="1" dirty="0" smtClean="0">
                <a:latin typeface="Verdana" panose="020B0604030504040204" pitchFamily="34" charset="0"/>
                <a:ea typeface="Verdana" panose="020B0604030504040204" pitchFamily="34" charset="0"/>
                <a:cs typeface="Verdana" panose="020B0604030504040204" pitchFamily="34" charset="0"/>
              </a:rPr>
              <a:t>ackage &lt;package name&gt;;</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statement should be first statement in a java file.</a:t>
            </a:r>
          </a:p>
          <a:p>
            <a:r>
              <a:rPr lang="en-IN" sz="1400" b="1" dirty="0" smtClean="0">
                <a:latin typeface="Verdana" panose="020B0604030504040204" pitchFamily="34" charset="0"/>
                <a:ea typeface="Verdana" panose="020B0604030504040204" pitchFamily="34" charset="0"/>
                <a:cs typeface="Verdana" panose="020B0604030504040204" pitchFamily="34" charset="0"/>
              </a:rPr>
              <a:t>Compilation:</a:t>
            </a:r>
          </a:p>
          <a:p>
            <a:pPr marL="0" indent="0">
              <a:buNone/>
            </a:pPr>
            <a:r>
              <a:rPr lang="en-IN" sz="1400" b="1" dirty="0" err="1">
                <a:latin typeface="Verdana" panose="020B0604030504040204" pitchFamily="34" charset="0"/>
                <a:ea typeface="Verdana" panose="020B0604030504040204" pitchFamily="34" charset="0"/>
                <a:cs typeface="Verdana" panose="020B0604030504040204" pitchFamily="34" charset="0"/>
              </a:rPr>
              <a:t>j</a:t>
            </a:r>
            <a:r>
              <a:rPr lang="en-IN" sz="1400" b="1" dirty="0" err="1" smtClean="0">
                <a:latin typeface="Verdana" panose="020B0604030504040204" pitchFamily="34" charset="0"/>
                <a:ea typeface="Verdana" panose="020B0604030504040204" pitchFamily="34" charset="0"/>
                <a:cs typeface="Verdana" panose="020B0604030504040204" pitchFamily="34" charset="0"/>
              </a:rPr>
              <a:t>avac</a:t>
            </a:r>
            <a:r>
              <a:rPr lang="en-IN" sz="1400" b="1" dirty="0" smtClean="0">
                <a:latin typeface="Verdana" panose="020B0604030504040204" pitchFamily="34" charset="0"/>
                <a:ea typeface="Verdana" panose="020B0604030504040204" pitchFamily="34" charset="0"/>
                <a:cs typeface="Verdana" panose="020B0604030504040204" pitchFamily="34" charset="0"/>
              </a:rPr>
              <a:t> –d &lt;path in which package should be copied&gt; source filename</a:t>
            </a:r>
          </a:p>
          <a:p>
            <a:r>
              <a:rPr lang="en-IN" sz="1400" b="1" dirty="0" smtClean="0">
                <a:latin typeface="Verdana" panose="020B0604030504040204" pitchFamily="34" charset="0"/>
                <a:ea typeface="Verdana" panose="020B0604030504040204" pitchFamily="34" charset="0"/>
                <a:cs typeface="Verdana" panose="020B0604030504040204" pitchFamily="34" charset="0"/>
              </a:rPr>
              <a:t>Execution:</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java &lt;</a:t>
            </a:r>
            <a:r>
              <a:rPr lang="en-IN" sz="1400" b="1" dirty="0" err="1" smtClean="0">
                <a:latin typeface="Verdana" panose="020B0604030504040204" pitchFamily="34" charset="0"/>
                <a:ea typeface="Verdana" panose="020B0604030504040204" pitchFamily="34" charset="0"/>
                <a:cs typeface="Verdana" panose="020B0604030504040204" pitchFamily="34" charset="0"/>
              </a:rPr>
              <a:t>packagename</a:t>
            </a:r>
            <a:r>
              <a:rPr lang="en-IN" sz="1400" b="1" dirty="0" smtClean="0">
                <a:latin typeface="Verdana" panose="020B0604030504040204" pitchFamily="34" charset="0"/>
                <a:ea typeface="Verdana" panose="020B0604030504040204" pitchFamily="34" charset="0"/>
                <a:cs typeface="Verdana" panose="020B0604030504040204" pitchFamily="34" charset="0"/>
              </a:rPr>
              <a:t>&gt;.&lt;</a:t>
            </a:r>
            <a:r>
              <a:rPr lang="en-IN" sz="1400" b="1" dirty="0" err="1" smtClean="0">
                <a:latin typeface="Verdana" panose="020B0604030504040204" pitchFamily="34" charset="0"/>
                <a:ea typeface="Verdana" panose="020B0604030504040204" pitchFamily="34" charset="0"/>
                <a:cs typeface="Verdana" panose="020B0604030504040204" pitchFamily="34" charset="0"/>
              </a:rPr>
              <a:t>classname</a:t>
            </a:r>
            <a:r>
              <a:rPr lang="en-IN" sz="1400" b="1" dirty="0" smtClean="0">
                <a:latin typeface="Verdana" panose="020B0604030504040204" pitchFamily="34" charset="0"/>
                <a:ea typeface="Verdana" panose="020B0604030504040204" pitchFamily="34" charset="0"/>
                <a:cs typeface="Verdana" panose="020B0604030504040204" pitchFamily="34" charset="0"/>
              </a:rPr>
              <a:t> which have main method&gt;</a:t>
            </a:r>
          </a:p>
          <a:p>
            <a:r>
              <a:rPr lang="en-IN" sz="1400" dirty="0" smtClean="0">
                <a:latin typeface="Verdana" panose="020B0604030504040204" pitchFamily="34" charset="0"/>
                <a:ea typeface="Verdana" panose="020B0604030504040204" pitchFamily="34" charset="0"/>
                <a:cs typeface="Verdana" panose="020B0604030504040204" pitchFamily="34" charset="0"/>
              </a:rPr>
              <a:t>Three ways to update the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java command option “-</a:t>
            </a:r>
            <a:r>
              <a:rPr lang="en-IN" sz="1400" dirty="0" err="1" smtClean="0">
                <a:latin typeface="Verdana" panose="020B0604030504040204" pitchFamily="34" charset="0"/>
                <a:ea typeface="Verdana" panose="020B0604030504040204" pitchFamily="34" charset="0"/>
                <a:cs typeface="Verdana" panose="020B0604030504040204" pitchFamily="34" charset="0"/>
              </a:rPr>
              <a:t>cp</a:t>
            </a:r>
            <a:r>
              <a:rPr lang="en-IN" sz="1400" dirty="0" smtClean="0">
                <a:latin typeface="Verdana" panose="020B0604030504040204" pitchFamily="34" charset="0"/>
                <a:ea typeface="Verdana" panose="020B0604030504040204" pitchFamily="34" charset="0"/>
                <a:cs typeface="Verdana" panose="020B0604030504040204" pitchFamily="34" charset="0"/>
              </a:rPr>
              <a:t>” or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“Set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command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“Environment Variable window”</a:t>
            </a: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24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import keyword: </a:t>
            </a:r>
            <a:r>
              <a:rPr lang="en-IN" sz="1400" dirty="0" smtClean="0">
                <a:latin typeface="Verdana" panose="020B0604030504040204" pitchFamily="34" charset="0"/>
                <a:ea typeface="Verdana" panose="020B0604030504040204" pitchFamily="34" charset="0"/>
                <a:cs typeface="Verdana" panose="020B0604030504040204" pitchFamily="34" charset="0"/>
              </a:rPr>
              <a:t>this is used to access other package members from this package classes.</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First syntax allows compiler and JVM to access all public members (classes, interfaces &amp; </a:t>
            </a:r>
            <a:r>
              <a:rPr lang="en-IN" sz="1400" dirty="0" err="1" smtClean="0">
                <a:latin typeface="Verdana" panose="020B0604030504040204" pitchFamily="34" charset="0"/>
                <a:ea typeface="Verdana" panose="020B0604030504040204" pitchFamily="34" charset="0"/>
                <a:cs typeface="Verdana" panose="020B0604030504040204" pitchFamily="34" charset="0"/>
              </a:rPr>
              <a:t>enums</a:t>
            </a:r>
            <a:r>
              <a:rPr lang="en-IN" sz="1400" dirty="0" smtClean="0">
                <a:latin typeface="Verdana" panose="020B0604030504040204" pitchFamily="34" charset="0"/>
                <a:ea typeface="Verdana" panose="020B0604030504040204" pitchFamily="34" charset="0"/>
                <a:cs typeface="Verdana" panose="020B0604030504040204" pitchFamily="34" charset="0"/>
              </a:rPr>
              <a:t>) of that imported package, whereas second syntax allows compiler and JVM to access only that imported class.</a:t>
            </a:r>
          </a:p>
          <a:p>
            <a:r>
              <a:rPr lang="en-IN" sz="1400" b="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import statement must be placed before all class definitions and after package statement.</a:t>
            </a:r>
          </a:p>
          <a:p>
            <a:r>
              <a:rPr lang="en-IN" sz="1400" b="1" dirty="0" smtClean="0">
                <a:latin typeface="Verdana" panose="020B0604030504040204" pitchFamily="34" charset="0"/>
                <a:ea typeface="Verdana" panose="020B0604030504040204" pitchFamily="34" charset="0"/>
                <a:cs typeface="Verdana" panose="020B0604030504040204" pitchFamily="34" charset="0"/>
              </a:rPr>
              <a:t>static import: </a:t>
            </a:r>
            <a:r>
              <a:rPr lang="en-IN" sz="1400" dirty="0" smtClean="0">
                <a:latin typeface="Verdana" panose="020B0604030504040204" pitchFamily="34" charset="0"/>
                <a:ea typeface="Verdana" panose="020B0604030504040204" pitchFamily="34" charset="0"/>
                <a:cs typeface="Verdana" panose="020B0604030504040204" pitchFamily="34" charset="0"/>
              </a:rPr>
              <a:t>this feature is introduced in Java 5 to import static members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By using this feature we can access all</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without using class name from other classes with in the package 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protected and public members form outside package class members without using class name.</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nvPr>
        </p:nvGraphicFramePr>
        <p:xfrm>
          <a:off x="1029268" y="818866"/>
          <a:ext cx="7514230" cy="518160"/>
        </p:xfrm>
        <a:graphic>
          <a:graphicData uri="http://schemas.openxmlformats.org/drawingml/2006/table">
            <a:tbl>
              <a:tblPr firstRow="1" bandRow="1">
                <a:tableStyleId>{00A15C55-8517-42AA-B614-E9B94910E393}</a:tableStyleId>
              </a:tblPr>
              <a:tblGrid>
                <a:gridCol w="7514230"/>
              </a:tblGrid>
              <a:tr h="504967">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graphicFrame>
        <p:nvGraphicFramePr>
          <p:cNvPr id="7" name="Table 6"/>
          <p:cNvGraphicFramePr>
            <a:graphicFrameLocks noGrp="1"/>
          </p:cNvGraphicFramePr>
          <p:nvPr>
            <p:extLst/>
          </p:nvPr>
        </p:nvGraphicFramePr>
        <p:xfrm>
          <a:off x="1045191" y="3870126"/>
          <a:ext cx="7514230" cy="518160"/>
        </p:xfrm>
        <a:graphic>
          <a:graphicData uri="http://schemas.openxmlformats.org/drawingml/2006/table">
            <a:tbl>
              <a:tblPr firstRow="1" bandRow="1">
                <a:tableStyleId>{00A15C55-8517-42AA-B614-E9B94910E393}</a:tableStyleId>
              </a:tblPr>
              <a:tblGrid>
                <a:gridCol w="7514230"/>
              </a:tblGrid>
              <a:tr h="0">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static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packagename.classname.staticmembername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405379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Access Modifier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There are 4 types of access modifiers in Java.</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private:</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only accessible within the class.</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default:</a:t>
            </a:r>
            <a:r>
              <a:rPr lang="en-IN" sz="1600" dirty="0" smtClean="0">
                <a:latin typeface="Verdana" panose="020B0604030504040204" pitchFamily="34" charset="0"/>
                <a:ea typeface="Verdana" panose="020B0604030504040204" pitchFamily="34" charset="0"/>
                <a:cs typeface="Verdana" panose="020B0604030504040204" pitchFamily="34" charset="0"/>
              </a:rPr>
              <a:t> Default members with no-access modifier are access or visible within a package only.</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rotected:</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can be accessible within package form all classes but from outside package only in subclass that too only by using subclass object.</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ublic:</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accessible form the places of project.</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4487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2920</Words>
  <Application>Microsoft Office PowerPoint</Application>
  <PresentationFormat>Widescreen</PresentationFormat>
  <Paragraphs>502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lpstr>Package</vt:lpstr>
      <vt:lpstr>PowerPoint Presentation</vt:lpstr>
      <vt:lpstr>Access Modifier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53</cp:revision>
  <dcterms:created xsi:type="dcterms:W3CDTF">2021-01-08T06:20:59Z</dcterms:created>
  <dcterms:modified xsi:type="dcterms:W3CDTF">2021-01-22T10:52:02Z</dcterms:modified>
</cp:coreProperties>
</file>