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39"/>
  </p:notesMasterIdLst>
  <p:sldIdLst>
    <p:sldId id="256" r:id="rId6"/>
    <p:sldId id="321" r:id="rId7"/>
    <p:sldId id="257" r:id="rId8"/>
    <p:sldId id="312" r:id="rId9"/>
    <p:sldId id="279" r:id="rId10"/>
    <p:sldId id="322" r:id="rId11"/>
    <p:sldId id="309" r:id="rId12"/>
    <p:sldId id="286" r:id="rId13"/>
    <p:sldId id="313" r:id="rId14"/>
    <p:sldId id="323" r:id="rId15"/>
    <p:sldId id="308" r:id="rId16"/>
    <p:sldId id="325" r:id="rId17"/>
    <p:sldId id="289" r:id="rId18"/>
    <p:sldId id="326" r:id="rId19"/>
    <p:sldId id="314" r:id="rId20"/>
    <p:sldId id="315" r:id="rId21"/>
    <p:sldId id="280" r:id="rId22"/>
    <p:sldId id="316" r:id="rId23"/>
    <p:sldId id="317" r:id="rId24"/>
    <p:sldId id="318" r:id="rId25"/>
    <p:sldId id="319" r:id="rId26"/>
    <p:sldId id="320" r:id="rId27"/>
    <p:sldId id="282" r:id="rId28"/>
    <p:sldId id="261" r:id="rId29"/>
    <p:sldId id="283" r:id="rId30"/>
    <p:sldId id="262" r:id="rId31"/>
    <p:sldId id="297" r:id="rId32"/>
    <p:sldId id="301" r:id="rId33"/>
    <p:sldId id="324" r:id="rId34"/>
    <p:sldId id="284" r:id="rId35"/>
    <p:sldId id="293" r:id="rId36"/>
    <p:sldId id="294" r:id="rId37"/>
    <p:sldId id="278"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396" y="19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C995CC-6005-490E-A3CF-53DC3A0FC94F}" type="datetimeFigureOut">
              <a:rPr lang="en-US" smtClean="0"/>
              <a:pPr/>
              <a:t>25-May-20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744EED-401A-4534-B621-A6E9B26E848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744EED-401A-4534-B621-A6E9B26E8489}"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744EED-401A-4534-B621-A6E9B26E8489}"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744EED-401A-4534-B621-A6E9B26E8489}"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744EED-401A-4534-B621-A6E9B26E8489}"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467424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2" name="PlaceHolder 5"/>
          <p:cNvSpPr>
            <a:spLocks noGrp="1"/>
          </p:cNvSpPr>
          <p:nvPr>
            <p:ph type="body"/>
          </p:nvPr>
        </p:nvSpPr>
        <p:spPr>
          <a:xfrm>
            <a:off x="45720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203480"/>
            <a:ext cx="822924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457200" y="1203480"/>
            <a:ext cx="822924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36" name="Picture 35"/>
          <p:cNvPicPr/>
          <p:nvPr/>
        </p:nvPicPr>
        <p:blipFill>
          <a:blip r:embed="rId2"/>
          <a:stretch/>
        </p:blipFill>
        <p:spPr>
          <a:xfrm>
            <a:off x="2702160" y="1203480"/>
            <a:ext cx="3738600" cy="2982960"/>
          </a:xfrm>
          <a:prstGeom prst="rect">
            <a:avLst/>
          </a:prstGeom>
          <a:ln>
            <a:noFill/>
          </a:ln>
        </p:spPr>
      </p:pic>
      <p:pic>
        <p:nvPicPr>
          <p:cNvPr id="37" name="Picture 36"/>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4" name="PlaceHolder 3"/>
          <p:cNvSpPr>
            <a:spLocks noGrp="1"/>
          </p:cNvSpPr>
          <p:nvPr>
            <p:ph type="body"/>
          </p:nvPr>
        </p:nvSpPr>
        <p:spPr>
          <a:xfrm>
            <a:off x="45720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5" name="PlaceHolder 4"/>
          <p:cNvSpPr>
            <a:spLocks noGrp="1"/>
          </p:cNvSpPr>
          <p:nvPr>
            <p:ph type="body"/>
          </p:nvPr>
        </p:nvSpPr>
        <p:spPr>
          <a:xfrm>
            <a:off x="467424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0" name="PlaceHolder 4"/>
          <p:cNvSpPr>
            <a:spLocks noGrp="1"/>
          </p:cNvSpPr>
          <p:nvPr>
            <p:ph type="body"/>
          </p:nvPr>
        </p:nvSpPr>
        <p:spPr>
          <a:xfrm>
            <a:off x="467424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1" name="PlaceHolder 5"/>
          <p:cNvSpPr>
            <a:spLocks noGrp="1"/>
          </p:cNvSpPr>
          <p:nvPr>
            <p:ph type="body"/>
          </p:nvPr>
        </p:nvSpPr>
        <p:spPr>
          <a:xfrm>
            <a:off x="45720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203480"/>
            <a:ext cx="822924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4" name="PlaceHolder 3"/>
          <p:cNvSpPr>
            <a:spLocks noGrp="1"/>
          </p:cNvSpPr>
          <p:nvPr>
            <p:ph type="body"/>
          </p:nvPr>
        </p:nvSpPr>
        <p:spPr>
          <a:xfrm>
            <a:off x="457200" y="1203480"/>
            <a:ext cx="822924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75" name="Picture 74"/>
          <p:cNvPicPr/>
          <p:nvPr/>
        </p:nvPicPr>
        <p:blipFill>
          <a:blip r:embed="rId2"/>
          <a:stretch/>
        </p:blipFill>
        <p:spPr>
          <a:xfrm>
            <a:off x="2702160" y="1203480"/>
            <a:ext cx="3738600" cy="2982960"/>
          </a:xfrm>
          <a:prstGeom prst="rect">
            <a:avLst/>
          </a:prstGeom>
          <a:ln>
            <a:noFill/>
          </a:ln>
        </p:spPr>
      </p:pic>
      <p:pic>
        <p:nvPicPr>
          <p:cNvPr id="76" name="Picture 75"/>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8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87" name="PlaceHolder 2"/>
          <p:cNvSpPr>
            <a:spLocks noGrp="1"/>
          </p:cNvSpPr>
          <p:nvPr>
            <p:ph type="body"/>
          </p:nvPr>
        </p:nvSpPr>
        <p:spPr>
          <a:xfrm>
            <a:off x="457200" y="1203480"/>
            <a:ext cx="822924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45720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94" name="PlaceHolder 2"/>
          <p:cNvSpPr>
            <a:spLocks noGrp="1"/>
          </p:cNvSpPr>
          <p:nvPr>
            <p:ph type="body"/>
          </p:nvPr>
        </p:nvSpPr>
        <p:spPr>
          <a:xfrm>
            <a:off x="45720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95" name="PlaceHolder 3"/>
          <p:cNvSpPr>
            <a:spLocks noGrp="1"/>
          </p:cNvSpPr>
          <p:nvPr>
            <p:ph type="body"/>
          </p:nvPr>
        </p:nvSpPr>
        <p:spPr>
          <a:xfrm>
            <a:off x="45720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96" name="PlaceHolder 4"/>
          <p:cNvSpPr>
            <a:spLocks noGrp="1"/>
          </p:cNvSpPr>
          <p:nvPr>
            <p:ph type="body"/>
          </p:nvPr>
        </p:nvSpPr>
        <p:spPr>
          <a:xfrm>
            <a:off x="467424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98" name="PlaceHolder 2"/>
          <p:cNvSpPr>
            <a:spLocks noGrp="1"/>
          </p:cNvSpPr>
          <p:nvPr>
            <p:ph type="body"/>
          </p:nvPr>
        </p:nvSpPr>
        <p:spPr>
          <a:xfrm>
            <a:off x="45720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99" name="PlaceHolder 3"/>
          <p:cNvSpPr>
            <a:spLocks noGrp="1"/>
          </p:cNvSpPr>
          <p:nvPr>
            <p:ph type="body"/>
          </p:nvPr>
        </p:nvSpPr>
        <p:spPr>
          <a:xfrm>
            <a:off x="467424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00" name="PlaceHolder 4"/>
          <p:cNvSpPr>
            <a:spLocks noGrp="1"/>
          </p:cNvSpPr>
          <p:nvPr>
            <p:ph type="body"/>
          </p:nvPr>
        </p:nvSpPr>
        <p:spPr>
          <a:xfrm>
            <a:off x="467424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04" name="PlaceHolder 4"/>
          <p:cNvSpPr>
            <a:spLocks noGrp="1"/>
          </p:cNvSpPr>
          <p:nvPr>
            <p:ph type="body"/>
          </p:nvPr>
        </p:nvSpPr>
        <p:spPr>
          <a:xfrm>
            <a:off x="457200" y="2761920"/>
            <a:ext cx="822924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06" name="PlaceHolder 2"/>
          <p:cNvSpPr>
            <a:spLocks noGrp="1"/>
          </p:cNvSpPr>
          <p:nvPr>
            <p:ph type="body"/>
          </p:nvPr>
        </p:nvSpPr>
        <p:spPr>
          <a:xfrm>
            <a:off x="457200" y="1203480"/>
            <a:ext cx="822924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07" name="PlaceHolder 3"/>
          <p:cNvSpPr>
            <a:spLocks noGrp="1"/>
          </p:cNvSpPr>
          <p:nvPr>
            <p:ph type="body"/>
          </p:nvPr>
        </p:nvSpPr>
        <p:spPr>
          <a:xfrm>
            <a:off x="457200" y="2761920"/>
            <a:ext cx="822924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10" name="PlaceHolder 3"/>
          <p:cNvSpPr>
            <a:spLocks noGrp="1"/>
          </p:cNvSpPr>
          <p:nvPr>
            <p:ph type="body"/>
          </p:nvPr>
        </p:nvSpPr>
        <p:spPr>
          <a:xfrm>
            <a:off x="467424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11" name="PlaceHolder 4"/>
          <p:cNvSpPr>
            <a:spLocks noGrp="1"/>
          </p:cNvSpPr>
          <p:nvPr>
            <p:ph type="body"/>
          </p:nvPr>
        </p:nvSpPr>
        <p:spPr>
          <a:xfrm>
            <a:off x="467424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12" name="PlaceHolder 5"/>
          <p:cNvSpPr>
            <a:spLocks noGrp="1"/>
          </p:cNvSpPr>
          <p:nvPr>
            <p:ph type="body"/>
          </p:nvPr>
        </p:nvSpPr>
        <p:spPr>
          <a:xfrm>
            <a:off x="45720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14" name="PlaceHolder 2"/>
          <p:cNvSpPr>
            <a:spLocks noGrp="1"/>
          </p:cNvSpPr>
          <p:nvPr>
            <p:ph type="body"/>
          </p:nvPr>
        </p:nvSpPr>
        <p:spPr>
          <a:xfrm>
            <a:off x="457200" y="1203480"/>
            <a:ext cx="822924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15" name="PlaceHolder 3"/>
          <p:cNvSpPr>
            <a:spLocks noGrp="1"/>
          </p:cNvSpPr>
          <p:nvPr>
            <p:ph type="body"/>
          </p:nvPr>
        </p:nvSpPr>
        <p:spPr>
          <a:xfrm>
            <a:off x="457200" y="1203480"/>
            <a:ext cx="822924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116" name="Picture 115"/>
          <p:cNvPicPr/>
          <p:nvPr/>
        </p:nvPicPr>
        <p:blipFill>
          <a:blip r:embed="rId2"/>
          <a:stretch/>
        </p:blipFill>
        <p:spPr>
          <a:xfrm>
            <a:off x="2702160" y="1203480"/>
            <a:ext cx="3738600" cy="2982960"/>
          </a:xfrm>
          <a:prstGeom prst="rect">
            <a:avLst/>
          </a:prstGeom>
          <a:ln>
            <a:noFill/>
          </a:ln>
        </p:spPr>
      </p:pic>
      <p:pic>
        <p:nvPicPr>
          <p:cNvPr id="117" name="Picture 116"/>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2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23" name="PlaceHolder 2"/>
          <p:cNvSpPr>
            <a:spLocks noGrp="1"/>
          </p:cNvSpPr>
          <p:nvPr>
            <p:ph type="body"/>
          </p:nvPr>
        </p:nvSpPr>
        <p:spPr>
          <a:xfrm>
            <a:off x="457200" y="1203480"/>
            <a:ext cx="822924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25" name="PlaceHolder 2"/>
          <p:cNvSpPr>
            <a:spLocks noGrp="1"/>
          </p:cNvSpPr>
          <p:nvPr>
            <p:ph type="body"/>
          </p:nvPr>
        </p:nvSpPr>
        <p:spPr>
          <a:xfrm>
            <a:off x="45720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26" name="PlaceHolder 3"/>
          <p:cNvSpPr>
            <a:spLocks noGrp="1"/>
          </p:cNvSpPr>
          <p:nvPr>
            <p:ph type="body"/>
          </p:nvPr>
        </p:nvSpPr>
        <p:spPr>
          <a:xfrm>
            <a:off x="467424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30" name="PlaceHolder 2"/>
          <p:cNvSpPr>
            <a:spLocks noGrp="1"/>
          </p:cNvSpPr>
          <p:nvPr>
            <p:ph type="body"/>
          </p:nvPr>
        </p:nvSpPr>
        <p:spPr>
          <a:xfrm>
            <a:off x="45720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31" name="PlaceHolder 3"/>
          <p:cNvSpPr>
            <a:spLocks noGrp="1"/>
          </p:cNvSpPr>
          <p:nvPr>
            <p:ph type="body"/>
          </p:nvPr>
        </p:nvSpPr>
        <p:spPr>
          <a:xfrm>
            <a:off x="45720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32" name="PlaceHolder 4"/>
          <p:cNvSpPr>
            <a:spLocks noGrp="1"/>
          </p:cNvSpPr>
          <p:nvPr>
            <p:ph type="body"/>
          </p:nvPr>
        </p:nvSpPr>
        <p:spPr>
          <a:xfrm>
            <a:off x="467424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34" name="PlaceHolder 2"/>
          <p:cNvSpPr>
            <a:spLocks noGrp="1"/>
          </p:cNvSpPr>
          <p:nvPr>
            <p:ph type="body"/>
          </p:nvPr>
        </p:nvSpPr>
        <p:spPr>
          <a:xfrm>
            <a:off x="45720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36" name="PlaceHolder 4"/>
          <p:cNvSpPr>
            <a:spLocks noGrp="1"/>
          </p:cNvSpPr>
          <p:nvPr>
            <p:ph type="body"/>
          </p:nvPr>
        </p:nvSpPr>
        <p:spPr>
          <a:xfrm>
            <a:off x="467424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38" name="PlaceHolder 2"/>
          <p:cNvSpPr>
            <a:spLocks noGrp="1"/>
          </p:cNvSpPr>
          <p:nvPr>
            <p:ph type="body"/>
          </p:nvPr>
        </p:nvSpPr>
        <p:spPr>
          <a:xfrm>
            <a:off x="45720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0" name="PlaceHolder 4"/>
          <p:cNvSpPr>
            <a:spLocks noGrp="1"/>
          </p:cNvSpPr>
          <p:nvPr>
            <p:ph type="body"/>
          </p:nvPr>
        </p:nvSpPr>
        <p:spPr>
          <a:xfrm>
            <a:off x="457200" y="2761920"/>
            <a:ext cx="822924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42" name="PlaceHolder 2"/>
          <p:cNvSpPr>
            <a:spLocks noGrp="1"/>
          </p:cNvSpPr>
          <p:nvPr>
            <p:ph type="body"/>
          </p:nvPr>
        </p:nvSpPr>
        <p:spPr>
          <a:xfrm>
            <a:off x="457200" y="1203480"/>
            <a:ext cx="822924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3" name="PlaceHolder 3"/>
          <p:cNvSpPr>
            <a:spLocks noGrp="1"/>
          </p:cNvSpPr>
          <p:nvPr>
            <p:ph type="body"/>
          </p:nvPr>
        </p:nvSpPr>
        <p:spPr>
          <a:xfrm>
            <a:off x="457200" y="2761920"/>
            <a:ext cx="822924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7" name="PlaceHolder 4"/>
          <p:cNvSpPr>
            <a:spLocks noGrp="1"/>
          </p:cNvSpPr>
          <p:nvPr>
            <p:ph type="body"/>
          </p:nvPr>
        </p:nvSpPr>
        <p:spPr>
          <a:xfrm>
            <a:off x="467424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8" name="PlaceHolder 5"/>
          <p:cNvSpPr>
            <a:spLocks noGrp="1"/>
          </p:cNvSpPr>
          <p:nvPr>
            <p:ph type="body"/>
          </p:nvPr>
        </p:nvSpPr>
        <p:spPr>
          <a:xfrm>
            <a:off x="45720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50" name="PlaceHolder 2"/>
          <p:cNvSpPr>
            <a:spLocks noGrp="1"/>
          </p:cNvSpPr>
          <p:nvPr>
            <p:ph type="body"/>
          </p:nvPr>
        </p:nvSpPr>
        <p:spPr>
          <a:xfrm>
            <a:off x="457200" y="1203480"/>
            <a:ext cx="822924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51" name="PlaceHolder 3"/>
          <p:cNvSpPr>
            <a:spLocks noGrp="1"/>
          </p:cNvSpPr>
          <p:nvPr>
            <p:ph type="body"/>
          </p:nvPr>
        </p:nvSpPr>
        <p:spPr>
          <a:xfrm>
            <a:off x="457200" y="1203480"/>
            <a:ext cx="822924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152" name="Picture 151"/>
          <p:cNvPicPr/>
          <p:nvPr/>
        </p:nvPicPr>
        <p:blipFill>
          <a:blip r:embed="rId2"/>
          <a:stretch/>
        </p:blipFill>
        <p:spPr>
          <a:xfrm>
            <a:off x="2702160" y="1203480"/>
            <a:ext cx="3738600" cy="2982960"/>
          </a:xfrm>
          <a:prstGeom prst="rect">
            <a:avLst/>
          </a:prstGeom>
          <a:ln>
            <a:noFill/>
          </a:ln>
        </p:spPr>
      </p:pic>
      <p:pic>
        <p:nvPicPr>
          <p:cNvPr id="153" name="Picture 152"/>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6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63" name="PlaceHolder 2"/>
          <p:cNvSpPr>
            <a:spLocks noGrp="1"/>
          </p:cNvSpPr>
          <p:nvPr>
            <p:ph type="body"/>
          </p:nvPr>
        </p:nvSpPr>
        <p:spPr>
          <a:xfrm>
            <a:off x="457200" y="1203480"/>
            <a:ext cx="822924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65" name="PlaceHolder 2"/>
          <p:cNvSpPr>
            <a:spLocks noGrp="1"/>
          </p:cNvSpPr>
          <p:nvPr>
            <p:ph type="body"/>
          </p:nvPr>
        </p:nvSpPr>
        <p:spPr>
          <a:xfrm>
            <a:off x="45720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66" name="PlaceHolder 3"/>
          <p:cNvSpPr>
            <a:spLocks noGrp="1"/>
          </p:cNvSpPr>
          <p:nvPr>
            <p:ph type="body"/>
          </p:nvPr>
        </p:nvSpPr>
        <p:spPr>
          <a:xfrm>
            <a:off x="467424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70" name="PlaceHolder 2"/>
          <p:cNvSpPr>
            <a:spLocks noGrp="1"/>
          </p:cNvSpPr>
          <p:nvPr>
            <p:ph type="body"/>
          </p:nvPr>
        </p:nvSpPr>
        <p:spPr>
          <a:xfrm>
            <a:off x="45720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71" name="PlaceHolder 3"/>
          <p:cNvSpPr>
            <a:spLocks noGrp="1"/>
          </p:cNvSpPr>
          <p:nvPr>
            <p:ph type="body"/>
          </p:nvPr>
        </p:nvSpPr>
        <p:spPr>
          <a:xfrm>
            <a:off x="45720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72" name="PlaceHolder 4"/>
          <p:cNvSpPr>
            <a:spLocks noGrp="1"/>
          </p:cNvSpPr>
          <p:nvPr>
            <p:ph type="body"/>
          </p:nvPr>
        </p:nvSpPr>
        <p:spPr>
          <a:xfrm>
            <a:off x="467424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74" name="PlaceHolder 2"/>
          <p:cNvSpPr>
            <a:spLocks noGrp="1"/>
          </p:cNvSpPr>
          <p:nvPr>
            <p:ph type="body"/>
          </p:nvPr>
        </p:nvSpPr>
        <p:spPr>
          <a:xfrm>
            <a:off x="45720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75" name="PlaceHolder 3"/>
          <p:cNvSpPr>
            <a:spLocks noGrp="1"/>
          </p:cNvSpPr>
          <p:nvPr>
            <p:ph type="body"/>
          </p:nvPr>
        </p:nvSpPr>
        <p:spPr>
          <a:xfrm>
            <a:off x="467424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76" name="PlaceHolder 4"/>
          <p:cNvSpPr>
            <a:spLocks noGrp="1"/>
          </p:cNvSpPr>
          <p:nvPr>
            <p:ph type="body"/>
          </p:nvPr>
        </p:nvSpPr>
        <p:spPr>
          <a:xfrm>
            <a:off x="467424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78" name="PlaceHolder 2"/>
          <p:cNvSpPr>
            <a:spLocks noGrp="1"/>
          </p:cNvSpPr>
          <p:nvPr>
            <p:ph type="body"/>
          </p:nvPr>
        </p:nvSpPr>
        <p:spPr>
          <a:xfrm>
            <a:off x="45720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79" name="PlaceHolder 3"/>
          <p:cNvSpPr>
            <a:spLocks noGrp="1"/>
          </p:cNvSpPr>
          <p:nvPr>
            <p:ph type="body"/>
          </p:nvPr>
        </p:nvSpPr>
        <p:spPr>
          <a:xfrm>
            <a:off x="467424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80" name="PlaceHolder 4"/>
          <p:cNvSpPr>
            <a:spLocks noGrp="1"/>
          </p:cNvSpPr>
          <p:nvPr>
            <p:ph type="body"/>
          </p:nvPr>
        </p:nvSpPr>
        <p:spPr>
          <a:xfrm>
            <a:off x="457200" y="2761920"/>
            <a:ext cx="822924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82" name="PlaceHolder 2"/>
          <p:cNvSpPr>
            <a:spLocks noGrp="1"/>
          </p:cNvSpPr>
          <p:nvPr>
            <p:ph type="body"/>
          </p:nvPr>
        </p:nvSpPr>
        <p:spPr>
          <a:xfrm>
            <a:off x="457200" y="1203480"/>
            <a:ext cx="822924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83" name="PlaceHolder 3"/>
          <p:cNvSpPr>
            <a:spLocks noGrp="1"/>
          </p:cNvSpPr>
          <p:nvPr>
            <p:ph type="body"/>
          </p:nvPr>
        </p:nvSpPr>
        <p:spPr>
          <a:xfrm>
            <a:off x="457200" y="2761920"/>
            <a:ext cx="822924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85" name="PlaceHolder 2"/>
          <p:cNvSpPr>
            <a:spLocks noGrp="1"/>
          </p:cNvSpPr>
          <p:nvPr>
            <p:ph type="body"/>
          </p:nvPr>
        </p:nvSpPr>
        <p:spPr>
          <a:xfrm>
            <a:off x="45720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86" name="PlaceHolder 3"/>
          <p:cNvSpPr>
            <a:spLocks noGrp="1"/>
          </p:cNvSpPr>
          <p:nvPr>
            <p:ph type="body"/>
          </p:nvPr>
        </p:nvSpPr>
        <p:spPr>
          <a:xfrm>
            <a:off x="467424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87" name="PlaceHolder 4"/>
          <p:cNvSpPr>
            <a:spLocks noGrp="1"/>
          </p:cNvSpPr>
          <p:nvPr>
            <p:ph type="body"/>
          </p:nvPr>
        </p:nvSpPr>
        <p:spPr>
          <a:xfrm>
            <a:off x="467424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88" name="PlaceHolder 5"/>
          <p:cNvSpPr>
            <a:spLocks noGrp="1"/>
          </p:cNvSpPr>
          <p:nvPr>
            <p:ph type="body"/>
          </p:nvPr>
        </p:nvSpPr>
        <p:spPr>
          <a:xfrm>
            <a:off x="45720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90" name="PlaceHolder 2"/>
          <p:cNvSpPr>
            <a:spLocks noGrp="1"/>
          </p:cNvSpPr>
          <p:nvPr>
            <p:ph type="body"/>
          </p:nvPr>
        </p:nvSpPr>
        <p:spPr>
          <a:xfrm>
            <a:off x="457200" y="1203480"/>
            <a:ext cx="822924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91" name="PlaceHolder 3"/>
          <p:cNvSpPr>
            <a:spLocks noGrp="1"/>
          </p:cNvSpPr>
          <p:nvPr>
            <p:ph type="body"/>
          </p:nvPr>
        </p:nvSpPr>
        <p:spPr>
          <a:xfrm>
            <a:off x="457200" y="1203480"/>
            <a:ext cx="822924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192" name="Picture 191"/>
          <p:cNvPicPr/>
          <p:nvPr/>
        </p:nvPicPr>
        <p:blipFill>
          <a:blip r:embed="rId2"/>
          <a:stretch/>
        </p:blipFill>
        <p:spPr>
          <a:xfrm>
            <a:off x="2702160" y="1203480"/>
            <a:ext cx="3738600" cy="2982960"/>
          </a:xfrm>
          <a:prstGeom prst="rect">
            <a:avLst/>
          </a:prstGeom>
          <a:ln>
            <a:noFill/>
          </a:ln>
        </p:spPr>
      </p:pic>
      <p:pic>
        <p:nvPicPr>
          <p:cNvPr id="193" name="Picture 192"/>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45720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6" name="PlaceHolder 4"/>
          <p:cNvSpPr>
            <a:spLocks noGrp="1"/>
          </p:cNvSpPr>
          <p:nvPr>
            <p:ph type="body"/>
          </p:nvPr>
        </p:nvSpPr>
        <p:spPr>
          <a:xfrm>
            <a:off x="467424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996480" y="2003760"/>
            <a:ext cx="4523400" cy="1159560"/>
          </a:xfrm>
          <a:prstGeom prst="rect">
            <a:avLst/>
          </a:prstGeom>
        </p:spPr>
        <p:txBody>
          <a:bodyPr tIns="91440" bIns="91440" anchor="b"/>
          <a:lstStyle/>
          <a:p>
            <a:endParaRPr lang="en-IN" sz="1400" b="0" strike="noStrike" spc="-1">
              <a:solidFill>
                <a:srgbClr val="000000"/>
              </a:solidFill>
              <a:uFill>
                <a:solidFill>
                  <a:srgbClr val="FFFFFF"/>
                </a:solidFill>
              </a:uFill>
              <a:latin typeface="Arial"/>
            </a:endParaRPr>
          </a:p>
        </p:txBody>
      </p:sp>
      <p:sp>
        <p:nvSpPr>
          <p:cNvPr id="5" name="CustomShape 2"/>
          <p:cNvSpPr/>
          <p:nvPr/>
        </p:nvSpPr>
        <p:spPr>
          <a:xfrm>
            <a:off x="-6120" y="3676680"/>
            <a:ext cx="9161640" cy="360"/>
          </a:xfrm>
          <a:custGeom>
            <a:avLst/>
            <a:gdLst/>
            <a:ahLst/>
            <a:cxnLst/>
            <a:rect l="l" t="t" r="r" b="b"/>
            <a:pathLst>
              <a:path w="21600" h="21600">
                <a:moveTo>
                  <a:pt x="0" y="0"/>
                </a:moveTo>
                <a:lnTo>
                  <a:pt x="21600" y="21600"/>
                </a:lnTo>
              </a:path>
            </a:pathLst>
          </a:custGeom>
          <a:noFill/>
          <a:ln w="9360">
            <a:solidFill>
              <a:srgbClr val="000000"/>
            </a:solidFill>
            <a:round/>
          </a:ln>
        </p:spPr>
        <p:style>
          <a:lnRef idx="0">
            <a:scrgbClr r="0" g="0" b="0"/>
          </a:lnRef>
          <a:fillRef idx="0">
            <a:scrgbClr r="0" g="0" b="0"/>
          </a:fillRef>
          <a:effectRef idx="0">
            <a:scrgbClr r="0" g="0" b="0"/>
          </a:effectRef>
          <a:fontRef idx="minor"/>
        </p:style>
      </p:sp>
      <p:sp>
        <p:nvSpPr>
          <p:cNvPr id="2" name="CustomShape 3"/>
          <p:cNvSpPr/>
          <p:nvPr/>
        </p:nvSpPr>
        <p:spPr>
          <a:xfrm>
            <a:off x="1117800" y="3393000"/>
            <a:ext cx="566640" cy="566640"/>
          </a:xfrm>
          <a:prstGeom prst="ellipse">
            <a:avLst/>
          </a:prstGeom>
          <a:solidFill>
            <a:srgbClr val="FFCD00"/>
          </a:solidFill>
          <a:ln>
            <a:noFill/>
          </a:ln>
        </p:spPr>
        <p:style>
          <a:lnRef idx="0">
            <a:scrgbClr r="0" g="0" b="0"/>
          </a:lnRef>
          <a:fillRef idx="0">
            <a:scrgbClr r="0" g="0" b="0"/>
          </a:fillRef>
          <a:effectRef idx="0">
            <a:scrgbClr r="0" g="0" b="0"/>
          </a:effectRef>
          <a:fontRef idx="minor"/>
        </p:style>
      </p:sp>
      <p:sp>
        <p:nvSpPr>
          <p:cNvPr id="3" name="PlaceHolder 4"/>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CustomShape 1"/>
          <p:cNvSpPr/>
          <p:nvPr/>
        </p:nvSpPr>
        <p:spPr>
          <a:xfrm>
            <a:off x="0" y="1131840"/>
            <a:ext cx="1375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39" name="CustomShape 2"/>
          <p:cNvSpPr/>
          <p:nvPr/>
        </p:nvSpPr>
        <p:spPr>
          <a:xfrm>
            <a:off x="817560" y="928800"/>
            <a:ext cx="405360" cy="405360"/>
          </a:xfrm>
          <a:prstGeom prst="ellipse">
            <a:avLst/>
          </a:prstGeom>
          <a:solidFill>
            <a:srgbClr val="FFCD00"/>
          </a:solidFill>
          <a:ln>
            <a:noFill/>
          </a:ln>
        </p:spPr>
        <p:style>
          <a:lnRef idx="0">
            <a:scrgbClr r="0" g="0" b="0"/>
          </a:lnRef>
          <a:fillRef idx="0">
            <a:scrgbClr r="0" g="0" b="0"/>
          </a:fillRef>
          <a:effectRef idx="0">
            <a:scrgbClr r="0" g="0" b="0"/>
          </a:effectRef>
          <a:fontRef idx="minor"/>
        </p:style>
      </p:sp>
      <p:sp>
        <p:nvSpPr>
          <p:cNvPr id="40" name="PlaceHolder 3"/>
          <p:cNvSpPr>
            <a:spLocks noGrp="1"/>
          </p:cNvSpPr>
          <p:nvPr>
            <p:ph type="title"/>
          </p:nvPr>
        </p:nvSpPr>
        <p:spPr>
          <a:xfrm>
            <a:off x="1381320" y="922680"/>
            <a:ext cx="3877920" cy="435240"/>
          </a:xfrm>
          <a:prstGeom prst="rect">
            <a:avLst/>
          </a:prstGeom>
        </p:spPr>
        <p:txBody>
          <a:bodyPr tIns="91440" bIns="91440" anchor="ctr"/>
          <a:lstStyle/>
          <a:p>
            <a:endParaRPr lang="en-IN" sz="1400" b="0" strike="noStrike" spc="-1">
              <a:solidFill>
                <a:srgbClr val="000000"/>
              </a:solidFill>
              <a:uFill>
                <a:solidFill>
                  <a:srgbClr val="FFFFFF"/>
                </a:solidFill>
              </a:uFill>
              <a:latin typeface="Arial"/>
            </a:endParaRPr>
          </a:p>
        </p:txBody>
      </p:sp>
      <p:sp>
        <p:nvSpPr>
          <p:cNvPr id="41" name="PlaceHolder 4"/>
          <p:cNvSpPr>
            <a:spLocks noGrp="1"/>
          </p:cNvSpPr>
          <p:nvPr>
            <p:ph type="body"/>
          </p:nvPr>
        </p:nvSpPr>
        <p:spPr>
          <a:xfrm>
            <a:off x="1381320" y="1616400"/>
            <a:ext cx="6809400" cy="3111840"/>
          </a:xfrm>
          <a:prstGeom prst="rect">
            <a:avLst/>
          </a:prstGeom>
        </p:spPr>
        <p:txBody>
          <a:bodyPr tIns="91440" bIns="91440"/>
          <a:lstStyle/>
          <a:p>
            <a:pPr marL="432000" indent="-324000">
              <a:buClr>
                <a:srgbClr val="000000"/>
              </a:buClr>
              <a:buSzPct val="45000"/>
              <a:buFont typeface="Wingdings" charset="2"/>
              <a:buChar char=""/>
            </a:pPr>
            <a:r>
              <a:rPr lang="en-IN" sz="2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4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4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400" b="0" strike="noStrike" spc="-1">
                <a:solidFill>
                  <a:srgbClr val="000000"/>
                </a:solidFill>
                <a:uFill>
                  <a:solidFill>
                    <a:srgbClr val="FFFFFF"/>
                  </a:solidFill>
                </a:uFill>
                <a:latin typeface="Arial"/>
              </a:rPr>
              <a:t>Seventh Outline Level</a:t>
            </a:r>
          </a:p>
        </p:txBody>
      </p:sp>
      <p:sp>
        <p:nvSpPr>
          <p:cNvPr id="42" name="CustomShape 5"/>
          <p:cNvSpPr/>
          <p:nvPr/>
        </p:nvSpPr>
        <p:spPr>
          <a:xfrm>
            <a:off x="5265720" y="1131840"/>
            <a:ext cx="387792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1381320" y="922680"/>
            <a:ext cx="3877920" cy="435240"/>
          </a:xfrm>
          <a:prstGeom prst="rect">
            <a:avLst/>
          </a:prstGeom>
        </p:spPr>
        <p:txBody>
          <a:bodyPr tIns="91440" bIns="91440" anchor="ctr"/>
          <a:lstStyle/>
          <a:p>
            <a:endParaRPr lang="en-IN" sz="1400" b="0" strike="noStrike" spc="-1">
              <a:solidFill>
                <a:srgbClr val="000000"/>
              </a:solidFill>
              <a:uFill>
                <a:solidFill>
                  <a:srgbClr val="FFFFFF"/>
                </a:solidFill>
              </a:uFill>
              <a:latin typeface="Arial"/>
            </a:endParaRPr>
          </a:p>
        </p:txBody>
      </p:sp>
      <p:sp>
        <p:nvSpPr>
          <p:cNvPr id="78" name="PlaceHolder 2"/>
          <p:cNvSpPr>
            <a:spLocks noGrp="1"/>
          </p:cNvSpPr>
          <p:nvPr>
            <p:ph type="body"/>
          </p:nvPr>
        </p:nvSpPr>
        <p:spPr>
          <a:xfrm>
            <a:off x="1381320" y="1650960"/>
            <a:ext cx="2333520" cy="3121920"/>
          </a:xfrm>
          <a:prstGeom prst="rect">
            <a:avLst/>
          </a:prstGeom>
        </p:spPr>
        <p:txBody>
          <a:bodyPr tIns="91440" bIns="9144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
        <p:nvSpPr>
          <p:cNvPr id="79" name="PlaceHolder 3"/>
          <p:cNvSpPr>
            <a:spLocks noGrp="1"/>
          </p:cNvSpPr>
          <p:nvPr>
            <p:ph type="body"/>
          </p:nvPr>
        </p:nvSpPr>
        <p:spPr>
          <a:xfrm>
            <a:off x="3835080" y="1650960"/>
            <a:ext cx="2333520" cy="3121920"/>
          </a:xfrm>
          <a:prstGeom prst="rect">
            <a:avLst/>
          </a:prstGeom>
        </p:spPr>
        <p:txBody>
          <a:bodyPr tIns="91440" bIns="9144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
        <p:nvSpPr>
          <p:cNvPr id="80" name="PlaceHolder 4"/>
          <p:cNvSpPr>
            <a:spLocks noGrp="1"/>
          </p:cNvSpPr>
          <p:nvPr>
            <p:ph type="body"/>
          </p:nvPr>
        </p:nvSpPr>
        <p:spPr>
          <a:xfrm>
            <a:off x="6288480" y="1650960"/>
            <a:ext cx="2333520" cy="3121920"/>
          </a:xfrm>
          <a:prstGeom prst="rect">
            <a:avLst/>
          </a:prstGeom>
        </p:spPr>
        <p:txBody>
          <a:bodyPr tIns="91440" bIns="9144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
        <p:nvSpPr>
          <p:cNvPr id="81" name="CustomShape 5"/>
          <p:cNvSpPr/>
          <p:nvPr/>
        </p:nvSpPr>
        <p:spPr>
          <a:xfrm>
            <a:off x="0" y="1131840"/>
            <a:ext cx="1375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82" name="CustomShape 6"/>
          <p:cNvSpPr/>
          <p:nvPr/>
        </p:nvSpPr>
        <p:spPr>
          <a:xfrm>
            <a:off x="817560" y="928800"/>
            <a:ext cx="405360" cy="405360"/>
          </a:xfrm>
          <a:prstGeom prst="ellipse">
            <a:avLst/>
          </a:prstGeom>
          <a:solidFill>
            <a:srgbClr val="FFCD00"/>
          </a:solidFill>
          <a:ln>
            <a:noFill/>
          </a:ln>
        </p:spPr>
        <p:style>
          <a:lnRef idx="0">
            <a:scrgbClr r="0" g="0" b="0"/>
          </a:lnRef>
          <a:fillRef idx="0">
            <a:scrgbClr r="0" g="0" b="0"/>
          </a:fillRef>
          <a:effectRef idx="0">
            <a:scrgbClr r="0" g="0" b="0"/>
          </a:effectRef>
          <a:fontRef idx="minor"/>
        </p:style>
      </p:sp>
      <p:sp>
        <p:nvSpPr>
          <p:cNvPr id="83" name="CustomShape 7"/>
          <p:cNvSpPr/>
          <p:nvPr/>
        </p:nvSpPr>
        <p:spPr>
          <a:xfrm>
            <a:off x="5265720" y="1131840"/>
            <a:ext cx="387792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tIns="0" rIns="0" bIns="0" anchor="ctr"/>
          <a:lstStyle/>
          <a:p>
            <a:r>
              <a:rPr lang="en-IN" sz="1400" b="0" strike="noStrike" spc="-1">
                <a:solidFill>
                  <a:srgbClr val="000000"/>
                </a:solidFill>
                <a:uFill>
                  <a:solidFill>
                    <a:srgbClr val="FFFFFF"/>
                  </a:solidFill>
                </a:uFill>
                <a:latin typeface="Arial"/>
              </a:rPr>
              <a:t>Click to edit the title text format</a:t>
            </a:r>
          </a:p>
        </p:txBody>
      </p:sp>
      <p:sp>
        <p:nvSpPr>
          <p:cNvPr id="119" name="PlaceHolder 2"/>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 name="PlaceHolder 1"/>
          <p:cNvSpPr>
            <a:spLocks noGrp="1"/>
          </p:cNvSpPr>
          <p:nvPr>
            <p:ph type="title"/>
          </p:nvPr>
        </p:nvSpPr>
        <p:spPr>
          <a:xfrm>
            <a:off x="1381320" y="922680"/>
            <a:ext cx="3877920" cy="435240"/>
          </a:xfrm>
          <a:prstGeom prst="rect">
            <a:avLst/>
          </a:prstGeom>
        </p:spPr>
        <p:txBody>
          <a:bodyPr tIns="91440" bIns="91440" anchor="ctr"/>
          <a:lstStyle/>
          <a:p>
            <a:endParaRPr lang="en-IN" sz="1400" b="0" strike="noStrike" spc="-1">
              <a:solidFill>
                <a:srgbClr val="000000"/>
              </a:solidFill>
              <a:uFill>
                <a:solidFill>
                  <a:srgbClr val="FFFFFF"/>
                </a:solidFill>
              </a:uFill>
              <a:latin typeface="Arial"/>
            </a:endParaRPr>
          </a:p>
        </p:txBody>
      </p:sp>
      <p:sp>
        <p:nvSpPr>
          <p:cNvPr id="155" name="PlaceHolder 2"/>
          <p:cNvSpPr>
            <a:spLocks noGrp="1"/>
          </p:cNvSpPr>
          <p:nvPr>
            <p:ph type="body"/>
          </p:nvPr>
        </p:nvSpPr>
        <p:spPr>
          <a:xfrm>
            <a:off x="1381320" y="1618560"/>
            <a:ext cx="3425040" cy="3230640"/>
          </a:xfrm>
          <a:prstGeom prst="rect">
            <a:avLst/>
          </a:prstGeom>
        </p:spPr>
        <p:txBody>
          <a:bodyPr tIns="91440" bIns="91440"/>
          <a:lstStyle/>
          <a:p>
            <a:pPr marL="432000" indent="-324000">
              <a:buClr>
                <a:srgbClr val="000000"/>
              </a:buClr>
              <a:buSzPct val="45000"/>
              <a:buFont typeface="Wingdings" charset="2"/>
              <a:buChar char=""/>
            </a:pPr>
            <a:r>
              <a:rPr lang="en-IN" sz="20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0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
        <p:nvSpPr>
          <p:cNvPr id="156" name="PlaceHolder 3"/>
          <p:cNvSpPr>
            <a:spLocks noGrp="1"/>
          </p:cNvSpPr>
          <p:nvPr>
            <p:ph type="body"/>
          </p:nvPr>
        </p:nvSpPr>
        <p:spPr>
          <a:xfrm>
            <a:off x="5013000" y="1618560"/>
            <a:ext cx="3425040" cy="3230640"/>
          </a:xfrm>
          <a:prstGeom prst="rect">
            <a:avLst/>
          </a:prstGeom>
        </p:spPr>
        <p:txBody>
          <a:bodyPr tIns="91440" bIns="91440"/>
          <a:lstStyle/>
          <a:p>
            <a:pPr marL="432000" indent="-324000">
              <a:buClr>
                <a:srgbClr val="000000"/>
              </a:buClr>
              <a:buSzPct val="45000"/>
              <a:buFont typeface="Wingdings" charset="2"/>
              <a:buChar char=""/>
            </a:pPr>
            <a:r>
              <a:rPr lang="en-IN" sz="20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0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
        <p:nvSpPr>
          <p:cNvPr id="157" name="CustomShape 4"/>
          <p:cNvSpPr/>
          <p:nvPr/>
        </p:nvSpPr>
        <p:spPr>
          <a:xfrm>
            <a:off x="0" y="1131840"/>
            <a:ext cx="1375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158" name="CustomShape 5"/>
          <p:cNvSpPr/>
          <p:nvPr/>
        </p:nvSpPr>
        <p:spPr>
          <a:xfrm>
            <a:off x="817560" y="928800"/>
            <a:ext cx="405360" cy="405360"/>
          </a:xfrm>
          <a:prstGeom prst="ellipse">
            <a:avLst/>
          </a:prstGeom>
          <a:solidFill>
            <a:srgbClr val="FFCD00"/>
          </a:solidFill>
          <a:ln>
            <a:noFill/>
          </a:ln>
        </p:spPr>
        <p:style>
          <a:lnRef idx="0">
            <a:scrgbClr r="0" g="0" b="0"/>
          </a:lnRef>
          <a:fillRef idx="0">
            <a:scrgbClr r="0" g="0" b="0"/>
          </a:fillRef>
          <a:effectRef idx="0">
            <a:scrgbClr r="0" g="0" b="0"/>
          </a:effectRef>
          <a:fontRef idx="minor"/>
        </p:style>
      </p:sp>
      <p:sp>
        <p:nvSpPr>
          <p:cNvPr id="159" name="CustomShape 6"/>
          <p:cNvSpPr/>
          <p:nvPr/>
        </p:nvSpPr>
        <p:spPr>
          <a:xfrm>
            <a:off x="5265720" y="1131840"/>
            <a:ext cx="387792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1.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indrajit3260007/Machine-Learning-1st-Term-Break-Assignment/blob/master/Code/term%20break%20assignment%20.ipynb" TargetMode="External"/><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304800" y="1276350"/>
            <a:ext cx="8458200" cy="1159560"/>
          </a:xfrm>
          <a:prstGeom prst="rect">
            <a:avLst/>
          </a:prstGeom>
          <a:noFill/>
          <a:ln>
            <a:noFill/>
          </a:ln>
        </p:spPr>
        <p:txBody>
          <a:bodyPr tIns="91440" bIns="91440" anchor="b"/>
          <a:lstStyle/>
          <a:p>
            <a:pPr algn="ctr">
              <a:lnSpc>
                <a:spcPct val="100000"/>
              </a:lnSpc>
            </a:pPr>
            <a:r>
              <a:rPr lang="en-IN" sz="3200" b="1" dirty="0" smtClean="0">
                <a:latin typeface="Cambria" pitchFamily="18" charset="0"/>
              </a:rPr>
              <a:t>Machine Learning1 </a:t>
            </a:r>
            <a:r>
              <a:rPr lang="en-IN" sz="3600" b="1" dirty="0" smtClean="0">
                <a:latin typeface="Cambria" pitchFamily="18" charset="0"/>
              </a:rPr>
              <a:t>				</a:t>
            </a:r>
            <a:r>
              <a:rPr lang="en-IN" sz="3200" b="1" dirty="0" smtClean="0">
                <a:latin typeface="Cambria" pitchFamily="18" charset="0"/>
              </a:rPr>
              <a:t>Assignment</a:t>
            </a:r>
            <a:endParaRPr lang="en-IN" sz="3200" b="1" strike="noStrike" spc="-1" dirty="0" smtClean="0">
              <a:solidFill>
                <a:srgbClr val="000000"/>
              </a:solidFill>
              <a:uFill>
                <a:solidFill>
                  <a:srgbClr val="FFFFFF"/>
                </a:solidFill>
              </a:uFill>
              <a:latin typeface="Cambria" pitchFamily="18" charset="0"/>
              <a:ea typeface="Lora"/>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819150"/>
            <a:ext cx="6324600" cy="685800"/>
          </a:xfrm>
        </p:spPr>
        <p:txBody>
          <a:bodyPr/>
          <a:lstStyle/>
          <a:p>
            <a:r>
              <a:rPr lang="en-IN" sz="2000" b="1" dirty="0" smtClean="0">
                <a:latin typeface="Cambria" pitchFamily="18" charset="0"/>
              </a:rPr>
              <a:t>Chapter- 03</a:t>
            </a:r>
            <a:endParaRPr lang="en-US" sz="2000" b="1" dirty="0">
              <a:latin typeface="Cambria" pitchFamily="18" charset="0"/>
            </a:endParaRPr>
          </a:p>
        </p:txBody>
      </p:sp>
      <p:sp>
        <p:nvSpPr>
          <p:cNvPr id="3" name="TextBox 2"/>
          <p:cNvSpPr txBox="1"/>
          <p:nvPr/>
        </p:nvSpPr>
        <p:spPr>
          <a:xfrm>
            <a:off x="1371600" y="1962150"/>
            <a:ext cx="5831134" cy="800219"/>
          </a:xfrm>
          <a:prstGeom prst="rect">
            <a:avLst/>
          </a:prstGeom>
          <a:noFill/>
        </p:spPr>
        <p:txBody>
          <a:bodyPr wrap="square" rtlCol="0">
            <a:spAutoFit/>
          </a:bodyPr>
          <a:lstStyle/>
          <a:p>
            <a:r>
              <a:rPr lang="en-IN" sz="2800" b="1" dirty="0" smtClean="0">
                <a:latin typeface="Cambria" pitchFamily="18" charset="0"/>
              </a:rPr>
              <a:t>EDA and Anomaly Correction</a:t>
            </a:r>
          </a:p>
          <a:p>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047750"/>
            <a:ext cx="8229241" cy="477600"/>
          </a:xfrm>
        </p:spPr>
        <p:txBody>
          <a:bodyPr/>
          <a:lstStyle/>
          <a:p>
            <a:pPr lvl="0"/>
            <a:r>
              <a:rPr kumimoji="0" lang="en-IN" sz="2000" b="1" i="0" u="none" strike="noStrike" kern="0" cap="none" spc="0" normalizeH="0" baseline="0" noProof="0" dirty="0" err="1" smtClean="0">
                <a:ln>
                  <a:noFill/>
                </a:ln>
                <a:solidFill>
                  <a:sysClr val="windowText" lastClr="000000"/>
                </a:solidFill>
                <a:effectLst/>
                <a:uLnTx/>
                <a:uFillTx/>
                <a:latin typeface="Cambria" pitchFamily="18" charset="0"/>
              </a:rPr>
              <a:t>Univariate</a:t>
            </a:r>
            <a:r>
              <a:rPr kumimoji="0" lang="en-IN" sz="2000" b="1" i="0" u="none" strike="noStrike" kern="0" cap="none" spc="0" normalizeH="0" baseline="0" noProof="0" dirty="0" smtClean="0">
                <a:ln>
                  <a:noFill/>
                </a:ln>
                <a:solidFill>
                  <a:sysClr val="windowText" lastClr="000000"/>
                </a:solidFill>
                <a:effectLst/>
                <a:uLnTx/>
                <a:uFillTx/>
                <a:latin typeface="Cambria" pitchFamily="18" charset="0"/>
              </a:rPr>
              <a:t> Analysis of Price</a:t>
            </a:r>
            <a:br>
              <a:rPr kumimoji="0" lang="en-IN" sz="2000" b="1" i="0" u="none" strike="noStrike" kern="0" cap="none" spc="0" normalizeH="0" baseline="0" noProof="0" dirty="0" smtClean="0">
                <a:ln>
                  <a:noFill/>
                </a:ln>
                <a:solidFill>
                  <a:sysClr val="windowText" lastClr="000000"/>
                </a:solidFill>
                <a:effectLst/>
                <a:uLnTx/>
                <a:uFillTx/>
                <a:latin typeface="Cambria" pitchFamily="18" charset="0"/>
              </a:rPr>
            </a:br>
            <a:endParaRPr lang="en-US" sz="2000" b="1" dirty="0">
              <a:latin typeface="Cambria" pitchFamily="18" charset="0"/>
              <a:cs typeface="Times New Roman" pitchFamily="18" charset="0"/>
            </a:endParaRPr>
          </a:p>
        </p:txBody>
      </p:sp>
      <p:sp>
        <p:nvSpPr>
          <p:cNvPr id="9" name="Title 1">
            <a:extLst>
              <a:ext uri="{FF2B5EF4-FFF2-40B4-BE49-F238E27FC236}">
                <a16:creationId xmlns:a16="http://schemas.microsoft.com/office/drawing/2014/main" xmlns="" id="{4798EAE2-8B50-4C76-B2AD-507FB57BD2EA}"/>
              </a:ext>
            </a:extLst>
          </p:cNvPr>
          <p:cNvSpPr txBox="1">
            <a:spLocks/>
          </p:cNvSpPr>
          <p:nvPr/>
        </p:nvSpPr>
        <p:spPr>
          <a:xfrm>
            <a:off x="609600" y="666750"/>
            <a:ext cx="9404723" cy="700265"/>
          </a:xfrm>
          <a:prstGeom prst="rect">
            <a:avLst/>
          </a:prstGeom>
        </p:spPr>
        <p:txBody>
          <a:bodyPr lIns="0" tIns="0" rIns="0" bIns="0" anchor="ctr">
            <a:normAutofit fontScale="975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Text" lastClr="000000"/>
              </a:solidFill>
              <a:effectLst/>
              <a:uLnTx/>
              <a:uFillTx/>
              <a:latin typeface="Cambria" pitchFamily="18" charset="0"/>
            </a:endParaRPr>
          </a:p>
        </p:txBody>
      </p:sp>
      <p:sp>
        <p:nvSpPr>
          <p:cNvPr id="10" name="Content Placeholder 2">
            <a:extLst>
              <a:ext uri="{FF2B5EF4-FFF2-40B4-BE49-F238E27FC236}">
                <a16:creationId xmlns:a16="http://schemas.microsoft.com/office/drawing/2014/main" xmlns="" id="{A804A6F7-E302-4233-B31D-B0CD516FFDAC}"/>
              </a:ext>
            </a:extLst>
          </p:cNvPr>
          <p:cNvSpPr txBox="1">
            <a:spLocks/>
          </p:cNvSpPr>
          <p:nvPr/>
        </p:nvSpPr>
        <p:spPr>
          <a:xfrm>
            <a:off x="609600" y="1504950"/>
            <a:ext cx="4716003" cy="2440674"/>
          </a:xfrm>
          <a:prstGeom prst="rect">
            <a:avLst/>
          </a:prstGeom>
        </p:spPr>
        <p:txBody>
          <a:bodyPr>
            <a:normAutofit/>
          </a:bodyPr>
          <a:lstStyle/>
          <a:p>
            <a:pPr marL="342900" marR="0" lvl="0" indent="-342900" defTabSz="914400" eaLnBrk="1" fontAlgn="auto" latinLnBrk="0" hangingPunct="1">
              <a:lnSpc>
                <a:spcPct val="100000"/>
              </a:lnSpc>
              <a:spcBef>
                <a:spcPts val="0"/>
              </a:spcBef>
              <a:spcAft>
                <a:spcPts val="0"/>
              </a:spcAft>
              <a:buClrTx/>
              <a:buSzTx/>
              <a:buFont typeface="Wingdings" pitchFamily="2" charset="2"/>
              <a:buChar char="Ø"/>
              <a:tabLst/>
              <a:defRPr/>
            </a:pPr>
            <a:r>
              <a:rPr kumimoji="0" lang="en-IN" sz="1400" b="0" i="0" u="none" strike="noStrike" kern="0" cap="none" spc="0" normalizeH="0" baseline="0" noProof="0" dirty="0" smtClean="0">
                <a:ln>
                  <a:noFill/>
                </a:ln>
                <a:solidFill>
                  <a:sysClr val="windowText" lastClr="000000"/>
                </a:solidFill>
                <a:effectLst/>
                <a:uLnTx/>
                <a:uFillTx/>
                <a:latin typeface="Cambria" pitchFamily="18" charset="0"/>
              </a:rPr>
              <a:t>No Missing Value</a:t>
            </a:r>
          </a:p>
          <a:p>
            <a:pPr marL="342900" marR="0" lvl="0" indent="-342900" defTabSz="914400" eaLnBrk="1" fontAlgn="auto" latinLnBrk="0" hangingPunct="1">
              <a:lnSpc>
                <a:spcPct val="100000"/>
              </a:lnSpc>
              <a:spcBef>
                <a:spcPts val="0"/>
              </a:spcBef>
              <a:spcAft>
                <a:spcPts val="0"/>
              </a:spcAft>
              <a:buClrTx/>
              <a:buSzTx/>
              <a:buFont typeface="Wingdings" pitchFamily="2" charset="2"/>
              <a:buChar char="Ø"/>
              <a:tabLst/>
              <a:defRPr/>
            </a:pPr>
            <a:r>
              <a:rPr kumimoji="0" lang="en-IN" sz="1400" b="0" i="0" u="none" strike="noStrike" kern="0" cap="none" spc="0" normalizeH="0" baseline="0" noProof="0" dirty="0" smtClean="0">
                <a:ln>
                  <a:noFill/>
                </a:ln>
                <a:solidFill>
                  <a:sysClr val="windowText" lastClr="000000"/>
                </a:solidFill>
                <a:effectLst/>
                <a:uLnTx/>
                <a:uFillTx/>
                <a:latin typeface="Cambria" pitchFamily="18" charset="0"/>
              </a:rPr>
              <a:t>Price Description- </a:t>
            </a:r>
          </a:p>
          <a:p>
            <a:pPr marL="400050" marR="0" lvl="1" indent="228600" defTabSz="914400" eaLnBrk="1" fontAlgn="auto" latinLnBrk="0" hangingPunct="1">
              <a:lnSpc>
                <a:spcPct val="100000"/>
              </a:lnSpc>
              <a:spcBef>
                <a:spcPts val="0"/>
              </a:spcBef>
              <a:spcAft>
                <a:spcPts val="0"/>
              </a:spcAft>
              <a:buClrTx/>
              <a:buSzTx/>
              <a:buFont typeface="Wingdings" pitchFamily="2" charset="2"/>
              <a:buChar char="§"/>
              <a:tabLst/>
              <a:defRPr/>
            </a:pPr>
            <a:r>
              <a:rPr kumimoji="0" lang="en-IN" sz="1200" b="1" i="0" u="none" strike="noStrike" kern="0" cap="none" spc="0" normalizeH="0" baseline="0" noProof="0" dirty="0" smtClean="0">
                <a:ln>
                  <a:noFill/>
                </a:ln>
                <a:solidFill>
                  <a:sysClr val="windowText" lastClr="000000"/>
                </a:solidFill>
                <a:effectLst/>
                <a:uLnTx/>
                <a:uFillTx/>
                <a:latin typeface="Cambria" pitchFamily="18" charset="0"/>
              </a:rPr>
              <a:t>count</a:t>
            </a:r>
            <a:r>
              <a:rPr kumimoji="0" lang="en-IN" sz="1200" b="0" i="0" u="none" strike="noStrike" kern="0" cap="none" spc="0" normalizeH="0" baseline="0" noProof="0" dirty="0" smtClean="0">
                <a:ln>
                  <a:noFill/>
                </a:ln>
                <a:solidFill>
                  <a:sysClr val="windowText" lastClr="000000"/>
                </a:solidFill>
                <a:effectLst/>
                <a:uLnTx/>
                <a:uFillTx/>
                <a:latin typeface="Cambria" pitchFamily="18" charset="0"/>
              </a:rPr>
              <a:t>      9761</a:t>
            </a:r>
          </a:p>
          <a:p>
            <a:pPr marL="400050" marR="0" lvl="1" indent="228600" defTabSz="914400" eaLnBrk="1" fontAlgn="auto" latinLnBrk="0" hangingPunct="1">
              <a:lnSpc>
                <a:spcPct val="100000"/>
              </a:lnSpc>
              <a:spcBef>
                <a:spcPts val="0"/>
              </a:spcBef>
              <a:spcAft>
                <a:spcPts val="0"/>
              </a:spcAft>
              <a:buClrTx/>
              <a:buSzTx/>
              <a:buFont typeface="Wingdings" pitchFamily="2" charset="2"/>
              <a:buChar char="§"/>
              <a:tabLst/>
              <a:defRPr/>
            </a:pPr>
            <a:r>
              <a:rPr kumimoji="0" lang="en-IN" sz="1200" b="1" i="0" u="none" strike="noStrike" kern="0" cap="none" spc="0" normalizeH="0" baseline="0" noProof="0" dirty="0" smtClean="0">
                <a:ln>
                  <a:noFill/>
                </a:ln>
                <a:solidFill>
                  <a:sysClr val="windowText" lastClr="000000"/>
                </a:solidFill>
                <a:effectLst/>
                <a:uLnTx/>
                <a:uFillTx/>
                <a:latin typeface="Cambria" pitchFamily="18" charset="0"/>
              </a:rPr>
              <a:t>mean</a:t>
            </a:r>
            <a:r>
              <a:rPr kumimoji="0" lang="en-IN" sz="1200" b="0" i="0" u="none" strike="noStrike" kern="0" cap="none" spc="0" normalizeH="0" baseline="0" noProof="0" dirty="0" smtClean="0">
                <a:ln>
                  <a:noFill/>
                </a:ln>
                <a:solidFill>
                  <a:sysClr val="windowText" lastClr="000000"/>
                </a:solidFill>
                <a:effectLst/>
                <a:uLnTx/>
                <a:uFillTx/>
                <a:latin typeface="Cambria" pitchFamily="18" charset="0"/>
              </a:rPr>
              <a:t>      542833.6</a:t>
            </a:r>
          </a:p>
          <a:p>
            <a:pPr marL="400050" marR="0" lvl="1" indent="228600" defTabSz="914400" eaLnBrk="1" fontAlgn="auto" latinLnBrk="0" hangingPunct="1">
              <a:lnSpc>
                <a:spcPct val="100000"/>
              </a:lnSpc>
              <a:spcBef>
                <a:spcPts val="0"/>
              </a:spcBef>
              <a:spcAft>
                <a:spcPts val="0"/>
              </a:spcAft>
              <a:buClrTx/>
              <a:buSzTx/>
              <a:buFont typeface="Wingdings" pitchFamily="2" charset="2"/>
              <a:buChar char="§"/>
              <a:tabLst/>
              <a:defRPr/>
            </a:pPr>
            <a:r>
              <a:rPr kumimoji="0" lang="en-IN" sz="1200" b="1" i="0" u="none" strike="noStrike" kern="0" cap="none" spc="0" normalizeH="0" baseline="0" noProof="0" dirty="0" smtClean="0">
                <a:ln>
                  <a:noFill/>
                </a:ln>
                <a:solidFill>
                  <a:sysClr val="windowText" lastClr="000000"/>
                </a:solidFill>
                <a:effectLst/>
                <a:uLnTx/>
                <a:uFillTx/>
                <a:latin typeface="Cambria" pitchFamily="18" charset="0"/>
              </a:rPr>
              <a:t>std</a:t>
            </a:r>
            <a:r>
              <a:rPr kumimoji="0" lang="en-IN" sz="1200" b="0" i="0" u="none" strike="noStrike" kern="0" cap="none" spc="0" normalizeH="0" baseline="0" noProof="0" dirty="0" smtClean="0">
                <a:ln>
                  <a:noFill/>
                </a:ln>
                <a:solidFill>
                  <a:sysClr val="windowText" lastClr="000000"/>
                </a:solidFill>
                <a:effectLst/>
                <a:uLnTx/>
                <a:uFillTx/>
                <a:latin typeface="Cambria" pitchFamily="18" charset="0"/>
              </a:rPr>
              <a:t>          379777.9</a:t>
            </a:r>
          </a:p>
          <a:p>
            <a:pPr marL="400050" marR="0" lvl="1" indent="228600" defTabSz="914400" eaLnBrk="1" fontAlgn="auto" latinLnBrk="0" hangingPunct="1">
              <a:lnSpc>
                <a:spcPct val="100000"/>
              </a:lnSpc>
              <a:spcBef>
                <a:spcPts val="0"/>
              </a:spcBef>
              <a:spcAft>
                <a:spcPts val="0"/>
              </a:spcAft>
              <a:buClrTx/>
              <a:buSzTx/>
              <a:buFont typeface="Wingdings" pitchFamily="2" charset="2"/>
              <a:buChar char="§"/>
              <a:tabLst/>
              <a:defRPr/>
            </a:pPr>
            <a:r>
              <a:rPr kumimoji="0" lang="en-IN" sz="1200" b="1" i="0" u="none" strike="noStrike" kern="0" cap="none" spc="0" normalizeH="0" baseline="0" noProof="0" dirty="0" smtClean="0">
                <a:ln>
                  <a:noFill/>
                </a:ln>
                <a:solidFill>
                  <a:sysClr val="windowText" lastClr="000000"/>
                </a:solidFill>
                <a:effectLst/>
                <a:uLnTx/>
                <a:uFillTx/>
                <a:latin typeface="Cambria" pitchFamily="18" charset="0"/>
              </a:rPr>
              <a:t>Median</a:t>
            </a:r>
            <a:r>
              <a:rPr kumimoji="0" lang="en-IN" sz="1200" b="0" i="0" u="none" strike="noStrike" kern="0" cap="none" spc="0" normalizeH="0" noProof="0" dirty="0" smtClean="0">
                <a:ln>
                  <a:noFill/>
                </a:ln>
                <a:solidFill>
                  <a:sysClr val="windowText" lastClr="000000"/>
                </a:solidFill>
                <a:effectLst/>
                <a:uLnTx/>
                <a:uFillTx/>
                <a:latin typeface="Cambria" pitchFamily="18" charset="0"/>
              </a:rPr>
              <a:t>   </a:t>
            </a:r>
            <a:r>
              <a:rPr kumimoji="0" lang="en-IN" sz="1200" b="0" i="0" u="none" strike="noStrike" kern="0" cap="none" spc="0" normalizeH="0" baseline="0" noProof="0" dirty="0" smtClean="0">
                <a:ln>
                  <a:noFill/>
                </a:ln>
                <a:solidFill>
                  <a:sysClr val="windowText" lastClr="000000"/>
                </a:solidFill>
                <a:effectLst/>
                <a:uLnTx/>
                <a:uFillTx/>
                <a:latin typeface="Cambria" pitchFamily="18" charset="0"/>
              </a:rPr>
              <a:t>450000 </a:t>
            </a:r>
          </a:p>
          <a:p>
            <a:pPr marL="457200" marR="0" lvl="1"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Text" lastClr="000000"/>
              </a:solidFill>
              <a:effectLst/>
              <a:uLnTx/>
              <a:uFillTx/>
              <a:latin typeface="Cambria" pitchFamily="18" charset="0"/>
            </a:endParaRPr>
          </a:p>
        </p:txBody>
      </p:sp>
      <p:pic>
        <p:nvPicPr>
          <p:cNvPr id="11" name="Picture 10">
            <a:extLst>
              <a:ext uri="{FF2B5EF4-FFF2-40B4-BE49-F238E27FC236}">
                <a16:creationId xmlns:a16="http://schemas.microsoft.com/office/drawing/2014/main" xmlns="" id="{09224FE2-E70E-41F7-9636-F02EB4654394}"/>
              </a:ext>
            </a:extLst>
          </p:cNvPr>
          <p:cNvPicPr>
            <a:picLocks noChangeAspect="1"/>
          </p:cNvPicPr>
          <p:nvPr/>
        </p:nvPicPr>
        <p:blipFill>
          <a:blip r:embed="rId2"/>
          <a:stretch>
            <a:fillRect/>
          </a:stretch>
        </p:blipFill>
        <p:spPr>
          <a:xfrm>
            <a:off x="4343400" y="1504950"/>
            <a:ext cx="4648200" cy="2667000"/>
          </a:xfrm>
          <a:prstGeom prst="rect">
            <a:avLst/>
          </a:prstGeom>
        </p:spPr>
      </p:pic>
      <p:sp>
        <p:nvSpPr>
          <p:cNvPr id="12" name="TextBox 11">
            <a:extLst>
              <a:ext uri="{FF2B5EF4-FFF2-40B4-BE49-F238E27FC236}">
                <a16:creationId xmlns:a16="http://schemas.microsoft.com/office/drawing/2014/main" xmlns="" id="{6F6765AF-D305-4FF8-AF1A-263AEBC43266}"/>
              </a:ext>
            </a:extLst>
          </p:cNvPr>
          <p:cNvSpPr txBox="1"/>
          <p:nvPr/>
        </p:nvSpPr>
        <p:spPr>
          <a:xfrm>
            <a:off x="4648200" y="4248150"/>
            <a:ext cx="4295215" cy="307777"/>
          </a:xfrm>
          <a:prstGeom prst="rect">
            <a:avLst/>
          </a:prstGeom>
          <a:noFill/>
        </p:spPr>
        <p:txBody>
          <a:bodyPr wrap="square" rtlCol="0">
            <a:spAutoFit/>
          </a:bodyPr>
          <a:lstStyle/>
          <a:p>
            <a:r>
              <a:rPr lang="en-IN" sz="1400" dirty="0">
                <a:latin typeface="Cambria" pitchFamily="18" charset="0"/>
              </a:rPr>
              <a:t>We can see that price is highly right skewed</a:t>
            </a:r>
          </a:p>
        </p:txBody>
      </p:sp>
      <p:pic>
        <p:nvPicPr>
          <p:cNvPr id="13" name="Picture 12">
            <a:extLst>
              <a:ext uri="{FF2B5EF4-FFF2-40B4-BE49-F238E27FC236}">
                <a16:creationId xmlns:a16="http://schemas.microsoft.com/office/drawing/2014/main" xmlns="" id="{644462A9-E854-4790-A5AD-32CB1FD23201}"/>
              </a:ext>
            </a:extLst>
          </p:cNvPr>
          <p:cNvPicPr>
            <a:picLocks noChangeAspect="1"/>
          </p:cNvPicPr>
          <p:nvPr/>
        </p:nvPicPr>
        <p:blipFill>
          <a:blip r:embed="rId3"/>
          <a:stretch>
            <a:fillRect/>
          </a:stretch>
        </p:blipFill>
        <p:spPr>
          <a:xfrm>
            <a:off x="381000" y="2800349"/>
            <a:ext cx="3733800" cy="1905001"/>
          </a:xfrm>
          <a:prstGeom prst="rect">
            <a:avLst/>
          </a:prstGeom>
        </p:spPr>
      </p:pic>
      <p:sp>
        <p:nvSpPr>
          <p:cNvPr id="14" name="TextBox 13">
            <a:extLst>
              <a:ext uri="{FF2B5EF4-FFF2-40B4-BE49-F238E27FC236}">
                <a16:creationId xmlns:a16="http://schemas.microsoft.com/office/drawing/2014/main" xmlns="" id="{1F2A6E44-8224-4EF0-97D4-E2DC2EF982FB}"/>
              </a:ext>
            </a:extLst>
          </p:cNvPr>
          <p:cNvSpPr txBox="1"/>
          <p:nvPr/>
        </p:nvSpPr>
        <p:spPr>
          <a:xfrm>
            <a:off x="381000" y="4774168"/>
            <a:ext cx="6292656" cy="307777"/>
          </a:xfrm>
          <a:prstGeom prst="rect">
            <a:avLst/>
          </a:prstGeom>
          <a:noFill/>
        </p:spPr>
        <p:txBody>
          <a:bodyPr wrap="square" rtlCol="0">
            <a:spAutoFit/>
          </a:bodyPr>
          <a:lstStyle/>
          <a:p>
            <a:r>
              <a:rPr lang="en-IN" sz="1400" dirty="0">
                <a:latin typeface="Cambria" pitchFamily="18" charset="0"/>
              </a:rPr>
              <a:t>There are many outliers ( 522 in total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16EA348-500A-40F5-AC97-F259CC42EBA8}"/>
              </a:ext>
            </a:extLst>
          </p:cNvPr>
          <p:cNvPicPr>
            <a:picLocks noChangeAspect="1"/>
          </p:cNvPicPr>
          <p:nvPr/>
        </p:nvPicPr>
        <p:blipFill>
          <a:blip r:embed="rId2"/>
          <a:stretch>
            <a:fillRect/>
          </a:stretch>
        </p:blipFill>
        <p:spPr>
          <a:xfrm>
            <a:off x="588885" y="264202"/>
            <a:ext cx="3221115" cy="2271351"/>
          </a:xfrm>
          <a:prstGeom prst="rect">
            <a:avLst/>
          </a:prstGeom>
        </p:spPr>
      </p:pic>
      <p:sp>
        <p:nvSpPr>
          <p:cNvPr id="3" name="TextBox 2">
            <a:extLst>
              <a:ext uri="{FF2B5EF4-FFF2-40B4-BE49-F238E27FC236}">
                <a16:creationId xmlns:a16="http://schemas.microsoft.com/office/drawing/2014/main" xmlns="" id="{F57D7F37-C030-4634-8B55-DB426B34B339}"/>
              </a:ext>
            </a:extLst>
          </p:cNvPr>
          <p:cNvSpPr txBox="1"/>
          <p:nvPr/>
        </p:nvSpPr>
        <p:spPr>
          <a:xfrm>
            <a:off x="4114800" y="742950"/>
            <a:ext cx="4267200" cy="523220"/>
          </a:xfrm>
          <a:prstGeom prst="rect">
            <a:avLst/>
          </a:prstGeom>
          <a:noFill/>
        </p:spPr>
        <p:txBody>
          <a:bodyPr wrap="square" rtlCol="0">
            <a:spAutoFit/>
          </a:bodyPr>
          <a:lstStyle/>
          <a:p>
            <a:r>
              <a:rPr lang="en-IN" sz="1400" dirty="0">
                <a:latin typeface="Cambria" pitchFamily="18" charset="0"/>
              </a:rPr>
              <a:t>Distribution is more normal after applying log transformation</a:t>
            </a:r>
          </a:p>
        </p:txBody>
      </p:sp>
      <p:pic>
        <p:nvPicPr>
          <p:cNvPr id="4" name="Picture 3">
            <a:extLst>
              <a:ext uri="{FF2B5EF4-FFF2-40B4-BE49-F238E27FC236}">
                <a16:creationId xmlns:a16="http://schemas.microsoft.com/office/drawing/2014/main" xmlns="" id="{91266C3D-9762-4554-954A-9B444C5DF949}"/>
              </a:ext>
            </a:extLst>
          </p:cNvPr>
          <p:cNvPicPr>
            <a:picLocks noChangeAspect="1"/>
          </p:cNvPicPr>
          <p:nvPr/>
        </p:nvPicPr>
        <p:blipFill>
          <a:blip r:embed="rId3"/>
          <a:stretch>
            <a:fillRect/>
          </a:stretch>
        </p:blipFill>
        <p:spPr>
          <a:xfrm>
            <a:off x="4419600" y="2495550"/>
            <a:ext cx="3962400" cy="2349230"/>
          </a:xfrm>
          <a:prstGeom prst="rect">
            <a:avLst/>
          </a:prstGeom>
        </p:spPr>
      </p:pic>
      <p:sp>
        <p:nvSpPr>
          <p:cNvPr id="5" name="TextBox 4">
            <a:extLst>
              <a:ext uri="{FF2B5EF4-FFF2-40B4-BE49-F238E27FC236}">
                <a16:creationId xmlns:a16="http://schemas.microsoft.com/office/drawing/2014/main" xmlns="" id="{B3B68F14-758E-4C12-8DEF-C59C2819E275}"/>
              </a:ext>
            </a:extLst>
          </p:cNvPr>
          <p:cNvSpPr txBox="1"/>
          <p:nvPr/>
        </p:nvSpPr>
        <p:spPr>
          <a:xfrm>
            <a:off x="533400" y="3181350"/>
            <a:ext cx="5785282" cy="307777"/>
          </a:xfrm>
          <a:prstGeom prst="rect">
            <a:avLst/>
          </a:prstGeom>
          <a:noFill/>
        </p:spPr>
        <p:txBody>
          <a:bodyPr wrap="square" rtlCol="0">
            <a:spAutoFit/>
          </a:bodyPr>
          <a:lstStyle/>
          <a:p>
            <a:r>
              <a:rPr lang="en-IN" sz="1400" dirty="0">
                <a:latin typeface="Cambria" pitchFamily="18" charset="0"/>
              </a:rPr>
              <a:t>Number of outliers has drastically decreased (148)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Shape 1"/>
          <p:cNvSpPr txBox="1"/>
          <p:nvPr/>
        </p:nvSpPr>
        <p:spPr>
          <a:xfrm>
            <a:off x="1381320" y="922680"/>
            <a:ext cx="3877920" cy="435240"/>
          </a:xfrm>
          <a:prstGeom prst="rect">
            <a:avLst/>
          </a:prstGeom>
          <a:noFill/>
          <a:ln>
            <a:noFill/>
          </a:ln>
        </p:spPr>
        <p:txBody>
          <a:bodyPr tIns="91440" bIns="91440" anchor="ctr"/>
          <a:lstStyle/>
          <a:p>
            <a:pPr>
              <a:lnSpc>
                <a:spcPct val="100000"/>
              </a:lnSpc>
            </a:pPr>
            <a:r>
              <a:rPr lang="en-IN" sz="2000" b="1" dirty="0" smtClean="0">
                <a:latin typeface="Cambria" pitchFamily="18" charset="0"/>
              </a:rPr>
              <a:t>Analysis of Bedrooms</a:t>
            </a:r>
            <a:endParaRPr lang="en-IN" sz="1400" b="1" spc="-1" dirty="0">
              <a:solidFill>
                <a:srgbClr val="000000"/>
              </a:solidFill>
              <a:uFill>
                <a:solidFill>
                  <a:srgbClr val="FFFFFF"/>
                </a:solidFill>
              </a:uFill>
              <a:latin typeface="Cambria" pitchFamily="18" charset="0"/>
              <a:cs typeface="Times New Roman" pitchFamily="18" charset="0"/>
            </a:endParaRPr>
          </a:p>
        </p:txBody>
      </p:sp>
      <p:pic>
        <p:nvPicPr>
          <p:cNvPr id="7" name="Picture 6">
            <a:extLst>
              <a:ext uri="{FF2B5EF4-FFF2-40B4-BE49-F238E27FC236}">
                <a16:creationId xmlns:a16="http://schemas.microsoft.com/office/drawing/2014/main" xmlns="" id="{399AD856-3040-4189-8080-E3767576888A}"/>
              </a:ext>
            </a:extLst>
          </p:cNvPr>
          <p:cNvPicPr>
            <a:picLocks noChangeAspect="1"/>
          </p:cNvPicPr>
          <p:nvPr/>
        </p:nvPicPr>
        <p:blipFill>
          <a:blip r:embed="rId2"/>
          <a:stretch>
            <a:fillRect/>
          </a:stretch>
        </p:blipFill>
        <p:spPr>
          <a:xfrm>
            <a:off x="3276600" y="1504950"/>
            <a:ext cx="5486400" cy="1981201"/>
          </a:xfrm>
          <a:prstGeom prst="rect">
            <a:avLst/>
          </a:prstGeom>
        </p:spPr>
      </p:pic>
      <p:graphicFrame>
        <p:nvGraphicFramePr>
          <p:cNvPr id="8" name="Table 4">
            <a:extLst>
              <a:ext uri="{FF2B5EF4-FFF2-40B4-BE49-F238E27FC236}">
                <a16:creationId xmlns:a16="http://schemas.microsoft.com/office/drawing/2014/main" xmlns="" id="{D09F22F5-A2FC-49AA-B02C-E21BFE90A239}"/>
              </a:ext>
            </a:extLst>
          </p:cNvPr>
          <p:cNvGraphicFramePr>
            <a:graphicFrameLocks/>
          </p:cNvGraphicFramePr>
          <p:nvPr>
            <p:extLst>
              <p:ext uri="{D42A27DB-BD31-4B8C-83A1-F6EECF244321}">
                <p14:modId xmlns:p14="http://schemas.microsoft.com/office/powerpoint/2010/main" xmlns="" val="3535735608"/>
              </p:ext>
            </p:extLst>
          </p:nvPr>
        </p:nvGraphicFramePr>
        <p:xfrm>
          <a:off x="762000" y="1581150"/>
          <a:ext cx="1968361" cy="3413760"/>
        </p:xfrm>
        <a:graphic>
          <a:graphicData uri="http://schemas.openxmlformats.org/drawingml/2006/table">
            <a:tbl>
              <a:tblPr firstRow="1" bandRow="1">
                <a:tableStyleId>{68D230F3-CF80-4859-8CE7-A43EE81993B5}</a:tableStyleId>
              </a:tblPr>
              <a:tblGrid>
                <a:gridCol w="1230370">
                  <a:extLst>
                    <a:ext uri="{9D8B030D-6E8A-4147-A177-3AD203B41FA5}">
                      <a16:colId xmlns:a16="http://schemas.microsoft.com/office/drawing/2014/main" xmlns="" val="727742942"/>
                    </a:ext>
                  </a:extLst>
                </a:gridCol>
                <a:gridCol w="737991">
                  <a:extLst>
                    <a:ext uri="{9D8B030D-6E8A-4147-A177-3AD203B41FA5}">
                      <a16:colId xmlns:a16="http://schemas.microsoft.com/office/drawing/2014/main" xmlns="" val="1336326889"/>
                    </a:ext>
                  </a:extLst>
                </a:gridCol>
              </a:tblGrid>
              <a:tr h="214897">
                <a:tc>
                  <a:txBody>
                    <a:bodyPr/>
                    <a:lstStyle/>
                    <a:p>
                      <a:pPr algn="ctr"/>
                      <a:r>
                        <a:rPr lang="en-IN" sz="1000" dirty="0"/>
                        <a:t>Bedrooms</a:t>
                      </a:r>
                    </a:p>
                  </a:txBody>
                  <a:tcPr/>
                </a:tc>
                <a:tc>
                  <a:txBody>
                    <a:bodyPr/>
                    <a:lstStyle/>
                    <a:p>
                      <a:pPr algn="ctr"/>
                      <a:r>
                        <a:rPr lang="en-IN" sz="1000" dirty="0"/>
                        <a:t>Count</a:t>
                      </a:r>
                    </a:p>
                  </a:txBody>
                  <a:tcPr/>
                </a:tc>
                <a:extLst>
                  <a:ext uri="{0D108BD9-81ED-4DB2-BD59-A6C34878D82A}">
                    <a16:rowId xmlns:a16="http://schemas.microsoft.com/office/drawing/2014/main" xmlns="" val="1295361031"/>
                  </a:ext>
                </a:extLst>
              </a:tr>
              <a:tr h="214897">
                <a:tc>
                  <a:txBody>
                    <a:bodyPr/>
                    <a:lstStyle/>
                    <a:p>
                      <a:pPr algn="ctr"/>
                      <a:r>
                        <a:rPr lang="en-IN" sz="1000" dirty="0"/>
                        <a:t>0</a:t>
                      </a:r>
                    </a:p>
                  </a:txBody>
                  <a:tcPr/>
                </a:tc>
                <a:tc>
                  <a:txBody>
                    <a:bodyPr/>
                    <a:lstStyle/>
                    <a:p>
                      <a:pPr algn="ctr"/>
                      <a:r>
                        <a:rPr lang="en-IN" sz="1000" dirty="0"/>
                        <a:t>6</a:t>
                      </a:r>
                    </a:p>
                  </a:txBody>
                  <a:tcPr/>
                </a:tc>
                <a:extLst>
                  <a:ext uri="{0D108BD9-81ED-4DB2-BD59-A6C34878D82A}">
                    <a16:rowId xmlns:a16="http://schemas.microsoft.com/office/drawing/2014/main" xmlns="" val="4119718884"/>
                  </a:ext>
                </a:extLst>
              </a:tr>
              <a:tr h="214897">
                <a:tc>
                  <a:txBody>
                    <a:bodyPr/>
                    <a:lstStyle/>
                    <a:p>
                      <a:pPr algn="ctr"/>
                      <a:r>
                        <a:rPr lang="en-IN" sz="1000" dirty="0"/>
                        <a:t>1</a:t>
                      </a:r>
                    </a:p>
                  </a:txBody>
                  <a:tcPr/>
                </a:tc>
                <a:tc>
                  <a:txBody>
                    <a:bodyPr/>
                    <a:lstStyle/>
                    <a:p>
                      <a:pPr algn="ctr"/>
                      <a:r>
                        <a:rPr lang="en-IN" sz="1000" dirty="0"/>
                        <a:t>88</a:t>
                      </a:r>
                    </a:p>
                  </a:txBody>
                  <a:tcPr/>
                </a:tc>
                <a:extLst>
                  <a:ext uri="{0D108BD9-81ED-4DB2-BD59-A6C34878D82A}">
                    <a16:rowId xmlns:a16="http://schemas.microsoft.com/office/drawing/2014/main" xmlns="" val="2378094684"/>
                  </a:ext>
                </a:extLst>
              </a:tr>
              <a:tr h="214897">
                <a:tc>
                  <a:txBody>
                    <a:bodyPr/>
                    <a:lstStyle/>
                    <a:p>
                      <a:pPr algn="ctr"/>
                      <a:r>
                        <a:rPr lang="en-IN" sz="1000" dirty="0">
                          <a:solidFill>
                            <a:schemeClr val="accent3">
                              <a:lumMod val="75000"/>
                            </a:schemeClr>
                          </a:solidFill>
                        </a:rPr>
                        <a:t>2</a:t>
                      </a:r>
                    </a:p>
                  </a:txBody>
                  <a:tcPr/>
                </a:tc>
                <a:tc>
                  <a:txBody>
                    <a:bodyPr/>
                    <a:lstStyle/>
                    <a:p>
                      <a:pPr algn="ctr"/>
                      <a:r>
                        <a:rPr lang="en-IN" sz="1000" dirty="0">
                          <a:solidFill>
                            <a:schemeClr val="accent3">
                              <a:lumMod val="75000"/>
                            </a:schemeClr>
                          </a:solidFill>
                        </a:rPr>
                        <a:t>1255</a:t>
                      </a:r>
                    </a:p>
                  </a:txBody>
                  <a:tcPr/>
                </a:tc>
                <a:extLst>
                  <a:ext uri="{0D108BD9-81ED-4DB2-BD59-A6C34878D82A}">
                    <a16:rowId xmlns:a16="http://schemas.microsoft.com/office/drawing/2014/main" xmlns="" val="2424922852"/>
                  </a:ext>
                </a:extLst>
              </a:tr>
              <a:tr h="214897">
                <a:tc>
                  <a:txBody>
                    <a:bodyPr/>
                    <a:lstStyle/>
                    <a:p>
                      <a:pPr algn="ctr"/>
                      <a:r>
                        <a:rPr lang="en-IN" sz="1000" dirty="0">
                          <a:solidFill>
                            <a:schemeClr val="accent3">
                              <a:lumMod val="75000"/>
                            </a:schemeClr>
                          </a:solidFill>
                        </a:rPr>
                        <a:t>3</a:t>
                      </a:r>
                    </a:p>
                  </a:txBody>
                  <a:tcPr/>
                </a:tc>
                <a:tc>
                  <a:txBody>
                    <a:bodyPr/>
                    <a:lstStyle/>
                    <a:p>
                      <a:pPr algn="ctr"/>
                      <a:r>
                        <a:rPr lang="en-IN" sz="1000" dirty="0">
                          <a:solidFill>
                            <a:schemeClr val="accent3">
                              <a:lumMod val="75000"/>
                            </a:schemeClr>
                          </a:solidFill>
                        </a:rPr>
                        <a:t>4417</a:t>
                      </a:r>
                    </a:p>
                  </a:txBody>
                  <a:tcPr/>
                </a:tc>
                <a:extLst>
                  <a:ext uri="{0D108BD9-81ED-4DB2-BD59-A6C34878D82A}">
                    <a16:rowId xmlns:a16="http://schemas.microsoft.com/office/drawing/2014/main" xmlns="" val="925434086"/>
                  </a:ext>
                </a:extLst>
              </a:tr>
              <a:tr h="214897">
                <a:tc>
                  <a:txBody>
                    <a:bodyPr/>
                    <a:lstStyle/>
                    <a:p>
                      <a:pPr algn="ctr"/>
                      <a:r>
                        <a:rPr lang="en-IN" sz="1000" dirty="0">
                          <a:solidFill>
                            <a:schemeClr val="accent3">
                              <a:lumMod val="75000"/>
                            </a:schemeClr>
                          </a:solidFill>
                        </a:rPr>
                        <a:t>4</a:t>
                      </a:r>
                    </a:p>
                  </a:txBody>
                  <a:tcPr/>
                </a:tc>
                <a:tc>
                  <a:txBody>
                    <a:bodyPr/>
                    <a:lstStyle/>
                    <a:p>
                      <a:pPr algn="ctr"/>
                      <a:r>
                        <a:rPr lang="en-IN" sz="1000" dirty="0">
                          <a:solidFill>
                            <a:schemeClr val="accent3">
                              <a:lumMod val="75000"/>
                            </a:schemeClr>
                          </a:solidFill>
                        </a:rPr>
                        <a:t>3094</a:t>
                      </a:r>
                    </a:p>
                  </a:txBody>
                  <a:tcPr/>
                </a:tc>
                <a:extLst>
                  <a:ext uri="{0D108BD9-81ED-4DB2-BD59-A6C34878D82A}">
                    <a16:rowId xmlns:a16="http://schemas.microsoft.com/office/drawing/2014/main" xmlns="" val="2760771627"/>
                  </a:ext>
                </a:extLst>
              </a:tr>
              <a:tr h="214897">
                <a:tc>
                  <a:txBody>
                    <a:bodyPr/>
                    <a:lstStyle/>
                    <a:p>
                      <a:pPr algn="ctr"/>
                      <a:r>
                        <a:rPr lang="en-IN" sz="1000" dirty="0">
                          <a:solidFill>
                            <a:schemeClr val="accent3">
                              <a:lumMod val="75000"/>
                            </a:schemeClr>
                          </a:solidFill>
                        </a:rPr>
                        <a:t>5</a:t>
                      </a:r>
                    </a:p>
                  </a:txBody>
                  <a:tcPr/>
                </a:tc>
                <a:tc>
                  <a:txBody>
                    <a:bodyPr/>
                    <a:lstStyle/>
                    <a:p>
                      <a:pPr algn="ctr"/>
                      <a:r>
                        <a:rPr lang="en-IN" sz="1000" dirty="0">
                          <a:solidFill>
                            <a:schemeClr val="accent3">
                              <a:lumMod val="75000"/>
                            </a:schemeClr>
                          </a:solidFill>
                        </a:rPr>
                        <a:t>755</a:t>
                      </a:r>
                    </a:p>
                  </a:txBody>
                  <a:tcPr/>
                </a:tc>
                <a:extLst>
                  <a:ext uri="{0D108BD9-81ED-4DB2-BD59-A6C34878D82A}">
                    <a16:rowId xmlns:a16="http://schemas.microsoft.com/office/drawing/2014/main" xmlns="" val="3161952406"/>
                  </a:ext>
                </a:extLst>
              </a:tr>
              <a:tr h="214897">
                <a:tc>
                  <a:txBody>
                    <a:bodyPr/>
                    <a:lstStyle/>
                    <a:p>
                      <a:pPr algn="ctr"/>
                      <a:r>
                        <a:rPr lang="en-IN" sz="1000" dirty="0"/>
                        <a:t>6</a:t>
                      </a:r>
                    </a:p>
                  </a:txBody>
                  <a:tcPr/>
                </a:tc>
                <a:tc>
                  <a:txBody>
                    <a:bodyPr/>
                    <a:lstStyle/>
                    <a:p>
                      <a:pPr algn="ctr"/>
                      <a:r>
                        <a:rPr lang="en-IN" sz="1000" dirty="0"/>
                        <a:t>116</a:t>
                      </a:r>
                    </a:p>
                  </a:txBody>
                  <a:tcPr/>
                </a:tc>
                <a:extLst>
                  <a:ext uri="{0D108BD9-81ED-4DB2-BD59-A6C34878D82A}">
                    <a16:rowId xmlns:a16="http://schemas.microsoft.com/office/drawing/2014/main" xmlns="" val="3699237830"/>
                  </a:ext>
                </a:extLst>
              </a:tr>
              <a:tr h="214897">
                <a:tc>
                  <a:txBody>
                    <a:bodyPr/>
                    <a:lstStyle/>
                    <a:p>
                      <a:pPr algn="ctr"/>
                      <a:r>
                        <a:rPr lang="en-IN" sz="1000" dirty="0"/>
                        <a:t>7</a:t>
                      </a:r>
                    </a:p>
                  </a:txBody>
                  <a:tcPr/>
                </a:tc>
                <a:tc>
                  <a:txBody>
                    <a:bodyPr/>
                    <a:lstStyle/>
                    <a:p>
                      <a:pPr algn="ctr"/>
                      <a:r>
                        <a:rPr lang="en-IN" sz="1000" dirty="0"/>
                        <a:t>17</a:t>
                      </a:r>
                    </a:p>
                  </a:txBody>
                  <a:tcPr/>
                </a:tc>
                <a:extLst>
                  <a:ext uri="{0D108BD9-81ED-4DB2-BD59-A6C34878D82A}">
                    <a16:rowId xmlns:a16="http://schemas.microsoft.com/office/drawing/2014/main" xmlns="" val="3061167704"/>
                  </a:ext>
                </a:extLst>
              </a:tr>
              <a:tr h="214897">
                <a:tc>
                  <a:txBody>
                    <a:bodyPr/>
                    <a:lstStyle/>
                    <a:p>
                      <a:pPr algn="ctr"/>
                      <a:r>
                        <a:rPr lang="en-IN" sz="1000" dirty="0"/>
                        <a:t>8</a:t>
                      </a:r>
                    </a:p>
                  </a:txBody>
                  <a:tcPr/>
                </a:tc>
                <a:tc>
                  <a:txBody>
                    <a:bodyPr/>
                    <a:lstStyle/>
                    <a:p>
                      <a:pPr algn="ctr"/>
                      <a:r>
                        <a:rPr lang="en-IN" sz="1000" dirty="0"/>
                        <a:t>7</a:t>
                      </a:r>
                    </a:p>
                  </a:txBody>
                  <a:tcPr/>
                </a:tc>
                <a:extLst>
                  <a:ext uri="{0D108BD9-81ED-4DB2-BD59-A6C34878D82A}">
                    <a16:rowId xmlns:a16="http://schemas.microsoft.com/office/drawing/2014/main" xmlns="" val="941940286"/>
                  </a:ext>
                </a:extLst>
              </a:tr>
              <a:tr h="214897">
                <a:tc>
                  <a:txBody>
                    <a:bodyPr/>
                    <a:lstStyle/>
                    <a:p>
                      <a:pPr algn="ctr"/>
                      <a:r>
                        <a:rPr lang="en-IN" sz="1000" dirty="0"/>
                        <a:t>9</a:t>
                      </a:r>
                    </a:p>
                  </a:txBody>
                  <a:tcPr/>
                </a:tc>
                <a:tc>
                  <a:txBody>
                    <a:bodyPr/>
                    <a:lstStyle/>
                    <a:p>
                      <a:pPr algn="ctr"/>
                      <a:r>
                        <a:rPr lang="en-IN" sz="1000" dirty="0"/>
                        <a:t>3</a:t>
                      </a:r>
                    </a:p>
                  </a:txBody>
                  <a:tcPr/>
                </a:tc>
                <a:extLst>
                  <a:ext uri="{0D108BD9-81ED-4DB2-BD59-A6C34878D82A}">
                    <a16:rowId xmlns:a16="http://schemas.microsoft.com/office/drawing/2014/main" xmlns="" val="4048804703"/>
                  </a:ext>
                </a:extLst>
              </a:tr>
              <a:tr h="214897">
                <a:tc>
                  <a:txBody>
                    <a:bodyPr/>
                    <a:lstStyle/>
                    <a:p>
                      <a:pPr algn="ctr"/>
                      <a:r>
                        <a:rPr lang="en-IN" sz="1000" dirty="0"/>
                        <a:t>10</a:t>
                      </a:r>
                    </a:p>
                  </a:txBody>
                  <a:tcPr/>
                </a:tc>
                <a:tc>
                  <a:txBody>
                    <a:bodyPr/>
                    <a:lstStyle/>
                    <a:p>
                      <a:pPr algn="ctr"/>
                      <a:r>
                        <a:rPr lang="en-IN" sz="1000" dirty="0"/>
                        <a:t>1</a:t>
                      </a:r>
                    </a:p>
                  </a:txBody>
                  <a:tcPr/>
                </a:tc>
                <a:extLst>
                  <a:ext uri="{0D108BD9-81ED-4DB2-BD59-A6C34878D82A}">
                    <a16:rowId xmlns:a16="http://schemas.microsoft.com/office/drawing/2014/main" xmlns="" val="891168913"/>
                  </a:ext>
                </a:extLst>
              </a:tr>
              <a:tr h="214897">
                <a:tc>
                  <a:txBody>
                    <a:bodyPr/>
                    <a:lstStyle/>
                    <a:p>
                      <a:pPr algn="ctr"/>
                      <a:r>
                        <a:rPr lang="en-IN" sz="1000" dirty="0"/>
                        <a:t>11</a:t>
                      </a:r>
                    </a:p>
                  </a:txBody>
                  <a:tcPr/>
                </a:tc>
                <a:tc>
                  <a:txBody>
                    <a:bodyPr/>
                    <a:lstStyle/>
                    <a:p>
                      <a:pPr algn="ctr"/>
                      <a:r>
                        <a:rPr lang="en-IN" sz="1000" dirty="0"/>
                        <a:t>1</a:t>
                      </a:r>
                    </a:p>
                  </a:txBody>
                  <a:tcPr/>
                </a:tc>
                <a:extLst>
                  <a:ext uri="{0D108BD9-81ED-4DB2-BD59-A6C34878D82A}">
                    <a16:rowId xmlns:a16="http://schemas.microsoft.com/office/drawing/2014/main" xmlns="" val="1630930454"/>
                  </a:ext>
                </a:extLst>
              </a:tr>
              <a:tr h="214897">
                <a:tc>
                  <a:txBody>
                    <a:bodyPr/>
                    <a:lstStyle/>
                    <a:p>
                      <a:pPr algn="ctr"/>
                      <a:r>
                        <a:rPr lang="en-IN" sz="1000" dirty="0">
                          <a:solidFill>
                            <a:srgbClr val="FF0000"/>
                          </a:solidFill>
                        </a:rPr>
                        <a:t>33</a:t>
                      </a:r>
                    </a:p>
                  </a:txBody>
                  <a:tcPr/>
                </a:tc>
                <a:tc>
                  <a:txBody>
                    <a:bodyPr/>
                    <a:lstStyle/>
                    <a:p>
                      <a:pPr algn="ctr"/>
                      <a:r>
                        <a:rPr lang="en-IN" sz="1000" dirty="0">
                          <a:solidFill>
                            <a:srgbClr val="FF0000"/>
                          </a:solidFill>
                        </a:rPr>
                        <a:t>1</a:t>
                      </a:r>
                    </a:p>
                  </a:txBody>
                  <a:tcPr/>
                </a:tc>
                <a:extLst>
                  <a:ext uri="{0D108BD9-81ED-4DB2-BD59-A6C34878D82A}">
                    <a16:rowId xmlns:a16="http://schemas.microsoft.com/office/drawing/2014/main" xmlns="" val="1778753247"/>
                  </a:ext>
                </a:extLst>
              </a:tr>
            </a:tbl>
          </a:graphicData>
        </a:graphic>
      </p:graphicFrame>
      <p:sp>
        <p:nvSpPr>
          <p:cNvPr id="10" name="Rectangle 9"/>
          <p:cNvSpPr/>
          <p:nvPr/>
        </p:nvSpPr>
        <p:spPr>
          <a:xfrm>
            <a:off x="3962400" y="3867150"/>
            <a:ext cx="4572000" cy="461665"/>
          </a:xfrm>
          <a:prstGeom prst="rect">
            <a:avLst/>
          </a:prstGeom>
        </p:spPr>
        <p:txBody>
          <a:bodyPr>
            <a:spAutoFit/>
          </a:bodyPr>
          <a:lstStyle/>
          <a:p>
            <a:r>
              <a:rPr lang="en-US" sz="1200" dirty="0" smtClean="0">
                <a:latin typeface="Cambria" pitchFamily="18" charset="0"/>
              </a:rPr>
              <a:t>Till 8 bedrooms average price is increasing with increase in bedrooms</a:t>
            </a:r>
            <a:endParaRPr lang="en-IN" sz="1200" dirty="0">
              <a:latin typeface="Cambria" pitchFamily="18" charset="0"/>
            </a:endParaRPr>
          </a:p>
        </p:txBody>
      </p:sp>
      <p:sp>
        <p:nvSpPr>
          <p:cNvPr id="11" name="Rectangle 10"/>
          <p:cNvSpPr/>
          <p:nvPr/>
        </p:nvSpPr>
        <p:spPr>
          <a:xfrm>
            <a:off x="3657600" y="4681835"/>
            <a:ext cx="4572000" cy="461665"/>
          </a:xfrm>
          <a:prstGeom prst="rect">
            <a:avLst/>
          </a:prstGeom>
        </p:spPr>
        <p:txBody>
          <a:bodyPr>
            <a:spAutoFit/>
          </a:bodyPr>
          <a:lstStyle/>
          <a:p>
            <a:r>
              <a:rPr lang="en-IN" sz="1200" dirty="0" smtClean="0">
                <a:latin typeface="Cambria" pitchFamily="18" charset="0"/>
              </a:rPr>
              <a:t>This is not a proper data as after 11 it directly jumps to 33. There can be some typo error. </a:t>
            </a:r>
            <a:endParaRPr lang="en-IN" sz="1200" dirty="0">
              <a:latin typeface="Cambria" pitchFamily="18" charset="0"/>
            </a:endParaRPr>
          </a:p>
        </p:txBody>
      </p:sp>
      <p:sp>
        <p:nvSpPr>
          <p:cNvPr id="15" name="Arrow: Left 5">
            <a:extLst>
              <a:ext uri="{FF2B5EF4-FFF2-40B4-BE49-F238E27FC236}">
                <a16:creationId xmlns:a16="http://schemas.microsoft.com/office/drawing/2014/main" xmlns="" id="{2904E973-3781-4ED7-A066-8E0EC8ABF581}"/>
              </a:ext>
            </a:extLst>
          </p:cNvPr>
          <p:cNvSpPr/>
          <p:nvPr/>
        </p:nvSpPr>
        <p:spPr>
          <a:xfrm>
            <a:off x="3048001" y="4781550"/>
            <a:ext cx="380999" cy="15240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6" name="Arrow: Up 12">
            <a:extLst>
              <a:ext uri="{FF2B5EF4-FFF2-40B4-BE49-F238E27FC236}">
                <a16:creationId xmlns:a16="http://schemas.microsoft.com/office/drawing/2014/main" xmlns="" id="{E0861A21-D78C-4C98-B637-5A25A9F28651}"/>
              </a:ext>
            </a:extLst>
          </p:cNvPr>
          <p:cNvSpPr/>
          <p:nvPr/>
        </p:nvSpPr>
        <p:spPr>
          <a:xfrm>
            <a:off x="6019801" y="3486151"/>
            <a:ext cx="152399" cy="304799"/>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7" name="Rectangle 16"/>
          <p:cNvSpPr/>
          <p:nvPr/>
        </p:nvSpPr>
        <p:spPr>
          <a:xfrm>
            <a:off x="3200400" y="4400550"/>
            <a:ext cx="1332352" cy="276999"/>
          </a:xfrm>
          <a:prstGeom prst="rect">
            <a:avLst/>
          </a:prstGeom>
        </p:spPr>
        <p:txBody>
          <a:bodyPr wrap="none">
            <a:spAutoFit/>
          </a:bodyPr>
          <a:lstStyle/>
          <a:p>
            <a:r>
              <a:rPr lang="en-IN" sz="1200" b="1" dirty="0" smtClean="0">
                <a:latin typeface="Cambria" pitchFamily="18" charset="0"/>
              </a:rPr>
              <a:t>Correlation - 0.3</a:t>
            </a:r>
            <a:endParaRPr lang="en-IN" sz="1200" b="1" dirty="0">
              <a:latin typeface="Cambria"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2"/>
          <p:cNvSpPr txBox="1"/>
          <p:nvPr/>
        </p:nvSpPr>
        <p:spPr>
          <a:xfrm>
            <a:off x="1381320" y="1616400"/>
            <a:ext cx="6809400" cy="3111840"/>
          </a:xfrm>
          <a:prstGeom prst="rect">
            <a:avLst/>
          </a:prstGeom>
          <a:noFill/>
          <a:ln>
            <a:noFill/>
          </a:ln>
        </p:spPr>
        <p:txBody>
          <a:bodyPr tIns="91440" bIns="91440"/>
          <a:lstStyle/>
          <a:p>
            <a:pPr>
              <a:lnSpc>
                <a:spcPct val="100000"/>
              </a:lnSpc>
            </a:pPr>
            <a:r>
              <a:rPr lang="en-IN" sz="2400" b="0" strike="noStrike" spc="-1" dirty="0" smtClean="0">
                <a:solidFill>
                  <a:srgbClr val="000000"/>
                </a:solidFill>
                <a:uFill>
                  <a:solidFill>
                    <a:srgbClr val="FFFFFF"/>
                  </a:solidFill>
                </a:uFill>
                <a:latin typeface="Quattrocento Sans"/>
                <a:ea typeface="Quattrocento Sans"/>
              </a:rPr>
              <a:t> </a:t>
            </a:r>
            <a:endParaRPr lang="en-IN" sz="1400" b="0" strike="noStrike" spc="-1" dirty="0">
              <a:solidFill>
                <a:srgbClr val="000000"/>
              </a:solidFill>
              <a:uFill>
                <a:solidFill>
                  <a:srgbClr val="FFFFFF"/>
                </a:solidFill>
              </a:uFill>
              <a:latin typeface="Arial"/>
            </a:endParaRPr>
          </a:p>
          <a:p>
            <a:pPr>
              <a:lnSpc>
                <a:spcPct val="100000"/>
              </a:lnSpc>
            </a:pPr>
            <a:endParaRPr lang="en-IN" sz="1400" b="0" strike="noStrike" spc="-1" dirty="0">
              <a:solidFill>
                <a:srgbClr val="000000"/>
              </a:solidFill>
              <a:uFill>
                <a:solidFill>
                  <a:srgbClr val="FFFFFF"/>
                </a:solidFill>
              </a:uFill>
              <a:latin typeface="Arial"/>
            </a:endParaRPr>
          </a:p>
        </p:txBody>
      </p:sp>
      <p:sp>
        <p:nvSpPr>
          <p:cNvPr id="9" name="TextShape 1"/>
          <p:cNvSpPr txBox="1"/>
          <p:nvPr/>
        </p:nvSpPr>
        <p:spPr>
          <a:xfrm>
            <a:off x="1381320" y="922680"/>
            <a:ext cx="3877920" cy="435240"/>
          </a:xfrm>
          <a:prstGeom prst="rect">
            <a:avLst/>
          </a:prstGeom>
          <a:noFill/>
          <a:ln>
            <a:noFill/>
          </a:ln>
        </p:spPr>
        <p:txBody>
          <a:bodyPr tIns="91440" bIns="91440" anchor="ctr"/>
          <a:lstStyle/>
          <a:p>
            <a:pPr>
              <a:lnSpc>
                <a:spcPct val="100000"/>
              </a:lnSpc>
            </a:pPr>
            <a:r>
              <a:rPr lang="en-IN" sz="2000" b="1" dirty="0" smtClean="0">
                <a:latin typeface="Cambria" pitchFamily="18" charset="0"/>
              </a:rPr>
              <a:t>Analysis of  Bathrooms</a:t>
            </a:r>
            <a:endParaRPr lang="en-IN" sz="1400" b="1" spc="-1" dirty="0">
              <a:solidFill>
                <a:srgbClr val="000000"/>
              </a:solidFill>
              <a:uFill>
                <a:solidFill>
                  <a:srgbClr val="FFFFFF"/>
                </a:solidFill>
              </a:uFill>
              <a:latin typeface="Cambria" pitchFamily="18" charset="0"/>
              <a:cs typeface="Times New Roman" pitchFamily="18" charset="0"/>
            </a:endParaRPr>
          </a:p>
        </p:txBody>
      </p:sp>
      <p:pic>
        <p:nvPicPr>
          <p:cNvPr id="12" name="Picture 11">
            <a:extLst>
              <a:ext uri="{FF2B5EF4-FFF2-40B4-BE49-F238E27FC236}">
                <a16:creationId xmlns:a16="http://schemas.microsoft.com/office/drawing/2014/main" xmlns="" id="{32BB9DF6-7C2A-4A2B-A9B7-B97A4E441A2F}"/>
              </a:ext>
            </a:extLst>
          </p:cNvPr>
          <p:cNvPicPr>
            <a:picLocks noChangeAspect="1"/>
          </p:cNvPicPr>
          <p:nvPr/>
        </p:nvPicPr>
        <p:blipFill>
          <a:blip r:embed="rId2" cstate="print"/>
          <a:stretch>
            <a:fillRect/>
          </a:stretch>
        </p:blipFill>
        <p:spPr>
          <a:xfrm>
            <a:off x="304800" y="1657350"/>
            <a:ext cx="3200400" cy="2819400"/>
          </a:xfrm>
          <a:prstGeom prst="rect">
            <a:avLst/>
          </a:prstGeom>
        </p:spPr>
      </p:pic>
      <p:pic>
        <p:nvPicPr>
          <p:cNvPr id="13" name="Picture 12">
            <a:extLst>
              <a:ext uri="{FF2B5EF4-FFF2-40B4-BE49-F238E27FC236}">
                <a16:creationId xmlns:a16="http://schemas.microsoft.com/office/drawing/2014/main" xmlns="" id="{5CB87780-8F78-4F69-8780-B7C35733A54D}"/>
              </a:ext>
            </a:extLst>
          </p:cNvPr>
          <p:cNvPicPr>
            <a:picLocks noChangeAspect="1"/>
          </p:cNvPicPr>
          <p:nvPr/>
        </p:nvPicPr>
        <p:blipFill>
          <a:blip r:embed="rId3"/>
          <a:stretch>
            <a:fillRect/>
          </a:stretch>
        </p:blipFill>
        <p:spPr>
          <a:xfrm>
            <a:off x="3733800" y="1657351"/>
            <a:ext cx="5181600" cy="2667000"/>
          </a:xfrm>
          <a:prstGeom prst="rect">
            <a:avLst/>
          </a:prstGeom>
        </p:spPr>
      </p:pic>
      <p:sp>
        <p:nvSpPr>
          <p:cNvPr id="14" name="Rectangle 13"/>
          <p:cNvSpPr/>
          <p:nvPr/>
        </p:nvSpPr>
        <p:spPr>
          <a:xfrm>
            <a:off x="609600" y="4476750"/>
            <a:ext cx="8229600" cy="307777"/>
          </a:xfrm>
          <a:prstGeom prst="rect">
            <a:avLst/>
          </a:prstGeom>
        </p:spPr>
        <p:txBody>
          <a:bodyPr wrap="square">
            <a:spAutoFit/>
          </a:bodyPr>
          <a:lstStyle/>
          <a:p>
            <a:r>
              <a:rPr lang="en-IN" sz="1400" dirty="0" smtClean="0">
                <a:latin typeface="Cambria" pitchFamily="18" charset="0"/>
              </a:rPr>
              <a:t>Price mean and median is significantly increasing with increase in Number of Bathrooms</a:t>
            </a:r>
            <a:endParaRPr lang="en-IN" sz="1400" dirty="0">
              <a:latin typeface="Cambria" pitchFamily="18" charset="0"/>
            </a:endParaRPr>
          </a:p>
        </p:txBody>
      </p:sp>
      <p:sp>
        <p:nvSpPr>
          <p:cNvPr id="7" name="Rectangle 6"/>
          <p:cNvSpPr/>
          <p:nvPr/>
        </p:nvSpPr>
        <p:spPr>
          <a:xfrm>
            <a:off x="5562600" y="1276350"/>
            <a:ext cx="1633139" cy="307777"/>
          </a:xfrm>
          <a:prstGeom prst="rect">
            <a:avLst/>
          </a:prstGeom>
        </p:spPr>
        <p:txBody>
          <a:bodyPr wrap="none">
            <a:spAutoFit/>
          </a:bodyPr>
          <a:lstStyle/>
          <a:p>
            <a:r>
              <a:rPr lang="en-IN" sz="1400" b="1" dirty="0" smtClean="0">
                <a:latin typeface="Cambria" pitchFamily="18" charset="0"/>
              </a:rPr>
              <a:t>Correlation - 0.53</a:t>
            </a:r>
            <a:endParaRPr lang="en-IN" sz="1400" b="1" dirty="0">
              <a:latin typeface="Cambria"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2"/>
          <p:cNvSpPr txBox="1"/>
          <p:nvPr/>
        </p:nvSpPr>
        <p:spPr>
          <a:xfrm>
            <a:off x="1381320" y="1616400"/>
            <a:ext cx="6809400" cy="3111840"/>
          </a:xfrm>
          <a:prstGeom prst="rect">
            <a:avLst/>
          </a:prstGeom>
          <a:noFill/>
          <a:ln>
            <a:noFill/>
          </a:ln>
        </p:spPr>
        <p:txBody>
          <a:bodyPr tIns="91440" bIns="91440"/>
          <a:lstStyle/>
          <a:p>
            <a:pPr>
              <a:lnSpc>
                <a:spcPct val="100000"/>
              </a:lnSpc>
            </a:pPr>
            <a:r>
              <a:rPr lang="en-IN" sz="2400" b="0" strike="noStrike" spc="-1" dirty="0" smtClean="0">
                <a:solidFill>
                  <a:srgbClr val="000000"/>
                </a:solidFill>
                <a:uFill>
                  <a:solidFill>
                    <a:srgbClr val="FFFFFF"/>
                  </a:solidFill>
                </a:uFill>
                <a:latin typeface="Quattrocento Sans"/>
                <a:ea typeface="Quattrocento Sans"/>
              </a:rPr>
              <a:t> </a:t>
            </a:r>
            <a:endParaRPr lang="en-IN" sz="1400" b="0" strike="noStrike" spc="-1" dirty="0">
              <a:solidFill>
                <a:srgbClr val="000000"/>
              </a:solidFill>
              <a:uFill>
                <a:solidFill>
                  <a:srgbClr val="FFFFFF"/>
                </a:solidFill>
              </a:uFill>
              <a:latin typeface="Arial"/>
            </a:endParaRPr>
          </a:p>
          <a:p>
            <a:pPr>
              <a:lnSpc>
                <a:spcPct val="100000"/>
              </a:lnSpc>
            </a:pPr>
            <a:endParaRPr lang="en-IN" sz="1400" b="0" strike="noStrike" spc="-1" dirty="0">
              <a:solidFill>
                <a:srgbClr val="000000"/>
              </a:solidFill>
              <a:uFill>
                <a:solidFill>
                  <a:srgbClr val="FFFFFF"/>
                </a:solidFill>
              </a:uFill>
              <a:latin typeface="Arial"/>
            </a:endParaRPr>
          </a:p>
        </p:txBody>
      </p:sp>
      <p:sp>
        <p:nvSpPr>
          <p:cNvPr id="9" name="TextShape 1"/>
          <p:cNvSpPr txBox="1"/>
          <p:nvPr/>
        </p:nvSpPr>
        <p:spPr>
          <a:xfrm>
            <a:off x="1381320" y="922680"/>
            <a:ext cx="3877920" cy="435240"/>
          </a:xfrm>
          <a:prstGeom prst="rect">
            <a:avLst/>
          </a:prstGeom>
          <a:noFill/>
          <a:ln>
            <a:noFill/>
          </a:ln>
        </p:spPr>
        <p:txBody>
          <a:bodyPr tIns="91440" bIns="91440" anchor="ctr"/>
          <a:lstStyle/>
          <a:p>
            <a:pPr>
              <a:lnSpc>
                <a:spcPct val="100000"/>
              </a:lnSpc>
            </a:pPr>
            <a:r>
              <a:rPr lang="en-IN" sz="2000" b="1" dirty="0" smtClean="0">
                <a:latin typeface="Cambria" pitchFamily="18" charset="0"/>
              </a:rPr>
              <a:t>Analysis of </a:t>
            </a:r>
            <a:r>
              <a:rPr lang="en-IN" sz="2000" b="1" dirty="0" err="1" smtClean="0">
                <a:latin typeface="Cambria" pitchFamily="18" charset="0"/>
              </a:rPr>
              <a:t>sqft_living</a:t>
            </a:r>
            <a:r>
              <a:rPr lang="en-IN" sz="2000" b="1" dirty="0" smtClean="0">
                <a:latin typeface="Cambria" pitchFamily="18" charset="0"/>
              </a:rPr>
              <a:t> </a:t>
            </a:r>
            <a:endParaRPr lang="en-IN" sz="1400" b="1" spc="-1" dirty="0">
              <a:solidFill>
                <a:srgbClr val="000000"/>
              </a:solidFill>
              <a:uFill>
                <a:solidFill>
                  <a:srgbClr val="FFFFFF"/>
                </a:solidFill>
              </a:uFill>
              <a:latin typeface="Cambria" pitchFamily="18" charset="0"/>
              <a:cs typeface="Times New Roman" pitchFamily="18" charset="0"/>
            </a:endParaRPr>
          </a:p>
        </p:txBody>
      </p:sp>
      <p:pic>
        <p:nvPicPr>
          <p:cNvPr id="11" name="Picture 10">
            <a:extLst>
              <a:ext uri="{FF2B5EF4-FFF2-40B4-BE49-F238E27FC236}">
                <a16:creationId xmlns:a16="http://schemas.microsoft.com/office/drawing/2014/main" xmlns="" id="{C27E5F5F-16FF-4356-B8DF-11968AF18927}"/>
              </a:ext>
            </a:extLst>
          </p:cNvPr>
          <p:cNvPicPr>
            <a:picLocks noChangeAspect="1"/>
          </p:cNvPicPr>
          <p:nvPr/>
        </p:nvPicPr>
        <p:blipFill>
          <a:blip r:embed="rId2"/>
          <a:stretch>
            <a:fillRect/>
          </a:stretch>
        </p:blipFill>
        <p:spPr>
          <a:xfrm>
            <a:off x="914400" y="1428750"/>
            <a:ext cx="2667000" cy="1676400"/>
          </a:xfrm>
          <a:prstGeom prst="rect">
            <a:avLst/>
          </a:prstGeom>
        </p:spPr>
      </p:pic>
      <p:pic>
        <p:nvPicPr>
          <p:cNvPr id="15" name="Picture 14">
            <a:extLst>
              <a:ext uri="{FF2B5EF4-FFF2-40B4-BE49-F238E27FC236}">
                <a16:creationId xmlns:a16="http://schemas.microsoft.com/office/drawing/2014/main" xmlns="" id="{6E626AB4-3EEE-4C7A-8923-96C70B1F8D0E}"/>
              </a:ext>
            </a:extLst>
          </p:cNvPr>
          <p:cNvPicPr>
            <a:picLocks noChangeAspect="1"/>
          </p:cNvPicPr>
          <p:nvPr/>
        </p:nvPicPr>
        <p:blipFill>
          <a:blip r:embed="rId3"/>
          <a:stretch>
            <a:fillRect/>
          </a:stretch>
        </p:blipFill>
        <p:spPr>
          <a:xfrm>
            <a:off x="914400" y="3238500"/>
            <a:ext cx="2667000" cy="1905000"/>
          </a:xfrm>
          <a:prstGeom prst="rect">
            <a:avLst/>
          </a:prstGeom>
        </p:spPr>
      </p:pic>
      <p:pic>
        <p:nvPicPr>
          <p:cNvPr id="16" name="Picture 15">
            <a:extLst>
              <a:ext uri="{FF2B5EF4-FFF2-40B4-BE49-F238E27FC236}">
                <a16:creationId xmlns:a16="http://schemas.microsoft.com/office/drawing/2014/main" xmlns="" id="{5EA7BF7B-16BF-4059-8A61-76D4469B54BB}"/>
              </a:ext>
            </a:extLst>
          </p:cNvPr>
          <p:cNvPicPr>
            <a:picLocks noChangeAspect="1"/>
          </p:cNvPicPr>
          <p:nvPr/>
        </p:nvPicPr>
        <p:blipFill>
          <a:blip r:embed="rId4"/>
          <a:stretch>
            <a:fillRect/>
          </a:stretch>
        </p:blipFill>
        <p:spPr>
          <a:xfrm>
            <a:off x="3886200" y="1352550"/>
            <a:ext cx="2971800" cy="1718350"/>
          </a:xfrm>
          <a:prstGeom prst="rect">
            <a:avLst/>
          </a:prstGeom>
        </p:spPr>
      </p:pic>
      <p:pic>
        <p:nvPicPr>
          <p:cNvPr id="17" name="Picture 16">
            <a:extLst>
              <a:ext uri="{FF2B5EF4-FFF2-40B4-BE49-F238E27FC236}">
                <a16:creationId xmlns:a16="http://schemas.microsoft.com/office/drawing/2014/main" xmlns="" id="{EDA5A28C-481C-4E86-82AD-B1BECCC072E6}"/>
              </a:ext>
            </a:extLst>
          </p:cNvPr>
          <p:cNvPicPr>
            <a:picLocks noChangeAspect="1"/>
          </p:cNvPicPr>
          <p:nvPr/>
        </p:nvPicPr>
        <p:blipFill>
          <a:blip r:embed="rId5"/>
          <a:stretch>
            <a:fillRect/>
          </a:stretch>
        </p:blipFill>
        <p:spPr>
          <a:xfrm>
            <a:off x="3886200" y="3257550"/>
            <a:ext cx="2971800" cy="1752600"/>
          </a:xfrm>
          <a:prstGeom prst="rect">
            <a:avLst/>
          </a:prstGeom>
        </p:spPr>
      </p:pic>
      <p:sp>
        <p:nvSpPr>
          <p:cNvPr id="18" name="TextBox 17">
            <a:extLst>
              <a:ext uri="{FF2B5EF4-FFF2-40B4-BE49-F238E27FC236}">
                <a16:creationId xmlns:a16="http://schemas.microsoft.com/office/drawing/2014/main" xmlns="" id="{0F4BC7FE-8358-445C-B52E-2E063C2D7A16}"/>
              </a:ext>
            </a:extLst>
          </p:cNvPr>
          <p:cNvSpPr txBox="1"/>
          <p:nvPr/>
        </p:nvSpPr>
        <p:spPr>
          <a:xfrm>
            <a:off x="6781800" y="2190750"/>
            <a:ext cx="1905000" cy="307777"/>
          </a:xfrm>
          <a:prstGeom prst="rect">
            <a:avLst/>
          </a:prstGeom>
          <a:noFill/>
        </p:spPr>
        <p:txBody>
          <a:bodyPr wrap="square" rtlCol="0">
            <a:spAutoFit/>
          </a:bodyPr>
          <a:lstStyle/>
          <a:p>
            <a:pPr algn="ctr"/>
            <a:r>
              <a:rPr lang="en-IN" sz="1400" b="1" dirty="0"/>
              <a:t>Outliers-240</a:t>
            </a:r>
          </a:p>
        </p:txBody>
      </p:sp>
      <p:sp>
        <p:nvSpPr>
          <p:cNvPr id="19" name="TextBox 18">
            <a:extLst>
              <a:ext uri="{FF2B5EF4-FFF2-40B4-BE49-F238E27FC236}">
                <a16:creationId xmlns:a16="http://schemas.microsoft.com/office/drawing/2014/main" xmlns="" id="{B655B3F6-44FF-46B8-801E-9A006B99BC1C}"/>
              </a:ext>
            </a:extLst>
          </p:cNvPr>
          <p:cNvSpPr txBox="1"/>
          <p:nvPr/>
        </p:nvSpPr>
        <p:spPr>
          <a:xfrm>
            <a:off x="7010400" y="3943350"/>
            <a:ext cx="1325319" cy="307777"/>
          </a:xfrm>
          <a:prstGeom prst="rect">
            <a:avLst/>
          </a:prstGeom>
          <a:noFill/>
        </p:spPr>
        <p:txBody>
          <a:bodyPr wrap="square" rtlCol="0">
            <a:spAutoFit/>
          </a:bodyPr>
          <a:lstStyle/>
          <a:p>
            <a:pPr algn="ctr"/>
            <a:r>
              <a:rPr lang="en-IN" sz="1400" b="1" dirty="0"/>
              <a:t>Outliers-51</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F01E452-0FA1-49F7-AD9E-F97334F0E3A4}"/>
              </a:ext>
            </a:extLst>
          </p:cNvPr>
          <p:cNvPicPr>
            <a:picLocks noChangeAspect="1"/>
          </p:cNvPicPr>
          <p:nvPr/>
        </p:nvPicPr>
        <p:blipFill>
          <a:blip r:embed="rId2"/>
          <a:stretch>
            <a:fillRect/>
          </a:stretch>
        </p:blipFill>
        <p:spPr>
          <a:xfrm>
            <a:off x="914400" y="742950"/>
            <a:ext cx="6021463" cy="3560454"/>
          </a:xfrm>
          <a:prstGeom prst="rect">
            <a:avLst/>
          </a:prstGeom>
        </p:spPr>
      </p:pic>
      <p:sp>
        <p:nvSpPr>
          <p:cNvPr id="3" name="TextBox 2">
            <a:extLst>
              <a:ext uri="{FF2B5EF4-FFF2-40B4-BE49-F238E27FC236}">
                <a16:creationId xmlns:a16="http://schemas.microsoft.com/office/drawing/2014/main" xmlns="" id="{D6CCEE91-E892-45C7-AD96-1B93989786A2}"/>
              </a:ext>
            </a:extLst>
          </p:cNvPr>
          <p:cNvSpPr txBox="1"/>
          <p:nvPr/>
        </p:nvSpPr>
        <p:spPr>
          <a:xfrm>
            <a:off x="7010400" y="1352550"/>
            <a:ext cx="1981200" cy="307777"/>
          </a:xfrm>
          <a:prstGeom prst="rect">
            <a:avLst/>
          </a:prstGeom>
          <a:noFill/>
        </p:spPr>
        <p:txBody>
          <a:bodyPr wrap="square" rtlCol="0">
            <a:spAutoFit/>
          </a:bodyPr>
          <a:lstStyle/>
          <a:p>
            <a:r>
              <a:rPr lang="en-IN" sz="1400" b="1" dirty="0">
                <a:latin typeface="Cambria" pitchFamily="18" charset="0"/>
              </a:rPr>
              <a:t>Correlation - 0.70</a:t>
            </a:r>
          </a:p>
        </p:txBody>
      </p:sp>
      <p:sp>
        <p:nvSpPr>
          <p:cNvPr id="4" name="TextBox 3">
            <a:extLst>
              <a:ext uri="{FF2B5EF4-FFF2-40B4-BE49-F238E27FC236}">
                <a16:creationId xmlns:a16="http://schemas.microsoft.com/office/drawing/2014/main" xmlns="" id="{D28025D8-C14B-4F28-8BA5-0DFE636A998A}"/>
              </a:ext>
            </a:extLst>
          </p:cNvPr>
          <p:cNvSpPr txBox="1"/>
          <p:nvPr/>
        </p:nvSpPr>
        <p:spPr>
          <a:xfrm>
            <a:off x="7010400" y="2266950"/>
            <a:ext cx="2612433" cy="307777"/>
          </a:xfrm>
          <a:prstGeom prst="rect">
            <a:avLst/>
          </a:prstGeom>
          <a:noFill/>
        </p:spPr>
        <p:txBody>
          <a:bodyPr wrap="square" rtlCol="0">
            <a:spAutoFit/>
          </a:bodyPr>
          <a:lstStyle/>
          <a:p>
            <a:r>
              <a:rPr lang="en-IN" sz="1400" dirty="0"/>
              <a:t>Highly Correlated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1381320" y="922680"/>
            <a:ext cx="3877200" cy="434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000" b="1" dirty="0" smtClean="0">
                <a:latin typeface="Cambria" pitchFamily="18" charset="0"/>
              </a:rPr>
              <a:t>Analysis of </a:t>
            </a:r>
            <a:r>
              <a:rPr lang="en-IN" sz="2000" b="1" dirty="0" err="1" smtClean="0">
                <a:latin typeface="Cambria" pitchFamily="18" charset="0"/>
              </a:rPr>
              <a:t>sqft_lot</a:t>
            </a:r>
            <a:r>
              <a:rPr lang="en-IN" sz="2000" b="1" dirty="0" smtClean="0">
                <a:latin typeface="Cambria" pitchFamily="18" charset="0"/>
              </a:rPr>
              <a:t> </a:t>
            </a:r>
            <a:endParaRPr lang="en-US" sz="1800" b="1" strike="noStrike" spc="-1" dirty="0">
              <a:solidFill>
                <a:srgbClr val="000000"/>
              </a:solidFill>
              <a:uFill>
                <a:solidFill>
                  <a:srgbClr val="FFFFFF"/>
                </a:solidFill>
              </a:uFill>
              <a:latin typeface="Cambria" pitchFamily="18" charset="0"/>
              <a:cs typeface="Times New Roman" pitchFamily="18" charset="0"/>
            </a:endParaRPr>
          </a:p>
        </p:txBody>
      </p:sp>
      <p:sp>
        <p:nvSpPr>
          <p:cNvPr id="3" name="CustomShape 2"/>
          <p:cNvSpPr/>
          <p:nvPr/>
        </p:nvSpPr>
        <p:spPr>
          <a:xfrm>
            <a:off x="916560" y="1142640"/>
            <a:ext cx="90720" cy="9072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360">
            <a:noFill/>
          </a:ln>
        </p:spPr>
        <p:style>
          <a:lnRef idx="0">
            <a:scrgbClr r="0" g="0" b="0"/>
          </a:lnRef>
          <a:fillRef idx="0">
            <a:scrgbClr r="0" g="0" b="0"/>
          </a:fillRef>
          <a:effectRef idx="0">
            <a:scrgbClr r="0" g="0" b="0"/>
          </a:effectRef>
          <a:fontRef idx="minor"/>
        </p:style>
      </p:sp>
      <p:sp>
        <p:nvSpPr>
          <p:cNvPr id="4" name="CustomShape 3"/>
          <p:cNvSpPr/>
          <p:nvPr/>
        </p:nvSpPr>
        <p:spPr>
          <a:xfrm>
            <a:off x="1045080" y="1019880"/>
            <a:ext cx="84960" cy="8496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360">
            <a:noFill/>
          </a:ln>
        </p:spPr>
        <p:style>
          <a:lnRef idx="0">
            <a:scrgbClr r="0" g="0" b="0"/>
          </a:lnRef>
          <a:fillRef idx="0">
            <a:scrgbClr r="0" g="0" b="0"/>
          </a:fillRef>
          <a:effectRef idx="0">
            <a:scrgbClr r="0" g="0" b="0"/>
          </a:effectRef>
          <a:fontRef idx="minor"/>
        </p:style>
      </p:sp>
      <p:sp>
        <p:nvSpPr>
          <p:cNvPr id="5" name="CustomShape 4"/>
          <p:cNvSpPr/>
          <p:nvPr/>
        </p:nvSpPr>
        <p:spPr>
          <a:xfrm>
            <a:off x="950040" y="1052640"/>
            <a:ext cx="146880" cy="14688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360">
            <a:noFill/>
          </a:ln>
        </p:spPr>
        <p:style>
          <a:lnRef idx="0">
            <a:scrgbClr r="0" g="0" b="0"/>
          </a:lnRef>
          <a:fillRef idx="0">
            <a:scrgbClr r="0" g="0" b="0"/>
          </a:fillRef>
          <a:effectRef idx="0">
            <a:scrgbClr r="0" g="0" b="0"/>
          </a:effectRef>
          <a:fontRef idx="minor"/>
        </p:style>
      </p:sp>
      <p:sp>
        <p:nvSpPr>
          <p:cNvPr id="6" name="CustomShape 5"/>
          <p:cNvSpPr/>
          <p:nvPr/>
        </p:nvSpPr>
        <p:spPr>
          <a:xfrm>
            <a:off x="1024200" y="1079280"/>
            <a:ext cx="23400" cy="23400"/>
          </a:xfrm>
          <a:custGeom>
            <a:avLst/>
            <a:gdLst/>
            <a:ahLst/>
            <a:cxnLst/>
            <a:rect l="l" t="t" r="r" b="b"/>
            <a:pathLst>
              <a:path w="1998" h="1998">
                <a:moveTo>
                  <a:pt x="1" y="1997"/>
                </a:moveTo>
                <a:lnTo>
                  <a:pt x="1998" y="0"/>
                </a:lnTo>
              </a:path>
            </a:pathLst>
          </a:custGeom>
          <a:noFill/>
          <a:ln w="9360">
            <a:noFill/>
          </a:ln>
        </p:spPr>
        <p:style>
          <a:lnRef idx="0">
            <a:scrgbClr r="0" g="0" b="0"/>
          </a:lnRef>
          <a:fillRef idx="0">
            <a:scrgbClr r="0" g="0" b="0"/>
          </a:fillRef>
          <a:effectRef idx="0">
            <a:scrgbClr r="0" g="0" b="0"/>
          </a:effectRef>
          <a:fontRef idx="minor"/>
        </p:style>
      </p:sp>
      <p:pic>
        <p:nvPicPr>
          <p:cNvPr id="11" name="Picture 10">
            <a:extLst>
              <a:ext uri="{FF2B5EF4-FFF2-40B4-BE49-F238E27FC236}">
                <a16:creationId xmlns:a16="http://schemas.microsoft.com/office/drawing/2014/main" xmlns="" id="{5C05BBA6-C6C0-4F38-9646-A2E172903FFD}"/>
              </a:ext>
            </a:extLst>
          </p:cNvPr>
          <p:cNvPicPr>
            <a:picLocks noChangeAspect="1"/>
          </p:cNvPicPr>
          <p:nvPr/>
        </p:nvPicPr>
        <p:blipFill>
          <a:blip r:embed="rId2"/>
          <a:stretch>
            <a:fillRect/>
          </a:stretch>
        </p:blipFill>
        <p:spPr>
          <a:xfrm>
            <a:off x="381000" y="1352550"/>
            <a:ext cx="5943600" cy="3269614"/>
          </a:xfrm>
          <a:prstGeom prst="rect">
            <a:avLst/>
          </a:prstGeom>
        </p:spPr>
      </p:pic>
      <p:sp>
        <p:nvSpPr>
          <p:cNvPr id="12" name="Rectangle 11"/>
          <p:cNvSpPr/>
          <p:nvPr/>
        </p:nvSpPr>
        <p:spPr>
          <a:xfrm>
            <a:off x="685800" y="4705350"/>
            <a:ext cx="6400800" cy="307777"/>
          </a:xfrm>
          <a:prstGeom prst="rect">
            <a:avLst/>
          </a:prstGeom>
        </p:spPr>
        <p:txBody>
          <a:bodyPr wrap="square">
            <a:spAutoFit/>
          </a:bodyPr>
          <a:lstStyle/>
          <a:p>
            <a:r>
              <a:rPr lang="en-IN" sz="1400" dirty="0" smtClean="0">
                <a:latin typeface="Cambria" pitchFamily="18" charset="0"/>
              </a:rPr>
              <a:t>We cannot see any linear relationship between Price and </a:t>
            </a:r>
            <a:r>
              <a:rPr lang="en-IN" sz="1400" dirty="0" err="1" smtClean="0">
                <a:latin typeface="Cambria" pitchFamily="18" charset="0"/>
              </a:rPr>
              <a:t>sqft_lot</a:t>
            </a:r>
            <a:r>
              <a:rPr lang="en-IN" sz="1400" dirty="0" smtClean="0">
                <a:latin typeface="Cambria" pitchFamily="18" charset="0"/>
              </a:rPr>
              <a:t> </a:t>
            </a:r>
            <a:endParaRPr lang="en-IN" sz="1400" dirty="0">
              <a:latin typeface="Cambria" pitchFamily="18" charset="0"/>
            </a:endParaRPr>
          </a:p>
        </p:txBody>
      </p:sp>
      <p:sp>
        <p:nvSpPr>
          <p:cNvPr id="13" name="Rectangle 12"/>
          <p:cNvSpPr/>
          <p:nvPr/>
        </p:nvSpPr>
        <p:spPr>
          <a:xfrm>
            <a:off x="6248400" y="2387084"/>
            <a:ext cx="2438400" cy="369332"/>
          </a:xfrm>
          <a:prstGeom prst="rect">
            <a:avLst/>
          </a:prstGeom>
        </p:spPr>
        <p:txBody>
          <a:bodyPr wrap="square">
            <a:spAutoFit/>
          </a:bodyPr>
          <a:lstStyle/>
          <a:p>
            <a:r>
              <a:rPr lang="en-IN" b="1" dirty="0" smtClean="0"/>
              <a:t>Correlation- 0.094</a:t>
            </a:r>
            <a:endParaRPr lang="en-IN"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819150"/>
            <a:ext cx="8229241" cy="609600"/>
          </a:xfrm>
        </p:spPr>
        <p:txBody>
          <a:bodyPr/>
          <a:lstStyle/>
          <a:p>
            <a:pPr lvl="0"/>
            <a:r>
              <a:rPr lang="en-IN" sz="2000" b="1" dirty="0" smtClean="0">
                <a:latin typeface="Cambria" pitchFamily="18" charset="0"/>
              </a:rPr>
              <a:t>Analysis of  Floors</a:t>
            </a:r>
            <a:endParaRPr lang="en-US" sz="2000" b="1" dirty="0">
              <a:latin typeface="Cambria" pitchFamily="18" charset="0"/>
              <a:cs typeface="Times New Roman" pitchFamily="18" charset="0"/>
            </a:endParaRPr>
          </a:p>
        </p:txBody>
      </p:sp>
      <p:sp>
        <p:nvSpPr>
          <p:cNvPr id="9" name="Title 1">
            <a:extLst>
              <a:ext uri="{FF2B5EF4-FFF2-40B4-BE49-F238E27FC236}">
                <a16:creationId xmlns:a16="http://schemas.microsoft.com/office/drawing/2014/main" xmlns="" id="{4798EAE2-8B50-4C76-B2AD-507FB57BD2EA}"/>
              </a:ext>
            </a:extLst>
          </p:cNvPr>
          <p:cNvSpPr txBox="1">
            <a:spLocks/>
          </p:cNvSpPr>
          <p:nvPr/>
        </p:nvSpPr>
        <p:spPr>
          <a:xfrm>
            <a:off x="609600" y="666750"/>
            <a:ext cx="9404723" cy="700265"/>
          </a:xfrm>
          <a:prstGeom prst="rect">
            <a:avLst/>
          </a:prstGeom>
        </p:spPr>
        <p:txBody>
          <a:bodyPr lIns="0" tIns="0" rIns="0" bIns="0" anchor="ctr">
            <a:normAutofit fontScale="975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Text" lastClr="000000"/>
              </a:solidFill>
              <a:effectLst/>
              <a:uLnTx/>
              <a:uFillTx/>
              <a:latin typeface="Cambria" pitchFamily="18" charset="0"/>
            </a:endParaRPr>
          </a:p>
        </p:txBody>
      </p:sp>
      <p:graphicFrame>
        <p:nvGraphicFramePr>
          <p:cNvPr id="25" name="Table 3">
            <a:extLst>
              <a:ext uri="{FF2B5EF4-FFF2-40B4-BE49-F238E27FC236}">
                <a16:creationId xmlns:a16="http://schemas.microsoft.com/office/drawing/2014/main" xmlns="" id="{EC3FB783-2293-4CEB-93E1-39DEF83EBA59}"/>
              </a:ext>
            </a:extLst>
          </p:cNvPr>
          <p:cNvGraphicFramePr>
            <a:graphicFrameLocks noGrp="1"/>
          </p:cNvGraphicFramePr>
          <p:nvPr>
            <p:extLst>
              <p:ext uri="{D42A27DB-BD31-4B8C-83A1-F6EECF244321}">
                <p14:modId xmlns:p14="http://schemas.microsoft.com/office/powerpoint/2010/main" xmlns="" val="3614446294"/>
              </p:ext>
            </p:extLst>
          </p:nvPr>
        </p:nvGraphicFramePr>
        <p:xfrm>
          <a:off x="457200" y="3333750"/>
          <a:ext cx="1097280" cy="1600200"/>
        </p:xfrm>
        <a:graphic>
          <a:graphicData uri="http://schemas.openxmlformats.org/drawingml/2006/table">
            <a:tbl>
              <a:tblPr firstRow="1" bandRow="1">
                <a:tableStyleId>{68D230F3-CF80-4859-8CE7-A43EE81993B5}</a:tableStyleId>
              </a:tblPr>
              <a:tblGrid>
                <a:gridCol w="548640">
                  <a:extLst>
                    <a:ext uri="{9D8B030D-6E8A-4147-A177-3AD203B41FA5}">
                      <a16:colId xmlns:a16="http://schemas.microsoft.com/office/drawing/2014/main" xmlns="" val="1333458395"/>
                    </a:ext>
                  </a:extLst>
                </a:gridCol>
                <a:gridCol w="548640">
                  <a:extLst>
                    <a:ext uri="{9D8B030D-6E8A-4147-A177-3AD203B41FA5}">
                      <a16:colId xmlns:a16="http://schemas.microsoft.com/office/drawing/2014/main" xmlns="" val="1900961790"/>
                    </a:ext>
                  </a:extLst>
                </a:gridCol>
              </a:tblGrid>
              <a:tr h="195943">
                <a:tc>
                  <a:txBody>
                    <a:bodyPr/>
                    <a:lstStyle/>
                    <a:p>
                      <a:pPr algn="ctr"/>
                      <a:r>
                        <a:rPr lang="en-IN" sz="900" dirty="0"/>
                        <a:t>Floors</a:t>
                      </a:r>
                    </a:p>
                  </a:txBody>
                  <a:tcPr/>
                </a:tc>
                <a:tc>
                  <a:txBody>
                    <a:bodyPr/>
                    <a:lstStyle/>
                    <a:p>
                      <a:pPr algn="ctr"/>
                      <a:r>
                        <a:rPr lang="en-IN" sz="900" dirty="0"/>
                        <a:t>Count</a:t>
                      </a:r>
                    </a:p>
                  </a:txBody>
                  <a:tcPr/>
                </a:tc>
                <a:extLst>
                  <a:ext uri="{0D108BD9-81ED-4DB2-BD59-A6C34878D82A}">
                    <a16:rowId xmlns:a16="http://schemas.microsoft.com/office/drawing/2014/main" xmlns="" val="2030324844"/>
                  </a:ext>
                </a:extLst>
              </a:tr>
              <a:tr h="195943">
                <a:tc>
                  <a:txBody>
                    <a:bodyPr/>
                    <a:lstStyle/>
                    <a:p>
                      <a:pPr algn="ctr"/>
                      <a:r>
                        <a:rPr lang="en-IN" sz="900" dirty="0"/>
                        <a:t>1</a:t>
                      </a:r>
                    </a:p>
                  </a:txBody>
                  <a:tcPr/>
                </a:tc>
                <a:tc>
                  <a:txBody>
                    <a:bodyPr/>
                    <a:lstStyle/>
                    <a:p>
                      <a:pPr algn="ctr"/>
                      <a:r>
                        <a:rPr lang="en-IN" sz="900" dirty="0"/>
                        <a:t>4862</a:t>
                      </a:r>
                    </a:p>
                  </a:txBody>
                  <a:tcPr/>
                </a:tc>
                <a:extLst>
                  <a:ext uri="{0D108BD9-81ED-4DB2-BD59-A6C34878D82A}">
                    <a16:rowId xmlns:a16="http://schemas.microsoft.com/office/drawing/2014/main" xmlns="" val="2135526831"/>
                  </a:ext>
                </a:extLst>
              </a:tr>
              <a:tr h="195943">
                <a:tc>
                  <a:txBody>
                    <a:bodyPr/>
                    <a:lstStyle/>
                    <a:p>
                      <a:pPr algn="ctr"/>
                      <a:r>
                        <a:rPr lang="en-IN" sz="900" dirty="0"/>
                        <a:t>1.5</a:t>
                      </a:r>
                    </a:p>
                  </a:txBody>
                  <a:tcPr/>
                </a:tc>
                <a:tc>
                  <a:txBody>
                    <a:bodyPr/>
                    <a:lstStyle/>
                    <a:p>
                      <a:pPr algn="ctr"/>
                      <a:r>
                        <a:rPr lang="en-IN" sz="900" dirty="0"/>
                        <a:t>867</a:t>
                      </a:r>
                    </a:p>
                  </a:txBody>
                  <a:tcPr/>
                </a:tc>
                <a:extLst>
                  <a:ext uri="{0D108BD9-81ED-4DB2-BD59-A6C34878D82A}">
                    <a16:rowId xmlns:a16="http://schemas.microsoft.com/office/drawing/2014/main" xmlns="" val="2555275144"/>
                  </a:ext>
                </a:extLst>
              </a:tr>
              <a:tr h="195943">
                <a:tc>
                  <a:txBody>
                    <a:bodyPr/>
                    <a:lstStyle/>
                    <a:p>
                      <a:pPr algn="ctr"/>
                      <a:r>
                        <a:rPr lang="en-IN" sz="900" dirty="0"/>
                        <a:t>2</a:t>
                      </a:r>
                    </a:p>
                  </a:txBody>
                  <a:tcPr/>
                </a:tc>
                <a:tc>
                  <a:txBody>
                    <a:bodyPr/>
                    <a:lstStyle/>
                    <a:p>
                      <a:pPr algn="ctr"/>
                      <a:r>
                        <a:rPr lang="en-IN" sz="900" dirty="0"/>
                        <a:t>3723</a:t>
                      </a:r>
                    </a:p>
                  </a:txBody>
                  <a:tcPr/>
                </a:tc>
                <a:extLst>
                  <a:ext uri="{0D108BD9-81ED-4DB2-BD59-A6C34878D82A}">
                    <a16:rowId xmlns:a16="http://schemas.microsoft.com/office/drawing/2014/main" xmlns="" val="2729149230"/>
                  </a:ext>
                </a:extLst>
              </a:tr>
              <a:tr h="195943">
                <a:tc>
                  <a:txBody>
                    <a:bodyPr/>
                    <a:lstStyle/>
                    <a:p>
                      <a:pPr algn="ctr"/>
                      <a:r>
                        <a:rPr lang="en-IN" sz="900" dirty="0"/>
                        <a:t>2.5</a:t>
                      </a:r>
                    </a:p>
                  </a:txBody>
                  <a:tcPr/>
                </a:tc>
                <a:tc>
                  <a:txBody>
                    <a:bodyPr/>
                    <a:lstStyle/>
                    <a:p>
                      <a:pPr algn="ctr"/>
                      <a:r>
                        <a:rPr lang="en-IN" sz="900" dirty="0"/>
                        <a:t>62</a:t>
                      </a:r>
                    </a:p>
                  </a:txBody>
                  <a:tcPr/>
                </a:tc>
                <a:extLst>
                  <a:ext uri="{0D108BD9-81ED-4DB2-BD59-A6C34878D82A}">
                    <a16:rowId xmlns:a16="http://schemas.microsoft.com/office/drawing/2014/main" xmlns="" val="2698523818"/>
                  </a:ext>
                </a:extLst>
              </a:tr>
              <a:tr h="195943">
                <a:tc>
                  <a:txBody>
                    <a:bodyPr/>
                    <a:lstStyle/>
                    <a:p>
                      <a:pPr algn="ctr"/>
                      <a:r>
                        <a:rPr lang="en-IN" sz="900" dirty="0"/>
                        <a:t>3</a:t>
                      </a:r>
                    </a:p>
                  </a:txBody>
                  <a:tcPr/>
                </a:tc>
                <a:tc>
                  <a:txBody>
                    <a:bodyPr/>
                    <a:lstStyle/>
                    <a:p>
                      <a:pPr algn="ctr"/>
                      <a:r>
                        <a:rPr lang="en-IN" sz="900" dirty="0"/>
                        <a:t>245</a:t>
                      </a:r>
                    </a:p>
                  </a:txBody>
                  <a:tcPr/>
                </a:tc>
                <a:extLst>
                  <a:ext uri="{0D108BD9-81ED-4DB2-BD59-A6C34878D82A}">
                    <a16:rowId xmlns:a16="http://schemas.microsoft.com/office/drawing/2014/main" xmlns="" val="669974489"/>
                  </a:ext>
                </a:extLst>
              </a:tr>
              <a:tr h="195943">
                <a:tc>
                  <a:txBody>
                    <a:bodyPr/>
                    <a:lstStyle/>
                    <a:p>
                      <a:pPr algn="ctr"/>
                      <a:r>
                        <a:rPr lang="en-IN" sz="900" dirty="0"/>
                        <a:t>3.5</a:t>
                      </a:r>
                    </a:p>
                  </a:txBody>
                  <a:tcPr/>
                </a:tc>
                <a:tc>
                  <a:txBody>
                    <a:bodyPr/>
                    <a:lstStyle/>
                    <a:p>
                      <a:pPr algn="ctr"/>
                      <a:r>
                        <a:rPr lang="en-IN" sz="900" dirty="0"/>
                        <a:t>2</a:t>
                      </a:r>
                    </a:p>
                  </a:txBody>
                  <a:tcPr/>
                </a:tc>
                <a:extLst>
                  <a:ext uri="{0D108BD9-81ED-4DB2-BD59-A6C34878D82A}">
                    <a16:rowId xmlns:a16="http://schemas.microsoft.com/office/drawing/2014/main" xmlns="" val="3023753930"/>
                  </a:ext>
                </a:extLst>
              </a:tr>
            </a:tbl>
          </a:graphicData>
        </a:graphic>
      </p:graphicFrame>
      <p:sp>
        <p:nvSpPr>
          <p:cNvPr id="26" name="Rectangle 25"/>
          <p:cNvSpPr/>
          <p:nvPr/>
        </p:nvSpPr>
        <p:spPr>
          <a:xfrm>
            <a:off x="2209800" y="3943350"/>
            <a:ext cx="4267200" cy="430887"/>
          </a:xfrm>
          <a:prstGeom prst="rect">
            <a:avLst/>
          </a:prstGeom>
        </p:spPr>
        <p:txBody>
          <a:bodyPr wrap="square">
            <a:spAutoFit/>
          </a:bodyPr>
          <a:lstStyle/>
          <a:p>
            <a:r>
              <a:rPr lang="en-IN" sz="1100" dirty="0" smtClean="0">
                <a:latin typeface="Cambria" pitchFamily="18" charset="0"/>
              </a:rPr>
              <a:t>We can see a slight correlation between Floors and Price from Box Plot and Bar Graph</a:t>
            </a:r>
            <a:endParaRPr lang="en-IN" sz="1100" dirty="0">
              <a:latin typeface="Cambria" pitchFamily="18" charset="0"/>
            </a:endParaRPr>
          </a:p>
        </p:txBody>
      </p:sp>
      <p:pic>
        <p:nvPicPr>
          <p:cNvPr id="27" name="Picture 26">
            <a:extLst>
              <a:ext uri="{FF2B5EF4-FFF2-40B4-BE49-F238E27FC236}">
                <a16:creationId xmlns:a16="http://schemas.microsoft.com/office/drawing/2014/main" xmlns="" id="{6E163A97-87CB-45EE-B84E-76576402563D}"/>
              </a:ext>
            </a:extLst>
          </p:cNvPr>
          <p:cNvPicPr>
            <a:picLocks noChangeAspect="1"/>
          </p:cNvPicPr>
          <p:nvPr/>
        </p:nvPicPr>
        <p:blipFill>
          <a:blip r:embed="rId2"/>
          <a:stretch>
            <a:fillRect/>
          </a:stretch>
        </p:blipFill>
        <p:spPr>
          <a:xfrm>
            <a:off x="6096000" y="1504950"/>
            <a:ext cx="2819400" cy="2324344"/>
          </a:xfrm>
          <a:prstGeom prst="rect">
            <a:avLst/>
          </a:prstGeom>
        </p:spPr>
      </p:pic>
      <p:pic>
        <p:nvPicPr>
          <p:cNvPr id="28" name="Picture 27">
            <a:extLst>
              <a:ext uri="{FF2B5EF4-FFF2-40B4-BE49-F238E27FC236}">
                <a16:creationId xmlns:a16="http://schemas.microsoft.com/office/drawing/2014/main" xmlns="" id="{3F1B6F7A-D682-47D4-AD8A-F8D905792589}"/>
              </a:ext>
            </a:extLst>
          </p:cNvPr>
          <p:cNvPicPr>
            <a:picLocks noChangeAspect="1"/>
          </p:cNvPicPr>
          <p:nvPr/>
        </p:nvPicPr>
        <p:blipFill>
          <a:blip r:embed="rId3"/>
          <a:stretch>
            <a:fillRect/>
          </a:stretch>
        </p:blipFill>
        <p:spPr>
          <a:xfrm>
            <a:off x="228600" y="1581150"/>
            <a:ext cx="5249931" cy="1645251"/>
          </a:xfrm>
          <a:prstGeom prst="rect">
            <a:avLst/>
          </a:prstGeom>
        </p:spPr>
      </p:pic>
      <p:sp>
        <p:nvSpPr>
          <p:cNvPr id="29" name="Rectangle 28"/>
          <p:cNvSpPr/>
          <p:nvPr/>
        </p:nvSpPr>
        <p:spPr>
          <a:xfrm>
            <a:off x="3352800" y="3333750"/>
            <a:ext cx="1976823" cy="338554"/>
          </a:xfrm>
          <a:prstGeom prst="rect">
            <a:avLst/>
          </a:prstGeom>
        </p:spPr>
        <p:txBody>
          <a:bodyPr wrap="none">
            <a:spAutoFit/>
          </a:bodyPr>
          <a:lstStyle/>
          <a:p>
            <a:r>
              <a:rPr lang="en-IN" sz="1600" b="1" dirty="0" smtClean="0"/>
              <a:t>Correlation- 0. 263</a:t>
            </a:r>
            <a:endParaRPr lang="en-IN" sz="16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819150"/>
            <a:ext cx="8229241" cy="609600"/>
          </a:xfrm>
        </p:spPr>
        <p:txBody>
          <a:bodyPr/>
          <a:lstStyle/>
          <a:p>
            <a:pPr lvl="0"/>
            <a:r>
              <a:rPr lang="en-IN" sz="2000" b="1" dirty="0" smtClean="0">
                <a:latin typeface="Cambria" pitchFamily="18" charset="0"/>
              </a:rPr>
              <a:t>Analysis of  Water Front</a:t>
            </a:r>
            <a:endParaRPr lang="en-US" sz="2000" b="1" dirty="0">
              <a:latin typeface="Cambria" pitchFamily="18" charset="0"/>
              <a:cs typeface="Times New Roman" pitchFamily="18" charset="0"/>
            </a:endParaRPr>
          </a:p>
        </p:txBody>
      </p:sp>
      <p:sp>
        <p:nvSpPr>
          <p:cNvPr id="9" name="Title 1">
            <a:extLst>
              <a:ext uri="{FF2B5EF4-FFF2-40B4-BE49-F238E27FC236}">
                <a16:creationId xmlns:a16="http://schemas.microsoft.com/office/drawing/2014/main" xmlns="" id="{4798EAE2-8B50-4C76-B2AD-507FB57BD2EA}"/>
              </a:ext>
            </a:extLst>
          </p:cNvPr>
          <p:cNvSpPr txBox="1">
            <a:spLocks/>
          </p:cNvSpPr>
          <p:nvPr/>
        </p:nvSpPr>
        <p:spPr>
          <a:xfrm>
            <a:off x="609600" y="666750"/>
            <a:ext cx="9404723" cy="700265"/>
          </a:xfrm>
          <a:prstGeom prst="rect">
            <a:avLst/>
          </a:prstGeom>
        </p:spPr>
        <p:txBody>
          <a:bodyPr lIns="0" tIns="0" rIns="0" bIns="0" anchor="ctr">
            <a:normAutofit fontScale="975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Text" lastClr="000000"/>
              </a:solidFill>
              <a:effectLst/>
              <a:uLnTx/>
              <a:uFillTx/>
              <a:latin typeface="Cambria" pitchFamily="18" charset="0"/>
            </a:endParaRPr>
          </a:p>
        </p:txBody>
      </p:sp>
      <p:graphicFrame>
        <p:nvGraphicFramePr>
          <p:cNvPr id="10" name="Table 5">
            <a:extLst>
              <a:ext uri="{FF2B5EF4-FFF2-40B4-BE49-F238E27FC236}">
                <a16:creationId xmlns:a16="http://schemas.microsoft.com/office/drawing/2014/main" xmlns="" id="{22EF3C27-4D1D-4C1E-B366-7A7336F64E10}"/>
              </a:ext>
            </a:extLst>
          </p:cNvPr>
          <p:cNvGraphicFramePr>
            <a:graphicFrameLocks noGrp="1"/>
          </p:cNvGraphicFramePr>
          <p:nvPr>
            <p:extLst>
              <p:ext uri="{D42A27DB-BD31-4B8C-83A1-F6EECF244321}">
                <p14:modId xmlns:p14="http://schemas.microsoft.com/office/powerpoint/2010/main" xmlns="" val="3234589638"/>
              </p:ext>
            </p:extLst>
          </p:nvPr>
        </p:nvGraphicFramePr>
        <p:xfrm>
          <a:off x="533400" y="1885950"/>
          <a:ext cx="1737360" cy="944880"/>
        </p:xfrm>
        <a:graphic>
          <a:graphicData uri="http://schemas.openxmlformats.org/drawingml/2006/table">
            <a:tbl>
              <a:tblPr firstRow="1" bandRow="1">
                <a:tableStyleId>{68D230F3-CF80-4859-8CE7-A43EE81993B5}</a:tableStyleId>
              </a:tblPr>
              <a:tblGrid>
                <a:gridCol w="822960">
                  <a:extLst>
                    <a:ext uri="{9D8B030D-6E8A-4147-A177-3AD203B41FA5}">
                      <a16:colId xmlns:a16="http://schemas.microsoft.com/office/drawing/2014/main" xmlns="" val="691307978"/>
                    </a:ext>
                  </a:extLst>
                </a:gridCol>
                <a:gridCol w="914400">
                  <a:extLst>
                    <a:ext uri="{9D8B030D-6E8A-4147-A177-3AD203B41FA5}">
                      <a16:colId xmlns:a16="http://schemas.microsoft.com/office/drawing/2014/main" xmlns="" val="3324334860"/>
                    </a:ext>
                  </a:extLst>
                </a:gridCol>
              </a:tblGrid>
              <a:tr h="274320">
                <a:tc>
                  <a:txBody>
                    <a:bodyPr/>
                    <a:lstStyle/>
                    <a:p>
                      <a:r>
                        <a:rPr lang="en-IN" sz="1000" dirty="0"/>
                        <a:t>Water Front</a:t>
                      </a:r>
                    </a:p>
                  </a:txBody>
                  <a:tcPr/>
                </a:tc>
                <a:tc>
                  <a:txBody>
                    <a:bodyPr/>
                    <a:lstStyle/>
                    <a:p>
                      <a:r>
                        <a:rPr lang="en-IN" sz="1000" dirty="0"/>
                        <a:t>Mean Price</a:t>
                      </a:r>
                    </a:p>
                  </a:txBody>
                  <a:tcPr/>
                </a:tc>
                <a:extLst>
                  <a:ext uri="{0D108BD9-81ED-4DB2-BD59-A6C34878D82A}">
                    <a16:rowId xmlns:a16="http://schemas.microsoft.com/office/drawing/2014/main" xmlns="" val="331544135"/>
                  </a:ext>
                </a:extLst>
              </a:tr>
              <a:tr h="274320">
                <a:tc>
                  <a:txBody>
                    <a:bodyPr/>
                    <a:lstStyle/>
                    <a:p>
                      <a:r>
                        <a:rPr lang="en-IN" sz="1000" dirty="0"/>
                        <a:t>0</a:t>
                      </a:r>
                    </a:p>
                  </a:txBody>
                  <a:tcPr/>
                </a:tc>
                <a:tc>
                  <a:txBody>
                    <a:bodyPr/>
                    <a:lstStyle/>
                    <a:p>
                      <a:r>
                        <a:rPr lang="en-IN" sz="1000" dirty="0"/>
                        <a:t>533222.8</a:t>
                      </a:r>
                    </a:p>
                  </a:txBody>
                  <a:tcPr/>
                </a:tc>
                <a:extLst>
                  <a:ext uri="{0D108BD9-81ED-4DB2-BD59-A6C34878D82A}">
                    <a16:rowId xmlns:a16="http://schemas.microsoft.com/office/drawing/2014/main" xmlns="" val="4190358248"/>
                  </a:ext>
                </a:extLst>
              </a:tr>
              <a:tr h="274320">
                <a:tc>
                  <a:txBody>
                    <a:bodyPr/>
                    <a:lstStyle/>
                    <a:p>
                      <a:r>
                        <a:rPr lang="en-IN" sz="1000" dirty="0"/>
                        <a:t>1</a:t>
                      </a:r>
                    </a:p>
                  </a:txBody>
                  <a:tcPr/>
                </a:tc>
                <a:tc>
                  <a:txBody>
                    <a:bodyPr/>
                    <a:lstStyle/>
                    <a:p>
                      <a:r>
                        <a:rPr lang="en-IN" sz="1000" dirty="0"/>
                        <a:t>1677256</a:t>
                      </a:r>
                    </a:p>
                  </a:txBody>
                  <a:tcPr/>
                </a:tc>
                <a:extLst>
                  <a:ext uri="{0D108BD9-81ED-4DB2-BD59-A6C34878D82A}">
                    <a16:rowId xmlns:a16="http://schemas.microsoft.com/office/drawing/2014/main" xmlns="" val="577295986"/>
                  </a:ext>
                </a:extLst>
              </a:tr>
            </a:tbl>
          </a:graphicData>
        </a:graphic>
      </p:graphicFrame>
      <p:pic>
        <p:nvPicPr>
          <p:cNvPr id="11" name="Picture 10">
            <a:extLst>
              <a:ext uri="{FF2B5EF4-FFF2-40B4-BE49-F238E27FC236}">
                <a16:creationId xmlns:a16="http://schemas.microsoft.com/office/drawing/2014/main" xmlns="" id="{BDD7DE09-81D9-4FC2-9517-B808A004669A}"/>
              </a:ext>
            </a:extLst>
          </p:cNvPr>
          <p:cNvPicPr>
            <a:picLocks noChangeAspect="1"/>
          </p:cNvPicPr>
          <p:nvPr/>
        </p:nvPicPr>
        <p:blipFill>
          <a:blip r:embed="rId2"/>
          <a:stretch>
            <a:fillRect/>
          </a:stretch>
        </p:blipFill>
        <p:spPr>
          <a:xfrm>
            <a:off x="4724400" y="2266950"/>
            <a:ext cx="3337664" cy="2514600"/>
          </a:xfrm>
          <a:prstGeom prst="rect">
            <a:avLst/>
          </a:prstGeom>
        </p:spPr>
      </p:pic>
      <p:sp>
        <p:nvSpPr>
          <p:cNvPr id="12" name="Rectangle 11">
            <a:extLst>
              <a:ext uri="{FF2B5EF4-FFF2-40B4-BE49-F238E27FC236}">
                <a16:creationId xmlns:a16="http://schemas.microsoft.com/office/drawing/2014/main" xmlns="" id="{D6E920CB-AD9B-4A50-9C2D-30CA1E4F86AB}"/>
              </a:ext>
            </a:extLst>
          </p:cNvPr>
          <p:cNvSpPr/>
          <p:nvPr/>
        </p:nvSpPr>
        <p:spPr>
          <a:xfrm>
            <a:off x="3048000" y="1733550"/>
            <a:ext cx="6096000" cy="312650"/>
          </a:xfrm>
          <a:prstGeom prst="rect">
            <a:avLst/>
          </a:prstGeom>
        </p:spPr>
        <p:txBody>
          <a:bodyPr>
            <a:spAutoFit/>
          </a:bodyPr>
          <a:lstStyle/>
          <a:p>
            <a:pPr>
              <a:lnSpc>
                <a:spcPct val="107000"/>
              </a:lnSpc>
              <a:spcAft>
                <a:spcPts val="800"/>
              </a:spcAft>
            </a:pPr>
            <a:r>
              <a:rPr lang="en-IN" sz="1400" dirty="0">
                <a:latin typeface="Cambria" pitchFamily="18" charset="0"/>
                <a:ea typeface="Calibri" panose="020F0502020204030204" pitchFamily="34" charset="0"/>
                <a:cs typeface="Times New Roman" panose="02020603050405020304" pitchFamily="18" charset="0"/>
              </a:rPr>
              <a:t>As we can see mean price is increasing when we have water front.</a:t>
            </a:r>
            <a:endParaRPr lang="en-IN" sz="1400" dirty="0">
              <a:effectLst/>
              <a:latin typeface="Cambria"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819150"/>
            <a:ext cx="6324600" cy="685800"/>
          </a:xfrm>
        </p:spPr>
        <p:txBody>
          <a:bodyPr/>
          <a:lstStyle/>
          <a:p>
            <a:r>
              <a:rPr lang="en-IN" sz="2000" b="1" dirty="0" smtClean="0">
                <a:latin typeface="Cambria" pitchFamily="18" charset="0"/>
              </a:rPr>
              <a:t>Chapter- 01</a:t>
            </a:r>
            <a:endParaRPr lang="en-US" sz="2000" b="1" dirty="0">
              <a:latin typeface="Cambria" pitchFamily="18" charset="0"/>
            </a:endParaRPr>
          </a:p>
        </p:txBody>
      </p:sp>
      <p:sp>
        <p:nvSpPr>
          <p:cNvPr id="3" name="TextBox 2"/>
          <p:cNvSpPr txBox="1"/>
          <p:nvPr/>
        </p:nvSpPr>
        <p:spPr>
          <a:xfrm>
            <a:off x="1371600" y="1962150"/>
            <a:ext cx="5831134" cy="800219"/>
          </a:xfrm>
          <a:prstGeom prst="rect">
            <a:avLst/>
          </a:prstGeom>
          <a:noFill/>
        </p:spPr>
        <p:txBody>
          <a:bodyPr wrap="square" rtlCol="0">
            <a:spAutoFit/>
          </a:bodyPr>
          <a:lstStyle/>
          <a:p>
            <a:r>
              <a:rPr lang="en-IN" sz="2800" b="1" dirty="0" smtClean="0">
                <a:latin typeface="Cambria" pitchFamily="18" charset="0"/>
              </a:rPr>
              <a:t>Problem Statement and Objective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47800" y="895350"/>
            <a:ext cx="8229240" cy="381000"/>
          </a:xfrm>
        </p:spPr>
        <p:txBody>
          <a:bodyPr/>
          <a:lstStyle/>
          <a:p>
            <a:r>
              <a:rPr lang="en-IN" sz="2000" b="1" dirty="0" smtClean="0">
                <a:latin typeface="Cambria" pitchFamily="18" charset="0"/>
              </a:rPr>
              <a:t>Analysis of View</a:t>
            </a:r>
            <a:endParaRPr lang="en-US" sz="2000" b="1" dirty="0">
              <a:latin typeface="Cambria" pitchFamily="18" charset="0"/>
            </a:endParaRPr>
          </a:p>
        </p:txBody>
      </p:sp>
      <p:graphicFrame>
        <p:nvGraphicFramePr>
          <p:cNvPr id="19" name="Table 6">
            <a:extLst>
              <a:ext uri="{FF2B5EF4-FFF2-40B4-BE49-F238E27FC236}">
                <a16:creationId xmlns:a16="http://schemas.microsoft.com/office/drawing/2014/main" xmlns="" id="{AEFC37AB-AB5B-426D-A736-570EA4BA62BA}"/>
              </a:ext>
            </a:extLst>
          </p:cNvPr>
          <p:cNvGraphicFramePr>
            <a:graphicFrameLocks noGrp="1"/>
          </p:cNvGraphicFramePr>
          <p:nvPr>
            <p:extLst>
              <p:ext uri="{D42A27DB-BD31-4B8C-83A1-F6EECF244321}">
                <p14:modId xmlns:p14="http://schemas.microsoft.com/office/powerpoint/2010/main" xmlns="" val="1227117381"/>
              </p:ext>
            </p:extLst>
          </p:nvPr>
        </p:nvGraphicFramePr>
        <p:xfrm>
          <a:off x="389635" y="1663416"/>
          <a:ext cx="1188720" cy="1463040"/>
        </p:xfrm>
        <a:graphic>
          <a:graphicData uri="http://schemas.openxmlformats.org/drawingml/2006/table">
            <a:tbl>
              <a:tblPr firstRow="1" bandRow="1">
                <a:tableStyleId>{68D230F3-CF80-4859-8CE7-A43EE81993B5}</a:tableStyleId>
              </a:tblPr>
              <a:tblGrid>
                <a:gridCol w="548640">
                  <a:extLst>
                    <a:ext uri="{9D8B030D-6E8A-4147-A177-3AD203B41FA5}">
                      <a16:colId xmlns:a16="http://schemas.microsoft.com/office/drawing/2014/main" xmlns="" val="1421373684"/>
                    </a:ext>
                  </a:extLst>
                </a:gridCol>
                <a:gridCol w="640080">
                  <a:extLst>
                    <a:ext uri="{9D8B030D-6E8A-4147-A177-3AD203B41FA5}">
                      <a16:colId xmlns:a16="http://schemas.microsoft.com/office/drawing/2014/main" xmlns="" val="2388201439"/>
                    </a:ext>
                  </a:extLst>
                </a:gridCol>
              </a:tblGrid>
              <a:tr h="176789">
                <a:tc>
                  <a:txBody>
                    <a:bodyPr/>
                    <a:lstStyle/>
                    <a:p>
                      <a:r>
                        <a:rPr lang="en-IN" sz="1000" dirty="0">
                          <a:latin typeface="Cambria" pitchFamily="18" charset="0"/>
                        </a:rPr>
                        <a:t>View</a:t>
                      </a:r>
                    </a:p>
                  </a:txBody>
                  <a:tcPr/>
                </a:tc>
                <a:tc>
                  <a:txBody>
                    <a:bodyPr/>
                    <a:lstStyle/>
                    <a:p>
                      <a:r>
                        <a:rPr lang="en-IN" sz="1000" dirty="0">
                          <a:latin typeface="Cambria" pitchFamily="18" charset="0"/>
                        </a:rPr>
                        <a:t>Counts</a:t>
                      </a:r>
                    </a:p>
                  </a:txBody>
                  <a:tcPr/>
                </a:tc>
                <a:extLst>
                  <a:ext uri="{0D108BD9-81ED-4DB2-BD59-A6C34878D82A}">
                    <a16:rowId xmlns:a16="http://schemas.microsoft.com/office/drawing/2014/main" xmlns="" val="1278350386"/>
                  </a:ext>
                </a:extLst>
              </a:tr>
              <a:tr h="176789">
                <a:tc>
                  <a:txBody>
                    <a:bodyPr/>
                    <a:lstStyle/>
                    <a:p>
                      <a:r>
                        <a:rPr lang="en-IN" sz="1000" dirty="0">
                          <a:latin typeface="Cambria" pitchFamily="18" charset="0"/>
                        </a:rPr>
                        <a:t>0</a:t>
                      </a:r>
                    </a:p>
                  </a:txBody>
                  <a:tcPr/>
                </a:tc>
                <a:tc>
                  <a:txBody>
                    <a:bodyPr/>
                    <a:lstStyle/>
                    <a:p>
                      <a:r>
                        <a:rPr lang="en-IN" sz="1000" dirty="0">
                          <a:latin typeface="Cambria" pitchFamily="18" charset="0"/>
                        </a:rPr>
                        <a:t>8748</a:t>
                      </a:r>
                    </a:p>
                  </a:txBody>
                  <a:tcPr/>
                </a:tc>
                <a:extLst>
                  <a:ext uri="{0D108BD9-81ED-4DB2-BD59-A6C34878D82A}">
                    <a16:rowId xmlns:a16="http://schemas.microsoft.com/office/drawing/2014/main" xmlns="" val="2239652597"/>
                  </a:ext>
                </a:extLst>
              </a:tr>
              <a:tr h="176789">
                <a:tc>
                  <a:txBody>
                    <a:bodyPr/>
                    <a:lstStyle/>
                    <a:p>
                      <a:r>
                        <a:rPr lang="en-IN" sz="1000" dirty="0">
                          <a:latin typeface="Cambria" pitchFamily="18" charset="0"/>
                        </a:rPr>
                        <a:t>1</a:t>
                      </a:r>
                    </a:p>
                  </a:txBody>
                  <a:tcPr/>
                </a:tc>
                <a:tc>
                  <a:txBody>
                    <a:bodyPr/>
                    <a:lstStyle/>
                    <a:p>
                      <a:r>
                        <a:rPr lang="en-IN" sz="1000" dirty="0">
                          <a:latin typeface="Cambria" pitchFamily="18" charset="0"/>
                        </a:rPr>
                        <a:t>160</a:t>
                      </a:r>
                    </a:p>
                  </a:txBody>
                  <a:tcPr/>
                </a:tc>
                <a:extLst>
                  <a:ext uri="{0D108BD9-81ED-4DB2-BD59-A6C34878D82A}">
                    <a16:rowId xmlns:a16="http://schemas.microsoft.com/office/drawing/2014/main" xmlns="" val="619613570"/>
                  </a:ext>
                </a:extLst>
              </a:tr>
              <a:tr h="176789">
                <a:tc>
                  <a:txBody>
                    <a:bodyPr/>
                    <a:lstStyle/>
                    <a:p>
                      <a:r>
                        <a:rPr lang="en-IN" sz="1000" dirty="0">
                          <a:latin typeface="Cambria" pitchFamily="18" charset="0"/>
                        </a:rPr>
                        <a:t>2</a:t>
                      </a:r>
                    </a:p>
                  </a:txBody>
                  <a:tcPr/>
                </a:tc>
                <a:tc>
                  <a:txBody>
                    <a:bodyPr/>
                    <a:lstStyle/>
                    <a:p>
                      <a:r>
                        <a:rPr lang="en-IN" sz="1000" dirty="0">
                          <a:latin typeface="Cambria" pitchFamily="18" charset="0"/>
                        </a:rPr>
                        <a:t>454</a:t>
                      </a:r>
                    </a:p>
                  </a:txBody>
                  <a:tcPr/>
                </a:tc>
                <a:extLst>
                  <a:ext uri="{0D108BD9-81ED-4DB2-BD59-A6C34878D82A}">
                    <a16:rowId xmlns:a16="http://schemas.microsoft.com/office/drawing/2014/main" xmlns="" val="2040860987"/>
                  </a:ext>
                </a:extLst>
              </a:tr>
              <a:tr h="176789">
                <a:tc>
                  <a:txBody>
                    <a:bodyPr/>
                    <a:lstStyle/>
                    <a:p>
                      <a:r>
                        <a:rPr lang="en-IN" sz="1000" dirty="0">
                          <a:latin typeface="Cambria" pitchFamily="18" charset="0"/>
                        </a:rPr>
                        <a:t>3</a:t>
                      </a:r>
                    </a:p>
                  </a:txBody>
                  <a:tcPr/>
                </a:tc>
                <a:tc>
                  <a:txBody>
                    <a:bodyPr/>
                    <a:lstStyle/>
                    <a:p>
                      <a:r>
                        <a:rPr lang="en-IN" sz="1000" dirty="0">
                          <a:latin typeface="Cambria" pitchFamily="18" charset="0"/>
                        </a:rPr>
                        <a:t>243</a:t>
                      </a:r>
                    </a:p>
                  </a:txBody>
                  <a:tcPr/>
                </a:tc>
                <a:extLst>
                  <a:ext uri="{0D108BD9-81ED-4DB2-BD59-A6C34878D82A}">
                    <a16:rowId xmlns:a16="http://schemas.microsoft.com/office/drawing/2014/main" xmlns="" val="4291594074"/>
                  </a:ext>
                </a:extLst>
              </a:tr>
              <a:tr h="176789">
                <a:tc>
                  <a:txBody>
                    <a:bodyPr/>
                    <a:lstStyle/>
                    <a:p>
                      <a:r>
                        <a:rPr lang="en-IN" sz="1000" dirty="0">
                          <a:latin typeface="Cambria" pitchFamily="18" charset="0"/>
                        </a:rPr>
                        <a:t>4</a:t>
                      </a:r>
                    </a:p>
                  </a:txBody>
                  <a:tcPr/>
                </a:tc>
                <a:tc>
                  <a:txBody>
                    <a:bodyPr/>
                    <a:lstStyle/>
                    <a:p>
                      <a:r>
                        <a:rPr lang="en-IN" sz="1000" dirty="0">
                          <a:latin typeface="Cambria" pitchFamily="18" charset="0"/>
                        </a:rPr>
                        <a:t>156</a:t>
                      </a:r>
                    </a:p>
                  </a:txBody>
                  <a:tcPr/>
                </a:tc>
                <a:extLst>
                  <a:ext uri="{0D108BD9-81ED-4DB2-BD59-A6C34878D82A}">
                    <a16:rowId xmlns:a16="http://schemas.microsoft.com/office/drawing/2014/main" xmlns="" val="962718032"/>
                  </a:ext>
                </a:extLst>
              </a:tr>
            </a:tbl>
          </a:graphicData>
        </a:graphic>
      </p:graphicFrame>
      <p:pic>
        <p:nvPicPr>
          <p:cNvPr id="20" name="Picture 19">
            <a:extLst>
              <a:ext uri="{FF2B5EF4-FFF2-40B4-BE49-F238E27FC236}">
                <a16:creationId xmlns:a16="http://schemas.microsoft.com/office/drawing/2014/main" xmlns="" id="{D69061DA-E781-4F0E-8138-CE15501DDD30}"/>
              </a:ext>
            </a:extLst>
          </p:cNvPr>
          <p:cNvPicPr>
            <a:picLocks noChangeAspect="1"/>
          </p:cNvPicPr>
          <p:nvPr/>
        </p:nvPicPr>
        <p:blipFill>
          <a:blip r:embed="rId2"/>
          <a:stretch>
            <a:fillRect/>
          </a:stretch>
        </p:blipFill>
        <p:spPr>
          <a:xfrm>
            <a:off x="2743200" y="1581150"/>
            <a:ext cx="5791200" cy="1846469"/>
          </a:xfrm>
          <a:prstGeom prst="rect">
            <a:avLst/>
          </a:prstGeom>
        </p:spPr>
      </p:pic>
      <p:sp>
        <p:nvSpPr>
          <p:cNvPr id="21" name="Rectangle 20"/>
          <p:cNvSpPr/>
          <p:nvPr/>
        </p:nvSpPr>
        <p:spPr>
          <a:xfrm>
            <a:off x="4038600" y="4019550"/>
            <a:ext cx="2400657" cy="275588"/>
          </a:xfrm>
          <a:prstGeom prst="rect">
            <a:avLst/>
          </a:prstGeom>
        </p:spPr>
        <p:txBody>
          <a:bodyPr wrap="none">
            <a:spAutoFit/>
          </a:bodyPr>
          <a:lstStyle/>
          <a:p>
            <a:pPr>
              <a:lnSpc>
                <a:spcPct val="107000"/>
              </a:lnSpc>
              <a:spcAft>
                <a:spcPts val="800"/>
              </a:spcAft>
            </a:pPr>
            <a:r>
              <a:rPr lang="en-IN" sz="1200" dirty="0" smtClean="0">
                <a:latin typeface="Cambria" pitchFamily="18" charset="0"/>
                <a:ea typeface="Calibri" panose="020F0502020204030204" pitchFamily="34" charset="0"/>
                <a:cs typeface="Times New Roman" panose="02020603050405020304" pitchFamily="18" charset="0"/>
              </a:rPr>
              <a:t>As view gets better, price increase</a:t>
            </a:r>
            <a:endParaRPr lang="en-IN" sz="1200" dirty="0">
              <a:latin typeface="Cambria" pitchFamily="18" charset="0"/>
              <a:ea typeface="Calibri" panose="020F0502020204030204" pitchFamily="34" charset="0"/>
              <a:cs typeface="Times New Roman" panose="02020603050405020304" pitchFamily="18" charset="0"/>
            </a:endParaRPr>
          </a:p>
        </p:txBody>
      </p:sp>
      <p:sp>
        <p:nvSpPr>
          <p:cNvPr id="22" name="Arrow: Up 9">
            <a:extLst>
              <a:ext uri="{FF2B5EF4-FFF2-40B4-BE49-F238E27FC236}">
                <a16:creationId xmlns:a16="http://schemas.microsoft.com/office/drawing/2014/main" xmlns="" id="{C26178B3-CADF-439D-A939-C970C7EA68B6}"/>
              </a:ext>
            </a:extLst>
          </p:cNvPr>
          <p:cNvSpPr/>
          <p:nvPr/>
        </p:nvSpPr>
        <p:spPr>
          <a:xfrm>
            <a:off x="5334000" y="3486150"/>
            <a:ext cx="195308" cy="446657"/>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3" name="Rectangle 22"/>
          <p:cNvSpPr/>
          <p:nvPr/>
        </p:nvSpPr>
        <p:spPr>
          <a:xfrm>
            <a:off x="381000" y="3638550"/>
            <a:ext cx="1298689" cy="276999"/>
          </a:xfrm>
          <a:prstGeom prst="rect">
            <a:avLst/>
          </a:prstGeom>
        </p:spPr>
        <p:txBody>
          <a:bodyPr wrap="none">
            <a:spAutoFit/>
          </a:bodyPr>
          <a:lstStyle/>
          <a:p>
            <a:r>
              <a:rPr lang="en-IN" sz="1200" b="1" dirty="0" smtClean="0">
                <a:latin typeface="Cambria" pitchFamily="18" charset="0"/>
              </a:rPr>
              <a:t>Correlation- 0.4</a:t>
            </a:r>
            <a:endParaRPr lang="en-IN" sz="1200" b="1" dirty="0">
              <a:latin typeface="Cambri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971550"/>
            <a:ext cx="7238640" cy="304800"/>
          </a:xfrm>
        </p:spPr>
        <p:txBody>
          <a:bodyPr/>
          <a:lstStyle/>
          <a:p>
            <a:r>
              <a:rPr lang="en-IN" sz="2000" b="1" dirty="0" smtClean="0">
                <a:latin typeface="Cambria" pitchFamily="18" charset="0"/>
              </a:rPr>
              <a:t>Analysis of Condition</a:t>
            </a:r>
            <a:endParaRPr lang="en-US" sz="2000" b="1" dirty="0">
              <a:latin typeface="Cambria" pitchFamily="18" charset="0"/>
            </a:endParaRPr>
          </a:p>
        </p:txBody>
      </p:sp>
      <p:sp>
        <p:nvSpPr>
          <p:cNvPr id="3" name="Text Placeholder 2"/>
          <p:cNvSpPr>
            <a:spLocks noGrp="1"/>
          </p:cNvSpPr>
          <p:nvPr>
            <p:ph type="body"/>
          </p:nvPr>
        </p:nvSpPr>
        <p:spPr/>
        <p:txBody>
          <a:bodyPr/>
          <a:lstStyle/>
          <a:p>
            <a:endParaRPr lang="en-IN" dirty="0" smtClean="0"/>
          </a:p>
          <a:p>
            <a:endParaRPr lang="en-US" dirty="0"/>
          </a:p>
        </p:txBody>
      </p:sp>
      <p:sp>
        <p:nvSpPr>
          <p:cNvPr id="4" name="Title 1">
            <a:extLst>
              <a:ext uri="{FF2B5EF4-FFF2-40B4-BE49-F238E27FC236}">
                <a16:creationId xmlns:a16="http://schemas.microsoft.com/office/drawing/2014/main" xmlns="" id="{839DD45B-E930-4205-A905-E721E8CFAC53}"/>
              </a:ext>
            </a:extLst>
          </p:cNvPr>
          <p:cNvSpPr txBox="1">
            <a:spLocks/>
          </p:cNvSpPr>
          <p:nvPr/>
        </p:nvSpPr>
        <p:spPr>
          <a:xfrm>
            <a:off x="646113" y="452718"/>
            <a:ext cx="9404723" cy="621480"/>
          </a:xfrm>
          <a:prstGeom prst="rect">
            <a:avLst/>
          </a:prstGeom>
        </p:spPr>
        <p:txBody>
          <a:bodyPr lIns="0" tIns="0" rIns="0" bIns="0" anchor="ctr">
            <a:normAutofit fontScale="975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Text" lastClr="000000"/>
              </a:solidFill>
              <a:effectLst/>
              <a:uLnTx/>
              <a:uFillTx/>
            </a:endParaRPr>
          </a:p>
        </p:txBody>
      </p:sp>
      <p:graphicFrame>
        <p:nvGraphicFramePr>
          <p:cNvPr id="5" name="Table 3">
            <a:extLst>
              <a:ext uri="{FF2B5EF4-FFF2-40B4-BE49-F238E27FC236}">
                <a16:creationId xmlns:a16="http://schemas.microsoft.com/office/drawing/2014/main" xmlns="" id="{1B265758-375A-43E8-B798-45C38B0D792A}"/>
              </a:ext>
            </a:extLst>
          </p:cNvPr>
          <p:cNvGraphicFramePr>
            <a:graphicFrameLocks noGrp="1"/>
          </p:cNvGraphicFramePr>
          <p:nvPr>
            <p:extLst>
              <p:ext uri="{D42A27DB-BD31-4B8C-83A1-F6EECF244321}">
                <p14:modId xmlns:p14="http://schemas.microsoft.com/office/powerpoint/2010/main" xmlns="" val="3321606557"/>
              </p:ext>
            </p:extLst>
          </p:nvPr>
        </p:nvGraphicFramePr>
        <p:xfrm>
          <a:off x="228600" y="1657350"/>
          <a:ext cx="1496127" cy="1542469"/>
        </p:xfrm>
        <a:graphic>
          <a:graphicData uri="http://schemas.openxmlformats.org/drawingml/2006/table">
            <a:tbl>
              <a:tblPr firstRow="1" bandRow="1">
                <a:tableStyleId>{68D230F3-CF80-4859-8CE7-A43EE81993B5}</a:tableStyleId>
              </a:tblPr>
              <a:tblGrid>
                <a:gridCol w="810327">
                  <a:extLst>
                    <a:ext uri="{9D8B030D-6E8A-4147-A177-3AD203B41FA5}">
                      <a16:colId xmlns:a16="http://schemas.microsoft.com/office/drawing/2014/main" xmlns="" val="2003047697"/>
                    </a:ext>
                  </a:extLst>
                </a:gridCol>
                <a:gridCol w="685800">
                  <a:extLst>
                    <a:ext uri="{9D8B030D-6E8A-4147-A177-3AD203B41FA5}">
                      <a16:colId xmlns:a16="http://schemas.microsoft.com/office/drawing/2014/main" xmlns="" val="1473959411"/>
                    </a:ext>
                  </a:extLst>
                </a:gridCol>
              </a:tblGrid>
              <a:tr h="323269">
                <a:tc>
                  <a:txBody>
                    <a:bodyPr/>
                    <a:lstStyle/>
                    <a:p>
                      <a:r>
                        <a:rPr lang="en-IN" sz="1000" dirty="0"/>
                        <a:t>Condition</a:t>
                      </a:r>
                      <a:endParaRPr lang="en-IN" sz="1000" dirty="0">
                        <a:latin typeface="Cambria" pitchFamily="18" charset="0"/>
                      </a:endParaRPr>
                    </a:p>
                  </a:txBody>
                  <a:tcPr/>
                </a:tc>
                <a:tc>
                  <a:txBody>
                    <a:bodyPr/>
                    <a:lstStyle/>
                    <a:p>
                      <a:r>
                        <a:rPr lang="en-IN" sz="1000" dirty="0"/>
                        <a:t>Counts</a:t>
                      </a:r>
                      <a:endParaRPr lang="en-IN" sz="1000" dirty="0">
                        <a:latin typeface="Cambria" pitchFamily="18" charset="0"/>
                      </a:endParaRPr>
                    </a:p>
                  </a:txBody>
                  <a:tcPr/>
                </a:tc>
                <a:extLst>
                  <a:ext uri="{0D108BD9-81ED-4DB2-BD59-A6C34878D82A}">
                    <a16:rowId xmlns:a16="http://schemas.microsoft.com/office/drawing/2014/main" xmlns="" val="2242884175"/>
                  </a:ext>
                </a:extLst>
              </a:tr>
              <a:tr h="198935">
                <a:tc>
                  <a:txBody>
                    <a:bodyPr/>
                    <a:lstStyle/>
                    <a:p>
                      <a:r>
                        <a:rPr lang="en-IN" sz="1000" dirty="0"/>
                        <a:t>1</a:t>
                      </a:r>
                      <a:endParaRPr lang="en-IN" sz="1000" dirty="0">
                        <a:latin typeface="Cambria" pitchFamily="18" charset="0"/>
                      </a:endParaRPr>
                    </a:p>
                  </a:txBody>
                  <a:tcPr/>
                </a:tc>
                <a:tc>
                  <a:txBody>
                    <a:bodyPr/>
                    <a:lstStyle/>
                    <a:p>
                      <a:r>
                        <a:rPr lang="en-IN" sz="1000" dirty="0"/>
                        <a:t>10</a:t>
                      </a:r>
                      <a:endParaRPr lang="en-IN" sz="1000" dirty="0">
                        <a:latin typeface="Cambria" pitchFamily="18" charset="0"/>
                      </a:endParaRPr>
                    </a:p>
                  </a:txBody>
                  <a:tcPr/>
                </a:tc>
                <a:extLst>
                  <a:ext uri="{0D108BD9-81ED-4DB2-BD59-A6C34878D82A}">
                    <a16:rowId xmlns:a16="http://schemas.microsoft.com/office/drawing/2014/main" xmlns="" val="3934118364"/>
                  </a:ext>
                </a:extLst>
              </a:tr>
              <a:tr h="198935">
                <a:tc>
                  <a:txBody>
                    <a:bodyPr/>
                    <a:lstStyle/>
                    <a:p>
                      <a:r>
                        <a:rPr lang="en-IN" sz="1000" dirty="0"/>
                        <a:t>2</a:t>
                      </a:r>
                      <a:endParaRPr lang="en-IN" sz="1000" dirty="0">
                        <a:latin typeface="Cambria" pitchFamily="18" charset="0"/>
                      </a:endParaRPr>
                    </a:p>
                  </a:txBody>
                  <a:tcPr/>
                </a:tc>
                <a:tc>
                  <a:txBody>
                    <a:bodyPr/>
                    <a:lstStyle/>
                    <a:p>
                      <a:r>
                        <a:rPr lang="en-IN" sz="1000" dirty="0"/>
                        <a:t>78</a:t>
                      </a:r>
                      <a:endParaRPr lang="en-IN" sz="1000" dirty="0">
                        <a:latin typeface="Cambria" pitchFamily="18" charset="0"/>
                      </a:endParaRPr>
                    </a:p>
                  </a:txBody>
                  <a:tcPr/>
                </a:tc>
                <a:extLst>
                  <a:ext uri="{0D108BD9-81ED-4DB2-BD59-A6C34878D82A}">
                    <a16:rowId xmlns:a16="http://schemas.microsoft.com/office/drawing/2014/main" xmlns="" val="935857854"/>
                  </a:ext>
                </a:extLst>
              </a:tr>
              <a:tr h="198935">
                <a:tc>
                  <a:txBody>
                    <a:bodyPr/>
                    <a:lstStyle/>
                    <a:p>
                      <a:r>
                        <a:rPr lang="en-IN" sz="1000" dirty="0"/>
                        <a:t>3</a:t>
                      </a:r>
                      <a:endParaRPr lang="en-IN" sz="1000" dirty="0">
                        <a:latin typeface="Cambria" pitchFamily="18" charset="0"/>
                      </a:endParaRPr>
                    </a:p>
                  </a:txBody>
                  <a:tcPr/>
                </a:tc>
                <a:tc>
                  <a:txBody>
                    <a:bodyPr/>
                    <a:lstStyle/>
                    <a:p>
                      <a:r>
                        <a:rPr lang="en-IN" sz="1000" dirty="0"/>
                        <a:t>6291</a:t>
                      </a:r>
                      <a:endParaRPr lang="en-IN" sz="1000" dirty="0">
                        <a:latin typeface="Cambria" pitchFamily="18" charset="0"/>
                      </a:endParaRPr>
                    </a:p>
                  </a:txBody>
                  <a:tcPr/>
                </a:tc>
                <a:extLst>
                  <a:ext uri="{0D108BD9-81ED-4DB2-BD59-A6C34878D82A}">
                    <a16:rowId xmlns:a16="http://schemas.microsoft.com/office/drawing/2014/main" xmlns="" val="1987374747"/>
                  </a:ext>
                </a:extLst>
              </a:tr>
              <a:tr h="198935">
                <a:tc>
                  <a:txBody>
                    <a:bodyPr/>
                    <a:lstStyle/>
                    <a:p>
                      <a:r>
                        <a:rPr lang="en-IN" sz="1000" dirty="0"/>
                        <a:t>4</a:t>
                      </a:r>
                      <a:endParaRPr lang="en-IN" sz="1000" dirty="0">
                        <a:latin typeface="Cambria" pitchFamily="18" charset="0"/>
                      </a:endParaRPr>
                    </a:p>
                  </a:txBody>
                  <a:tcPr/>
                </a:tc>
                <a:tc>
                  <a:txBody>
                    <a:bodyPr/>
                    <a:lstStyle/>
                    <a:p>
                      <a:r>
                        <a:rPr lang="en-IN" sz="1000" dirty="0"/>
                        <a:t>2610</a:t>
                      </a:r>
                      <a:endParaRPr lang="en-IN" sz="1000" dirty="0">
                        <a:latin typeface="Cambria" pitchFamily="18" charset="0"/>
                      </a:endParaRPr>
                    </a:p>
                  </a:txBody>
                  <a:tcPr/>
                </a:tc>
                <a:extLst>
                  <a:ext uri="{0D108BD9-81ED-4DB2-BD59-A6C34878D82A}">
                    <a16:rowId xmlns:a16="http://schemas.microsoft.com/office/drawing/2014/main" xmlns="" val="1036401896"/>
                  </a:ext>
                </a:extLst>
              </a:tr>
              <a:tr h="198935">
                <a:tc>
                  <a:txBody>
                    <a:bodyPr/>
                    <a:lstStyle/>
                    <a:p>
                      <a:r>
                        <a:rPr lang="en-IN" sz="1000" dirty="0"/>
                        <a:t>5</a:t>
                      </a:r>
                      <a:endParaRPr lang="en-IN" sz="1000" dirty="0">
                        <a:latin typeface="Cambria" pitchFamily="18" charset="0"/>
                      </a:endParaRPr>
                    </a:p>
                  </a:txBody>
                  <a:tcPr/>
                </a:tc>
                <a:tc>
                  <a:txBody>
                    <a:bodyPr/>
                    <a:lstStyle/>
                    <a:p>
                      <a:r>
                        <a:rPr lang="en-IN" sz="1000" dirty="0"/>
                        <a:t>772</a:t>
                      </a:r>
                      <a:endParaRPr lang="en-IN" sz="1000" dirty="0">
                        <a:latin typeface="Cambria" pitchFamily="18" charset="0"/>
                      </a:endParaRPr>
                    </a:p>
                  </a:txBody>
                  <a:tcPr/>
                </a:tc>
                <a:extLst>
                  <a:ext uri="{0D108BD9-81ED-4DB2-BD59-A6C34878D82A}">
                    <a16:rowId xmlns:a16="http://schemas.microsoft.com/office/drawing/2014/main" xmlns="" val="165890166"/>
                  </a:ext>
                </a:extLst>
              </a:tr>
            </a:tbl>
          </a:graphicData>
        </a:graphic>
      </p:graphicFrame>
      <p:pic>
        <p:nvPicPr>
          <p:cNvPr id="6" name="Picture 5">
            <a:extLst>
              <a:ext uri="{FF2B5EF4-FFF2-40B4-BE49-F238E27FC236}">
                <a16:creationId xmlns:a16="http://schemas.microsoft.com/office/drawing/2014/main" xmlns="" id="{F4DE0274-B453-4968-B6D8-61F075D824D4}"/>
              </a:ext>
            </a:extLst>
          </p:cNvPr>
          <p:cNvPicPr>
            <a:picLocks noChangeAspect="1"/>
          </p:cNvPicPr>
          <p:nvPr/>
        </p:nvPicPr>
        <p:blipFill>
          <a:blip r:embed="rId2"/>
          <a:stretch>
            <a:fillRect/>
          </a:stretch>
        </p:blipFill>
        <p:spPr>
          <a:xfrm>
            <a:off x="2133600" y="1428750"/>
            <a:ext cx="3886200" cy="2819400"/>
          </a:xfrm>
          <a:prstGeom prst="rect">
            <a:avLst/>
          </a:prstGeom>
        </p:spPr>
      </p:pic>
      <p:sp>
        <p:nvSpPr>
          <p:cNvPr id="7" name="TextBox 6">
            <a:extLst>
              <a:ext uri="{FF2B5EF4-FFF2-40B4-BE49-F238E27FC236}">
                <a16:creationId xmlns:a16="http://schemas.microsoft.com/office/drawing/2014/main" xmlns="" id="{3231A72D-6A1D-44DA-8827-24BCDD2E0BE8}"/>
              </a:ext>
            </a:extLst>
          </p:cNvPr>
          <p:cNvSpPr txBox="1"/>
          <p:nvPr/>
        </p:nvSpPr>
        <p:spPr>
          <a:xfrm>
            <a:off x="228600" y="3562350"/>
            <a:ext cx="3582463" cy="276999"/>
          </a:xfrm>
          <a:prstGeom prst="rect">
            <a:avLst/>
          </a:prstGeom>
          <a:noFill/>
        </p:spPr>
        <p:txBody>
          <a:bodyPr wrap="square" rtlCol="0">
            <a:spAutoFit/>
          </a:bodyPr>
          <a:lstStyle/>
          <a:p>
            <a:r>
              <a:rPr lang="en-IN" sz="1200" b="1" dirty="0"/>
              <a:t>Correlation- 0.04</a:t>
            </a:r>
          </a:p>
        </p:txBody>
      </p:sp>
      <p:sp>
        <p:nvSpPr>
          <p:cNvPr id="8" name="Rectangle 7">
            <a:extLst>
              <a:ext uri="{FF2B5EF4-FFF2-40B4-BE49-F238E27FC236}">
                <a16:creationId xmlns:a16="http://schemas.microsoft.com/office/drawing/2014/main" xmlns="" id="{188BC80D-35E6-4C34-8503-BF6DCCA670A8}"/>
              </a:ext>
            </a:extLst>
          </p:cNvPr>
          <p:cNvSpPr/>
          <p:nvPr/>
        </p:nvSpPr>
        <p:spPr>
          <a:xfrm>
            <a:off x="6324600" y="1657350"/>
            <a:ext cx="2438400" cy="1277273"/>
          </a:xfrm>
          <a:prstGeom prst="rect">
            <a:avLst/>
          </a:prstGeom>
        </p:spPr>
        <p:txBody>
          <a:bodyPr wrap="square">
            <a:spAutoFit/>
          </a:bodyPr>
          <a:lstStyle/>
          <a:p>
            <a:r>
              <a:rPr lang="en-IN" sz="1100" dirty="0">
                <a:latin typeface="Cambria" pitchFamily="18" charset="0"/>
              </a:rPr>
              <a:t>For condition we will check with trial and error as we cannot see any relation from the correlation directly. We can do one</a:t>
            </a:r>
          </a:p>
          <a:p>
            <a:r>
              <a:rPr lang="en-IN" sz="1100" dirty="0">
                <a:latin typeface="Cambria" pitchFamily="18" charset="0"/>
              </a:rPr>
              <a:t>#hot encoding and check if it is helping in improving the performance of the model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23950"/>
            <a:ext cx="6857640" cy="309150"/>
          </a:xfrm>
        </p:spPr>
        <p:txBody>
          <a:bodyPr/>
          <a:lstStyle/>
          <a:p>
            <a:pPr lvl="0"/>
            <a:r>
              <a:rPr kumimoji="0" lang="en-IN" sz="2000" b="1" i="0" u="none" strike="noStrike" kern="0" cap="none" spc="0" normalizeH="0" baseline="0" noProof="0" dirty="0" smtClean="0">
                <a:ln>
                  <a:noFill/>
                </a:ln>
                <a:solidFill>
                  <a:sysClr val="windowText" lastClr="000000"/>
                </a:solidFill>
                <a:effectLst/>
                <a:uLnTx/>
                <a:uFillTx/>
                <a:latin typeface="Cambria" pitchFamily="18" charset="0"/>
              </a:rPr>
              <a:t>Analysis of  Grade</a:t>
            </a:r>
            <a:br>
              <a:rPr kumimoji="0" lang="en-IN" sz="2000" b="1" i="0" u="none" strike="noStrike" kern="0" cap="none" spc="0" normalizeH="0" baseline="0" noProof="0" dirty="0" smtClean="0">
                <a:ln>
                  <a:noFill/>
                </a:ln>
                <a:solidFill>
                  <a:sysClr val="windowText" lastClr="000000"/>
                </a:solidFill>
                <a:effectLst/>
                <a:uLnTx/>
                <a:uFillTx/>
                <a:latin typeface="Cambria" pitchFamily="18" charset="0"/>
              </a:rPr>
            </a:br>
            <a:endParaRPr lang="en-US" sz="2000" b="1" dirty="0">
              <a:latin typeface="Cambria" pitchFamily="18" charset="0"/>
            </a:endParaRPr>
          </a:p>
        </p:txBody>
      </p:sp>
      <p:sp>
        <p:nvSpPr>
          <p:cNvPr id="3" name="Text Placeholder 2"/>
          <p:cNvSpPr>
            <a:spLocks noGrp="1"/>
          </p:cNvSpPr>
          <p:nvPr>
            <p:ph type="body"/>
          </p:nvPr>
        </p:nvSpPr>
        <p:spPr>
          <a:xfrm>
            <a:off x="457200" y="1504950"/>
            <a:ext cx="8229240" cy="2681490"/>
          </a:xfrm>
        </p:spPr>
        <p:txBody>
          <a:bodyPr/>
          <a:lstStyle/>
          <a:p>
            <a:r>
              <a:rPr lang="en-IN" b="1" dirty="0" smtClean="0">
                <a:latin typeface="Cambria" pitchFamily="18" charset="0"/>
              </a:rPr>
              <a:t>Correlation- 0.4</a:t>
            </a:r>
          </a:p>
          <a:p>
            <a:endParaRPr lang="en-US" dirty="0"/>
          </a:p>
        </p:txBody>
      </p:sp>
      <p:sp>
        <p:nvSpPr>
          <p:cNvPr id="7" name="TextBox 6">
            <a:extLst>
              <a:ext uri="{FF2B5EF4-FFF2-40B4-BE49-F238E27FC236}">
                <a16:creationId xmlns:a16="http://schemas.microsoft.com/office/drawing/2014/main" xmlns="" id="{F11EA3EE-FE3B-4B14-A13F-44D44F7BEB78}"/>
              </a:ext>
            </a:extLst>
          </p:cNvPr>
          <p:cNvSpPr txBox="1"/>
          <p:nvPr/>
        </p:nvSpPr>
        <p:spPr>
          <a:xfrm>
            <a:off x="609600" y="4400550"/>
            <a:ext cx="4540493" cy="307777"/>
          </a:xfrm>
          <a:prstGeom prst="rect">
            <a:avLst/>
          </a:prstGeom>
          <a:noFill/>
        </p:spPr>
        <p:txBody>
          <a:bodyPr wrap="square" rtlCol="0">
            <a:spAutoFit/>
          </a:bodyPr>
          <a:lstStyle/>
          <a:p>
            <a:r>
              <a:rPr lang="en-IN" sz="1400" dirty="0">
                <a:latin typeface="Cambria" pitchFamily="18" charset="0"/>
              </a:rPr>
              <a:t>As Grade increases, price increases</a:t>
            </a:r>
          </a:p>
        </p:txBody>
      </p:sp>
      <p:pic>
        <p:nvPicPr>
          <p:cNvPr id="8" name="Picture 7">
            <a:extLst>
              <a:ext uri="{FF2B5EF4-FFF2-40B4-BE49-F238E27FC236}">
                <a16:creationId xmlns:a16="http://schemas.microsoft.com/office/drawing/2014/main" xmlns="" id="{DAE764DA-A52E-4901-8C79-59FF20D007E6}"/>
              </a:ext>
            </a:extLst>
          </p:cNvPr>
          <p:cNvPicPr>
            <a:picLocks noChangeAspect="1"/>
          </p:cNvPicPr>
          <p:nvPr/>
        </p:nvPicPr>
        <p:blipFill>
          <a:blip r:embed="rId2"/>
          <a:stretch>
            <a:fillRect/>
          </a:stretch>
        </p:blipFill>
        <p:spPr>
          <a:xfrm>
            <a:off x="2514600" y="1657350"/>
            <a:ext cx="6172200" cy="2667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1381321" y="922680"/>
            <a:ext cx="3877920" cy="435240"/>
          </a:xfrm>
          <a:prstGeom prst="rect">
            <a:avLst/>
          </a:prstGeom>
          <a:noFill/>
          <a:ln>
            <a:noFill/>
          </a:ln>
        </p:spPr>
        <p:txBody>
          <a:bodyPr tIns="91440" bIns="91440" anchor="ctr"/>
          <a:lstStyle/>
          <a:p>
            <a:pPr>
              <a:lnSpc>
                <a:spcPct val="100000"/>
              </a:lnSpc>
            </a:pPr>
            <a:r>
              <a:rPr lang="en-IN" sz="2000" b="1" dirty="0" smtClean="0">
                <a:latin typeface="Cambria" pitchFamily="18" charset="0"/>
              </a:rPr>
              <a:t>Analysis of square feet above</a:t>
            </a:r>
            <a:endParaRPr lang="en-IN" sz="1400" b="1" strike="noStrike" spc="-1" dirty="0">
              <a:solidFill>
                <a:srgbClr val="000000"/>
              </a:solidFill>
              <a:uFill>
                <a:solidFill>
                  <a:srgbClr val="FFFFFF"/>
                </a:solidFill>
              </a:uFill>
              <a:latin typeface="Cambria" pitchFamily="18" charset="0"/>
              <a:cs typeface="Times New Roman" pitchFamily="18" charset="0"/>
            </a:endParaRPr>
          </a:p>
        </p:txBody>
      </p:sp>
      <p:sp>
        <p:nvSpPr>
          <p:cNvPr id="3" name="TextBox 2"/>
          <p:cNvSpPr txBox="1"/>
          <p:nvPr/>
        </p:nvSpPr>
        <p:spPr>
          <a:xfrm>
            <a:off x="685800" y="1657350"/>
            <a:ext cx="7543800" cy="584775"/>
          </a:xfrm>
          <a:prstGeom prst="rect">
            <a:avLst/>
          </a:prstGeom>
          <a:noFill/>
        </p:spPr>
        <p:txBody>
          <a:bodyPr wrap="square" rtlCol="0">
            <a:spAutoFit/>
          </a:bodyPr>
          <a:lstStyle/>
          <a:p>
            <a:pPr marL="432000" indent="-324000">
              <a:buClr>
                <a:srgbClr val="FFD320"/>
              </a:buClr>
              <a:buFont typeface="Wingdings" charset="2"/>
              <a:buChar char=""/>
            </a:pPr>
            <a:r>
              <a:rPr lang="en-IN" sz="1600" b="1" dirty="0" smtClean="0"/>
              <a:t>Correlation- 0.61</a:t>
            </a:r>
          </a:p>
          <a:p>
            <a:pPr marL="432000" indent="-324000">
              <a:buClr>
                <a:srgbClr val="FFD320"/>
              </a:buClr>
            </a:pPr>
            <a:endParaRPr lang="en-IN" sz="16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CE5741C8-0F03-4399-9EDF-DB544FE87FD9}"/>
              </a:ext>
            </a:extLst>
          </p:cNvPr>
          <p:cNvPicPr>
            <a:picLocks noChangeAspect="1"/>
          </p:cNvPicPr>
          <p:nvPr/>
        </p:nvPicPr>
        <p:blipFill>
          <a:blip r:embed="rId2"/>
          <a:stretch>
            <a:fillRect/>
          </a:stretch>
        </p:blipFill>
        <p:spPr>
          <a:xfrm>
            <a:off x="4648200" y="1581150"/>
            <a:ext cx="4191000" cy="33528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1381320" y="922680"/>
            <a:ext cx="3877920" cy="435240"/>
          </a:xfrm>
          <a:prstGeom prst="rect">
            <a:avLst/>
          </a:prstGeom>
          <a:noFill/>
          <a:ln>
            <a:noFill/>
          </a:ln>
        </p:spPr>
        <p:txBody>
          <a:bodyPr tIns="91440" bIns="91440" anchor="ctr"/>
          <a:lstStyle/>
          <a:p>
            <a:pPr>
              <a:lnSpc>
                <a:spcPct val="100000"/>
              </a:lnSpc>
            </a:pPr>
            <a:endParaRPr lang="en-IN" sz="14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8" name="CustomShape 1"/>
          <p:cNvSpPr/>
          <p:nvPr/>
        </p:nvSpPr>
        <p:spPr>
          <a:xfrm>
            <a:off x="1381320" y="922680"/>
            <a:ext cx="5171880" cy="434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000" b="1" dirty="0" smtClean="0">
                <a:latin typeface="Cambria" pitchFamily="18" charset="0"/>
              </a:rPr>
              <a:t>Analysis of square feet Basement</a:t>
            </a:r>
            <a:endParaRPr lang="en-US" sz="1800" b="1" strike="noStrike" spc="-1" dirty="0">
              <a:solidFill>
                <a:srgbClr val="000000"/>
              </a:solidFill>
              <a:uFill>
                <a:solidFill>
                  <a:srgbClr val="FFFFFF"/>
                </a:solidFill>
              </a:uFill>
              <a:latin typeface="Cambria" pitchFamily="18" charset="0"/>
              <a:cs typeface="Times New Roman" pitchFamily="18" charset="0"/>
            </a:endParaRPr>
          </a:p>
        </p:txBody>
      </p:sp>
      <p:sp>
        <p:nvSpPr>
          <p:cNvPr id="14" name="TextShape 7"/>
          <p:cNvSpPr txBox="1"/>
          <p:nvPr/>
        </p:nvSpPr>
        <p:spPr>
          <a:xfrm>
            <a:off x="533400" y="1733550"/>
            <a:ext cx="7924800" cy="2514600"/>
          </a:xfrm>
          <a:prstGeom prst="rect">
            <a:avLst/>
          </a:prstGeom>
          <a:noFill/>
          <a:ln>
            <a:noFill/>
          </a:ln>
        </p:spPr>
        <p:txBody>
          <a:bodyPr lIns="0" tIns="0" rIns="0" bIns="0"/>
          <a:lstStyle/>
          <a:p>
            <a:r>
              <a:rPr lang="en-IN" sz="1600" b="1" dirty="0" smtClean="0"/>
              <a:t>Correlation- 0.32</a:t>
            </a:r>
          </a:p>
          <a:p>
            <a:pPr marL="432000" indent="-324000">
              <a:buClr>
                <a:srgbClr val="FFD320"/>
              </a:buClr>
            </a:pPr>
            <a:endParaRPr lang="en-US" sz="1600" b="0" strike="noStrike" spc="-1" dirty="0">
              <a:solidFill>
                <a:srgbClr val="000000"/>
              </a:solidFill>
              <a:uFill>
                <a:solidFill>
                  <a:srgbClr val="FFFFFF"/>
                </a:solidFill>
              </a:uFill>
              <a:latin typeface="Times New Roman" pitchFamily="18" charset="0"/>
              <a:cs typeface="Times New Roman" pitchFamily="18" charset="0"/>
            </a:endParaRPr>
          </a:p>
          <a:p>
            <a:pPr marL="432000" indent="-324000">
              <a:buClr>
                <a:srgbClr val="FFD320"/>
              </a:buClr>
              <a:buFont typeface="Wingdings" charset="2"/>
              <a:buChar char=""/>
            </a:pPr>
            <a:endParaRPr lang="en-US" sz="1600" b="0" strike="noStrike" spc="-1" dirty="0" smtClean="0">
              <a:solidFill>
                <a:srgbClr val="000000"/>
              </a:solidFill>
              <a:uFill>
                <a:solidFill>
                  <a:srgbClr val="FFFFFF"/>
                </a:solidFill>
              </a:uFill>
              <a:latin typeface="Times New Roman" pitchFamily="18" charset="0"/>
              <a:cs typeface="Times New Roman" pitchFamily="18" charset="0"/>
            </a:endParaRPr>
          </a:p>
        </p:txBody>
      </p:sp>
      <p:pic>
        <p:nvPicPr>
          <p:cNvPr id="13" name="Picture 12">
            <a:extLst>
              <a:ext uri="{FF2B5EF4-FFF2-40B4-BE49-F238E27FC236}">
                <a16:creationId xmlns:a16="http://schemas.microsoft.com/office/drawing/2014/main" xmlns="" id="{4E5E15F5-E19F-48AD-861C-2B9AE891CF27}"/>
              </a:ext>
            </a:extLst>
          </p:cNvPr>
          <p:cNvPicPr>
            <a:picLocks noChangeAspect="1"/>
          </p:cNvPicPr>
          <p:nvPr/>
        </p:nvPicPr>
        <p:blipFill>
          <a:blip r:embed="rId2"/>
          <a:stretch>
            <a:fillRect/>
          </a:stretch>
        </p:blipFill>
        <p:spPr>
          <a:xfrm>
            <a:off x="3962400" y="1504950"/>
            <a:ext cx="4648200" cy="3276600"/>
          </a:xfrm>
          <a:prstGeom prst="rect">
            <a:avLst/>
          </a:prstGeom>
        </p:spPr>
      </p:pic>
      <p:sp>
        <p:nvSpPr>
          <p:cNvPr id="16" name="Rectangle 15"/>
          <p:cNvSpPr/>
          <p:nvPr/>
        </p:nvSpPr>
        <p:spPr>
          <a:xfrm>
            <a:off x="228600" y="4324350"/>
            <a:ext cx="4191000" cy="646331"/>
          </a:xfrm>
          <a:prstGeom prst="rect">
            <a:avLst/>
          </a:prstGeom>
        </p:spPr>
        <p:txBody>
          <a:bodyPr wrap="square">
            <a:spAutoFit/>
          </a:bodyPr>
          <a:lstStyle/>
          <a:p>
            <a:r>
              <a:rPr lang="en-IN" sz="1200" b="1" dirty="0" smtClean="0">
                <a:solidFill>
                  <a:schemeClr val="accent2"/>
                </a:solidFill>
                <a:latin typeface="Cambria" pitchFamily="18" charset="0"/>
              </a:rPr>
              <a:t>Note- Square feet basement and square feet above sumps up to give square feet living. So we have to check the behaviour of this predictors on our model.</a:t>
            </a:r>
            <a:endParaRPr lang="en-IN" sz="1200" b="1" dirty="0">
              <a:solidFill>
                <a:schemeClr val="accent2"/>
              </a:solidFill>
              <a:latin typeface="Cambria"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1381320" y="922680"/>
            <a:ext cx="3877200" cy="434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000" b="1" dirty="0" smtClean="0">
                <a:latin typeface="Cambria" pitchFamily="18" charset="0"/>
              </a:rPr>
              <a:t>Analysis of  Year Built</a:t>
            </a:r>
            <a:endParaRPr lang="en-US" sz="1800" b="1" strike="noStrike" spc="-1" dirty="0">
              <a:solidFill>
                <a:srgbClr val="000000"/>
              </a:solidFill>
              <a:uFill>
                <a:solidFill>
                  <a:srgbClr val="FFFFFF"/>
                </a:solidFill>
              </a:uFill>
              <a:latin typeface="Cambria" pitchFamily="18" charset="0"/>
              <a:cs typeface="Times New Roman" pitchFamily="18" charset="0"/>
            </a:endParaRPr>
          </a:p>
        </p:txBody>
      </p:sp>
      <p:sp>
        <p:nvSpPr>
          <p:cNvPr id="3" name="CustomShape 2"/>
          <p:cNvSpPr/>
          <p:nvPr/>
        </p:nvSpPr>
        <p:spPr>
          <a:xfrm>
            <a:off x="916560" y="1142640"/>
            <a:ext cx="90720" cy="9072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360">
            <a:noFill/>
          </a:ln>
        </p:spPr>
        <p:style>
          <a:lnRef idx="0">
            <a:scrgbClr r="0" g="0" b="0"/>
          </a:lnRef>
          <a:fillRef idx="0">
            <a:scrgbClr r="0" g="0" b="0"/>
          </a:fillRef>
          <a:effectRef idx="0">
            <a:scrgbClr r="0" g="0" b="0"/>
          </a:effectRef>
          <a:fontRef idx="minor"/>
        </p:style>
      </p:sp>
      <p:sp>
        <p:nvSpPr>
          <p:cNvPr id="4" name="CustomShape 3"/>
          <p:cNvSpPr/>
          <p:nvPr/>
        </p:nvSpPr>
        <p:spPr>
          <a:xfrm>
            <a:off x="1045080" y="1019880"/>
            <a:ext cx="84960" cy="8496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360">
            <a:noFill/>
          </a:ln>
        </p:spPr>
        <p:style>
          <a:lnRef idx="0">
            <a:scrgbClr r="0" g="0" b="0"/>
          </a:lnRef>
          <a:fillRef idx="0">
            <a:scrgbClr r="0" g="0" b="0"/>
          </a:fillRef>
          <a:effectRef idx="0">
            <a:scrgbClr r="0" g="0" b="0"/>
          </a:effectRef>
          <a:fontRef idx="minor"/>
        </p:style>
      </p:sp>
      <p:sp>
        <p:nvSpPr>
          <p:cNvPr id="5" name="CustomShape 4"/>
          <p:cNvSpPr/>
          <p:nvPr/>
        </p:nvSpPr>
        <p:spPr>
          <a:xfrm>
            <a:off x="950040" y="1052640"/>
            <a:ext cx="146880" cy="14688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360">
            <a:noFill/>
          </a:ln>
        </p:spPr>
        <p:style>
          <a:lnRef idx="0">
            <a:scrgbClr r="0" g="0" b="0"/>
          </a:lnRef>
          <a:fillRef idx="0">
            <a:scrgbClr r="0" g="0" b="0"/>
          </a:fillRef>
          <a:effectRef idx="0">
            <a:scrgbClr r="0" g="0" b="0"/>
          </a:effectRef>
          <a:fontRef idx="minor"/>
        </p:style>
      </p:sp>
      <p:sp>
        <p:nvSpPr>
          <p:cNvPr id="6" name="CustomShape 5"/>
          <p:cNvSpPr/>
          <p:nvPr/>
        </p:nvSpPr>
        <p:spPr>
          <a:xfrm>
            <a:off x="1024200" y="1079280"/>
            <a:ext cx="23400" cy="23400"/>
          </a:xfrm>
          <a:custGeom>
            <a:avLst/>
            <a:gdLst/>
            <a:ahLst/>
            <a:cxnLst/>
            <a:rect l="l" t="t" r="r" b="b"/>
            <a:pathLst>
              <a:path w="1998" h="1998">
                <a:moveTo>
                  <a:pt x="1" y="1997"/>
                </a:moveTo>
                <a:lnTo>
                  <a:pt x="1998" y="0"/>
                </a:lnTo>
              </a:path>
            </a:pathLst>
          </a:custGeom>
          <a:noFill/>
          <a:ln w="9360">
            <a:noFill/>
          </a:ln>
        </p:spPr>
        <p:style>
          <a:lnRef idx="0">
            <a:scrgbClr r="0" g="0" b="0"/>
          </a:lnRef>
          <a:fillRef idx="0">
            <a:scrgbClr r="0" g="0" b="0"/>
          </a:fillRef>
          <a:effectRef idx="0">
            <a:scrgbClr r="0" g="0" b="0"/>
          </a:effectRef>
          <a:fontRef idx="minor"/>
        </p:style>
      </p:sp>
      <p:sp>
        <p:nvSpPr>
          <p:cNvPr id="7" name="CustomShape 6"/>
          <p:cNvSpPr/>
          <p:nvPr/>
        </p:nvSpPr>
        <p:spPr>
          <a:xfrm>
            <a:off x="457200" y="1680480"/>
            <a:ext cx="8228880" cy="2982600"/>
          </a:xfrm>
          <a:prstGeom prst="rect">
            <a:avLst/>
          </a:prstGeom>
          <a:noFill/>
          <a:ln>
            <a:noFill/>
          </a:ln>
        </p:spPr>
        <p:style>
          <a:lnRef idx="0">
            <a:scrgbClr r="0" g="0" b="0"/>
          </a:lnRef>
          <a:fillRef idx="0">
            <a:scrgbClr r="0" g="0" b="0"/>
          </a:fillRef>
          <a:effectRef idx="0">
            <a:scrgbClr r="0" g="0" b="0"/>
          </a:effectRef>
          <a:fontRef idx="minor"/>
        </p:style>
      </p:sp>
      <p:pic>
        <p:nvPicPr>
          <p:cNvPr id="11" name="Picture 10">
            <a:extLst>
              <a:ext uri="{FF2B5EF4-FFF2-40B4-BE49-F238E27FC236}">
                <a16:creationId xmlns:a16="http://schemas.microsoft.com/office/drawing/2014/main" xmlns="" id="{71D30396-3B8A-46C9-BE49-F652D555FF18}"/>
              </a:ext>
            </a:extLst>
          </p:cNvPr>
          <p:cNvPicPr>
            <a:picLocks noChangeAspect="1"/>
          </p:cNvPicPr>
          <p:nvPr/>
        </p:nvPicPr>
        <p:blipFill>
          <a:blip r:embed="rId2"/>
          <a:stretch>
            <a:fillRect/>
          </a:stretch>
        </p:blipFill>
        <p:spPr>
          <a:xfrm>
            <a:off x="533400" y="1809750"/>
            <a:ext cx="4872634" cy="3067235"/>
          </a:xfrm>
          <a:prstGeom prst="rect">
            <a:avLst/>
          </a:prstGeom>
        </p:spPr>
      </p:pic>
      <p:sp>
        <p:nvSpPr>
          <p:cNvPr id="12" name="Rectangle 11"/>
          <p:cNvSpPr/>
          <p:nvPr/>
        </p:nvSpPr>
        <p:spPr>
          <a:xfrm>
            <a:off x="5410200" y="2248585"/>
            <a:ext cx="3200400" cy="276999"/>
          </a:xfrm>
          <a:prstGeom prst="rect">
            <a:avLst/>
          </a:prstGeom>
        </p:spPr>
        <p:txBody>
          <a:bodyPr wrap="square">
            <a:spAutoFit/>
          </a:bodyPr>
          <a:lstStyle/>
          <a:p>
            <a:r>
              <a:rPr lang="en-IN" sz="1200" dirty="0" smtClean="0">
                <a:latin typeface="Cambria" pitchFamily="18" charset="0"/>
              </a:rPr>
              <a:t>We can see a steady rise in price after 1945</a:t>
            </a:r>
            <a:endParaRPr lang="en-IN" sz="1200" dirty="0">
              <a:latin typeface="Cambria"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stomShape 1"/>
          <p:cNvSpPr/>
          <p:nvPr/>
        </p:nvSpPr>
        <p:spPr>
          <a:xfrm>
            <a:off x="1371600" y="895350"/>
            <a:ext cx="3877200" cy="434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000" b="1" dirty="0" smtClean="0">
                <a:latin typeface="Cambria" pitchFamily="18" charset="0"/>
              </a:rPr>
              <a:t>Analysis of Year Renovated</a:t>
            </a:r>
            <a:endParaRPr lang="en-US" sz="1800" b="1" strike="noStrike" spc="-1" dirty="0">
              <a:solidFill>
                <a:srgbClr val="000000"/>
              </a:solidFill>
              <a:uFill>
                <a:solidFill>
                  <a:srgbClr val="FFFFFF"/>
                </a:solidFill>
              </a:uFill>
              <a:latin typeface="Cambria" pitchFamily="18" charset="0"/>
              <a:cs typeface="Times New Roman" pitchFamily="18" charset="0"/>
            </a:endParaRPr>
          </a:p>
        </p:txBody>
      </p:sp>
      <p:sp>
        <p:nvSpPr>
          <p:cNvPr id="13" name="CustomShape 2"/>
          <p:cNvSpPr/>
          <p:nvPr/>
        </p:nvSpPr>
        <p:spPr>
          <a:xfrm>
            <a:off x="916560" y="1142640"/>
            <a:ext cx="90720" cy="9072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360">
            <a:noFill/>
          </a:ln>
        </p:spPr>
        <p:style>
          <a:lnRef idx="0">
            <a:scrgbClr r="0" g="0" b="0"/>
          </a:lnRef>
          <a:fillRef idx="0">
            <a:scrgbClr r="0" g="0" b="0"/>
          </a:fillRef>
          <a:effectRef idx="0">
            <a:scrgbClr r="0" g="0" b="0"/>
          </a:effectRef>
          <a:fontRef idx="minor"/>
        </p:style>
      </p:sp>
      <p:sp>
        <p:nvSpPr>
          <p:cNvPr id="14" name="CustomShape 3"/>
          <p:cNvSpPr/>
          <p:nvPr/>
        </p:nvSpPr>
        <p:spPr>
          <a:xfrm>
            <a:off x="1045080" y="1019880"/>
            <a:ext cx="84960" cy="8496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360">
            <a:noFill/>
          </a:ln>
        </p:spPr>
        <p:style>
          <a:lnRef idx="0">
            <a:scrgbClr r="0" g="0" b="0"/>
          </a:lnRef>
          <a:fillRef idx="0">
            <a:scrgbClr r="0" g="0" b="0"/>
          </a:fillRef>
          <a:effectRef idx="0">
            <a:scrgbClr r="0" g="0" b="0"/>
          </a:effectRef>
          <a:fontRef idx="minor"/>
        </p:style>
      </p:sp>
      <p:sp>
        <p:nvSpPr>
          <p:cNvPr id="15" name="CustomShape 4"/>
          <p:cNvSpPr/>
          <p:nvPr/>
        </p:nvSpPr>
        <p:spPr>
          <a:xfrm>
            <a:off x="950040" y="1052640"/>
            <a:ext cx="146880" cy="14688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360">
            <a:noFill/>
          </a:ln>
        </p:spPr>
        <p:style>
          <a:lnRef idx="0">
            <a:scrgbClr r="0" g="0" b="0"/>
          </a:lnRef>
          <a:fillRef idx="0">
            <a:scrgbClr r="0" g="0" b="0"/>
          </a:fillRef>
          <a:effectRef idx="0">
            <a:scrgbClr r="0" g="0" b="0"/>
          </a:effectRef>
          <a:fontRef idx="minor"/>
        </p:style>
      </p:sp>
      <p:sp>
        <p:nvSpPr>
          <p:cNvPr id="16" name="CustomShape 5"/>
          <p:cNvSpPr/>
          <p:nvPr/>
        </p:nvSpPr>
        <p:spPr>
          <a:xfrm>
            <a:off x="1024200" y="1079280"/>
            <a:ext cx="23400" cy="23400"/>
          </a:xfrm>
          <a:custGeom>
            <a:avLst/>
            <a:gdLst/>
            <a:ahLst/>
            <a:cxnLst/>
            <a:rect l="l" t="t" r="r" b="b"/>
            <a:pathLst>
              <a:path w="1998" h="1998">
                <a:moveTo>
                  <a:pt x="1" y="1997"/>
                </a:moveTo>
                <a:lnTo>
                  <a:pt x="1998" y="0"/>
                </a:lnTo>
              </a:path>
            </a:pathLst>
          </a:custGeom>
          <a:noFill/>
          <a:ln w="9360">
            <a:noFill/>
          </a:ln>
        </p:spPr>
        <p:style>
          <a:lnRef idx="0">
            <a:scrgbClr r="0" g="0" b="0"/>
          </a:lnRef>
          <a:fillRef idx="0">
            <a:scrgbClr r="0" g="0" b="0"/>
          </a:fillRef>
          <a:effectRef idx="0">
            <a:scrgbClr r="0" g="0" b="0"/>
          </a:effectRef>
          <a:fontRef idx="minor"/>
        </p:style>
      </p:sp>
      <p:sp>
        <p:nvSpPr>
          <p:cNvPr id="11" name="TextBox 10">
            <a:extLst>
              <a:ext uri="{FF2B5EF4-FFF2-40B4-BE49-F238E27FC236}">
                <a16:creationId xmlns:a16="http://schemas.microsoft.com/office/drawing/2014/main" xmlns="" id="{1692A2C0-93D9-4E87-9896-DF6568ECCEAE}"/>
              </a:ext>
            </a:extLst>
          </p:cNvPr>
          <p:cNvSpPr txBox="1"/>
          <p:nvPr/>
        </p:nvSpPr>
        <p:spPr>
          <a:xfrm>
            <a:off x="228600" y="1504950"/>
            <a:ext cx="6747029" cy="461665"/>
          </a:xfrm>
          <a:prstGeom prst="rect">
            <a:avLst/>
          </a:prstGeom>
          <a:noFill/>
        </p:spPr>
        <p:txBody>
          <a:bodyPr wrap="square" rtlCol="0">
            <a:spAutoFit/>
          </a:bodyPr>
          <a:lstStyle/>
          <a:p>
            <a:r>
              <a:rPr lang="en-IN" sz="1200" dirty="0">
                <a:latin typeface="Cambria" pitchFamily="18" charset="0"/>
              </a:rPr>
              <a:t>Converting the year renovated as a categorical variable where 1 tells that the house was renovated and 0 tells that the house was not renovated</a:t>
            </a:r>
          </a:p>
        </p:txBody>
      </p:sp>
      <p:graphicFrame>
        <p:nvGraphicFramePr>
          <p:cNvPr id="17" name="Table 4">
            <a:extLst>
              <a:ext uri="{FF2B5EF4-FFF2-40B4-BE49-F238E27FC236}">
                <a16:creationId xmlns:a16="http://schemas.microsoft.com/office/drawing/2014/main" xmlns="" id="{69C98471-6DD8-4132-8197-2A78CCC6A31D}"/>
              </a:ext>
            </a:extLst>
          </p:cNvPr>
          <p:cNvGraphicFramePr>
            <a:graphicFrameLocks noGrp="1"/>
          </p:cNvGraphicFramePr>
          <p:nvPr>
            <p:extLst>
              <p:ext uri="{D42A27DB-BD31-4B8C-83A1-F6EECF244321}">
                <p14:modId xmlns:p14="http://schemas.microsoft.com/office/powerpoint/2010/main" xmlns="" val="1450199750"/>
              </p:ext>
            </p:extLst>
          </p:nvPr>
        </p:nvGraphicFramePr>
        <p:xfrm>
          <a:off x="319597" y="2424430"/>
          <a:ext cx="2042603" cy="858520"/>
        </p:xfrm>
        <a:graphic>
          <a:graphicData uri="http://schemas.openxmlformats.org/drawingml/2006/table">
            <a:tbl>
              <a:tblPr firstRow="1" bandRow="1">
                <a:tableStyleId>{68D230F3-CF80-4859-8CE7-A43EE81993B5}</a:tableStyleId>
              </a:tblPr>
              <a:tblGrid>
                <a:gridCol w="1219166">
                  <a:extLst>
                    <a:ext uri="{9D8B030D-6E8A-4147-A177-3AD203B41FA5}">
                      <a16:colId xmlns:a16="http://schemas.microsoft.com/office/drawing/2014/main" xmlns="" val="1332981420"/>
                    </a:ext>
                  </a:extLst>
                </a:gridCol>
                <a:gridCol w="823437">
                  <a:extLst>
                    <a:ext uri="{9D8B030D-6E8A-4147-A177-3AD203B41FA5}">
                      <a16:colId xmlns:a16="http://schemas.microsoft.com/office/drawing/2014/main" xmlns="" val="1655822970"/>
                    </a:ext>
                  </a:extLst>
                </a:gridCol>
              </a:tblGrid>
              <a:tr h="370840">
                <a:tc>
                  <a:txBody>
                    <a:bodyPr/>
                    <a:lstStyle/>
                    <a:p>
                      <a:pPr algn="ctr"/>
                      <a:r>
                        <a:rPr lang="en-IN" sz="1000" dirty="0" err="1"/>
                        <a:t>Year_renovated</a:t>
                      </a:r>
                      <a:endParaRPr lang="en-IN" sz="1000" dirty="0">
                        <a:latin typeface="Cambria" pitchFamily="18" charset="0"/>
                      </a:endParaRPr>
                    </a:p>
                  </a:txBody>
                  <a:tcPr/>
                </a:tc>
                <a:tc>
                  <a:txBody>
                    <a:bodyPr/>
                    <a:lstStyle/>
                    <a:p>
                      <a:pPr algn="ctr"/>
                      <a:r>
                        <a:rPr lang="en-IN" sz="1000" dirty="0"/>
                        <a:t>Count</a:t>
                      </a:r>
                      <a:endParaRPr lang="en-IN" sz="1000" dirty="0">
                        <a:latin typeface="Cambria" pitchFamily="18" charset="0"/>
                      </a:endParaRPr>
                    </a:p>
                  </a:txBody>
                  <a:tcPr/>
                </a:tc>
                <a:extLst>
                  <a:ext uri="{0D108BD9-81ED-4DB2-BD59-A6C34878D82A}">
                    <a16:rowId xmlns:a16="http://schemas.microsoft.com/office/drawing/2014/main" xmlns="" val="1221630160"/>
                  </a:ext>
                </a:extLst>
              </a:tr>
              <a:tr h="233680">
                <a:tc>
                  <a:txBody>
                    <a:bodyPr/>
                    <a:lstStyle/>
                    <a:p>
                      <a:pPr algn="ctr"/>
                      <a:r>
                        <a:rPr lang="en-IN" sz="1000" dirty="0"/>
                        <a:t>0</a:t>
                      </a:r>
                      <a:endParaRPr lang="en-IN" sz="1000" dirty="0">
                        <a:latin typeface="Cambria" pitchFamily="18" charset="0"/>
                      </a:endParaRPr>
                    </a:p>
                  </a:txBody>
                  <a:tcPr/>
                </a:tc>
                <a:tc>
                  <a:txBody>
                    <a:bodyPr/>
                    <a:lstStyle/>
                    <a:p>
                      <a:pPr algn="ctr"/>
                      <a:r>
                        <a:rPr lang="en-IN" sz="1000" dirty="0"/>
                        <a:t>9340</a:t>
                      </a:r>
                      <a:endParaRPr lang="en-IN" sz="1000" dirty="0">
                        <a:latin typeface="Cambria" pitchFamily="18" charset="0"/>
                      </a:endParaRPr>
                    </a:p>
                  </a:txBody>
                  <a:tcPr/>
                </a:tc>
                <a:extLst>
                  <a:ext uri="{0D108BD9-81ED-4DB2-BD59-A6C34878D82A}">
                    <a16:rowId xmlns:a16="http://schemas.microsoft.com/office/drawing/2014/main" xmlns="" val="1113188275"/>
                  </a:ext>
                </a:extLst>
              </a:tr>
              <a:tr h="129205">
                <a:tc>
                  <a:txBody>
                    <a:bodyPr/>
                    <a:lstStyle/>
                    <a:p>
                      <a:pPr algn="ctr"/>
                      <a:r>
                        <a:rPr lang="en-IN" sz="1000" dirty="0"/>
                        <a:t>1</a:t>
                      </a:r>
                      <a:endParaRPr lang="en-IN" sz="1000" dirty="0">
                        <a:latin typeface="Cambria" pitchFamily="18" charset="0"/>
                      </a:endParaRPr>
                    </a:p>
                  </a:txBody>
                  <a:tcPr/>
                </a:tc>
                <a:tc>
                  <a:txBody>
                    <a:bodyPr/>
                    <a:lstStyle/>
                    <a:p>
                      <a:pPr algn="ctr"/>
                      <a:r>
                        <a:rPr lang="en-IN" sz="1000" dirty="0"/>
                        <a:t>421</a:t>
                      </a:r>
                      <a:endParaRPr lang="en-IN" sz="1000" dirty="0">
                        <a:latin typeface="Cambria" pitchFamily="18" charset="0"/>
                      </a:endParaRPr>
                    </a:p>
                  </a:txBody>
                  <a:tcPr/>
                </a:tc>
                <a:extLst>
                  <a:ext uri="{0D108BD9-81ED-4DB2-BD59-A6C34878D82A}">
                    <a16:rowId xmlns:a16="http://schemas.microsoft.com/office/drawing/2014/main" xmlns="" val="3905591995"/>
                  </a:ext>
                </a:extLst>
              </a:tr>
            </a:tbl>
          </a:graphicData>
        </a:graphic>
      </p:graphicFrame>
      <p:graphicFrame>
        <p:nvGraphicFramePr>
          <p:cNvPr id="18" name="Table 4">
            <a:extLst>
              <a:ext uri="{FF2B5EF4-FFF2-40B4-BE49-F238E27FC236}">
                <a16:creationId xmlns:a16="http://schemas.microsoft.com/office/drawing/2014/main" xmlns="" id="{3DCFDDDD-67C6-4DAB-8101-8C0DEDD4B011}"/>
              </a:ext>
            </a:extLst>
          </p:cNvPr>
          <p:cNvGraphicFramePr>
            <a:graphicFrameLocks noGrp="1"/>
          </p:cNvGraphicFramePr>
          <p:nvPr>
            <p:extLst>
              <p:ext uri="{D42A27DB-BD31-4B8C-83A1-F6EECF244321}">
                <p14:modId xmlns:p14="http://schemas.microsoft.com/office/powerpoint/2010/main" xmlns="" val="2228136838"/>
              </p:ext>
            </p:extLst>
          </p:nvPr>
        </p:nvGraphicFramePr>
        <p:xfrm>
          <a:off x="304800" y="3562350"/>
          <a:ext cx="2118797" cy="947730"/>
        </p:xfrm>
        <a:graphic>
          <a:graphicData uri="http://schemas.openxmlformats.org/drawingml/2006/table">
            <a:tbl>
              <a:tblPr firstRow="1" bandRow="1">
                <a:tableStyleId>{68D230F3-CF80-4859-8CE7-A43EE81993B5}</a:tableStyleId>
              </a:tblPr>
              <a:tblGrid>
                <a:gridCol w="1128197">
                  <a:extLst>
                    <a:ext uri="{9D8B030D-6E8A-4147-A177-3AD203B41FA5}">
                      <a16:colId xmlns:a16="http://schemas.microsoft.com/office/drawing/2014/main" xmlns="" val="1332981420"/>
                    </a:ext>
                  </a:extLst>
                </a:gridCol>
                <a:gridCol w="990600">
                  <a:extLst>
                    <a:ext uri="{9D8B030D-6E8A-4147-A177-3AD203B41FA5}">
                      <a16:colId xmlns:a16="http://schemas.microsoft.com/office/drawing/2014/main" xmlns="" val="1655822970"/>
                    </a:ext>
                  </a:extLst>
                </a:gridCol>
              </a:tblGrid>
              <a:tr h="275745">
                <a:tc>
                  <a:txBody>
                    <a:bodyPr/>
                    <a:lstStyle/>
                    <a:p>
                      <a:pPr algn="ctr"/>
                      <a:r>
                        <a:rPr lang="en-IN" sz="1000" dirty="0" err="1"/>
                        <a:t>Year_renovated</a:t>
                      </a:r>
                      <a:endParaRPr lang="en-IN" sz="1000" dirty="0">
                        <a:latin typeface="Cambria" pitchFamily="18" charset="0"/>
                      </a:endParaRPr>
                    </a:p>
                  </a:txBody>
                  <a:tcPr/>
                </a:tc>
                <a:tc>
                  <a:txBody>
                    <a:bodyPr/>
                    <a:lstStyle/>
                    <a:p>
                      <a:pPr algn="ctr"/>
                      <a:r>
                        <a:rPr lang="en-IN" sz="1000" dirty="0"/>
                        <a:t>Mean Price</a:t>
                      </a:r>
                      <a:endParaRPr lang="en-IN" sz="1000" dirty="0">
                        <a:latin typeface="Cambria" pitchFamily="18" charset="0"/>
                      </a:endParaRPr>
                    </a:p>
                  </a:txBody>
                  <a:tcPr/>
                </a:tc>
                <a:extLst>
                  <a:ext uri="{0D108BD9-81ED-4DB2-BD59-A6C34878D82A}">
                    <a16:rowId xmlns:a16="http://schemas.microsoft.com/office/drawing/2014/main" xmlns="" val="1221630160"/>
                  </a:ext>
                </a:extLst>
              </a:tr>
              <a:tr h="275745">
                <a:tc>
                  <a:txBody>
                    <a:bodyPr/>
                    <a:lstStyle/>
                    <a:p>
                      <a:pPr algn="ctr"/>
                      <a:r>
                        <a:rPr lang="en-IN" sz="1000" dirty="0"/>
                        <a:t>0</a:t>
                      </a:r>
                      <a:endParaRPr lang="en-IN" sz="1000" dirty="0">
                        <a:latin typeface="Cambria" pitchFamily="18" charset="0"/>
                      </a:endParaRPr>
                    </a:p>
                  </a:txBody>
                  <a:tcPr/>
                </a:tc>
                <a:tc>
                  <a:txBody>
                    <a:bodyPr/>
                    <a:lstStyle/>
                    <a:p>
                      <a:pPr algn="ctr"/>
                      <a:r>
                        <a:rPr lang="en-IN" sz="1000" kern="1200" dirty="0">
                          <a:effectLst/>
                        </a:rPr>
                        <a:t>533156.7</a:t>
                      </a:r>
                      <a:endParaRPr lang="en-IN" sz="1000" dirty="0">
                        <a:latin typeface="Cambria" pitchFamily="18" charset="0"/>
                      </a:endParaRPr>
                    </a:p>
                  </a:txBody>
                  <a:tcPr/>
                </a:tc>
                <a:extLst>
                  <a:ext uri="{0D108BD9-81ED-4DB2-BD59-A6C34878D82A}">
                    <a16:rowId xmlns:a16="http://schemas.microsoft.com/office/drawing/2014/main" xmlns="" val="1113188275"/>
                  </a:ext>
                </a:extLst>
              </a:tr>
              <a:tr h="275745">
                <a:tc>
                  <a:txBody>
                    <a:bodyPr/>
                    <a:lstStyle/>
                    <a:p>
                      <a:pPr algn="ctr"/>
                      <a:r>
                        <a:rPr lang="en-IN" sz="1000" dirty="0"/>
                        <a:t>1</a:t>
                      </a:r>
                      <a:endParaRPr lang="en-IN" sz="1000" dirty="0">
                        <a:latin typeface="Cambria" pitchFamily="18" charset="0"/>
                      </a:endParaRPr>
                    </a:p>
                  </a:txBody>
                  <a:tcPr/>
                </a:tc>
                <a:tc>
                  <a:txBody>
                    <a:bodyPr/>
                    <a:lstStyle/>
                    <a:p>
                      <a:pPr algn="ctr"/>
                      <a:r>
                        <a:rPr lang="en-IN" sz="1000" kern="1200" dirty="0">
                          <a:effectLst/>
                        </a:rPr>
                        <a:t>757517.8</a:t>
                      </a:r>
                      <a:endParaRPr lang="en-IN" sz="1000" dirty="0">
                        <a:latin typeface="Cambria" pitchFamily="18" charset="0"/>
                      </a:endParaRPr>
                    </a:p>
                  </a:txBody>
                  <a:tcPr/>
                </a:tc>
                <a:extLst>
                  <a:ext uri="{0D108BD9-81ED-4DB2-BD59-A6C34878D82A}">
                    <a16:rowId xmlns:a16="http://schemas.microsoft.com/office/drawing/2014/main" xmlns="" val="3905591995"/>
                  </a:ext>
                </a:extLst>
              </a:tr>
            </a:tbl>
          </a:graphicData>
        </a:graphic>
      </p:graphicFrame>
      <p:pic>
        <p:nvPicPr>
          <p:cNvPr id="21" name="Picture 20">
            <a:extLst>
              <a:ext uri="{FF2B5EF4-FFF2-40B4-BE49-F238E27FC236}">
                <a16:creationId xmlns:a16="http://schemas.microsoft.com/office/drawing/2014/main" xmlns="" id="{D0C9F6FF-57C0-4819-85FD-1567F2BAC94B}"/>
              </a:ext>
            </a:extLst>
          </p:cNvPr>
          <p:cNvPicPr>
            <a:picLocks noChangeAspect="1"/>
          </p:cNvPicPr>
          <p:nvPr/>
        </p:nvPicPr>
        <p:blipFill>
          <a:blip r:embed="rId2"/>
          <a:stretch>
            <a:fillRect/>
          </a:stretch>
        </p:blipFill>
        <p:spPr>
          <a:xfrm>
            <a:off x="4572000" y="1885950"/>
            <a:ext cx="4038600" cy="3048000"/>
          </a:xfrm>
          <a:prstGeom prst="rect">
            <a:avLst/>
          </a:prstGeom>
        </p:spPr>
      </p:pic>
      <p:sp>
        <p:nvSpPr>
          <p:cNvPr id="22" name="TextBox 21">
            <a:extLst>
              <a:ext uri="{FF2B5EF4-FFF2-40B4-BE49-F238E27FC236}">
                <a16:creationId xmlns:a16="http://schemas.microsoft.com/office/drawing/2014/main" xmlns="" id="{7987B651-EDC3-4D0D-926A-88F2C77229E1}"/>
              </a:ext>
            </a:extLst>
          </p:cNvPr>
          <p:cNvSpPr txBox="1"/>
          <p:nvPr/>
        </p:nvSpPr>
        <p:spPr>
          <a:xfrm>
            <a:off x="1905000" y="4705350"/>
            <a:ext cx="3581160" cy="276999"/>
          </a:xfrm>
          <a:prstGeom prst="rect">
            <a:avLst/>
          </a:prstGeom>
          <a:noFill/>
        </p:spPr>
        <p:txBody>
          <a:bodyPr wrap="square" rtlCol="0">
            <a:spAutoFit/>
          </a:bodyPr>
          <a:lstStyle/>
          <a:p>
            <a:r>
              <a:rPr lang="en-IN" sz="1200" dirty="0">
                <a:latin typeface="Cambria" pitchFamily="18" charset="0"/>
              </a:rPr>
              <a:t>For year renovated 1, the mean is high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1381320" y="922680"/>
            <a:ext cx="3877920" cy="435240"/>
          </a:xfrm>
          <a:prstGeom prst="rect">
            <a:avLst/>
          </a:prstGeom>
          <a:noFill/>
          <a:ln>
            <a:noFill/>
          </a:ln>
        </p:spPr>
        <p:txBody>
          <a:bodyPr tIns="91440" bIns="91440" anchor="ctr"/>
          <a:lstStyle/>
          <a:p>
            <a:pPr>
              <a:lnSpc>
                <a:spcPct val="100000"/>
              </a:lnSpc>
            </a:pPr>
            <a:endParaRPr lang="en-IN" sz="14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324" name="CustomShape 5"/>
          <p:cNvSpPr/>
          <p:nvPr/>
        </p:nvSpPr>
        <p:spPr>
          <a:xfrm>
            <a:off x="1024200" y="1079280"/>
            <a:ext cx="24120" cy="24120"/>
          </a:xfrm>
          <a:custGeom>
            <a:avLst/>
            <a:gdLst/>
            <a:ahLst/>
            <a:cxnLst/>
            <a:rect l="l" t="t" r="r" b="b"/>
            <a:pathLst>
              <a:path w="1998" h="1998">
                <a:moveTo>
                  <a:pt x="1" y="1997"/>
                </a:moveTo>
                <a:lnTo>
                  <a:pt x="1998" y="0"/>
                </a:lnTo>
              </a:path>
            </a:pathLst>
          </a:custGeom>
          <a:noFill/>
          <a:ln w="9360">
            <a:solidFill>
              <a:srgbClr val="000000"/>
            </a:solidFill>
            <a:round/>
          </a:ln>
        </p:spPr>
        <p:style>
          <a:lnRef idx="0">
            <a:scrgbClr r="0" g="0" b="0"/>
          </a:lnRef>
          <a:fillRef idx="0">
            <a:scrgbClr r="0" g="0" b="0"/>
          </a:fillRef>
          <a:effectRef idx="0">
            <a:scrgbClr r="0" g="0" b="0"/>
          </a:effectRef>
          <a:fontRef idx="minor"/>
        </p:style>
      </p:sp>
      <p:sp>
        <p:nvSpPr>
          <p:cNvPr id="8" name="CustomShape 1"/>
          <p:cNvSpPr/>
          <p:nvPr/>
        </p:nvSpPr>
        <p:spPr>
          <a:xfrm>
            <a:off x="1381320" y="922680"/>
            <a:ext cx="3877200" cy="434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000" b="1" dirty="0" smtClean="0">
                <a:latin typeface="Cambria" pitchFamily="18" charset="0"/>
              </a:rPr>
              <a:t>Analysis of  </a:t>
            </a:r>
            <a:r>
              <a:rPr lang="en-IN" sz="2000" b="1" dirty="0" err="1" smtClean="0">
                <a:latin typeface="Cambria" pitchFamily="18" charset="0"/>
              </a:rPr>
              <a:t>Zipcode</a:t>
            </a:r>
            <a:r>
              <a:rPr lang="en-IN" sz="2000" b="1" dirty="0" smtClean="0">
                <a:latin typeface="Cambria" pitchFamily="18" charset="0"/>
              </a:rPr>
              <a:t> </a:t>
            </a:r>
            <a:endParaRPr lang="en-US" sz="1800" b="1" strike="noStrike" spc="-1" dirty="0">
              <a:solidFill>
                <a:srgbClr val="000000"/>
              </a:solidFill>
              <a:uFill>
                <a:solidFill>
                  <a:srgbClr val="FFFFFF"/>
                </a:solidFill>
              </a:uFill>
              <a:latin typeface="Cambria" pitchFamily="18" charset="0"/>
              <a:cs typeface="Times New Roman" pitchFamily="18" charset="0"/>
            </a:endParaRPr>
          </a:p>
        </p:txBody>
      </p:sp>
      <p:sp>
        <p:nvSpPr>
          <p:cNvPr id="14" name="TextShape 7"/>
          <p:cNvSpPr txBox="1"/>
          <p:nvPr/>
        </p:nvSpPr>
        <p:spPr>
          <a:xfrm>
            <a:off x="914760" y="1733550"/>
            <a:ext cx="7010040" cy="2514600"/>
          </a:xfrm>
          <a:prstGeom prst="rect">
            <a:avLst/>
          </a:prstGeom>
          <a:noFill/>
          <a:ln>
            <a:noFill/>
          </a:ln>
        </p:spPr>
        <p:txBody>
          <a:bodyPr lIns="0" tIns="0" rIns="0" bIns="0"/>
          <a:lstStyle/>
          <a:p>
            <a:pPr marL="432000" indent="-324000">
              <a:buClr>
                <a:srgbClr val="FFD320"/>
              </a:buClr>
            </a:pPr>
            <a:endParaRPr lang="en-US" sz="1600" b="0" strike="noStrike" spc="-1" dirty="0" smtClean="0">
              <a:solidFill>
                <a:srgbClr val="000000"/>
              </a:solidFill>
              <a:uFill>
                <a:solidFill>
                  <a:srgbClr val="FFFFFF"/>
                </a:solidFill>
              </a:uFill>
              <a:latin typeface="Times New Roman" pitchFamily="18" charset="0"/>
              <a:cs typeface="Times New Roman" pitchFamily="18" charset="0"/>
            </a:endParaRPr>
          </a:p>
        </p:txBody>
      </p:sp>
      <p:pic>
        <p:nvPicPr>
          <p:cNvPr id="13" name="Picture 12">
            <a:extLst>
              <a:ext uri="{FF2B5EF4-FFF2-40B4-BE49-F238E27FC236}">
                <a16:creationId xmlns:a16="http://schemas.microsoft.com/office/drawing/2014/main" xmlns="" id="{E578FDC5-2C3F-486E-9E09-FDFFF94D6B1C}"/>
              </a:ext>
            </a:extLst>
          </p:cNvPr>
          <p:cNvPicPr>
            <a:picLocks noChangeAspect="1"/>
          </p:cNvPicPr>
          <p:nvPr/>
        </p:nvPicPr>
        <p:blipFill>
          <a:blip r:embed="rId2"/>
          <a:stretch>
            <a:fillRect/>
          </a:stretch>
        </p:blipFill>
        <p:spPr>
          <a:xfrm>
            <a:off x="381000" y="1733550"/>
            <a:ext cx="5334000" cy="3253740"/>
          </a:xfrm>
          <a:prstGeom prst="rect">
            <a:avLst/>
          </a:prstGeom>
        </p:spPr>
      </p:pic>
      <p:sp>
        <p:nvSpPr>
          <p:cNvPr id="16" name="Rectangle 15"/>
          <p:cNvSpPr/>
          <p:nvPr/>
        </p:nvSpPr>
        <p:spPr>
          <a:xfrm>
            <a:off x="5715000" y="2038350"/>
            <a:ext cx="2895600" cy="1200329"/>
          </a:xfrm>
          <a:prstGeom prst="rect">
            <a:avLst/>
          </a:prstGeom>
        </p:spPr>
        <p:txBody>
          <a:bodyPr wrap="square">
            <a:spAutoFit/>
          </a:bodyPr>
          <a:lstStyle/>
          <a:p>
            <a:r>
              <a:rPr lang="en-IN" sz="1200" dirty="0" smtClean="0"/>
              <a:t>We can see the variation in medians with respect to </a:t>
            </a:r>
            <a:r>
              <a:rPr lang="en-IN" sz="1200" dirty="0" err="1" smtClean="0"/>
              <a:t>Pincodes</a:t>
            </a:r>
            <a:r>
              <a:rPr lang="en-IN" sz="1200" dirty="0" smtClean="0"/>
              <a:t>.</a:t>
            </a:r>
          </a:p>
          <a:p>
            <a:endParaRPr lang="en-IN" sz="1200" dirty="0" smtClean="0"/>
          </a:p>
          <a:p>
            <a:r>
              <a:rPr lang="en-IN" sz="1200" dirty="0" smtClean="0"/>
              <a:t>We can try one hot encoding and check if it is helping us to improve the accuracy of the Model</a:t>
            </a:r>
            <a:endParaRPr lang="en-IN" sz="1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1381320" y="922680"/>
            <a:ext cx="3877920" cy="435240"/>
          </a:xfrm>
          <a:prstGeom prst="rect">
            <a:avLst/>
          </a:prstGeom>
          <a:noFill/>
          <a:ln>
            <a:noFill/>
          </a:ln>
        </p:spPr>
        <p:txBody>
          <a:bodyPr tIns="91440" bIns="91440" anchor="ctr"/>
          <a:lstStyle/>
          <a:p>
            <a:pPr>
              <a:lnSpc>
                <a:spcPct val="100000"/>
              </a:lnSpc>
            </a:pPr>
            <a:r>
              <a:rPr lang="en-IN" sz="2000" b="1" dirty="0" smtClean="0">
                <a:latin typeface="Cambria" pitchFamily="18" charset="0"/>
              </a:rPr>
              <a:t>Analysis of Lat Long</a:t>
            </a:r>
            <a:endParaRPr lang="en-IN" sz="1400" b="1" strike="noStrike" spc="-1" dirty="0">
              <a:solidFill>
                <a:srgbClr val="000000"/>
              </a:solidFill>
              <a:uFill>
                <a:solidFill>
                  <a:srgbClr val="FFFFFF"/>
                </a:solidFill>
              </a:uFill>
              <a:latin typeface="Cambria" pitchFamily="18" charset="0"/>
              <a:cs typeface="Times New Roman" pitchFamily="18" charset="0"/>
            </a:endParaRPr>
          </a:p>
        </p:txBody>
      </p:sp>
      <p:sp>
        <p:nvSpPr>
          <p:cNvPr id="5" name="TextShape 2"/>
          <p:cNvSpPr txBox="1"/>
          <p:nvPr/>
        </p:nvSpPr>
        <p:spPr>
          <a:xfrm>
            <a:off x="762120" y="1352520"/>
            <a:ext cx="8000640" cy="685440"/>
          </a:xfrm>
          <a:prstGeom prst="rect">
            <a:avLst/>
          </a:prstGeom>
          <a:noFill/>
          <a:ln>
            <a:noFill/>
          </a:ln>
        </p:spPr>
        <p:txBody>
          <a:bodyPr tIns="91440" bIns="91440"/>
          <a:lstStyle/>
          <a:p>
            <a:pPr>
              <a:lnSpc>
                <a:spcPct val="100000"/>
              </a:lnSpc>
            </a:pPr>
            <a:endParaRPr lang="en-IN" sz="16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14" name="Picture 13">
            <a:extLst>
              <a:ext uri="{FF2B5EF4-FFF2-40B4-BE49-F238E27FC236}">
                <a16:creationId xmlns:a16="http://schemas.microsoft.com/office/drawing/2014/main" xmlns="" id="{F6FA3CAF-2F0E-4756-8CB9-ABEBA2652409}"/>
              </a:ext>
            </a:extLst>
          </p:cNvPr>
          <p:cNvPicPr>
            <a:picLocks noChangeAspect="1"/>
          </p:cNvPicPr>
          <p:nvPr/>
        </p:nvPicPr>
        <p:blipFill>
          <a:blip r:embed="rId2"/>
          <a:stretch>
            <a:fillRect/>
          </a:stretch>
        </p:blipFill>
        <p:spPr>
          <a:xfrm>
            <a:off x="381000" y="1504950"/>
            <a:ext cx="5105400" cy="3369310"/>
          </a:xfrm>
          <a:prstGeom prst="rect">
            <a:avLst/>
          </a:prstGeom>
        </p:spPr>
      </p:pic>
      <p:sp>
        <p:nvSpPr>
          <p:cNvPr id="15" name="Rectangle 14"/>
          <p:cNvSpPr/>
          <p:nvPr/>
        </p:nvSpPr>
        <p:spPr>
          <a:xfrm>
            <a:off x="5486400" y="2110085"/>
            <a:ext cx="2895600" cy="646331"/>
          </a:xfrm>
          <a:prstGeom prst="rect">
            <a:avLst/>
          </a:prstGeom>
        </p:spPr>
        <p:txBody>
          <a:bodyPr wrap="square">
            <a:spAutoFit/>
          </a:bodyPr>
          <a:lstStyle/>
          <a:p>
            <a:r>
              <a:rPr lang="en-IN" sz="1200" dirty="0" smtClean="0">
                <a:latin typeface="Cambria" pitchFamily="18" charset="0"/>
              </a:rPr>
              <a:t>I have tried to see some pattern of price with respect to Lat and Long using Python - </a:t>
            </a:r>
            <a:r>
              <a:rPr lang="en-IN" sz="1200" dirty="0" err="1" smtClean="0">
                <a:latin typeface="Cambria" pitchFamily="18" charset="0"/>
              </a:rPr>
              <a:t>Basemap</a:t>
            </a:r>
            <a:endParaRPr lang="en-IN" sz="1200" dirty="0">
              <a:latin typeface="Cambria" pitchFamily="18" charset="0"/>
            </a:endParaRPr>
          </a:p>
        </p:txBody>
      </p:sp>
      <p:sp>
        <p:nvSpPr>
          <p:cNvPr id="16" name="Rectangle 15"/>
          <p:cNvSpPr/>
          <p:nvPr/>
        </p:nvSpPr>
        <p:spPr>
          <a:xfrm>
            <a:off x="5562600" y="3333750"/>
            <a:ext cx="2971800" cy="461665"/>
          </a:xfrm>
          <a:prstGeom prst="rect">
            <a:avLst/>
          </a:prstGeom>
        </p:spPr>
        <p:txBody>
          <a:bodyPr wrap="square">
            <a:spAutoFit/>
          </a:bodyPr>
          <a:lstStyle/>
          <a:p>
            <a:r>
              <a:rPr lang="en-IN" sz="1200" dirty="0" smtClean="0">
                <a:latin typeface="Cambria" pitchFamily="18" charset="0"/>
              </a:rPr>
              <a:t>It is very hard to see any pattern of price using Lat and Long. </a:t>
            </a:r>
            <a:endParaRPr lang="en-IN" sz="1200" dirty="0">
              <a:latin typeface="Cambria"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819150"/>
            <a:ext cx="6324600" cy="685800"/>
          </a:xfrm>
        </p:spPr>
        <p:txBody>
          <a:bodyPr/>
          <a:lstStyle/>
          <a:p>
            <a:r>
              <a:rPr lang="en-IN" sz="2000" b="1" dirty="0" smtClean="0">
                <a:latin typeface="Cambria" pitchFamily="18" charset="0"/>
              </a:rPr>
              <a:t>Chapter- 04</a:t>
            </a:r>
            <a:endParaRPr lang="en-US" sz="2000" b="1" dirty="0">
              <a:latin typeface="Cambria" pitchFamily="18" charset="0"/>
            </a:endParaRPr>
          </a:p>
        </p:txBody>
      </p:sp>
      <p:sp>
        <p:nvSpPr>
          <p:cNvPr id="3" name="TextBox 2"/>
          <p:cNvSpPr txBox="1"/>
          <p:nvPr/>
        </p:nvSpPr>
        <p:spPr>
          <a:xfrm>
            <a:off x="1371600" y="1962150"/>
            <a:ext cx="5831134" cy="800219"/>
          </a:xfrm>
          <a:prstGeom prst="rect">
            <a:avLst/>
          </a:prstGeom>
          <a:noFill/>
        </p:spPr>
        <p:txBody>
          <a:bodyPr wrap="square" rtlCol="0">
            <a:spAutoFit/>
          </a:bodyPr>
          <a:lstStyle/>
          <a:p>
            <a:r>
              <a:rPr lang="en-IN" sz="2800" b="1" dirty="0" smtClean="0">
                <a:latin typeface="Cambria" pitchFamily="18" charset="0"/>
              </a:rPr>
              <a:t>Model Building</a:t>
            </a:r>
          </a:p>
          <a:p>
            <a:endParaRPr lang="en-US" b="1" dirty="0">
              <a:latin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stomShape 1"/>
          <p:cNvSpPr/>
          <p:nvPr/>
        </p:nvSpPr>
        <p:spPr>
          <a:xfrm>
            <a:off x="1456200" y="922680"/>
            <a:ext cx="3877200" cy="434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000" b="1" dirty="0" smtClean="0">
                <a:latin typeface="Cambria" pitchFamily="18" charset="0"/>
              </a:rPr>
              <a:t>Problem Statement</a:t>
            </a:r>
            <a:endParaRPr lang="en-IN" sz="2000" b="1" strike="noStrike" spc="-1" dirty="0">
              <a:solidFill>
                <a:srgbClr val="000000"/>
              </a:solidFill>
              <a:uFill>
                <a:solidFill>
                  <a:srgbClr val="FFFFFF"/>
                </a:solidFill>
              </a:uFill>
              <a:latin typeface="Cambria" pitchFamily="18" charset="0"/>
            </a:endParaRPr>
          </a:p>
        </p:txBody>
      </p:sp>
      <p:sp>
        <p:nvSpPr>
          <p:cNvPr id="9" name="CustomShape 2"/>
          <p:cNvSpPr/>
          <p:nvPr/>
        </p:nvSpPr>
        <p:spPr>
          <a:xfrm>
            <a:off x="990600" y="1504950"/>
            <a:ext cx="7391400" cy="3339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32000" indent="-324000">
              <a:buClr>
                <a:srgbClr val="FFD320"/>
              </a:buClr>
              <a:buFont typeface="Wingdings" charset="2"/>
              <a:buChar char=""/>
            </a:pPr>
            <a:r>
              <a:rPr lang="en-US" sz="1100" dirty="0" smtClean="0">
                <a:latin typeface="Cambria" pitchFamily="18" charset="0"/>
              </a:rPr>
              <a:t>The latest worldwide financial crisis restored a sharp enthusiasm toward both academic and strategy circles on the part of asset costs and specifically lodging costs clinched alongside monetary movement.</a:t>
            </a:r>
          </a:p>
          <a:p>
            <a:pPr marL="432000" indent="-324000">
              <a:buClr>
                <a:srgbClr val="FFD320"/>
              </a:buClr>
              <a:buFont typeface="Wingdings" charset="2"/>
              <a:buChar char=""/>
            </a:pPr>
            <a:r>
              <a:rPr lang="en-US" sz="1100" dirty="0" smtClean="0">
                <a:latin typeface="Cambria" pitchFamily="18" charset="0"/>
              </a:rPr>
              <a:t>Vargas and </a:t>
            </a:r>
            <a:r>
              <a:rPr lang="en-US" sz="1100" dirty="0" err="1" smtClean="0">
                <a:latin typeface="Cambria" pitchFamily="18" charset="0"/>
              </a:rPr>
              <a:t>silva</a:t>
            </a:r>
            <a:r>
              <a:rPr lang="en-US" sz="1100" dirty="0" smtClean="0">
                <a:latin typeface="Cambria" pitchFamily="18" charset="0"/>
              </a:rPr>
              <a:t> (2008) contend that lodging costs alterations assume a paramount part in the determination of the stage of the business cycle.</a:t>
            </a:r>
          </a:p>
          <a:p>
            <a:pPr marL="432000" indent="-324000">
              <a:buClr>
                <a:srgbClr val="FFD320"/>
              </a:buClr>
              <a:buFont typeface="Wingdings" charset="2"/>
              <a:buChar char=""/>
            </a:pPr>
            <a:r>
              <a:rPr lang="en-US" sz="1100" dirty="0" smtClean="0">
                <a:latin typeface="Cambria" pitchFamily="18" charset="0"/>
              </a:rPr>
              <a:t>Recently, a few writers scope to experimental discoveries that house costs can make instrumental molding to determine the yield. (</a:t>
            </a:r>
            <a:r>
              <a:rPr lang="en-US" sz="1100" dirty="0" err="1" smtClean="0">
                <a:latin typeface="Cambria" pitchFamily="18" charset="0"/>
              </a:rPr>
              <a:t>Forni</a:t>
            </a:r>
            <a:r>
              <a:rPr lang="en-US" sz="1100" dirty="0" smtClean="0">
                <a:latin typeface="Cambria" pitchFamily="18" charset="0"/>
              </a:rPr>
              <a:t> etc, 2003; stock and Watson, 2003; Gupta Furthermore Das, 2010; das etc, 2009; 2010; 2011; Gupta and Hartley, 2013). </a:t>
            </a:r>
          </a:p>
          <a:p>
            <a:pPr marL="432000" indent="-324000">
              <a:buClr>
                <a:srgbClr val="FFD320"/>
              </a:buClr>
              <a:buFont typeface="Wingdings" charset="2"/>
              <a:buChar char=""/>
            </a:pPr>
            <a:r>
              <a:rPr lang="en-US" sz="1100" b="1" dirty="0" smtClean="0">
                <a:latin typeface="Cambria" pitchFamily="18" charset="0"/>
              </a:rPr>
              <a:t>Some of the approaches taken by researchers-</a:t>
            </a:r>
          </a:p>
          <a:p>
            <a:pPr marL="432000" indent="-324000">
              <a:buClr>
                <a:srgbClr val="FFD320"/>
              </a:buClr>
            </a:pPr>
            <a:endParaRPr lang="en-US" sz="1100" b="1" dirty="0" smtClean="0">
              <a:latin typeface="Cambria" pitchFamily="18" charset="0"/>
            </a:endParaRPr>
          </a:p>
          <a:p>
            <a:pPr marL="742950" lvl="1" indent="-285750" algn="just">
              <a:buFont typeface="Wingdings" pitchFamily="2" charset="2"/>
              <a:buChar char="Ø"/>
            </a:pPr>
            <a:r>
              <a:rPr lang="en-US" sz="1100" dirty="0" err="1" smtClean="0">
                <a:latin typeface="Cambria" pitchFamily="18" charset="0"/>
              </a:rPr>
              <a:t>Rapach</a:t>
            </a:r>
            <a:r>
              <a:rPr lang="en-US" sz="1100" dirty="0" smtClean="0">
                <a:latin typeface="Cambria" pitchFamily="18" charset="0"/>
              </a:rPr>
              <a:t> Furthermore </a:t>
            </a:r>
            <a:r>
              <a:rPr lang="en-US" sz="1100" dirty="0" err="1" smtClean="0">
                <a:latin typeface="Cambria" pitchFamily="18" charset="0"/>
              </a:rPr>
              <a:t>strauss</a:t>
            </a:r>
            <a:r>
              <a:rPr lang="en-US" sz="1100" dirty="0" smtClean="0">
                <a:latin typeface="Cambria" pitchFamily="18" charset="0"/>
              </a:rPr>
              <a:t> (2007) use an auto regressive dispersed slack (ARDL) model framework, holding 25 determinants with conjecture genuine lodging cost development to the unique states of the elected Reserve’s eighth region. </a:t>
            </a:r>
          </a:p>
          <a:p>
            <a:pPr marL="742950" lvl="1" indent="-285750"/>
            <a:endParaRPr lang="en-US" sz="1100" dirty="0" smtClean="0">
              <a:latin typeface="Cambria" pitchFamily="18" charset="0"/>
            </a:endParaRPr>
          </a:p>
          <a:p>
            <a:pPr marL="742950" lvl="1" indent="-285750">
              <a:buFont typeface="Wingdings" pitchFamily="2" charset="2"/>
              <a:buChar char="Ø"/>
            </a:pPr>
            <a:r>
              <a:rPr lang="en-US" sz="1100" dirty="0" err="1" smtClean="0">
                <a:latin typeface="Cambria" pitchFamily="18" charset="0"/>
              </a:rPr>
              <a:t>Gogas</a:t>
            </a:r>
            <a:r>
              <a:rPr lang="en-US" sz="1100" dirty="0" smtClean="0">
                <a:latin typeface="Cambria" pitchFamily="18" charset="0"/>
              </a:rPr>
              <a:t> and </a:t>
            </a:r>
            <a:r>
              <a:rPr lang="en-US" sz="1100" dirty="0" err="1" smtClean="0">
                <a:latin typeface="Cambria" pitchFamily="18" charset="0"/>
              </a:rPr>
              <a:t>Pragidis</a:t>
            </a:r>
            <a:r>
              <a:rPr lang="en-US" sz="1100" dirty="0" smtClean="0">
                <a:latin typeface="Cambria" pitchFamily="18" charset="0"/>
              </a:rPr>
              <a:t> (2011) utilize the hazard premium ascertained Likewise those Contrast the middle of Different long haul enthusiasm rates and the agents’ desires over future fleeting rates as information variable to foreseeing what's to come heading for house costs. </a:t>
            </a:r>
          </a:p>
          <a:p>
            <a:pPr marL="742950" lvl="1" indent="-285750"/>
            <a:endParaRPr lang="en-US" sz="1100" dirty="0" smtClean="0">
              <a:latin typeface="Cambria" pitchFamily="18" charset="0"/>
            </a:endParaRPr>
          </a:p>
          <a:p>
            <a:pPr marL="742950" lvl="1" indent="-285750">
              <a:buFont typeface="Wingdings" pitchFamily="2" charset="2"/>
              <a:buChar char="Ø"/>
            </a:pPr>
            <a:r>
              <a:rPr lang="en-US" sz="1100" dirty="0" smtClean="0">
                <a:latin typeface="Cambria" pitchFamily="18" charset="0"/>
              </a:rPr>
              <a:t>Gupta and Das (2010) also forecast the recent downturn in real house price growth rates for the twenty largest U.S. states. The authors use Spatial Bayesian VARs (BVARs), based only on monthly real house price growth rates, to forecast their downturn over the period 2007:01 to 2008:01. </a:t>
            </a:r>
            <a:endParaRPr lang="en-US" sz="1100" dirty="0">
              <a:latin typeface="Cambria"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33350"/>
            <a:ext cx="7967822" cy="400110"/>
          </a:xfrm>
          <a:prstGeom prst="rect">
            <a:avLst/>
          </a:prstGeom>
          <a:noFill/>
        </p:spPr>
        <p:txBody>
          <a:bodyPr wrap="none" rtlCol="0">
            <a:spAutoFit/>
          </a:bodyPr>
          <a:lstStyle/>
          <a:p>
            <a:r>
              <a:rPr lang="en-IN" sz="2000" b="1" dirty="0" smtClean="0">
                <a:latin typeface="Cambria" pitchFamily="18" charset="0"/>
              </a:rPr>
              <a:t>Analysing the performance of the Model Using different Predictors</a:t>
            </a:r>
            <a:endParaRPr lang="en-US" sz="2000" b="1" dirty="0">
              <a:latin typeface="Cambria" pitchFamily="18" charset="0"/>
              <a:cs typeface="Times New Roman" pitchFamily="18" charset="0"/>
            </a:endParaRPr>
          </a:p>
        </p:txBody>
      </p:sp>
      <p:graphicFrame>
        <p:nvGraphicFramePr>
          <p:cNvPr id="5" name="Table 5">
            <a:extLst>
              <a:ext uri="{FF2B5EF4-FFF2-40B4-BE49-F238E27FC236}">
                <a16:creationId xmlns:a16="http://schemas.microsoft.com/office/drawing/2014/main" xmlns="" id="{9A2BC58E-49B7-479E-BD4B-C62433078ADF}"/>
              </a:ext>
            </a:extLst>
          </p:cNvPr>
          <p:cNvGraphicFramePr>
            <a:graphicFrameLocks noGrp="1"/>
          </p:cNvGraphicFramePr>
          <p:nvPr>
            <p:extLst>
              <p:ext uri="{D42A27DB-BD31-4B8C-83A1-F6EECF244321}">
                <p14:modId xmlns:p14="http://schemas.microsoft.com/office/powerpoint/2010/main" xmlns="" val="2566515413"/>
              </p:ext>
            </p:extLst>
          </p:nvPr>
        </p:nvGraphicFramePr>
        <p:xfrm>
          <a:off x="457200" y="1123950"/>
          <a:ext cx="8229599" cy="3219817"/>
        </p:xfrm>
        <a:graphic>
          <a:graphicData uri="http://schemas.openxmlformats.org/drawingml/2006/table">
            <a:tbl>
              <a:tblPr firstRow="1" bandRow="1">
                <a:tableStyleId>{68D230F3-CF80-4859-8CE7-A43EE81993B5}</a:tableStyleId>
              </a:tblPr>
              <a:tblGrid>
                <a:gridCol w="5284203">
                  <a:extLst>
                    <a:ext uri="{9D8B030D-6E8A-4147-A177-3AD203B41FA5}">
                      <a16:colId xmlns:a16="http://schemas.microsoft.com/office/drawing/2014/main" xmlns="" val="2451287094"/>
                    </a:ext>
                  </a:extLst>
                </a:gridCol>
                <a:gridCol w="1000558">
                  <a:extLst>
                    <a:ext uri="{9D8B030D-6E8A-4147-A177-3AD203B41FA5}">
                      <a16:colId xmlns:a16="http://schemas.microsoft.com/office/drawing/2014/main" xmlns="" val="4290857621"/>
                    </a:ext>
                  </a:extLst>
                </a:gridCol>
                <a:gridCol w="750420">
                  <a:extLst>
                    <a:ext uri="{9D8B030D-6E8A-4147-A177-3AD203B41FA5}">
                      <a16:colId xmlns:a16="http://schemas.microsoft.com/office/drawing/2014/main" xmlns="" val="1919831568"/>
                    </a:ext>
                  </a:extLst>
                </a:gridCol>
                <a:gridCol w="1194418">
                  <a:extLst>
                    <a:ext uri="{9D8B030D-6E8A-4147-A177-3AD203B41FA5}">
                      <a16:colId xmlns:a16="http://schemas.microsoft.com/office/drawing/2014/main" xmlns="" val="2249752079"/>
                    </a:ext>
                  </a:extLst>
                </a:gridCol>
              </a:tblGrid>
              <a:tr h="563468">
                <a:tc>
                  <a:txBody>
                    <a:bodyPr/>
                    <a:lstStyle/>
                    <a:p>
                      <a:pPr algn="l"/>
                      <a:r>
                        <a:rPr lang="en-IN" sz="1100" dirty="0"/>
                        <a:t>Predictors</a:t>
                      </a:r>
                      <a:endParaRPr lang="en-IN" sz="1100" dirty="0">
                        <a:latin typeface="Cambria" pitchFamily="18" charset="0"/>
                      </a:endParaRPr>
                    </a:p>
                  </a:txBody>
                  <a:tcPr anchor="ctr"/>
                </a:tc>
                <a:tc>
                  <a:txBody>
                    <a:bodyPr/>
                    <a:lstStyle/>
                    <a:p>
                      <a:pPr algn="ctr"/>
                      <a:r>
                        <a:rPr lang="en-IN" sz="1100" dirty="0"/>
                        <a:t>RMSE</a:t>
                      </a:r>
                      <a:endParaRPr lang="en-IN" sz="1100" dirty="0">
                        <a:latin typeface="Cambria" pitchFamily="18" charset="0"/>
                      </a:endParaRPr>
                    </a:p>
                  </a:txBody>
                  <a:tcPr anchor="ctr"/>
                </a:tc>
                <a:tc>
                  <a:txBody>
                    <a:bodyPr/>
                    <a:lstStyle/>
                    <a:p>
                      <a:pPr algn="ctr"/>
                      <a:r>
                        <a:rPr lang="en-IN" sz="1100" dirty="0"/>
                        <a:t>R^2</a:t>
                      </a:r>
                      <a:endParaRPr lang="en-IN" sz="1100" dirty="0">
                        <a:latin typeface="Cambria" pitchFamily="18" charset="0"/>
                      </a:endParaRPr>
                    </a:p>
                  </a:txBody>
                  <a:tcPr anchor="ctr"/>
                </a:tc>
                <a:tc>
                  <a:txBody>
                    <a:bodyPr/>
                    <a:lstStyle/>
                    <a:p>
                      <a:pPr algn="ctr"/>
                      <a:r>
                        <a:rPr lang="en-IN" sz="1100" dirty="0"/>
                        <a:t>Adjusted R^2</a:t>
                      </a:r>
                      <a:endParaRPr lang="en-IN" sz="1100" dirty="0">
                        <a:latin typeface="Cambria" pitchFamily="18" charset="0"/>
                      </a:endParaRPr>
                    </a:p>
                  </a:txBody>
                  <a:tcPr anchor="ctr"/>
                </a:tc>
                <a:extLst>
                  <a:ext uri="{0D108BD9-81ED-4DB2-BD59-A6C34878D82A}">
                    <a16:rowId xmlns:a16="http://schemas.microsoft.com/office/drawing/2014/main" xmlns="" val="1333936205"/>
                  </a:ext>
                </a:extLst>
              </a:tr>
              <a:tr h="268318">
                <a:tc>
                  <a:txBody>
                    <a:bodyPr/>
                    <a:lstStyle/>
                    <a:p>
                      <a:pPr algn="l"/>
                      <a:r>
                        <a:rPr lang="en-IN" sz="1100" dirty="0" err="1"/>
                        <a:t>sqft_living</a:t>
                      </a:r>
                      <a:endParaRPr lang="en-IN" sz="1100" dirty="0">
                        <a:latin typeface="Cambria" pitchFamily="18" charset="0"/>
                      </a:endParaRPr>
                    </a:p>
                  </a:txBody>
                  <a:tcPr anchor="ctr"/>
                </a:tc>
                <a:tc>
                  <a:txBody>
                    <a:bodyPr/>
                    <a:lstStyle/>
                    <a:p>
                      <a:pPr algn="ctr"/>
                      <a:r>
                        <a:rPr lang="en-IN" sz="1100" dirty="0"/>
                        <a:t>255535.76</a:t>
                      </a:r>
                      <a:endParaRPr lang="en-IN" sz="1100" dirty="0">
                        <a:latin typeface="Cambria" pitchFamily="18" charset="0"/>
                      </a:endParaRPr>
                    </a:p>
                  </a:txBody>
                  <a:tcPr anchor="ctr"/>
                </a:tc>
                <a:tc>
                  <a:txBody>
                    <a:bodyPr/>
                    <a:lstStyle/>
                    <a:p>
                      <a:pPr algn="ctr"/>
                      <a:r>
                        <a:rPr lang="en-IN" sz="1100" dirty="0"/>
                        <a:t>0.485</a:t>
                      </a:r>
                      <a:endParaRPr lang="en-IN" sz="1100" dirty="0">
                        <a:latin typeface="Cambria" pitchFamily="18" charset="0"/>
                      </a:endParaRPr>
                    </a:p>
                  </a:txBody>
                  <a:tcPr anchor="ctr"/>
                </a:tc>
                <a:tc>
                  <a:txBody>
                    <a:bodyPr/>
                    <a:lstStyle/>
                    <a:p>
                      <a:pPr algn="ctr"/>
                      <a:r>
                        <a:rPr lang="en-IN" sz="1100" dirty="0"/>
                        <a:t>0.485</a:t>
                      </a:r>
                      <a:endParaRPr lang="en-IN" sz="1100" dirty="0">
                        <a:latin typeface="Cambria" pitchFamily="18" charset="0"/>
                      </a:endParaRPr>
                    </a:p>
                  </a:txBody>
                  <a:tcPr anchor="ctr"/>
                </a:tc>
                <a:extLst>
                  <a:ext uri="{0D108BD9-81ED-4DB2-BD59-A6C34878D82A}">
                    <a16:rowId xmlns:a16="http://schemas.microsoft.com/office/drawing/2014/main" xmlns="" val="3806708497"/>
                  </a:ext>
                </a:extLst>
              </a:tr>
              <a:tr h="2683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dirty="0" err="1"/>
                        <a:t>sqft_living</a:t>
                      </a:r>
                      <a:r>
                        <a:rPr lang="en-IN" sz="1100" dirty="0"/>
                        <a:t>, bedrooms</a:t>
                      </a:r>
                      <a:endParaRPr lang="en-IN" sz="1100" dirty="0">
                        <a:latin typeface="Cambria" pitchFamily="18" charset="0"/>
                      </a:endParaRPr>
                    </a:p>
                  </a:txBody>
                  <a:tcPr anchor="ctr"/>
                </a:tc>
                <a:tc>
                  <a:txBody>
                    <a:bodyPr/>
                    <a:lstStyle/>
                    <a:p>
                      <a:pPr algn="ctr"/>
                      <a:r>
                        <a:rPr lang="en-IN" sz="1100" dirty="0"/>
                        <a:t>251659.27</a:t>
                      </a:r>
                      <a:endParaRPr lang="en-IN" sz="1100" dirty="0">
                        <a:latin typeface="Cambria" pitchFamily="18" charset="0"/>
                      </a:endParaRPr>
                    </a:p>
                  </a:txBody>
                  <a:tcPr anchor="ctr"/>
                </a:tc>
                <a:tc>
                  <a:txBody>
                    <a:bodyPr/>
                    <a:lstStyle/>
                    <a:p>
                      <a:pPr algn="ctr"/>
                      <a:r>
                        <a:rPr lang="en-IN" sz="1100" dirty="0"/>
                        <a:t>0.5</a:t>
                      </a:r>
                      <a:endParaRPr lang="en-IN" sz="1100" dirty="0">
                        <a:latin typeface="Cambria" pitchFamily="18" charset="0"/>
                      </a:endParaRPr>
                    </a:p>
                  </a:txBody>
                  <a:tcPr anchor="ctr"/>
                </a:tc>
                <a:tc>
                  <a:txBody>
                    <a:bodyPr/>
                    <a:lstStyle/>
                    <a:p>
                      <a:pPr algn="ctr"/>
                      <a:r>
                        <a:rPr lang="en-IN" sz="1100" dirty="0"/>
                        <a:t>0.5</a:t>
                      </a:r>
                      <a:endParaRPr lang="en-IN" sz="1100" dirty="0">
                        <a:latin typeface="Cambria" pitchFamily="18" charset="0"/>
                      </a:endParaRPr>
                    </a:p>
                  </a:txBody>
                  <a:tcPr anchor="ctr"/>
                </a:tc>
                <a:extLst>
                  <a:ext uri="{0D108BD9-81ED-4DB2-BD59-A6C34878D82A}">
                    <a16:rowId xmlns:a16="http://schemas.microsoft.com/office/drawing/2014/main" xmlns="" val="1863247634"/>
                  </a:ext>
                </a:extLst>
              </a:tr>
              <a:tr h="2683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dirty="0" err="1"/>
                        <a:t>sqft_living</a:t>
                      </a:r>
                      <a:r>
                        <a:rPr lang="en-IN" sz="1100" dirty="0"/>
                        <a:t>, </a:t>
                      </a:r>
                      <a:r>
                        <a:rPr lang="en-IN" sz="1100" dirty="0" err="1"/>
                        <a:t>bedrooms,view</a:t>
                      </a:r>
                      <a:endParaRPr lang="en-IN" sz="1100" dirty="0">
                        <a:latin typeface="Cambria" pitchFamily="18" charset="0"/>
                      </a:endParaRPr>
                    </a:p>
                  </a:txBody>
                  <a:tcPr anchor="ctr"/>
                </a:tc>
                <a:tc>
                  <a:txBody>
                    <a:bodyPr/>
                    <a:lstStyle/>
                    <a:p>
                      <a:pPr algn="ctr"/>
                      <a:r>
                        <a:rPr lang="en-IN" sz="1100" dirty="0"/>
                        <a:t>241211.10</a:t>
                      </a:r>
                      <a:endParaRPr lang="en-IN" sz="1100" dirty="0">
                        <a:latin typeface="Cambria" pitchFamily="18" charset="0"/>
                      </a:endParaRPr>
                    </a:p>
                  </a:txBody>
                  <a:tcPr anchor="ctr"/>
                </a:tc>
                <a:tc>
                  <a:txBody>
                    <a:bodyPr/>
                    <a:lstStyle/>
                    <a:p>
                      <a:pPr algn="ctr"/>
                      <a:r>
                        <a:rPr lang="en-IN" sz="1100" dirty="0"/>
                        <a:t>0.541</a:t>
                      </a:r>
                      <a:endParaRPr lang="en-IN" sz="1100" dirty="0">
                        <a:latin typeface="Cambria" pitchFamily="18" charset="0"/>
                      </a:endParaRPr>
                    </a:p>
                  </a:txBody>
                  <a:tcPr anchor="ctr"/>
                </a:tc>
                <a:tc>
                  <a:txBody>
                    <a:bodyPr/>
                    <a:lstStyle/>
                    <a:p>
                      <a:pPr algn="ctr"/>
                      <a:r>
                        <a:rPr lang="en-IN" sz="1100" dirty="0"/>
                        <a:t>0.541</a:t>
                      </a:r>
                      <a:endParaRPr lang="en-IN" sz="1100" dirty="0">
                        <a:latin typeface="Cambria" pitchFamily="18" charset="0"/>
                      </a:endParaRPr>
                    </a:p>
                  </a:txBody>
                  <a:tcPr anchor="ctr"/>
                </a:tc>
                <a:extLst>
                  <a:ext uri="{0D108BD9-81ED-4DB2-BD59-A6C34878D82A}">
                    <a16:rowId xmlns:a16="http://schemas.microsoft.com/office/drawing/2014/main" xmlns="" val="371826254"/>
                  </a:ext>
                </a:extLst>
              </a:tr>
              <a:tr h="2683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dirty="0" err="1"/>
                        <a:t>sqft_living</a:t>
                      </a:r>
                      <a:r>
                        <a:rPr lang="en-IN" sz="1100" dirty="0"/>
                        <a:t>, </a:t>
                      </a:r>
                      <a:r>
                        <a:rPr lang="en-IN" sz="1100" dirty="0" err="1"/>
                        <a:t>bedrooms,view,Grade</a:t>
                      </a:r>
                      <a:endParaRPr lang="en-IN" sz="1100" dirty="0">
                        <a:latin typeface="Cambria" pitchFamily="18" charset="0"/>
                      </a:endParaRPr>
                    </a:p>
                  </a:txBody>
                  <a:tcPr anchor="ctr"/>
                </a:tc>
                <a:tc>
                  <a:txBody>
                    <a:bodyPr/>
                    <a:lstStyle/>
                    <a:p>
                      <a:pPr algn="ctr"/>
                      <a:r>
                        <a:rPr lang="en-IN" sz="1100" dirty="0"/>
                        <a:t>231237.78</a:t>
                      </a:r>
                      <a:endParaRPr lang="en-IN" sz="1100" dirty="0">
                        <a:latin typeface="Cambria" pitchFamily="18" charset="0"/>
                      </a:endParaRPr>
                    </a:p>
                  </a:txBody>
                  <a:tcPr anchor="ctr"/>
                </a:tc>
                <a:tc>
                  <a:txBody>
                    <a:bodyPr/>
                    <a:lstStyle/>
                    <a:p>
                      <a:pPr algn="ctr"/>
                      <a:r>
                        <a:rPr lang="en-IN" sz="1100" dirty="0"/>
                        <a:t>0.578</a:t>
                      </a:r>
                      <a:endParaRPr lang="en-IN" sz="1100" dirty="0">
                        <a:latin typeface="Cambria" pitchFamily="18" charset="0"/>
                      </a:endParaRPr>
                    </a:p>
                  </a:txBody>
                  <a:tcPr anchor="ctr"/>
                </a:tc>
                <a:tc>
                  <a:txBody>
                    <a:bodyPr/>
                    <a:lstStyle/>
                    <a:p>
                      <a:pPr algn="ctr"/>
                      <a:r>
                        <a:rPr lang="en-IN" sz="1100" dirty="0"/>
                        <a:t>0.578</a:t>
                      </a:r>
                      <a:endParaRPr lang="en-IN" sz="1100" dirty="0">
                        <a:latin typeface="Cambria" pitchFamily="18" charset="0"/>
                      </a:endParaRPr>
                    </a:p>
                  </a:txBody>
                  <a:tcPr anchor="ctr"/>
                </a:tc>
                <a:extLst>
                  <a:ext uri="{0D108BD9-81ED-4DB2-BD59-A6C34878D82A}">
                    <a16:rowId xmlns:a16="http://schemas.microsoft.com/office/drawing/2014/main" xmlns="" val="2011929716"/>
                  </a:ext>
                </a:extLst>
              </a:tr>
              <a:tr h="2683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dirty="0" err="1"/>
                        <a:t>sqft_living</a:t>
                      </a:r>
                      <a:r>
                        <a:rPr lang="en-IN" sz="1100" dirty="0"/>
                        <a:t>, </a:t>
                      </a:r>
                      <a:r>
                        <a:rPr lang="en-IN" sz="1100" dirty="0" err="1"/>
                        <a:t>bedrooms,view,Grade</a:t>
                      </a:r>
                      <a:r>
                        <a:rPr lang="en-IN" sz="1100" dirty="0"/>
                        <a:t>, </a:t>
                      </a:r>
                      <a:r>
                        <a:rPr lang="en-IN" sz="1100" dirty="0" err="1"/>
                        <a:t>sqft_above</a:t>
                      </a:r>
                      <a:endParaRPr lang="en-IN" sz="1100" dirty="0">
                        <a:latin typeface="Cambria" pitchFamily="18" charset="0"/>
                      </a:endParaRPr>
                    </a:p>
                  </a:txBody>
                  <a:tcPr anchor="ctr"/>
                </a:tc>
                <a:tc>
                  <a:txBody>
                    <a:bodyPr/>
                    <a:lstStyle/>
                    <a:p>
                      <a:pPr algn="ctr"/>
                      <a:r>
                        <a:rPr lang="en-IN" sz="1100" dirty="0"/>
                        <a:t>230426.09</a:t>
                      </a:r>
                      <a:endParaRPr lang="en-IN" sz="1100" dirty="0">
                        <a:latin typeface="Cambria" pitchFamily="18" charset="0"/>
                      </a:endParaRPr>
                    </a:p>
                  </a:txBody>
                  <a:tcPr anchor="ctr"/>
                </a:tc>
                <a:tc>
                  <a:txBody>
                    <a:bodyPr/>
                    <a:lstStyle/>
                    <a:p>
                      <a:pPr algn="ctr"/>
                      <a:r>
                        <a:rPr lang="en-IN" sz="1100" dirty="0"/>
                        <a:t>0.581</a:t>
                      </a:r>
                      <a:endParaRPr lang="en-IN" sz="1100" dirty="0">
                        <a:latin typeface="Cambria" pitchFamily="18" charset="0"/>
                      </a:endParaRPr>
                    </a:p>
                  </a:txBody>
                  <a:tcPr anchor="ctr"/>
                </a:tc>
                <a:tc>
                  <a:txBody>
                    <a:bodyPr/>
                    <a:lstStyle/>
                    <a:p>
                      <a:pPr algn="ctr"/>
                      <a:r>
                        <a:rPr lang="en-IN" sz="1100" dirty="0"/>
                        <a:t>0.581</a:t>
                      </a:r>
                      <a:endParaRPr lang="en-IN" sz="1100" dirty="0">
                        <a:latin typeface="Cambria" pitchFamily="18" charset="0"/>
                      </a:endParaRPr>
                    </a:p>
                  </a:txBody>
                  <a:tcPr anchor="ctr"/>
                </a:tc>
                <a:extLst>
                  <a:ext uri="{0D108BD9-81ED-4DB2-BD59-A6C34878D82A}">
                    <a16:rowId xmlns:a16="http://schemas.microsoft.com/office/drawing/2014/main" xmlns="" val="2851653869"/>
                  </a:ext>
                </a:extLst>
              </a:tr>
              <a:tr h="2683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dirty="0" err="1"/>
                        <a:t>sqft_living</a:t>
                      </a:r>
                      <a:r>
                        <a:rPr lang="en-IN" sz="1100" dirty="0"/>
                        <a:t>, </a:t>
                      </a:r>
                      <a:r>
                        <a:rPr lang="en-IN" sz="1100" dirty="0" err="1"/>
                        <a:t>bedrooms,view,Grade</a:t>
                      </a:r>
                      <a:r>
                        <a:rPr lang="en-IN" sz="1100" dirty="0"/>
                        <a:t>, </a:t>
                      </a:r>
                      <a:r>
                        <a:rPr lang="en-IN" sz="1100" dirty="0" err="1"/>
                        <a:t>sqft_above</a:t>
                      </a:r>
                      <a:r>
                        <a:rPr lang="en-IN" sz="1100" dirty="0"/>
                        <a:t>, </a:t>
                      </a:r>
                      <a:r>
                        <a:rPr lang="en-IN" sz="1100" dirty="0" err="1"/>
                        <a:t>yr_built</a:t>
                      </a:r>
                      <a:endParaRPr lang="en-IN" sz="1100" dirty="0">
                        <a:latin typeface="Cambria" pitchFamily="18" charset="0"/>
                      </a:endParaRPr>
                    </a:p>
                  </a:txBody>
                  <a:tcPr anchor="ctr"/>
                </a:tc>
                <a:tc>
                  <a:txBody>
                    <a:bodyPr/>
                    <a:lstStyle/>
                    <a:p>
                      <a:pPr algn="ctr"/>
                      <a:r>
                        <a:rPr lang="en-IN" sz="1100" dirty="0"/>
                        <a:t>216522.24</a:t>
                      </a:r>
                      <a:endParaRPr lang="en-IN" sz="1100" dirty="0">
                        <a:latin typeface="Cambria" pitchFamily="18" charset="0"/>
                      </a:endParaRPr>
                    </a:p>
                  </a:txBody>
                  <a:tcPr anchor="ctr"/>
                </a:tc>
                <a:tc>
                  <a:txBody>
                    <a:bodyPr/>
                    <a:lstStyle/>
                    <a:p>
                      <a:pPr algn="ctr"/>
                      <a:r>
                        <a:rPr lang="en-IN" sz="1100" dirty="0"/>
                        <a:t>0.63</a:t>
                      </a:r>
                      <a:endParaRPr lang="en-IN" sz="1100" dirty="0">
                        <a:latin typeface="Cambria" pitchFamily="18" charset="0"/>
                      </a:endParaRPr>
                    </a:p>
                  </a:txBody>
                  <a:tcPr anchor="ctr"/>
                </a:tc>
                <a:tc>
                  <a:txBody>
                    <a:bodyPr/>
                    <a:lstStyle/>
                    <a:p>
                      <a:pPr algn="ctr"/>
                      <a:r>
                        <a:rPr lang="en-IN" sz="1100" dirty="0"/>
                        <a:t>0.63</a:t>
                      </a:r>
                      <a:endParaRPr lang="en-IN" sz="1100" dirty="0">
                        <a:latin typeface="Cambria" pitchFamily="18" charset="0"/>
                      </a:endParaRPr>
                    </a:p>
                  </a:txBody>
                  <a:tcPr anchor="ctr"/>
                </a:tc>
                <a:extLst>
                  <a:ext uri="{0D108BD9-81ED-4DB2-BD59-A6C34878D82A}">
                    <a16:rowId xmlns:a16="http://schemas.microsoft.com/office/drawing/2014/main" xmlns="" val="696784693"/>
                  </a:ext>
                </a:extLst>
              </a:tr>
              <a:tr h="2683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dirty="0" err="1"/>
                        <a:t>sqft_living</a:t>
                      </a:r>
                      <a:r>
                        <a:rPr lang="en-IN" sz="1100" dirty="0"/>
                        <a:t>, </a:t>
                      </a:r>
                      <a:r>
                        <a:rPr lang="en-IN" sz="1100" dirty="0" err="1"/>
                        <a:t>bedrooms,view,Grade</a:t>
                      </a:r>
                      <a:r>
                        <a:rPr lang="en-IN" sz="1100" dirty="0"/>
                        <a:t>, </a:t>
                      </a:r>
                      <a:r>
                        <a:rPr lang="en-IN" sz="1100" dirty="0" err="1"/>
                        <a:t>sqft_above</a:t>
                      </a:r>
                      <a:r>
                        <a:rPr lang="en-IN" sz="1100" dirty="0"/>
                        <a:t>, </a:t>
                      </a:r>
                      <a:r>
                        <a:rPr lang="en-IN" sz="1100" dirty="0" err="1"/>
                        <a:t>yr_built</a:t>
                      </a:r>
                      <a:r>
                        <a:rPr lang="en-IN" sz="1100" dirty="0"/>
                        <a:t>, waterfront</a:t>
                      </a:r>
                      <a:endParaRPr lang="en-IN" sz="1100" dirty="0">
                        <a:latin typeface="Cambria" pitchFamily="18" charset="0"/>
                      </a:endParaRPr>
                    </a:p>
                  </a:txBody>
                  <a:tcPr anchor="ctr"/>
                </a:tc>
                <a:tc>
                  <a:txBody>
                    <a:bodyPr/>
                    <a:lstStyle/>
                    <a:p>
                      <a:pPr algn="ctr"/>
                      <a:r>
                        <a:rPr lang="en-IN" sz="1100" dirty="0"/>
                        <a:t>211837.14</a:t>
                      </a:r>
                      <a:endParaRPr lang="en-IN" sz="1100" dirty="0">
                        <a:latin typeface="Cambria" pitchFamily="18" charset="0"/>
                      </a:endParaRPr>
                    </a:p>
                  </a:txBody>
                  <a:tcPr anchor="ctr"/>
                </a:tc>
                <a:tc>
                  <a:txBody>
                    <a:bodyPr/>
                    <a:lstStyle/>
                    <a:p>
                      <a:pPr algn="ctr"/>
                      <a:r>
                        <a:rPr lang="en-IN" sz="1100" dirty="0"/>
                        <a:t>0.646</a:t>
                      </a:r>
                      <a:endParaRPr lang="en-IN" sz="1100" dirty="0">
                        <a:latin typeface="Cambria"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100" dirty="0"/>
                        <a:t>0.646</a:t>
                      </a:r>
                      <a:endParaRPr lang="en-IN" sz="1100" dirty="0">
                        <a:latin typeface="Cambria" pitchFamily="18" charset="0"/>
                      </a:endParaRPr>
                    </a:p>
                  </a:txBody>
                  <a:tcPr anchor="ctr"/>
                </a:tc>
                <a:extLst>
                  <a:ext uri="{0D108BD9-81ED-4DB2-BD59-A6C34878D82A}">
                    <a16:rowId xmlns:a16="http://schemas.microsoft.com/office/drawing/2014/main" xmlns="" val="2643519243"/>
                  </a:ext>
                </a:extLst>
              </a:tr>
              <a:tr h="2683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dirty="0" err="1"/>
                        <a:t>sqft_living</a:t>
                      </a:r>
                      <a:r>
                        <a:rPr lang="en-IN" sz="1100" dirty="0"/>
                        <a:t>, </a:t>
                      </a:r>
                      <a:r>
                        <a:rPr lang="en-IN" sz="1100" dirty="0" err="1"/>
                        <a:t>bedrooms,view,Grade</a:t>
                      </a:r>
                      <a:r>
                        <a:rPr lang="en-IN" sz="1100" dirty="0"/>
                        <a:t>, </a:t>
                      </a:r>
                      <a:r>
                        <a:rPr lang="en-IN" sz="1100" dirty="0" err="1"/>
                        <a:t>sqft_above</a:t>
                      </a:r>
                      <a:r>
                        <a:rPr lang="en-IN" sz="1100" dirty="0"/>
                        <a:t>, </a:t>
                      </a:r>
                      <a:r>
                        <a:rPr lang="en-IN" sz="1100" dirty="0" err="1"/>
                        <a:t>yr_built</a:t>
                      </a:r>
                      <a:r>
                        <a:rPr lang="en-IN" sz="1100" dirty="0"/>
                        <a:t>, waterfront, </a:t>
                      </a:r>
                      <a:r>
                        <a:rPr lang="en-IN" sz="1100" dirty="0" err="1"/>
                        <a:t>zipcode</a:t>
                      </a:r>
                      <a:endParaRPr lang="en-IN" sz="1100" dirty="0">
                        <a:latin typeface="Cambria" pitchFamily="18" charset="0"/>
                      </a:endParaRPr>
                    </a:p>
                  </a:txBody>
                  <a:tcPr anchor="ctr"/>
                </a:tc>
                <a:tc>
                  <a:txBody>
                    <a:bodyPr/>
                    <a:lstStyle/>
                    <a:p>
                      <a:pPr algn="ctr"/>
                      <a:r>
                        <a:rPr lang="en-IN" sz="1100" dirty="0"/>
                        <a:t>159028.99</a:t>
                      </a:r>
                      <a:endParaRPr lang="en-IN" sz="1100" dirty="0">
                        <a:latin typeface="Cambria" pitchFamily="18" charset="0"/>
                      </a:endParaRPr>
                    </a:p>
                  </a:txBody>
                  <a:tcPr anchor="ctr"/>
                </a:tc>
                <a:tc>
                  <a:txBody>
                    <a:bodyPr/>
                    <a:lstStyle/>
                    <a:p>
                      <a:pPr algn="ctr"/>
                      <a:r>
                        <a:rPr lang="en-IN" sz="1100" dirty="0"/>
                        <a:t>0.8</a:t>
                      </a:r>
                      <a:endParaRPr lang="en-IN" sz="1100" dirty="0">
                        <a:latin typeface="Cambria"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100" dirty="0"/>
                        <a:t>0.79</a:t>
                      </a:r>
                      <a:endParaRPr lang="en-IN" sz="1100" dirty="0">
                        <a:latin typeface="Cambria" pitchFamily="18" charset="0"/>
                      </a:endParaRPr>
                    </a:p>
                  </a:txBody>
                  <a:tcPr anchor="ctr"/>
                </a:tc>
                <a:extLst>
                  <a:ext uri="{0D108BD9-81ED-4DB2-BD59-A6C34878D82A}">
                    <a16:rowId xmlns:a16="http://schemas.microsoft.com/office/drawing/2014/main" xmlns="" val="2016426620"/>
                  </a:ext>
                </a:extLst>
              </a:tr>
              <a:tr h="50980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dirty="0" err="1"/>
                        <a:t>sqft_living</a:t>
                      </a:r>
                      <a:r>
                        <a:rPr lang="en-IN" sz="1100" dirty="0"/>
                        <a:t>, </a:t>
                      </a:r>
                      <a:r>
                        <a:rPr lang="en-IN" sz="1100" dirty="0" err="1"/>
                        <a:t>bedrooms,view,Grade</a:t>
                      </a:r>
                      <a:r>
                        <a:rPr lang="en-IN" sz="1100" dirty="0"/>
                        <a:t>, </a:t>
                      </a:r>
                      <a:r>
                        <a:rPr lang="en-IN" sz="1100" dirty="0" err="1"/>
                        <a:t>sqft_above</a:t>
                      </a:r>
                      <a:r>
                        <a:rPr lang="en-IN" sz="1100" dirty="0"/>
                        <a:t>, </a:t>
                      </a:r>
                      <a:r>
                        <a:rPr lang="en-IN" sz="1100" dirty="0" err="1"/>
                        <a:t>yr_built</a:t>
                      </a:r>
                      <a:r>
                        <a:rPr lang="en-IN" sz="1100" dirty="0"/>
                        <a:t>, waterfront, </a:t>
                      </a:r>
                      <a:r>
                        <a:rPr lang="en-IN" sz="1100" dirty="0" err="1"/>
                        <a:t>zipcode,Floors</a:t>
                      </a:r>
                      <a:endParaRPr lang="en-IN" sz="1100" b="1" dirty="0">
                        <a:solidFill>
                          <a:srgbClr val="00B050"/>
                        </a:solidFill>
                        <a:latin typeface="Cambria" pitchFamily="18" charset="0"/>
                      </a:endParaRPr>
                    </a:p>
                  </a:txBody>
                  <a:tcPr anchor="ctr"/>
                </a:tc>
                <a:tc>
                  <a:txBody>
                    <a:bodyPr/>
                    <a:lstStyle/>
                    <a:p>
                      <a:pPr algn="ctr"/>
                      <a:r>
                        <a:rPr lang="en-IN" sz="1100" dirty="0"/>
                        <a:t>157292.6</a:t>
                      </a:r>
                      <a:endParaRPr lang="en-IN" sz="1100" b="1" dirty="0">
                        <a:solidFill>
                          <a:srgbClr val="00B050"/>
                        </a:solidFill>
                        <a:latin typeface="Cambria" pitchFamily="18" charset="0"/>
                      </a:endParaRPr>
                    </a:p>
                  </a:txBody>
                  <a:tcPr anchor="ctr"/>
                </a:tc>
                <a:tc>
                  <a:txBody>
                    <a:bodyPr/>
                    <a:lstStyle/>
                    <a:p>
                      <a:pPr algn="ctr"/>
                      <a:r>
                        <a:rPr lang="en-IN" sz="1100" dirty="0"/>
                        <a:t>0.804</a:t>
                      </a:r>
                      <a:endParaRPr lang="en-IN" sz="1100" b="1" dirty="0">
                        <a:solidFill>
                          <a:srgbClr val="00B050"/>
                        </a:solidFill>
                        <a:latin typeface="Cambria"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100" dirty="0"/>
                        <a:t>0.803</a:t>
                      </a:r>
                      <a:endParaRPr lang="en-IN" sz="1100" b="1" dirty="0">
                        <a:solidFill>
                          <a:srgbClr val="00B050"/>
                        </a:solidFill>
                        <a:latin typeface="Cambria" pitchFamily="18" charset="0"/>
                      </a:endParaRPr>
                    </a:p>
                  </a:txBody>
                  <a:tcPr anchor="ctr"/>
                </a:tc>
                <a:extLst>
                  <a:ext uri="{0D108BD9-81ED-4DB2-BD59-A6C34878D82A}">
                    <a16:rowId xmlns:a16="http://schemas.microsoft.com/office/drawing/2014/main" xmlns="" val="64944162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1381320" y="922680"/>
            <a:ext cx="4333680" cy="434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000" b="1" dirty="0" smtClean="0">
                <a:latin typeface="Cambria" pitchFamily="18" charset="0"/>
              </a:rPr>
              <a:t>Testing the best model on Test Data</a:t>
            </a:r>
            <a:endParaRPr lang="en-US" sz="2000" b="1" strike="noStrike" spc="-1" dirty="0">
              <a:solidFill>
                <a:srgbClr val="000000"/>
              </a:solidFill>
              <a:uFill>
                <a:solidFill>
                  <a:srgbClr val="FFFFFF"/>
                </a:solidFill>
              </a:uFill>
              <a:latin typeface="Cambria" pitchFamily="18" charset="0"/>
              <a:cs typeface="Times New Roman" pitchFamily="18" charset="0"/>
            </a:endParaRPr>
          </a:p>
        </p:txBody>
      </p:sp>
      <p:sp>
        <p:nvSpPr>
          <p:cNvPr id="5" name="CustomShape 2"/>
          <p:cNvSpPr/>
          <p:nvPr/>
        </p:nvSpPr>
        <p:spPr>
          <a:xfrm>
            <a:off x="916560" y="1142640"/>
            <a:ext cx="90720" cy="9072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360">
            <a:noFill/>
          </a:ln>
        </p:spPr>
        <p:style>
          <a:lnRef idx="0">
            <a:scrgbClr r="0" g="0" b="0"/>
          </a:lnRef>
          <a:fillRef idx="0">
            <a:scrgbClr r="0" g="0" b="0"/>
          </a:fillRef>
          <a:effectRef idx="0">
            <a:scrgbClr r="0" g="0" b="0"/>
          </a:effectRef>
          <a:fontRef idx="minor"/>
        </p:style>
      </p:sp>
      <p:sp>
        <p:nvSpPr>
          <p:cNvPr id="6" name="CustomShape 3"/>
          <p:cNvSpPr/>
          <p:nvPr/>
        </p:nvSpPr>
        <p:spPr>
          <a:xfrm>
            <a:off x="1045080" y="1019880"/>
            <a:ext cx="84960" cy="8496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360">
            <a:noFill/>
          </a:ln>
        </p:spPr>
        <p:style>
          <a:lnRef idx="0">
            <a:scrgbClr r="0" g="0" b="0"/>
          </a:lnRef>
          <a:fillRef idx="0">
            <a:scrgbClr r="0" g="0" b="0"/>
          </a:fillRef>
          <a:effectRef idx="0">
            <a:scrgbClr r="0" g="0" b="0"/>
          </a:effectRef>
          <a:fontRef idx="minor"/>
        </p:style>
      </p:sp>
      <p:sp>
        <p:nvSpPr>
          <p:cNvPr id="7" name="CustomShape 4"/>
          <p:cNvSpPr/>
          <p:nvPr/>
        </p:nvSpPr>
        <p:spPr>
          <a:xfrm>
            <a:off x="950040" y="1052640"/>
            <a:ext cx="146880" cy="14688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360">
            <a:noFill/>
          </a:ln>
        </p:spPr>
        <p:style>
          <a:lnRef idx="0">
            <a:scrgbClr r="0" g="0" b="0"/>
          </a:lnRef>
          <a:fillRef idx="0">
            <a:scrgbClr r="0" g="0" b="0"/>
          </a:fillRef>
          <a:effectRef idx="0">
            <a:scrgbClr r="0" g="0" b="0"/>
          </a:effectRef>
          <a:fontRef idx="minor"/>
        </p:style>
      </p:sp>
      <p:sp>
        <p:nvSpPr>
          <p:cNvPr id="8" name="CustomShape 5"/>
          <p:cNvSpPr/>
          <p:nvPr/>
        </p:nvSpPr>
        <p:spPr>
          <a:xfrm>
            <a:off x="1024200" y="1079280"/>
            <a:ext cx="23400" cy="23400"/>
          </a:xfrm>
          <a:custGeom>
            <a:avLst/>
            <a:gdLst/>
            <a:ahLst/>
            <a:cxnLst/>
            <a:rect l="l" t="t" r="r" b="b"/>
            <a:pathLst>
              <a:path w="1998" h="1998">
                <a:moveTo>
                  <a:pt x="1" y="1997"/>
                </a:moveTo>
                <a:lnTo>
                  <a:pt x="1998" y="0"/>
                </a:lnTo>
              </a:path>
            </a:pathLst>
          </a:custGeom>
          <a:noFill/>
          <a:ln w="9360">
            <a:noFill/>
          </a:ln>
        </p:spPr>
        <p:style>
          <a:lnRef idx="0">
            <a:scrgbClr r="0" g="0" b="0"/>
          </a:lnRef>
          <a:fillRef idx="0">
            <a:scrgbClr r="0" g="0" b="0"/>
          </a:fillRef>
          <a:effectRef idx="0">
            <a:scrgbClr r="0" g="0" b="0"/>
          </a:effectRef>
          <a:fontRef idx="minor"/>
        </p:style>
      </p:sp>
      <p:sp>
        <p:nvSpPr>
          <p:cNvPr id="9" name="CustomShape 6"/>
          <p:cNvSpPr/>
          <p:nvPr/>
        </p:nvSpPr>
        <p:spPr>
          <a:xfrm>
            <a:off x="457200" y="1680480"/>
            <a:ext cx="8228880" cy="2982600"/>
          </a:xfrm>
          <a:prstGeom prst="rect">
            <a:avLst/>
          </a:prstGeom>
          <a:noFill/>
          <a:ln>
            <a:noFill/>
          </a:ln>
        </p:spPr>
        <p:style>
          <a:lnRef idx="0">
            <a:scrgbClr r="0" g="0" b="0"/>
          </a:lnRef>
          <a:fillRef idx="0">
            <a:scrgbClr r="0" g="0" b="0"/>
          </a:fillRef>
          <a:effectRef idx="0">
            <a:scrgbClr r="0" g="0" b="0"/>
          </a:effectRef>
          <a:fontRef idx="minor"/>
        </p:style>
      </p:sp>
      <p:sp>
        <p:nvSpPr>
          <p:cNvPr id="10" name="Rectangle 9"/>
          <p:cNvSpPr/>
          <p:nvPr/>
        </p:nvSpPr>
        <p:spPr>
          <a:xfrm>
            <a:off x="1066800" y="1581150"/>
            <a:ext cx="7086600" cy="338554"/>
          </a:xfrm>
          <a:prstGeom prst="rect">
            <a:avLst/>
          </a:prstGeom>
        </p:spPr>
        <p:txBody>
          <a:bodyPr wrap="square">
            <a:spAutoFit/>
          </a:bodyPr>
          <a:lstStyle/>
          <a:p>
            <a:pPr marL="432000" indent="-324000">
              <a:buClr>
                <a:srgbClr val="FFD320"/>
              </a:buClr>
              <a:buFont typeface="Wingdings" charset="2"/>
              <a:buChar char=""/>
            </a:pPr>
            <a:endParaRPr lang="en-US" sz="1600" spc="-1" dirty="0">
              <a:solidFill>
                <a:srgbClr val="000000"/>
              </a:solidFill>
              <a:uFill>
                <a:solidFill>
                  <a:srgbClr val="FFFFFF"/>
                </a:solidFill>
              </a:uFill>
              <a:latin typeface="Times New Roman" pitchFamily="18" charset="0"/>
              <a:cs typeface="Times New Roman" pitchFamily="18" charset="0"/>
            </a:endParaRPr>
          </a:p>
        </p:txBody>
      </p:sp>
      <p:sp>
        <p:nvSpPr>
          <p:cNvPr id="12" name="Rectangle 11"/>
          <p:cNvSpPr/>
          <p:nvPr/>
        </p:nvSpPr>
        <p:spPr>
          <a:xfrm>
            <a:off x="685800" y="1657350"/>
            <a:ext cx="3657600" cy="2735749"/>
          </a:xfrm>
          <a:prstGeom prst="rect">
            <a:avLst/>
          </a:prstGeom>
        </p:spPr>
        <p:txBody>
          <a:bodyPr wrap="square">
            <a:spAutoFit/>
          </a:bodyPr>
          <a:lstStyle/>
          <a:p>
            <a:r>
              <a:rPr lang="en-IN" sz="1200" b="1" dirty="0" smtClean="0">
                <a:latin typeface="Cambria" pitchFamily="18" charset="0"/>
              </a:rPr>
              <a:t>List of Variables Used-</a:t>
            </a:r>
          </a:p>
          <a:p>
            <a:pPr marL="285750" indent="-285750">
              <a:lnSpc>
                <a:spcPct val="150000"/>
              </a:lnSpc>
              <a:buFont typeface="Arial" panose="020B0604020202020204" pitchFamily="34" charset="0"/>
              <a:buChar char="•"/>
            </a:pPr>
            <a:r>
              <a:rPr lang="en-IN" sz="1200" dirty="0" err="1" smtClean="0">
                <a:latin typeface="Cambria" pitchFamily="18" charset="0"/>
              </a:rPr>
              <a:t>sqft_living</a:t>
            </a:r>
            <a:endParaRPr lang="en-IN" sz="1200" dirty="0" smtClean="0">
              <a:latin typeface="Cambria" pitchFamily="18" charset="0"/>
            </a:endParaRPr>
          </a:p>
          <a:p>
            <a:pPr marL="285750" indent="-285750">
              <a:lnSpc>
                <a:spcPct val="150000"/>
              </a:lnSpc>
              <a:buFont typeface="Arial" panose="020B0604020202020204" pitchFamily="34" charset="0"/>
              <a:buChar char="•"/>
            </a:pPr>
            <a:r>
              <a:rPr lang="en-IN" sz="1200" dirty="0" smtClean="0">
                <a:latin typeface="Cambria" pitchFamily="18" charset="0"/>
              </a:rPr>
              <a:t>Bedrooms</a:t>
            </a:r>
          </a:p>
          <a:p>
            <a:pPr marL="285750" indent="-285750">
              <a:lnSpc>
                <a:spcPct val="150000"/>
              </a:lnSpc>
              <a:buFont typeface="Arial" panose="020B0604020202020204" pitchFamily="34" charset="0"/>
              <a:buChar char="•"/>
            </a:pPr>
            <a:r>
              <a:rPr lang="en-IN" sz="1200" dirty="0" smtClean="0">
                <a:latin typeface="Cambria" pitchFamily="18" charset="0"/>
              </a:rPr>
              <a:t>View</a:t>
            </a:r>
          </a:p>
          <a:p>
            <a:pPr marL="285750" indent="-285750">
              <a:lnSpc>
                <a:spcPct val="150000"/>
              </a:lnSpc>
              <a:buFont typeface="Arial" panose="020B0604020202020204" pitchFamily="34" charset="0"/>
              <a:buChar char="•"/>
            </a:pPr>
            <a:r>
              <a:rPr lang="en-IN" sz="1200" dirty="0" smtClean="0">
                <a:latin typeface="Cambria" pitchFamily="18" charset="0"/>
              </a:rPr>
              <a:t>Grade</a:t>
            </a:r>
          </a:p>
          <a:p>
            <a:pPr marL="285750" indent="-285750">
              <a:lnSpc>
                <a:spcPct val="150000"/>
              </a:lnSpc>
              <a:buFont typeface="Arial" panose="020B0604020202020204" pitchFamily="34" charset="0"/>
              <a:buChar char="•"/>
            </a:pPr>
            <a:r>
              <a:rPr lang="en-IN" sz="1200" dirty="0" err="1" smtClean="0">
                <a:latin typeface="Cambria" pitchFamily="18" charset="0"/>
              </a:rPr>
              <a:t>sqft_above</a:t>
            </a:r>
            <a:endParaRPr lang="en-IN" sz="1200" dirty="0" smtClean="0">
              <a:latin typeface="Cambria" pitchFamily="18" charset="0"/>
            </a:endParaRPr>
          </a:p>
          <a:p>
            <a:pPr marL="285750" indent="-285750">
              <a:lnSpc>
                <a:spcPct val="150000"/>
              </a:lnSpc>
              <a:buFont typeface="Arial" panose="020B0604020202020204" pitchFamily="34" charset="0"/>
              <a:buChar char="•"/>
            </a:pPr>
            <a:r>
              <a:rPr lang="en-IN" sz="1200" dirty="0" err="1" smtClean="0">
                <a:latin typeface="Cambria" pitchFamily="18" charset="0"/>
              </a:rPr>
              <a:t>yr_built</a:t>
            </a:r>
            <a:endParaRPr lang="en-IN" sz="1200" dirty="0" smtClean="0">
              <a:latin typeface="Cambria" pitchFamily="18" charset="0"/>
            </a:endParaRPr>
          </a:p>
          <a:p>
            <a:pPr marL="285750" indent="-285750">
              <a:lnSpc>
                <a:spcPct val="150000"/>
              </a:lnSpc>
              <a:buFont typeface="Arial" panose="020B0604020202020204" pitchFamily="34" charset="0"/>
              <a:buChar char="•"/>
            </a:pPr>
            <a:r>
              <a:rPr lang="en-IN" sz="1200" dirty="0" smtClean="0">
                <a:latin typeface="Cambria" pitchFamily="18" charset="0"/>
              </a:rPr>
              <a:t>Waterfront</a:t>
            </a:r>
          </a:p>
          <a:p>
            <a:pPr marL="285750" indent="-285750">
              <a:lnSpc>
                <a:spcPct val="150000"/>
              </a:lnSpc>
              <a:buFont typeface="Arial" panose="020B0604020202020204" pitchFamily="34" charset="0"/>
              <a:buChar char="•"/>
            </a:pPr>
            <a:r>
              <a:rPr lang="en-IN" sz="1200" dirty="0" err="1" smtClean="0">
                <a:latin typeface="Cambria" pitchFamily="18" charset="0"/>
              </a:rPr>
              <a:t>Zipcode</a:t>
            </a:r>
            <a:endParaRPr lang="en-IN" sz="1200" dirty="0" smtClean="0">
              <a:latin typeface="Cambria" pitchFamily="18" charset="0"/>
            </a:endParaRPr>
          </a:p>
          <a:p>
            <a:pPr marL="285750" indent="-285750">
              <a:lnSpc>
                <a:spcPct val="150000"/>
              </a:lnSpc>
              <a:buFont typeface="Arial" panose="020B0604020202020204" pitchFamily="34" charset="0"/>
              <a:buChar char="•"/>
            </a:pPr>
            <a:r>
              <a:rPr lang="en-IN" sz="1200" dirty="0" smtClean="0">
                <a:latin typeface="Cambria" pitchFamily="18" charset="0"/>
              </a:rPr>
              <a:t>Floors</a:t>
            </a:r>
            <a:endParaRPr lang="en-IN" sz="1200" dirty="0">
              <a:latin typeface="Cambria" pitchFamily="18" charset="0"/>
            </a:endParaRPr>
          </a:p>
        </p:txBody>
      </p:sp>
      <p:graphicFrame>
        <p:nvGraphicFramePr>
          <p:cNvPr id="13" name="Table 4">
            <a:extLst>
              <a:ext uri="{FF2B5EF4-FFF2-40B4-BE49-F238E27FC236}">
                <a16:creationId xmlns:a16="http://schemas.microsoft.com/office/drawing/2014/main" xmlns="" id="{9F60B484-949F-45E2-9C00-FD9E7A782FC0}"/>
              </a:ext>
            </a:extLst>
          </p:cNvPr>
          <p:cNvGraphicFramePr>
            <a:graphicFrameLocks noGrp="1"/>
          </p:cNvGraphicFramePr>
          <p:nvPr>
            <p:extLst>
              <p:ext uri="{D42A27DB-BD31-4B8C-83A1-F6EECF244321}">
                <p14:modId xmlns:p14="http://schemas.microsoft.com/office/powerpoint/2010/main" xmlns="" val="611795302"/>
              </p:ext>
            </p:extLst>
          </p:nvPr>
        </p:nvGraphicFramePr>
        <p:xfrm>
          <a:off x="3733800" y="1733550"/>
          <a:ext cx="3048000" cy="1106695"/>
        </p:xfrm>
        <a:graphic>
          <a:graphicData uri="http://schemas.openxmlformats.org/drawingml/2006/table">
            <a:tbl>
              <a:tblPr firstRow="1" bandRow="1">
                <a:tableStyleId>{68D230F3-CF80-4859-8CE7-A43EE81993B5}</a:tableStyleId>
              </a:tblPr>
              <a:tblGrid>
                <a:gridCol w="1614251">
                  <a:extLst>
                    <a:ext uri="{9D8B030D-6E8A-4147-A177-3AD203B41FA5}">
                      <a16:colId xmlns:a16="http://schemas.microsoft.com/office/drawing/2014/main" xmlns="" val="3684352937"/>
                    </a:ext>
                  </a:extLst>
                </a:gridCol>
                <a:gridCol w="1433749">
                  <a:extLst>
                    <a:ext uri="{9D8B030D-6E8A-4147-A177-3AD203B41FA5}">
                      <a16:colId xmlns:a16="http://schemas.microsoft.com/office/drawing/2014/main" xmlns="" val="3422842735"/>
                    </a:ext>
                  </a:extLst>
                </a:gridCol>
              </a:tblGrid>
              <a:tr h="290647">
                <a:tc>
                  <a:txBody>
                    <a:bodyPr/>
                    <a:lstStyle/>
                    <a:p>
                      <a:pPr algn="ctr"/>
                      <a:r>
                        <a:rPr lang="en-IN" sz="1000" dirty="0"/>
                        <a:t>Parameters</a:t>
                      </a:r>
                    </a:p>
                  </a:txBody>
                  <a:tcPr/>
                </a:tc>
                <a:tc>
                  <a:txBody>
                    <a:bodyPr/>
                    <a:lstStyle/>
                    <a:p>
                      <a:pPr algn="ctr"/>
                      <a:r>
                        <a:rPr lang="en-IN" sz="1000" dirty="0"/>
                        <a:t>Values</a:t>
                      </a:r>
                    </a:p>
                  </a:txBody>
                  <a:tcPr/>
                </a:tc>
                <a:extLst>
                  <a:ext uri="{0D108BD9-81ED-4DB2-BD59-A6C34878D82A}">
                    <a16:rowId xmlns:a16="http://schemas.microsoft.com/office/drawing/2014/main" xmlns="" val="3971611596"/>
                  </a:ext>
                </a:extLst>
              </a:tr>
              <a:tr h="272016">
                <a:tc>
                  <a:txBody>
                    <a:bodyPr/>
                    <a:lstStyle/>
                    <a:p>
                      <a:pPr algn="ctr"/>
                      <a:r>
                        <a:rPr lang="en-IN" sz="1000" dirty="0"/>
                        <a:t>RMSE</a:t>
                      </a:r>
                    </a:p>
                  </a:txBody>
                  <a:tcPr/>
                </a:tc>
                <a:tc>
                  <a:txBody>
                    <a:bodyPr/>
                    <a:lstStyle/>
                    <a:p>
                      <a:pPr algn="ctr"/>
                      <a:r>
                        <a:rPr lang="en-IN" sz="1000" dirty="0"/>
                        <a:t>153534.80</a:t>
                      </a:r>
                    </a:p>
                  </a:txBody>
                  <a:tcPr/>
                </a:tc>
                <a:extLst>
                  <a:ext uri="{0D108BD9-81ED-4DB2-BD59-A6C34878D82A}">
                    <a16:rowId xmlns:a16="http://schemas.microsoft.com/office/drawing/2014/main" xmlns="" val="1422553520"/>
                  </a:ext>
                </a:extLst>
              </a:tr>
              <a:tr h="272016">
                <a:tc>
                  <a:txBody>
                    <a:bodyPr/>
                    <a:lstStyle/>
                    <a:p>
                      <a:pPr algn="ctr"/>
                      <a:r>
                        <a:rPr lang="en-IN" sz="1000" dirty="0"/>
                        <a:t>R Square</a:t>
                      </a:r>
                    </a:p>
                  </a:txBody>
                  <a:tcPr/>
                </a:tc>
                <a:tc>
                  <a:txBody>
                    <a:bodyPr/>
                    <a:lstStyle/>
                    <a:p>
                      <a:pPr algn="ctr"/>
                      <a:r>
                        <a:rPr lang="en-IN" sz="1000" dirty="0"/>
                        <a:t>0.816</a:t>
                      </a:r>
                    </a:p>
                  </a:txBody>
                  <a:tcPr/>
                </a:tc>
                <a:extLst>
                  <a:ext uri="{0D108BD9-81ED-4DB2-BD59-A6C34878D82A}">
                    <a16:rowId xmlns:a16="http://schemas.microsoft.com/office/drawing/2014/main" xmlns="" val="4050843586"/>
                  </a:ext>
                </a:extLst>
              </a:tr>
              <a:tr h="272016">
                <a:tc>
                  <a:txBody>
                    <a:bodyPr/>
                    <a:lstStyle/>
                    <a:p>
                      <a:pPr algn="ctr"/>
                      <a:r>
                        <a:rPr lang="en-IN" sz="1000" dirty="0"/>
                        <a:t>Adjusted R Square</a:t>
                      </a:r>
                    </a:p>
                  </a:txBody>
                  <a:tcPr/>
                </a:tc>
                <a:tc>
                  <a:txBody>
                    <a:bodyPr/>
                    <a:lstStyle/>
                    <a:p>
                      <a:pPr algn="ctr"/>
                      <a:r>
                        <a:rPr lang="en-IN" sz="1000" dirty="0"/>
                        <a:t>0.82</a:t>
                      </a:r>
                    </a:p>
                  </a:txBody>
                  <a:tcPr/>
                </a:tc>
                <a:extLst>
                  <a:ext uri="{0D108BD9-81ED-4DB2-BD59-A6C34878D82A}">
                    <a16:rowId xmlns:a16="http://schemas.microsoft.com/office/drawing/2014/main" xmlns="" val="242691041"/>
                  </a:ext>
                </a:extLst>
              </a:tr>
            </a:tbl>
          </a:graphicData>
        </a:graphic>
      </p:graphicFrame>
      <p:sp>
        <p:nvSpPr>
          <p:cNvPr id="14" name="Rectangle 13"/>
          <p:cNvSpPr/>
          <p:nvPr/>
        </p:nvSpPr>
        <p:spPr>
          <a:xfrm>
            <a:off x="3733800" y="3486150"/>
            <a:ext cx="4572000" cy="553998"/>
          </a:xfrm>
          <a:prstGeom prst="rect">
            <a:avLst/>
          </a:prstGeom>
        </p:spPr>
        <p:txBody>
          <a:bodyPr>
            <a:spAutoFit/>
          </a:bodyPr>
          <a:lstStyle/>
          <a:p>
            <a:r>
              <a:rPr lang="en-IN" sz="1000" b="1" dirty="0" smtClean="0">
                <a:solidFill>
                  <a:srgbClr val="FF0000"/>
                </a:solidFill>
                <a:latin typeface="Cambria" pitchFamily="18" charset="0"/>
              </a:rPr>
              <a:t>Code Link </a:t>
            </a:r>
            <a:r>
              <a:rPr lang="en-IN" sz="1000" dirty="0" smtClean="0">
                <a:latin typeface="Cambria" pitchFamily="18" charset="0"/>
              </a:rPr>
              <a:t>- </a:t>
            </a:r>
            <a:r>
              <a:rPr lang="en-IN" sz="1000" dirty="0" smtClean="0">
                <a:latin typeface="Cambria" pitchFamily="18" charset="0"/>
                <a:hlinkClick r:id="rId3"/>
              </a:rPr>
              <a:t>https://github.com/indrajit3260007/Machine-Learning-1st-Term-Break-Assignment/blob/master/Code/term%20break%20assignment%20.ipynb</a:t>
            </a:r>
            <a:endParaRPr lang="en-IN" sz="1000" dirty="0">
              <a:latin typeface="Cambria"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1381320" y="922680"/>
            <a:ext cx="3877200" cy="434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r>
              <a:rPr lang="en-IN" sz="2000" dirty="0" smtClean="0"/>
              <a:t>Conclusion</a:t>
            </a:r>
            <a:endParaRPr lang="en-IN" sz="2000" dirty="0"/>
          </a:p>
        </p:txBody>
      </p:sp>
      <p:sp>
        <p:nvSpPr>
          <p:cNvPr id="4" name="CustomShape 2"/>
          <p:cNvSpPr/>
          <p:nvPr/>
        </p:nvSpPr>
        <p:spPr>
          <a:xfrm>
            <a:off x="916560" y="1142640"/>
            <a:ext cx="90720" cy="90720"/>
          </a:xfrm>
          <a:custGeom>
            <a:avLst/>
            <a:gdLst/>
            <a:ahLst/>
            <a:cxnLst/>
            <a:rect l="l" t="t" r="r" b="b"/>
            <a:pathLst>
              <a:path w="7527" h="7526">
                <a:moveTo>
                  <a:pt x="5992" y="0"/>
                </a:moveTo>
                <a:lnTo>
                  <a:pt x="537" y="6430"/>
                </a:lnTo>
                <a:lnTo>
                  <a:pt x="1" y="7526"/>
                </a:lnTo>
                <a:lnTo>
                  <a:pt x="1097" y="6990"/>
                </a:lnTo>
                <a:lnTo>
                  <a:pt x="7526" y="1534"/>
                </a:lnTo>
                <a:lnTo>
                  <a:pt x="5992" y="0"/>
                </a:lnTo>
                <a:close/>
              </a:path>
            </a:pathLst>
          </a:custGeom>
          <a:noFill/>
          <a:ln w="9360">
            <a:noFill/>
          </a:ln>
        </p:spPr>
        <p:style>
          <a:lnRef idx="0">
            <a:scrgbClr r="0" g="0" b="0"/>
          </a:lnRef>
          <a:fillRef idx="0">
            <a:scrgbClr r="0" g="0" b="0"/>
          </a:fillRef>
          <a:effectRef idx="0">
            <a:scrgbClr r="0" g="0" b="0"/>
          </a:effectRef>
          <a:fontRef idx="minor"/>
        </p:style>
      </p:sp>
      <p:sp>
        <p:nvSpPr>
          <p:cNvPr id="5" name="CustomShape 3"/>
          <p:cNvSpPr/>
          <p:nvPr/>
        </p:nvSpPr>
        <p:spPr>
          <a:xfrm>
            <a:off x="1045080" y="1019880"/>
            <a:ext cx="84960" cy="84960"/>
          </a:xfrm>
          <a:custGeom>
            <a:avLst/>
            <a:gdLst/>
            <a:ahLst/>
            <a:cxn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360">
            <a:noFill/>
          </a:ln>
        </p:spPr>
        <p:style>
          <a:lnRef idx="0">
            <a:scrgbClr r="0" g="0" b="0"/>
          </a:lnRef>
          <a:fillRef idx="0">
            <a:scrgbClr r="0" g="0" b="0"/>
          </a:fillRef>
          <a:effectRef idx="0">
            <a:scrgbClr r="0" g="0" b="0"/>
          </a:effectRef>
          <a:fontRef idx="minor"/>
        </p:style>
      </p:sp>
      <p:sp>
        <p:nvSpPr>
          <p:cNvPr id="6" name="CustomShape 4"/>
          <p:cNvSpPr/>
          <p:nvPr/>
        </p:nvSpPr>
        <p:spPr>
          <a:xfrm>
            <a:off x="950040" y="1052640"/>
            <a:ext cx="146880" cy="146880"/>
          </a:xfrm>
          <a:custGeom>
            <a:avLst/>
            <a:gdLst/>
            <a:ahLst/>
            <a:cxn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360">
            <a:noFill/>
          </a:ln>
        </p:spPr>
        <p:style>
          <a:lnRef idx="0">
            <a:scrgbClr r="0" g="0" b="0"/>
          </a:lnRef>
          <a:fillRef idx="0">
            <a:scrgbClr r="0" g="0" b="0"/>
          </a:fillRef>
          <a:effectRef idx="0">
            <a:scrgbClr r="0" g="0" b="0"/>
          </a:effectRef>
          <a:fontRef idx="minor"/>
        </p:style>
      </p:sp>
      <p:sp>
        <p:nvSpPr>
          <p:cNvPr id="7" name="CustomShape 5"/>
          <p:cNvSpPr/>
          <p:nvPr/>
        </p:nvSpPr>
        <p:spPr>
          <a:xfrm>
            <a:off x="1024200" y="1079280"/>
            <a:ext cx="23400" cy="23400"/>
          </a:xfrm>
          <a:custGeom>
            <a:avLst/>
            <a:gdLst/>
            <a:ahLst/>
            <a:cxnLst/>
            <a:rect l="l" t="t" r="r" b="b"/>
            <a:pathLst>
              <a:path w="1998" h="1998">
                <a:moveTo>
                  <a:pt x="1" y="1997"/>
                </a:moveTo>
                <a:lnTo>
                  <a:pt x="1998" y="0"/>
                </a:lnTo>
              </a:path>
            </a:pathLst>
          </a:custGeom>
          <a:noFill/>
          <a:ln w="9360">
            <a:noFill/>
          </a:ln>
        </p:spPr>
        <p:style>
          <a:lnRef idx="0">
            <a:scrgbClr r="0" g="0" b="0"/>
          </a:lnRef>
          <a:fillRef idx="0">
            <a:scrgbClr r="0" g="0" b="0"/>
          </a:fillRef>
          <a:effectRef idx="0">
            <a:scrgbClr r="0" g="0" b="0"/>
          </a:effectRef>
          <a:fontRef idx="minor"/>
        </p:style>
      </p:sp>
      <p:sp>
        <p:nvSpPr>
          <p:cNvPr id="10" name="Rectangle 9"/>
          <p:cNvSpPr/>
          <p:nvPr/>
        </p:nvSpPr>
        <p:spPr>
          <a:xfrm>
            <a:off x="1371600" y="1809750"/>
            <a:ext cx="6019800"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n-IN" sz="1200" dirty="0" smtClean="0">
                <a:latin typeface="Cambria" pitchFamily="18" charset="0"/>
              </a:rPr>
              <a:t>From the Model and its Performance using different predictors, we can conclude that any house’s cost depends largely on Area(Zip code) and the Area of the House.</a:t>
            </a:r>
          </a:p>
          <a:p>
            <a:pPr marL="285750" indent="-285750">
              <a:lnSpc>
                <a:spcPct val="150000"/>
              </a:lnSpc>
              <a:buFont typeface="Arial" panose="020B0604020202020204" pitchFamily="34" charset="0"/>
              <a:buChar char="•"/>
            </a:pPr>
            <a:r>
              <a:rPr lang="en-IN" sz="1200" dirty="0" smtClean="0">
                <a:latin typeface="Cambria" pitchFamily="18" charset="0"/>
              </a:rPr>
              <a:t>But we should not forget that Price is also dependent on many other factors like the Financial status of the Country which is not included in the data.</a:t>
            </a:r>
            <a:endParaRPr lang="en-IN" sz="1200" dirty="0">
              <a:latin typeface="Cambria"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2"/>
          <p:cNvSpPr/>
          <p:nvPr/>
        </p:nvSpPr>
        <p:spPr>
          <a:xfrm>
            <a:off x="6480" y="1428840"/>
            <a:ext cx="239688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414" name="TextShape 3"/>
          <p:cNvSpPr txBox="1"/>
          <p:nvPr/>
        </p:nvSpPr>
        <p:spPr>
          <a:xfrm>
            <a:off x="2371680" y="816480"/>
            <a:ext cx="4907520" cy="1159560"/>
          </a:xfrm>
          <a:prstGeom prst="rect">
            <a:avLst/>
          </a:prstGeom>
          <a:noFill/>
          <a:ln>
            <a:noFill/>
          </a:ln>
        </p:spPr>
        <p:txBody>
          <a:bodyPr tIns="91440" bIns="91440" anchor="ctr"/>
          <a:lstStyle/>
          <a:p>
            <a:pPr>
              <a:lnSpc>
                <a:spcPct val="100000"/>
              </a:lnSpc>
            </a:pPr>
            <a:r>
              <a:rPr lang="en-IN" sz="6000" b="1" strike="noStrike" spc="-1" dirty="0">
                <a:solidFill>
                  <a:srgbClr val="000000"/>
                </a:solidFill>
                <a:uFill>
                  <a:solidFill>
                    <a:srgbClr val="FFFFFF"/>
                  </a:solidFill>
                </a:uFill>
                <a:latin typeface="Times New Roman" pitchFamily="18" charset="0"/>
                <a:ea typeface="Lora"/>
                <a:cs typeface="Times New Roman" pitchFamily="18" charset="0"/>
              </a:rPr>
              <a:t>Thanks!</a:t>
            </a:r>
            <a:endParaRPr lang="en-IN" sz="14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415" name="CustomShape 4"/>
          <p:cNvSpPr/>
          <p:nvPr/>
        </p:nvSpPr>
        <p:spPr>
          <a:xfrm>
            <a:off x="5589720" y="1428840"/>
            <a:ext cx="355392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416" name="CustomShape 5"/>
          <p:cNvSpPr/>
          <p:nvPr/>
        </p:nvSpPr>
        <p:spPr>
          <a:xfrm>
            <a:off x="831960" y="859320"/>
            <a:ext cx="1138680" cy="1138680"/>
          </a:xfrm>
          <a:prstGeom prst="ellipse">
            <a:avLst/>
          </a:prstGeom>
          <a:solidFill>
            <a:srgbClr val="FFCD00"/>
          </a:solidFill>
          <a:ln>
            <a:noFill/>
          </a:ln>
        </p:spPr>
        <p:style>
          <a:lnRef idx="0">
            <a:scrgbClr r="0" g="0" b="0"/>
          </a:lnRef>
          <a:fillRef idx="0">
            <a:scrgbClr r="0" g="0" b="0"/>
          </a:fillRef>
          <a:effectRef idx="0">
            <a:scrgbClr r="0" g="0" b="0"/>
          </a:effectRef>
          <a:fontRef idx="minor"/>
        </p:style>
      </p:sp>
      <p:sp>
        <p:nvSpPr>
          <p:cNvPr id="417" name="CustomShape 6"/>
          <p:cNvSpPr/>
          <p:nvPr/>
        </p:nvSpPr>
        <p:spPr>
          <a:xfrm>
            <a:off x="1148760" y="1370880"/>
            <a:ext cx="120240" cy="269640"/>
          </a:xfrm>
          <a:custGeom>
            <a:avLst/>
            <a:gdLst/>
            <a:ahLst/>
            <a:cxnLst/>
            <a:rect l="l" t="t" r="r" b="b"/>
            <a:pathLst>
              <a:path w="3922" h="8793">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360">
            <a:solidFill>
              <a:srgbClr val="000000"/>
            </a:solidFill>
            <a:round/>
          </a:ln>
        </p:spPr>
        <p:style>
          <a:lnRef idx="0">
            <a:scrgbClr r="0" g="0" b="0"/>
          </a:lnRef>
          <a:fillRef idx="0">
            <a:scrgbClr r="0" g="0" b="0"/>
          </a:fillRef>
          <a:effectRef idx="0">
            <a:scrgbClr r="0" g="0" b="0"/>
          </a:effectRef>
          <a:fontRef idx="minor"/>
        </p:style>
      </p:sp>
      <p:sp>
        <p:nvSpPr>
          <p:cNvPr id="418" name="CustomShape 7"/>
          <p:cNvSpPr/>
          <p:nvPr/>
        </p:nvSpPr>
        <p:spPr>
          <a:xfrm>
            <a:off x="1278360" y="1190880"/>
            <a:ext cx="375840" cy="475560"/>
          </a:xfrm>
          <a:custGeom>
            <a:avLst/>
            <a:gdLst/>
            <a:ahLst/>
            <a:cxnLst/>
            <a:rect l="l" t="t" r="r" b="b"/>
            <a:pathLst>
              <a:path w="12252" h="15491">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360">
            <a:solidFill>
              <a:srgbClr val="00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725091"/>
            <a:ext cx="7315200" cy="3293209"/>
          </a:xfrm>
          <a:prstGeom prst="rect">
            <a:avLst/>
          </a:prstGeom>
        </p:spPr>
        <p:txBody>
          <a:bodyPr wrap="square">
            <a:spAutoFit/>
          </a:bodyPr>
          <a:lstStyle/>
          <a:p>
            <a:pPr marL="432000" indent="-324000">
              <a:buClr>
                <a:schemeClr val="tx1"/>
              </a:buClr>
              <a:buFont typeface="Wingdings" pitchFamily="2" charset="2"/>
              <a:buChar char="Ø"/>
            </a:pPr>
            <a:r>
              <a:rPr lang="en-IN" sz="1100" dirty="0" smtClean="0">
                <a:latin typeface="Cambria" pitchFamily="18" charset="0"/>
              </a:rPr>
              <a:t>Researchers have constantly tried to make some model using different techniques to predict the house pricing due to various reasons but we can broadly divide it into 2 parts</a:t>
            </a:r>
          </a:p>
          <a:p>
            <a:pPr marL="914400"/>
            <a:r>
              <a:rPr lang="en-IN" sz="1100" dirty="0" smtClean="0">
                <a:latin typeface="Cambria" pitchFamily="18" charset="0"/>
              </a:rPr>
              <a:t>1. For broker/ bank</a:t>
            </a:r>
          </a:p>
          <a:p>
            <a:pPr marL="914400"/>
            <a:r>
              <a:rPr lang="en-IN" sz="1100" dirty="0" smtClean="0">
                <a:latin typeface="Cambria" pitchFamily="18" charset="0"/>
              </a:rPr>
              <a:t>2. For Customer</a:t>
            </a:r>
          </a:p>
          <a:p>
            <a:pPr marL="432000" indent="-324000">
              <a:buClr>
                <a:srgbClr val="FFD320"/>
              </a:buClr>
            </a:pPr>
            <a:endParaRPr lang="en-IN" sz="1100" dirty="0" smtClean="0">
              <a:latin typeface="Cambria" pitchFamily="18" charset="0"/>
            </a:endParaRPr>
          </a:p>
          <a:p>
            <a:pPr marL="432000" indent="-324000">
              <a:buClr>
                <a:schemeClr val="tx1"/>
              </a:buClr>
              <a:buFont typeface="Wingdings" pitchFamily="2" charset="2"/>
              <a:buChar char="Ø"/>
            </a:pPr>
            <a:r>
              <a:rPr lang="en-IN" sz="1100" dirty="0" smtClean="0">
                <a:latin typeface="Cambria" pitchFamily="18" charset="0"/>
              </a:rPr>
              <a:t>When the broker wants to sell or rent a house, he should be able to set a proper price for that. A price which is not too low so that he can earn profit, and it should not be that high so that the customer rejects the offer.</a:t>
            </a:r>
          </a:p>
          <a:p>
            <a:pPr marL="432000" indent="-324000">
              <a:buClr>
                <a:schemeClr val="tx1"/>
              </a:buClr>
            </a:pPr>
            <a:endParaRPr lang="en-IN" sz="1100" dirty="0" smtClean="0">
              <a:latin typeface="Cambria" pitchFamily="18" charset="0"/>
            </a:endParaRPr>
          </a:p>
          <a:p>
            <a:pPr marL="432000" indent="-324000">
              <a:buClr>
                <a:schemeClr val="tx1"/>
              </a:buClr>
              <a:buFont typeface="Wingdings" pitchFamily="2" charset="2"/>
              <a:buChar char="Ø"/>
            </a:pPr>
            <a:r>
              <a:rPr lang="en-IN" sz="1100" dirty="0" smtClean="0">
                <a:latin typeface="Cambria" pitchFamily="18" charset="0"/>
              </a:rPr>
              <a:t>When the Bank decides to give a Home Loan, it checks if the price of the house to which it is giving loan is appropriate or not.</a:t>
            </a:r>
          </a:p>
          <a:p>
            <a:pPr marL="432000" indent="-324000">
              <a:buClr>
                <a:schemeClr val="tx1"/>
              </a:buClr>
            </a:pPr>
            <a:endParaRPr lang="en-IN" sz="1100" dirty="0" smtClean="0">
              <a:latin typeface="Cambria" pitchFamily="18" charset="0"/>
            </a:endParaRPr>
          </a:p>
          <a:p>
            <a:pPr marL="432000" indent="-324000">
              <a:buClr>
                <a:schemeClr val="tx1"/>
              </a:buClr>
              <a:buFont typeface="Wingdings" pitchFamily="2" charset="2"/>
              <a:buChar char="Ø"/>
            </a:pPr>
            <a:r>
              <a:rPr lang="en-IN" sz="1100" dirty="0" smtClean="0">
                <a:latin typeface="Cambria" pitchFamily="18" charset="0"/>
              </a:rPr>
              <a:t>When a customer wants to buy a house, he wants to know what should be his budget for the type and locality of the house that he wishes to buy or rent. </a:t>
            </a:r>
          </a:p>
          <a:p>
            <a:pPr marL="432000" indent="-324000">
              <a:buClr>
                <a:srgbClr val="FFD320"/>
              </a:buClr>
              <a:buFont typeface="Wingdings" charset="2"/>
              <a:buChar char=""/>
            </a:pPr>
            <a:endParaRPr lang="en-IN" sz="1100" dirty="0" smtClean="0">
              <a:latin typeface="Cambria" pitchFamily="18" charset="0"/>
            </a:endParaRPr>
          </a:p>
          <a:p>
            <a:pPr marL="432000" indent="-324000">
              <a:buClr>
                <a:srgbClr val="FFD320"/>
              </a:buClr>
              <a:buFont typeface="Wingdings" charset="2"/>
              <a:buChar char=""/>
            </a:pPr>
            <a:endParaRPr lang="en-IN" sz="1100" dirty="0" smtClean="0">
              <a:latin typeface="Cambria" pitchFamily="18" charset="0"/>
            </a:endParaRPr>
          </a:p>
          <a:p>
            <a:pPr marL="574675" indent="-323850">
              <a:buClr>
                <a:srgbClr val="FFD320"/>
              </a:buClr>
            </a:pPr>
            <a:r>
              <a:rPr lang="en-IN" sz="1200" b="1" dirty="0" smtClean="0">
                <a:solidFill>
                  <a:srgbClr val="FF0000"/>
                </a:solidFill>
                <a:latin typeface="Cambria" pitchFamily="18" charset="0"/>
              </a:rPr>
              <a:t>Link</a:t>
            </a:r>
            <a:r>
              <a:rPr lang="en-IN" sz="1100" dirty="0" smtClean="0">
                <a:latin typeface="Cambria" pitchFamily="18" charset="0"/>
              </a:rPr>
              <a:t> - </a:t>
            </a:r>
            <a:r>
              <a:rPr lang="en-IN" sz="1000" u="sng" dirty="0" smtClean="0">
                <a:solidFill>
                  <a:schemeClr val="accent1">
                    <a:lumMod val="75000"/>
                  </a:schemeClr>
                </a:solidFill>
                <a:latin typeface="Cambria" pitchFamily="18" charset="0"/>
              </a:rPr>
              <a:t>https://www.google.com/url?sa=t&amp;source=web&amp;rct=j&amp;url=https://www.ijitee.org/wp-content/uploads/papers/v8i9/I7849078919.pdf&amp;ved=2ahUKEwiVub6T1M7pAhUHzDgGHTdpBeYQFjAAegQIAxAB&amp;usg=AOvVaw1oiAhYYAeLu5dO10F_pBzN&amp;cshid=1590397497804</a:t>
            </a:r>
          </a:p>
          <a:p>
            <a:pPr marL="432000" indent="-324000">
              <a:buClr>
                <a:srgbClr val="FFD320"/>
              </a:buClr>
            </a:pPr>
            <a:endParaRPr lang="en-IN" sz="1100" dirty="0">
              <a:latin typeface="Cambr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895350"/>
            <a:ext cx="4876800" cy="457200"/>
          </a:xfrm>
        </p:spPr>
        <p:txBody>
          <a:bodyPr/>
          <a:lstStyle/>
          <a:p>
            <a:r>
              <a:rPr lang="en-IN" sz="2000" b="1" dirty="0" smtClean="0">
                <a:latin typeface="Cambria" pitchFamily="18" charset="0"/>
              </a:rPr>
              <a:t>Objective</a:t>
            </a:r>
            <a:endParaRPr lang="en-US" sz="2000" b="1" dirty="0">
              <a:latin typeface="Cambria" pitchFamily="18" charset="0"/>
              <a:cs typeface="Times New Roman" pitchFamily="18" charset="0"/>
            </a:endParaRPr>
          </a:p>
        </p:txBody>
      </p:sp>
      <p:sp>
        <p:nvSpPr>
          <p:cNvPr id="3" name="Text Placeholder 2"/>
          <p:cNvSpPr>
            <a:spLocks noGrp="1"/>
          </p:cNvSpPr>
          <p:nvPr>
            <p:ph type="body"/>
          </p:nvPr>
        </p:nvSpPr>
        <p:spPr>
          <a:xfrm>
            <a:off x="1447800" y="2190750"/>
            <a:ext cx="6705600" cy="1676400"/>
          </a:xfrm>
        </p:spPr>
        <p:txBody>
          <a:bodyPr/>
          <a:lstStyle/>
          <a:p>
            <a:pPr indent="533400" algn="l" rtl="0">
              <a:buClr>
                <a:srgbClr val="FFD320"/>
              </a:buClr>
            </a:pPr>
            <a:r>
              <a:rPr lang="en-IN" dirty="0" smtClean="0">
                <a:latin typeface="Cambria" pitchFamily="18" charset="0"/>
              </a:rPr>
              <a:t>To Build a Model to Predict the House pricing when some features are given to us using Multiple Linear Regression</a:t>
            </a:r>
          </a:p>
          <a:p>
            <a:pPr marL="432000" indent="-324000" algn="l" rtl="0">
              <a:lnSpc>
                <a:spcPct val="100000"/>
              </a:lnSpc>
              <a:buClr>
                <a:srgbClr val="FFD320"/>
              </a:buClr>
            </a:pPr>
            <a:endParaRPr lang="en-IN" sz="1400" kern="1200" spc="-1" dirty="0" smtClean="0">
              <a:solidFill>
                <a:srgbClr val="000000"/>
              </a:solidFill>
              <a:uFill>
                <a:solidFill>
                  <a:srgbClr val="FFFFFF"/>
                </a:solidFill>
              </a:uFill>
              <a:latin typeface="Times New Roman" pitchFamily="18" charset="0"/>
              <a:ea typeface="+mn-ea"/>
              <a:cs typeface="Times New Roman" pitchFamily="18" charset="0"/>
            </a:endParaRPr>
          </a:p>
          <a:p>
            <a:pPr marL="432000" indent="-324000" algn="l" rtl="0">
              <a:buClr>
                <a:srgbClr val="FFD320"/>
              </a:buClr>
              <a:buFont typeface="Wingdings" charset="2"/>
              <a:buChar char=""/>
            </a:pPr>
            <a:endParaRPr lang="en-IN" sz="1400" spc="-1" dirty="0">
              <a:solidFill>
                <a:srgbClr val="000000"/>
              </a:solidFill>
              <a:uFill>
                <a:solidFill>
                  <a:srgbClr val="FFFFFF"/>
                </a:solidFill>
              </a:uFill>
              <a:latin typeface="Quattrocento Sans"/>
              <a:ea typeface="Quattrocento Sans"/>
            </a:endParaRPr>
          </a:p>
          <a:p>
            <a:pPr marL="432000" indent="-324000" algn="l" rtl="0">
              <a:buClr>
                <a:srgbClr val="FFD320"/>
              </a:buClr>
              <a:buFont typeface="Wingdings" charset="2"/>
              <a:buChar char=""/>
            </a:pPr>
            <a:endParaRPr lang="en-IN" sz="1400" b="0" strike="noStrike" spc="-1" dirty="0" smtClean="0">
              <a:solidFill>
                <a:srgbClr val="000000"/>
              </a:solidFill>
              <a:uFill>
                <a:solidFill>
                  <a:srgbClr val="FFFFFF"/>
                </a:solidFill>
              </a:uFill>
              <a:latin typeface="Quattrocento Sans"/>
              <a:ea typeface="Quattrocento Sans"/>
            </a:endParaRPr>
          </a:p>
          <a:p>
            <a:pPr marL="432000" indent="-324000" algn="l" rtl="0">
              <a:buClr>
                <a:srgbClr val="FFD320"/>
              </a:buClr>
              <a:buFont typeface="Wingdings" charset="2"/>
              <a:buChar char=""/>
            </a:pPr>
            <a:endParaRPr lang="en-IN" sz="1400" spc="-1" dirty="0">
              <a:solidFill>
                <a:srgbClr val="000000"/>
              </a:solidFill>
              <a:uFill>
                <a:solidFill>
                  <a:srgbClr val="FFFFFF"/>
                </a:solidFill>
              </a:uFill>
              <a:latin typeface="Quattrocento Sans"/>
            </a:endParaRPr>
          </a:p>
          <a:p>
            <a:pPr marL="432000" indent="-324000" algn="l" rtl="0">
              <a:buClr>
                <a:srgbClr val="FFD320"/>
              </a:buClr>
              <a:buFont typeface="Wingdings" charset="2"/>
              <a:buChar char=""/>
            </a:pPr>
            <a:endParaRPr lang="en-IN" sz="1400" kern="1200" spc="-1" dirty="0" smtClean="0">
              <a:solidFill>
                <a:srgbClr val="000000"/>
              </a:solidFill>
              <a:uFill>
                <a:solidFill>
                  <a:srgbClr val="FFFFFF"/>
                </a:solidFill>
              </a:uFill>
              <a:latin typeface="Times New Roman" pitchFamily="18" charset="0"/>
              <a:ea typeface="+mn-ea"/>
              <a:cs typeface="Times New Roman" pitchFamily="18" charset="0"/>
            </a:endParaRPr>
          </a:p>
          <a:p>
            <a:pPr marL="457200" indent="-227520">
              <a:lnSpc>
                <a:spcPct val="100000"/>
              </a:lnSpc>
              <a:buClr>
                <a:srgbClr val="FFCD00"/>
              </a:buClr>
              <a:buFont typeface="Quattrocento Sans"/>
              <a:buChar char="◉"/>
            </a:pPr>
            <a:endParaRPr lang="en-IN" sz="1400" b="0" strike="noStrike" spc="-1" dirty="0" smtClean="0">
              <a:solidFill>
                <a:srgbClr val="000000"/>
              </a:solidFill>
              <a:uFill>
                <a:solidFill>
                  <a:srgbClr val="FFFFFF"/>
                </a:solidFill>
              </a:uFill>
              <a:latin typeface="Arial"/>
            </a:endParaRPr>
          </a:p>
          <a:p>
            <a:pPr>
              <a:lnSpc>
                <a:spcPct val="100000"/>
              </a:lnSpc>
            </a:pPr>
            <a:endParaRPr lang="en-IN" sz="1400" b="0" strike="noStrike" spc="-1" dirty="0" smtClean="0">
              <a:solidFill>
                <a:srgbClr val="000000"/>
              </a:solidFill>
              <a:uFill>
                <a:solidFill>
                  <a:srgbClr val="FFFFFF"/>
                </a:solidFill>
              </a:uFill>
              <a:latin typeface="Arial"/>
            </a:endParaRPr>
          </a:p>
          <a:p>
            <a:pPr marL="432000" indent="-324000" algn="l" rtl="0">
              <a:lnSpc>
                <a:spcPct val="100000"/>
              </a:lnSpc>
              <a:buClr>
                <a:srgbClr val="FFD320"/>
              </a:buClr>
              <a:buFont typeface="Wingdings" charset="2"/>
              <a:buChar char=""/>
            </a:pPr>
            <a:endParaRPr lang="en-IN" sz="1400" kern="1200" spc="-1" dirty="0">
              <a:solidFill>
                <a:srgbClr val="000000"/>
              </a:solidFill>
              <a:uFill>
                <a:solidFill>
                  <a:srgbClr val="FFFFFF"/>
                </a:solidFill>
              </a:uFill>
              <a:latin typeface="Times New Roman" pitchFamily="18" charset="0"/>
              <a:ea typeface="+mn-ea"/>
              <a:cs typeface="Times New Roman" pitchFamily="18" charset="0"/>
            </a:endParaRPr>
          </a:p>
          <a:p>
            <a:endParaRPr lang="en-US" sz="1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819150"/>
            <a:ext cx="6324600" cy="685800"/>
          </a:xfrm>
        </p:spPr>
        <p:txBody>
          <a:bodyPr/>
          <a:lstStyle/>
          <a:p>
            <a:r>
              <a:rPr lang="en-IN" sz="2000" b="1" dirty="0" smtClean="0">
                <a:latin typeface="Cambria" pitchFamily="18" charset="0"/>
              </a:rPr>
              <a:t>Chapter- 02</a:t>
            </a:r>
            <a:endParaRPr lang="en-US" sz="2000" b="1" dirty="0">
              <a:latin typeface="Cambria" pitchFamily="18" charset="0"/>
            </a:endParaRPr>
          </a:p>
        </p:txBody>
      </p:sp>
      <p:sp>
        <p:nvSpPr>
          <p:cNvPr id="3" name="TextBox 2"/>
          <p:cNvSpPr txBox="1"/>
          <p:nvPr/>
        </p:nvSpPr>
        <p:spPr>
          <a:xfrm>
            <a:off x="1371600" y="1962150"/>
            <a:ext cx="5831134" cy="800219"/>
          </a:xfrm>
          <a:prstGeom prst="rect">
            <a:avLst/>
          </a:prstGeom>
          <a:noFill/>
        </p:spPr>
        <p:txBody>
          <a:bodyPr wrap="square" rtlCol="0">
            <a:spAutoFit/>
          </a:bodyPr>
          <a:lstStyle/>
          <a:p>
            <a:r>
              <a:rPr lang="en-IN" sz="2800" b="1" dirty="0" smtClean="0">
                <a:latin typeface="Cambria" pitchFamily="18" charset="0"/>
              </a:rPr>
              <a:t>Data Dictionary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42950"/>
            <a:ext cx="4876800" cy="762000"/>
          </a:xfrm>
        </p:spPr>
        <p:txBody>
          <a:bodyPr/>
          <a:lstStyle/>
          <a:p>
            <a:r>
              <a:rPr lang="en-IN" sz="2000" b="1" dirty="0" smtClean="0">
                <a:latin typeface="Cambria" pitchFamily="18" charset="0"/>
              </a:rPr>
              <a:t>Data Sets Description</a:t>
            </a:r>
            <a:endParaRPr lang="en-US" sz="2000" b="1" dirty="0">
              <a:latin typeface="Cambria" pitchFamily="18" charset="0"/>
              <a:cs typeface="Times New Roman" pitchFamily="18" charset="0"/>
            </a:endParaRPr>
          </a:p>
        </p:txBody>
      </p:sp>
      <p:sp>
        <p:nvSpPr>
          <p:cNvPr id="10" name="Rectangle 9"/>
          <p:cNvSpPr/>
          <p:nvPr/>
        </p:nvSpPr>
        <p:spPr>
          <a:xfrm>
            <a:off x="533400" y="1428750"/>
            <a:ext cx="8077200" cy="2800767"/>
          </a:xfrm>
          <a:prstGeom prst="rect">
            <a:avLst/>
          </a:prstGeom>
        </p:spPr>
        <p:txBody>
          <a:bodyPr wrap="square">
            <a:spAutoFit/>
          </a:bodyPr>
          <a:lstStyle/>
          <a:p>
            <a:pPr marL="432000" indent="-324000">
              <a:buClr>
                <a:srgbClr val="FFD320"/>
              </a:buClr>
              <a:buFont typeface="Wingdings" charset="2"/>
              <a:buChar char=""/>
            </a:pPr>
            <a:r>
              <a:rPr lang="en-IN" sz="1200" dirty="0" smtClean="0">
                <a:latin typeface="Cambria" pitchFamily="18" charset="0"/>
              </a:rPr>
              <a:t>We have 3 Data Set-</a:t>
            </a:r>
          </a:p>
          <a:p>
            <a:pPr marL="685800" lvl="1" indent="-228600">
              <a:buFont typeface="Wingdings" panose="05000000000000000000" pitchFamily="2" charset="2"/>
              <a:buChar char="v"/>
            </a:pPr>
            <a:r>
              <a:rPr lang="en-IN" sz="1200" dirty="0" smtClean="0">
                <a:latin typeface="Cambria" pitchFamily="18" charset="0"/>
              </a:rPr>
              <a:t>Train Data set</a:t>
            </a:r>
          </a:p>
          <a:p>
            <a:pPr marL="685800" lvl="1" indent="-228600">
              <a:buFont typeface="Wingdings" panose="05000000000000000000" pitchFamily="2" charset="2"/>
              <a:buChar char="v"/>
            </a:pPr>
            <a:r>
              <a:rPr lang="en-IN" sz="1200" dirty="0" smtClean="0">
                <a:latin typeface="Cambria" pitchFamily="18" charset="0"/>
              </a:rPr>
              <a:t>Validation Data set</a:t>
            </a:r>
          </a:p>
          <a:p>
            <a:pPr marL="685800" lvl="1" indent="-228600">
              <a:buFont typeface="Wingdings" panose="05000000000000000000" pitchFamily="2" charset="2"/>
              <a:buChar char="v"/>
            </a:pPr>
            <a:r>
              <a:rPr lang="en-IN" sz="1200" dirty="0" smtClean="0">
                <a:latin typeface="Cambria" pitchFamily="18" charset="0"/>
              </a:rPr>
              <a:t>Test Data set</a:t>
            </a:r>
          </a:p>
          <a:p>
            <a:pPr marL="685800" lvl="1" indent="-228600">
              <a:buFont typeface="Wingdings" panose="05000000000000000000" pitchFamily="2" charset="2"/>
              <a:buChar char="v"/>
            </a:pPr>
            <a:endParaRPr lang="en-IN" sz="1200" dirty="0" smtClean="0">
              <a:latin typeface="Cambria" pitchFamily="18" charset="0"/>
            </a:endParaRPr>
          </a:p>
          <a:p>
            <a:pPr marL="432000" indent="-324000">
              <a:buClr>
                <a:srgbClr val="FFD320"/>
              </a:buClr>
              <a:buFont typeface="Wingdings" charset="2"/>
              <a:buChar char=""/>
            </a:pPr>
            <a:r>
              <a:rPr lang="en-IN" sz="1200" dirty="0" smtClean="0">
                <a:latin typeface="Cambria" pitchFamily="18" charset="0"/>
              </a:rPr>
              <a:t>Train Data = We will use this data to train our data.</a:t>
            </a:r>
          </a:p>
          <a:p>
            <a:pPr marL="432000" indent="-324000">
              <a:buClr>
                <a:srgbClr val="FFD320"/>
              </a:buClr>
              <a:buFont typeface="Wingdings" charset="2"/>
              <a:buChar char=""/>
            </a:pPr>
            <a:endParaRPr lang="en-IN" sz="1200" dirty="0" smtClean="0">
              <a:latin typeface="Cambria" pitchFamily="18" charset="0"/>
            </a:endParaRPr>
          </a:p>
          <a:p>
            <a:pPr marL="432000" indent="-324000">
              <a:buClr>
                <a:srgbClr val="FFD320"/>
              </a:buClr>
              <a:buFont typeface="Wingdings" charset="2"/>
              <a:buChar char=""/>
            </a:pPr>
            <a:r>
              <a:rPr lang="en-IN" sz="1200" dirty="0" smtClean="0">
                <a:latin typeface="Cambria" pitchFamily="18" charset="0"/>
              </a:rPr>
              <a:t>Validation Data = We will use this data to validate different models.</a:t>
            </a:r>
          </a:p>
          <a:p>
            <a:pPr marL="432000" indent="-324000">
              <a:buClr>
                <a:srgbClr val="FFD320"/>
              </a:buClr>
              <a:buFont typeface="Wingdings" charset="2"/>
              <a:buChar char=""/>
            </a:pPr>
            <a:endParaRPr lang="en-IN" sz="1200" dirty="0" smtClean="0">
              <a:latin typeface="Cambria" pitchFamily="18" charset="0"/>
            </a:endParaRPr>
          </a:p>
          <a:p>
            <a:pPr marL="432000" indent="-324000">
              <a:buClr>
                <a:srgbClr val="FFD320"/>
              </a:buClr>
              <a:buFont typeface="Wingdings" charset="2"/>
              <a:buChar char=""/>
            </a:pPr>
            <a:r>
              <a:rPr lang="en-IN" sz="1200" dirty="0" smtClean="0">
                <a:latin typeface="Cambria" pitchFamily="18" charset="0"/>
              </a:rPr>
              <a:t>Test Data= After Validation and selecting good models, we will in test the model with test Data.</a:t>
            </a:r>
          </a:p>
          <a:p>
            <a:pPr marL="432000" indent="-324000">
              <a:buClr>
                <a:srgbClr val="FFD320"/>
              </a:buClr>
              <a:buFont typeface="Wingdings" charset="2"/>
              <a:buChar char=""/>
            </a:pPr>
            <a:endParaRPr lang="en-IN" sz="1400" dirty="0" smtClean="0">
              <a:latin typeface="Cambria" pitchFamily="18" charset="0"/>
            </a:endParaRPr>
          </a:p>
          <a:p>
            <a:pPr marL="432000" indent="-324000">
              <a:buClr>
                <a:srgbClr val="FFD320"/>
              </a:buClr>
              <a:buFont typeface="Wingdings" charset="2"/>
              <a:buChar char=""/>
            </a:pPr>
            <a:endParaRPr lang="en-IN" sz="1400" dirty="0" smtClean="0">
              <a:latin typeface="Cambria" pitchFamily="18" charset="0"/>
            </a:endParaRPr>
          </a:p>
          <a:p>
            <a:endParaRPr lang="en-IN" sz="1400" dirty="0" smtClean="0">
              <a:latin typeface="Cambria" pitchFamily="18" charset="0"/>
            </a:endParaRPr>
          </a:p>
          <a:p>
            <a:pPr marL="432000" indent="-324000">
              <a:buClr>
                <a:srgbClr val="FFD320"/>
              </a:buClr>
            </a:pPr>
            <a:endParaRPr lang="en-IN" sz="1400" spc="-1" dirty="0" smtClean="0">
              <a:solidFill>
                <a:srgbClr val="000000"/>
              </a:solidFill>
              <a:uFill>
                <a:solidFill>
                  <a:srgbClr val="FFFFFF"/>
                </a:solidFill>
              </a:uFill>
              <a:latin typeface="Cambria"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extShape 1"/>
          <p:cNvSpPr txBox="1"/>
          <p:nvPr/>
        </p:nvSpPr>
        <p:spPr>
          <a:xfrm>
            <a:off x="1381320" y="922680"/>
            <a:ext cx="3877920" cy="435240"/>
          </a:xfrm>
          <a:prstGeom prst="rect">
            <a:avLst/>
          </a:prstGeom>
          <a:noFill/>
          <a:ln>
            <a:noFill/>
          </a:ln>
        </p:spPr>
        <p:txBody>
          <a:bodyPr tIns="91440" bIns="91440" anchor="ctr"/>
          <a:lstStyle/>
          <a:p>
            <a:pPr>
              <a:lnSpc>
                <a:spcPct val="100000"/>
              </a:lnSpc>
            </a:pPr>
            <a:r>
              <a:rPr lang="en-IN" sz="2000" b="1" dirty="0" smtClean="0">
                <a:latin typeface="Cambria" pitchFamily="18" charset="0"/>
              </a:rPr>
              <a:t>Variables and Definitions</a:t>
            </a:r>
            <a:endParaRPr lang="en-IN" sz="1400" b="1" strike="noStrike" spc="-1" dirty="0">
              <a:solidFill>
                <a:srgbClr val="000000"/>
              </a:solidFill>
              <a:uFill>
                <a:solidFill>
                  <a:srgbClr val="FFFFFF"/>
                </a:solidFill>
              </a:uFill>
              <a:latin typeface="Cambria" pitchFamily="18" charset="0"/>
              <a:cs typeface="Times New Roman" pitchFamily="18" charset="0"/>
            </a:endParaRPr>
          </a:p>
        </p:txBody>
      </p:sp>
      <p:sp>
        <p:nvSpPr>
          <p:cNvPr id="243" name="TextShape 2"/>
          <p:cNvSpPr txBox="1"/>
          <p:nvPr/>
        </p:nvSpPr>
        <p:spPr>
          <a:xfrm>
            <a:off x="457200" y="1504950"/>
            <a:ext cx="7809720" cy="1927890"/>
          </a:xfrm>
          <a:prstGeom prst="rect">
            <a:avLst/>
          </a:prstGeom>
          <a:noFill/>
          <a:ln>
            <a:noFill/>
          </a:ln>
        </p:spPr>
        <p:txBody>
          <a:bodyPr tIns="91440" bIns="91440"/>
          <a:lstStyle/>
          <a:p>
            <a:pPr marL="457200" indent="-228240">
              <a:lnSpc>
                <a:spcPct val="100000"/>
              </a:lnSpc>
              <a:buClr>
                <a:srgbClr val="FFCD00"/>
              </a:buClr>
              <a:buFont typeface="Quattrocento Sans"/>
              <a:buChar char="◉"/>
            </a:pPr>
            <a:r>
              <a:rPr lang="en-IN" sz="1400" b="1" dirty="0" smtClean="0">
                <a:latin typeface="Cambria" pitchFamily="18" charset="0"/>
              </a:rPr>
              <a:t>Id</a:t>
            </a:r>
            <a:r>
              <a:rPr lang="en-IN" sz="1400" dirty="0" smtClean="0">
                <a:latin typeface="Cambria" pitchFamily="18" charset="0"/>
              </a:rPr>
              <a:t> - id for houses(unique id for every house)</a:t>
            </a:r>
          </a:p>
          <a:p>
            <a:pPr marL="457200" indent="-228240">
              <a:buClr>
                <a:srgbClr val="FFCD00"/>
              </a:buClr>
              <a:buFont typeface="Quattrocento Sans"/>
              <a:buChar char="◉"/>
            </a:pPr>
            <a:r>
              <a:rPr lang="en-IN" sz="1400" b="1" dirty="0" smtClean="0">
                <a:latin typeface="Cambria" pitchFamily="18" charset="0"/>
              </a:rPr>
              <a:t>Date</a:t>
            </a:r>
            <a:r>
              <a:rPr lang="en-IN" sz="1400" dirty="0" smtClean="0">
                <a:latin typeface="Cambria" pitchFamily="18" charset="0"/>
              </a:rPr>
              <a:t> - Date of recording of data</a:t>
            </a:r>
          </a:p>
          <a:p>
            <a:pPr marL="457200" indent="-228240">
              <a:buClr>
                <a:srgbClr val="FFCD00"/>
              </a:buClr>
              <a:buFont typeface="Quattrocento Sans"/>
              <a:buChar char="◉"/>
            </a:pPr>
            <a:r>
              <a:rPr lang="en-IN" sz="1400" b="1" dirty="0" smtClean="0">
                <a:latin typeface="Cambria" pitchFamily="18" charset="0"/>
              </a:rPr>
              <a:t>Price</a:t>
            </a:r>
            <a:r>
              <a:rPr lang="en-IN" sz="1400" dirty="0" smtClean="0">
                <a:latin typeface="Cambria" pitchFamily="18" charset="0"/>
              </a:rPr>
              <a:t> - Price of the house</a:t>
            </a:r>
          </a:p>
          <a:p>
            <a:pPr marL="457200" indent="-228240">
              <a:buClr>
                <a:srgbClr val="FFCD00"/>
              </a:buClr>
              <a:buFont typeface="Quattrocento Sans"/>
              <a:buChar char="◉"/>
            </a:pPr>
            <a:r>
              <a:rPr lang="en-IN" sz="1400" b="1" dirty="0" smtClean="0">
                <a:latin typeface="Cambria" pitchFamily="18" charset="0"/>
              </a:rPr>
              <a:t>Bedrooms</a:t>
            </a:r>
            <a:r>
              <a:rPr lang="en-IN" sz="1400" dirty="0" smtClean="0">
                <a:latin typeface="Cambria" pitchFamily="18" charset="0"/>
              </a:rPr>
              <a:t> - Number of bedrooms in the house</a:t>
            </a:r>
          </a:p>
          <a:p>
            <a:pPr marL="457200" indent="-228240">
              <a:buClr>
                <a:srgbClr val="FFCD00"/>
              </a:buClr>
              <a:buFont typeface="Quattrocento Sans"/>
              <a:buChar char="◉"/>
            </a:pPr>
            <a:r>
              <a:rPr lang="en-IN" sz="1400" b="1" dirty="0" smtClean="0">
                <a:latin typeface="Cambria" pitchFamily="18" charset="0"/>
              </a:rPr>
              <a:t>Bathrooms</a:t>
            </a:r>
            <a:r>
              <a:rPr lang="en-IN" sz="1400" dirty="0" smtClean="0">
                <a:latin typeface="Cambria" pitchFamily="18" charset="0"/>
              </a:rPr>
              <a:t> - Number of bathrooms</a:t>
            </a:r>
          </a:p>
          <a:p>
            <a:pPr marL="457200" indent="-228240">
              <a:buClr>
                <a:srgbClr val="FFCD00"/>
              </a:buClr>
              <a:buFont typeface="Quattrocento Sans"/>
              <a:buChar char="◉"/>
            </a:pPr>
            <a:r>
              <a:rPr lang="en-IN" sz="1400" b="1" dirty="0" err="1" smtClean="0">
                <a:latin typeface="Cambria" pitchFamily="18" charset="0"/>
              </a:rPr>
              <a:t>Sqft_living</a:t>
            </a:r>
            <a:r>
              <a:rPr lang="en-IN" sz="1400" dirty="0" smtClean="0">
                <a:latin typeface="Cambria" pitchFamily="18" charset="0"/>
              </a:rPr>
              <a:t> – Living Area in Square feet</a:t>
            </a:r>
          </a:p>
          <a:p>
            <a:pPr marL="457200" indent="-228240">
              <a:buClr>
                <a:srgbClr val="FFCD00"/>
              </a:buClr>
              <a:buFont typeface="Quattrocento Sans"/>
              <a:buChar char="◉"/>
            </a:pPr>
            <a:r>
              <a:rPr lang="en-IN" sz="1400" b="1" dirty="0" err="1" smtClean="0">
                <a:latin typeface="Cambria" pitchFamily="18" charset="0"/>
              </a:rPr>
              <a:t>Sqft_lot</a:t>
            </a:r>
            <a:r>
              <a:rPr lang="en-IN" sz="1400" dirty="0" smtClean="0">
                <a:latin typeface="Cambria" pitchFamily="18" charset="0"/>
              </a:rPr>
              <a:t> -  Area of whole Lot in Square feet</a:t>
            </a:r>
          </a:p>
          <a:p>
            <a:pPr marL="457200" indent="-228240">
              <a:buClr>
                <a:srgbClr val="FFCD00"/>
              </a:buClr>
              <a:buFont typeface="Quattrocento Sans"/>
              <a:buChar char="◉"/>
            </a:pPr>
            <a:r>
              <a:rPr lang="en-IN" sz="1400" b="1" dirty="0" smtClean="0">
                <a:latin typeface="Cambria" pitchFamily="18" charset="0"/>
              </a:rPr>
              <a:t>Floors</a:t>
            </a:r>
            <a:r>
              <a:rPr lang="en-IN" sz="1400" dirty="0" smtClean="0">
                <a:latin typeface="Cambria" pitchFamily="18" charset="0"/>
              </a:rPr>
              <a:t>  - Number of floors</a:t>
            </a:r>
          </a:p>
          <a:p>
            <a:pPr marL="457200" indent="-228240">
              <a:buClr>
                <a:srgbClr val="FFCD00"/>
              </a:buClr>
              <a:buFont typeface="Quattrocento Sans"/>
              <a:buChar char="◉"/>
            </a:pPr>
            <a:r>
              <a:rPr lang="en-IN" sz="1400" b="1" dirty="0" smtClean="0">
                <a:latin typeface="Cambria" pitchFamily="18" charset="0"/>
              </a:rPr>
              <a:t>Waterfront</a:t>
            </a:r>
            <a:r>
              <a:rPr lang="en-IN" sz="1400" dirty="0" smtClean="0">
                <a:latin typeface="Cambria" pitchFamily="18" charset="0"/>
              </a:rPr>
              <a:t>  - Indicates that the house have a water front or not</a:t>
            </a:r>
          </a:p>
          <a:p>
            <a:pPr marL="457200" indent="-228240">
              <a:buClr>
                <a:srgbClr val="FFCD00"/>
              </a:buClr>
              <a:buFont typeface="Quattrocento Sans"/>
              <a:buChar char="◉"/>
            </a:pPr>
            <a:r>
              <a:rPr lang="en-IN" sz="1400" b="1" dirty="0" smtClean="0">
                <a:latin typeface="Cambria" pitchFamily="18" charset="0"/>
              </a:rPr>
              <a:t>View</a:t>
            </a:r>
            <a:r>
              <a:rPr lang="en-IN" sz="1400" dirty="0" smtClean="0">
                <a:latin typeface="Cambria" pitchFamily="18" charset="0"/>
              </a:rPr>
              <a:t> – How is the view(rating)</a:t>
            </a:r>
          </a:p>
          <a:p>
            <a:pPr marL="457200" indent="-228240">
              <a:buClr>
                <a:srgbClr val="FFCD00"/>
              </a:buClr>
              <a:buFont typeface="Quattrocento Sans"/>
              <a:buChar char="◉"/>
            </a:pPr>
            <a:r>
              <a:rPr lang="en-IN" sz="1400" b="1" dirty="0" smtClean="0">
                <a:latin typeface="Cambria" pitchFamily="18" charset="0"/>
              </a:rPr>
              <a:t>Condition</a:t>
            </a:r>
            <a:r>
              <a:rPr lang="en-IN" sz="1400" dirty="0" smtClean="0">
                <a:latin typeface="Cambria" pitchFamily="18" charset="0"/>
              </a:rPr>
              <a:t> – How is the condition(rating)</a:t>
            </a:r>
          </a:p>
          <a:p>
            <a:pPr marL="457200" indent="-228240">
              <a:buClr>
                <a:srgbClr val="FFCD00"/>
              </a:buClr>
              <a:buFont typeface="Quattrocento Sans"/>
              <a:buChar char="◉"/>
            </a:pPr>
            <a:endParaRPr lang="en-IN" sz="1400" dirty="0" smtClean="0">
              <a:latin typeface="Cambria" pitchFamily="18" charset="0"/>
            </a:endParaRPr>
          </a:p>
          <a:p>
            <a:pPr marL="457200" indent="-228240">
              <a:buClr>
                <a:srgbClr val="FFCD00"/>
              </a:buClr>
              <a:buFont typeface="Quattrocento Sans"/>
              <a:buChar char="◉"/>
            </a:pPr>
            <a:endParaRPr lang="en-IN" sz="1600" dirty="0" smtClean="0"/>
          </a:p>
          <a:p>
            <a:pPr marL="457200" indent="-228240">
              <a:lnSpc>
                <a:spcPct val="100000"/>
              </a:lnSpc>
              <a:buClr>
                <a:srgbClr val="FFCD00"/>
              </a:buClr>
              <a:buFont typeface="Quattrocento Sans"/>
              <a:buChar char="◉"/>
            </a:pPr>
            <a:endParaRPr lang="en-IN" sz="1600" dirty="0" smtClean="0"/>
          </a:p>
          <a:p>
            <a:pPr marL="457200" indent="-228240">
              <a:lnSpc>
                <a:spcPct val="100000"/>
              </a:lnSpc>
              <a:buClr>
                <a:srgbClr val="FFCD00"/>
              </a:buClr>
              <a:buFont typeface="Quattrocento Sans"/>
              <a:buChar char="◉"/>
            </a:pPr>
            <a:endParaRPr lang="en-IN" sz="1600" dirty="0" smtClean="0"/>
          </a:p>
          <a:p>
            <a:endParaRPr lang="en-IN" sz="1600" dirty="0" smtClean="0"/>
          </a:p>
          <a:p>
            <a:endParaRPr lang="en-IN" sz="1600" dirty="0" smtClean="0"/>
          </a:p>
          <a:p>
            <a:pPr marL="457200" indent="-228240">
              <a:lnSpc>
                <a:spcPct val="100000"/>
              </a:lnSpc>
              <a:buClr>
                <a:srgbClr val="FFCD00"/>
              </a:buClr>
              <a:buFont typeface="Quattrocento Sans"/>
              <a:buChar char="◉"/>
            </a:pPr>
            <a:endParaRPr lang="en-IN" sz="1600" strike="noStrike" spc="-1" dirty="0" smtClean="0">
              <a:solidFill>
                <a:srgbClr val="000000"/>
              </a:solidFill>
              <a:uFill>
                <a:solidFill>
                  <a:srgbClr val="FFFFFF"/>
                </a:solidFill>
              </a:uFill>
              <a:latin typeface="Times New Roman" pitchFamily="18" charset="0"/>
              <a:cs typeface="Times New Roman" pitchFamily="18" charset="0"/>
            </a:endParaRPr>
          </a:p>
          <a:p>
            <a:pPr>
              <a:lnSpc>
                <a:spcPct val="100000"/>
              </a:lnSpc>
            </a:pPr>
            <a:endParaRPr lang="en-IN" sz="1400" b="0" strike="noStrike" spc="-1" dirty="0">
              <a:solidFill>
                <a:srgbClr val="000000"/>
              </a:solidFill>
              <a:uFill>
                <a:solidFill>
                  <a:srgbClr val="FFFFFF"/>
                </a:solidFill>
              </a:u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extShape 1"/>
          <p:cNvSpPr txBox="1"/>
          <p:nvPr/>
        </p:nvSpPr>
        <p:spPr>
          <a:xfrm>
            <a:off x="1381320" y="922680"/>
            <a:ext cx="3877920" cy="435240"/>
          </a:xfrm>
          <a:prstGeom prst="rect">
            <a:avLst/>
          </a:prstGeom>
          <a:noFill/>
          <a:ln>
            <a:noFill/>
          </a:ln>
        </p:spPr>
        <p:txBody>
          <a:bodyPr tIns="91440" bIns="91440" anchor="ctr"/>
          <a:lstStyle/>
          <a:p>
            <a:pPr>
              <a:lnSpc>
                <a:spcPct val="100000"/>
              </a:lnSpc>
            </a:pPr>
            <a:r>
              <a:rPr lang="en-IN" sz="2000" b="1" dirty="0" smtClean="0">
                <a:latin typeface="Cambria" pitchFamily="18" charset="0"/>
              </a:rPr>
              <a:t>Variables and Definitions</a:t>
            </a:r>
            <a:endParaRPr lang="en-IN" sz="1400" b="1" strike="noStrike" spc="-1" dirty="0">
              <a:solidFill>
                <a:srgbClr val="000000"/>
              </a:solidFill>
              <a:uFill>
                <a:solidFill>
                  <a:srgbClr val="FFFFFF"/>
                </a:solidFill>
              </a:uFill>
              <a:latin typeface="Cambria" pitchFamily="18" charset="0"/>
              <a:cs typeface="Times New Roman" pitchFamily="18" charset="0"/>
            </a:endParaRPr>
          </a:p>
        </p:txBody>
      </p:sp>
      <p:sp>
        <p:nvSpPr>
          <p:cNvPr id="243" name="TextShape 2"/>
          <p:cNvSpPr txBox="1"/>
          <p:nvPr/>
        </p:nvSpPr>
        <p:spPr>
          <a:xfrm>
            <a:off x="457200" y="1504950"/>
            <a:ext cx="7809720" cy="1927890"/>
          </a:xfrm>
          <a:prstGeom prst="rect">
            <a:avLst/>
          </a:prstGeom>
          <a:noFill/>
          <a:ln>
            <a:noFill/>
          </a:ln>
        </p:spPr>
        <p:txBody>
          <a:bodyPr tIns="91440" bIns="91440"/>
          <a:lstStyle/>
          <a:p>
            <a:pPr marL="457200" indent="-228240">
              <a:buClr>
                <a:srgbClr val="FFCD00"/>
              </a:buClr>
              <a:buFont typeface="Quattrocento Sans"/>
              <a:buChar char="◉"/>
            </a:pPr>
            <a:r>
              <a:rPr lang="en-IN" sz="1400" b="1" dirty="0" smtClean="0">
                <a:latin typeface="Cambria" pitchFamily="18" charset="0"/>
              </a:rPr>
              <a:t>Grade</a:t>
            </a:r>
            <a:r>
              <a:rPr lang="en-IN" sz="1400" dirty="0" smtClean="0">
                <a:latin typeface="Cambria" pitchFamily="18" charset="0"/>
              </a:rPr>
              <a:t> – Overall Grade of the house(rating)</a:t>
            </a:r>
          </a:p>
          <a:p>
            <a:pPr marL="457200" indent="-228240">
              <a:buClr>
                <a:srgbClr val="FFCD00"/>
              </a:buClr>
              <a:buFont typeface="Quattrocento Sans"/>
              <a:buChar char="◉"/>
            </a:pPr>
            <a:r>
              <a:rPr lang="en-IN" sz="1400" b="1" dirty="0" err="1" smtClean="0">
                <a:latin typeface="Cambria" pitchFamily="18" charset="0"/>
              </a:rPr>
              <a:t>Sqft_above</a:t>
            </a:r>
            <a:r>
              <a:rPr lang="en-IN" sz="1400" dirty="0" smtClean="0">
                <a:latin typeface="Cambria" pitchFamily="18" charset="0"/>
              </a:rPr>
              <a:t>  - Area of living minus the area of basement</a:t>
            </a:r>
          </a:p>
          <a:p>
            <a:pPr marL="457200" indent="-228240">
              <a:buClr>
                <a:srgbClr val="FFCD00"/>
              </a:buClr>
              <a:buFont typeface="Quattrocento Sans"/>
              <a:buChar char="◉"/>
            </a:pPr>
            <a:r>
              <a:rPr lang="en-IN" sz="1400" b="1" dirty="0" err="1" smtClean="0">
                <a:latin typeface="Cambria" pitchFamily="18" charset="0"/>
              </a:rPr>
              <a:t>Sqft_basement</a:t>
            </a:r>
            <a:r>
              <a:rPr lang="en-IN" sz="1400" dirty="0" smtClean="0">
                <a:latin typeface="Cambria" pitchFamily="18" charset="0"/>
              </a:rPr>
              <a:t> – Area Of The Basement</a:t>
            </a:r>
          </a:p>
          <a:p>
            <a:pPr marL="457200" indent="-228240">
              <a:buClr>
                <a:srgbClr val="FFCD00"/>
              </a:buClr>
              <a:buFont typeface="Quattrocento Sans"/>
              <a:buChar char="◉"/>
            </a:pPr>
            <a:r>
              <a:rPr lang="en-IN" sz="1400" b="1" dirty="0" err="1" smtClean="0">
                <a:latin typeface="Cambria" pitchFamily="18" charset="0"/>
              </a:rPr>
              <a:t>Yr_built</a:t>
            </a:r>
            <a:r>
              <a:rPr lang="en-IN" sz="1400" dirty="0" smtClean="0">
                <a:latin typeface="Cambria" pitchFamily="18" charset="0"/>
              </a:rPr>
              <a:t> – Year </a:t>
            </a:r>
            <a:r>
              <a:rPr lang="en-IN" sz="1400" dirty="0" err="1" smtClean="0">
                <a:latin typeface="Cambria" pitchFamily="18" charset="0"/>
              </a:rPr>
              <a:t>Builty</a:t>
            </a:r>
            <a:endParaRPr lang="en-IN" sz="1400" dirty="0" smtClean="0">
              <a:latin typeface="Cambria" pitchFamily="18" charset="0"/>
            </a:endParaRPr>
          </a:p>
          <a:p>
            <a:pPr marL="457200" indent="-228240">
              <a:buClr>
                <a:srgbClr val="FFCD00"/>
              </a:buClr>
              <a:buFont typeface="Quattrocento Sans"/>
              <a:buChar char="◉"/>
            </a:pPr>
            <a:r>
              <a:rPr lang="en-IN" sz="1400" b="1" dirty="0" err="1" smtClean="0">
                <a:latin typeface="Cambria" pitchFamily="18" charset="0"/>
              </a:rPr>
              <a:t>Yr_renovated</a:t>
            </a:r>
            <a:r>
              <a:rPr lang="en-IN" sz="1400" dirty="0" smtClean="0">
                <a:latin typeface="Cambria" pitchFamily="18" charset="0"/>
              </a:rPr>
              <a:t> – Year Of Renovation If Any</a:t>
            </a:r>
          </a:p>
          <a:p>
            <a:pPr marL="457200" indent="-228240">
              <a:buClr>
                <a:srgbClr val="FFCD00"/>
              </a:buClr>
              <a:buFont typeface="Quattrocento Sans"/>
              <a:buChar char="◉"/>
            </a:pPr>
            <a:r>
              <a:rPr lang="en-IN" sz="1400" b="1" dirty="0" err="1" smtClean="0">
                <a:latin typeface="Cambria" pitchFamily="18" charset="0"/>
              </a:rPr>
              <a:t>Zipcode</a:t>
            </a:r>
            <a:r>
              <a:rPr lang="en-IN" sz="1400" dirty="0" smtClean="0">
                <a:latin typeface="Cambria" pitchFamily="18" charset="0"/>
              </a:rPr>
              <a:t> – </a:t>
            </a:r>
            <a:r>
              <a:rPr lang="en-IN" sz="1400" dirty="0" err="1" smtClean="0">
                <a:latin typeface="Cambria" pitchFamily="18" charset="0"/>
              </a:rPr>
              <a:t>Zipcode</a:t>
            </a:r>
            <a:r>
              <a:rPr lang="en-IN" sz="1400" dirty="0" smtClean="0">
                <a:latin typeface="Cambria" pitchFamily="18" charset="0"/>
              </a:rPr>
              <a:t> Of The Area</a:t>
            </a:r>
          </a:p>
          <a:p>
            <a:pPr marL="457200" indent="-228240">
              <a:buClr>
                <a:srgbClr val="FFCD00"/>
              </a:buClr>
              <a:buFont typeface="Quattrocento Sans"/>
              <a:buChar char="◉"/>
            </a:pPr>
            <a:r>
              <a:rPr lang="en-IN" sz="1400" b="1" dirty="0" smtClean="0">
                <a:latin typeface="Cambria" pitchFamily="18" charset="0"/>
              </a:rPr>
              <a:t>Lat-</a:t>
            </a:r>
            <a:r>
              <a:rPr lang="en-IN" sz="1400" dirty="0" smtClean="0">
                <a:latin typeface="Cambria" pitchFamily="18" charset="0"/>
              </a:rPr>
              <a:t> Latitude Of The House</a:t>
            </a:r>
          </a:p>
          <a:p>
            <a:pPr marL="457200" indent="-228240">
              <a:buClr>
                <a:srgbClr val="FFCD00"/>
              </a:buClr>
              <a:buFont typeface="Quattrocento Sans"/>
              <a:buChar char="◉"/>
            </a:pPr>
            <a:r>
              <a:rPr lang="en-IN" sz="1400" b="1" dirty="0" smtClean="0">
                <a:latin typeface="Cambria" pitchFamily="18" charset="0"/>
              </a:rPr>
              <a:t>Long</a:t>
            </a:r>
            <a:r>
              <a:rPr lang="en-IN" sz="1400" dirty="0" smtClean="0">
                <a:latin typeface="Cambria" pitchFamily="18" charset="0"/>
              </a:rPr>
              <a:t> – Long Of The House</a:t>
            </a:r>
          </a:p>
          <a:p>
            <a:pPr marL="457200" indent="-228240">
              <a:buClr>
                <a:srgbClr val="FFCD00"/>
              </a:buClr>
              <a:buFont typeface="Quattrocento Sans"/>
              <a:buChar char="◉"/>
            </a:pPr>
            <a:r>
              <a:rPr lang="en-IN" sz="1400" b="1" dirty="0" smtClean="0">
                <a:latin typeface="Cambria" pitchFamily="18" charset="0"/>
              </a:rPr>
              <a:t>Sqft_living15</a:t>
            </a:r>
          </a:p>
          <a:p>
            <a:pPr marL="457200" indent="-228240">
              <a:buClr>
                <a:srgbClr val="FFCD00"/>
              </a:buClr>
              <a:buFont typeface="Quattrocento Sans"/>
              <a:buChar char="◉"/>
            </a:pPr>
            <a:r>
              <a:rPr lang="en-IN" sz="1400" b="1" dirty="0" smtClean="0">
                <a:latin typeface="Cambria" pitchFamily="18" charset="0"/>
              </a:rPr>
              <a:t>Sqft_lot15 </a:t>
            </a:r>
          </a:p>
          <a:p>
            <a:pPr marL="457200" indent="-228240">
              <a:buClr>
                <a:srgbClr val="FFCD00"/>
              </a:buClr>
              <a:buFont typeface="Quattrocento Sans"/>
              <a:buChar char="◉"/>
            </a:pPr>
            <a:endParaRPr lang="en-IN" sz="1400" dirty="0" smtClean="0">
              <a:latin typeface="Cambria" pitchFamily="18" charset="0"/>
            </a:endParaRPr>
          </a:p>
          <a:p>
            <a:pPr marL="457200" indent="-228240">
              <a:buClr>
                <a:srgbClr val="FFCD00"/>
              </a:buClr>
              <a:buFont typeface="Quattrocento Sans"/>
              <a:buChar char="◉"/>
            </a:pPr>
            <a:endParaRPr lang="en-IN" sz="1400" dirty="0" smtClean="0">
              <a:latin typeface="Cambria" pitchFamily="18" charset="0"/>
            </a:endParaRPr>
          </a:p>
          <a:p>
            <a:pPr marL="457200" indent="-228240">
              <a:lnSpc>
                <a:spcPct val="100000"/>
              </a:lnSpc>
              <a:buClr>
                <a:srgbClr val="FFCD00"/>
              </a:buClr>
              <a:buFont typeface="Quattrocento Sans"/>
              <a:buChar char="◉"/>
            </a:pPr>
            <a:endParaRPr lang="en-IN" sz="1400" dirty="0" smtClean="0">
              <a:latin typeface="Cambria" pitchFamily="18" charset="0"/>
            </a:endParaRPr>
          </a:p>
          <a:p>
            <a:pPr marL="457200" indent="-228240">
              <a:lnSpc>
                <a:spcPct val="100000"/>
              </a:lnSpc>
              <a:buClr>
                <a:srgbClr val="FFCD00"/>
              </a:buClr>
              <a:buFont typeface="Quattrocento Sans"/>
              <a:buChar char="◉"/>
            </a:pPr>
            <a:endParaRPr lang="en-IN" sz="1400" dirty="0" smtClean="0">
              <a:latin typeface="Cambria" pitchFamily="18" charset="0"/>
            </a:endParaRPr>
          </a:p>
          <a:p>
            <a:endParaRPr lang="en-IN" sz="1400" dirty="0" smtClean="0">
              <a:latin typeface="Cambria" pitchFamily="18" charset="0"/>
            </a:endParaRPr>
          </a:p>
          <a:p>
            <a:endParaRPr lang="en-IN" sz="1400" dirty="0" smtClean="0">
              <a:latin typeface="Cambria" pitchFamily="18" charset="0"/>
            </a:endParaRPr>
          </a:p>
          <a:p>
            <a:pPr marL="457200" indent="-228240">
              <a:lnSpc>
                <a:spcPct val="100000"/>
              </a:lnSpc>
              <a:buClr>
                <a:srgbClr val="FFCD00"/>
              </a:buClr>
              <a:buFont typeface="Quattrocento Sans"/>
              <a:buChar char="◉"/>
            </a:pPr>
            <a:endParaRPr lang="en-IN" sz="1400" strike="noStrike" spc="-1" dirty="0" smtClean="0">
              <a:solidFill>
                <a:srgbClr val="000000"/>
              </a:solidFill>
              <a:uFill>
                <a:solidFill>
                  <a:srgbClr val="FFFFFF"/>
                </a:solidFill>
              </a:uFill>
              <a:latin typeface="Cambria" pitchFamily="18" charset="0"/>
              <a:cs typeface="Times New Roman" pitchFamily="18" charset="0"/>
            </a:endParaRPr>
          </a:p>
          <a:p>
            <a:pPr>
              <a:lnSpc>
                <a:spcPct val="100000"/>
              </a:lnSpc>
            </a:pPr>
            <a:endParaRPr lang="en-IN" sz="1400" b="0" strike="noStrike" spc="-1" dirty="0">
              <a:solidFill>
                <a:srgbClr val="000000"/>
              </a:solidFill>
              <a:uFill>
                <a:solidFill>
                  <a:srgbClr val="FFFFFF"/>
                </a:solidFill>
              </a:uFill>
              <a:latin typeface="Cambria"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2525</TotalTime>
  <Words>1365</Words>
  <Application>LibreOffice/5.1.6.2$Linux_X86_64 LibreOffice_project/10m0$Build-2</Application>
  <PresentationFormat>On-screen Show (16:9)</PresentationFormat>
  <Paragraphs>302</Paragraphs>
  <Slides>33</Slides>
  <Notes>4</Notes>
  <HiddenSlides>0</HiddenSlides>
  <MMClips>0</MMClips>
  <ScaleCrop>false</ScaleCrop>
  <HeadingPairs>
    <vt:vector size="4" baseType="variant">
      <vt:variant>
        <vt:lpstr>Theme</vt:lpstr>
      </vt:variant>
      <vt:variant>
        <vt:i4>5</vt:i4>
      </vt:variant>
      <vt:variant>
        <vt:lpstr>Slide Titles</vt:lpstr>
      </vt:variant>
      <vt:variant>
        <vt:i4>33</vt:i4>
      </vt:variant>
    </vt:vector>
  </HeadingPairs>
  <TitlesOfParts>
    <vt:vector size="38" baseType="lpstr">
      <vt:lpstr>Office Theme</vt:lpstr>
      <vt:lpstr>Office Theme</vt:lpstr>
      <vt:lpstr>Office Theme</vt:lpstr>
      <vt:lpstr>Office Theme</vt:lpstr>
      <vt:lpstr>Office Theme</vt:lpstr>
      <vt:lpstr>Slide 1</vt:lpstr>
      <vt:lpstr>Chapter- 01</vt:lpstr>
      <vt:lpstr>Slide 3</vt:lpstr>
      <vt:lpstr>Slide 4</vt:lpstr>
      <vt:lpstr>Objective</vt:lpstr>
      <vt:lpstr>Chapter- 02</vt:lpstr>
      <vt:lpstr>Data Sets Description</vt:lpstr>
      <vt:lpstr>Slide 8</vt:lpstr>
      <vt:lpstr>Slide 9</vt:lpstr>
      <vt:lpstr>Chapter- 03</vt:lpstr>
      <vt:lpstr>Univariate Analysis of Price </vt:lpstr>
      <vt:lpstr>Slide 12</vt:lpstr>
      <vt:lpstr>Slide 13</vt:lpstr>
      <vt:lpstr>Slide 14</vt:lpstr>
      <vt:lpstr>Slide 15</vt:lpstr>
      <vt:lpstr>Slide 16</vt:lpstr>
      <vt:lpstr>Slide 17</vt:lpstr>
      <vt:lpstr>Analysis of  Floors</vt:lpstr>
      <vt:lpstr>Analysis of  Water Front</vt:lpstr>
      <vt:lpstr>Analysis of View</vt:lpstr>
      <vt:lpstr>Analysis of Condition</vt:lpstr>
      <vt:lpstr>Analysis of  Grade </vt:lpstr>
      <vt:lpstr>Slide 23</vt:lpstr>
      <vt:lpstr>Slide 24</vt:lpstr>
      <vt:lpstr>Slide 25</vt:lpstr>
      <vt:lpstr>Slide 26</vt:lpstr>
      <vt:lpstr>Slide 27</vt:lpstr>
      <vt:lpstr>Slide 28</vt:lpstr>
      <vt:lpstr>Chapter- 04</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ATS</dc:creator>
  <cp:lastModifiedBy>Swati</cp:lastModifiedBy>
  <cp:revision>175</cp:revision>
  <dcterms:modified xsi:type="dcterms:W3CDTF">2020-05-25T15:20:58Z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