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ndrajit3260007/Salary-Prediction-Classification-Problem-/blob/master/Income%20prediction(Classification%20Problem).ipynb"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pngimg.com/download/66667"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8F0B-2DA4-4B24-9C78-A48F9E947F80}"/>
              </a:ext>
            </a:extLst>
          </p:cNvPr>
          <p:cNvSpPr>
            <a:spLocks noGrp="1"/>
          </p:cNvSpPr>
          <p:nvPr>
            <p:ph type="ctrTitle"/>
          </p:nvPr>
        </p:nvSpPr>
        <p:spPr/>
        <p:txBody>
          <a:bodyPr/>
          <a:lstStyle/>
          <a:p>
            <a:r>
              <a:rPr lang="en-IN" dirty="0"/>
              <a:t>Income Prediction</a:t>
            </a:r>
          </a:p>
        </p:txBody>
      </p:sp>
    </p:spTree>
    <p:extLst>
      <p:ext uri="{BB962C8B-B14F-4D97-AF65-F5344CB8AC3E}">
        <p14:creationId xmlns:p14="http://schemas.microsoft.com/office/powerpoint/2010/main" val="35874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E03E-279D-41B6-8050-30F152FED4A2}"/>
              </a:ext>
            </a:extLst>
          </p:cNvPr>
          <p:cNvSpPr>
            <a:spLocks noGrp="1"/>
          </p:cNvSpPr>
          <p:nvPr>
            <p:ph type="title"/>
          </p:nvPr>
        </p:nvSpPr>
        <p:spPr/>
        <p:txBody>
          <a:bodyPr/>
          <a:lstStyle/>
          <a:p>
            <a:r>
              <a:rPr lang="en-IN" dirty="0"/>
              <a:t>Occupation</a:t>
            </a:r>
          </a:p>
        </p:txBody>
      </p:sp>
      <p:pic>
        <p:nvPicPr>
          <p:cNvPr id="6146" name="Picture 2">
            <a:extLst>
              <a:ext uri="{FF2B5EF4-FFF2-40B4-BE49-F238E27FC236}">
                <a16:creationId xmlns:a16="http://schemas.microsoft.com/office/drawing/2014/main" id="{B0F55461-115F-46F5-95AA-140C037A4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138" y="2117997"/>
            <a:ext cx="7429068" cy="4553572"/>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4FC987D3-B062-4CDF-9509-C4F78D15D42A}"/>
              </a:ext>
            </a:extLst>
          </p:cNvPr>
          <p:cNvSpPr/>
          <p:nvPr/>
        </p:nvSpPr>
        <p:spPr>
          <a:xfrm>
            <a:off x="3923930" y="3515557"/>
            <a:ext cx="550416" cy="2396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E2A7B9D8-FBE1-435F-9B5B-C62111C4DCEB}"/>
              </a:ext>
            </a:extLst>
          </p:cNvPr>
          <p:cNvSpPr/>
          <p:nvPr/>
        </p:nvSpPr>
        <p:spPr>
          <a:xfrm>
            <a:off x="3923930" y="4394783"/>
            <a:ext cx="550416" cy="2396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D185AAD-652A-470D-9DD4-2A4A18244246}"/>
              </a:ext>
            </a:extLst>
          </p:cNvPr>
          <p:cNvSpPr txBox="1"/>
          <p:nvPr/>
        </p:nvSpPr>
        <p:spPr>
          <a:xfrm>
            <a:off x="1401932" y="3451906"/>
            <a:ext cx="2521998" cy="1200329"/>
          </a:xfrm>
          <a:prstGeom prst="rect">
            <a:avLst/>
          </a:prstGeom>
          <a:noFill/>
          <a:ln w="28575">
            <a:solidFill>
              <a:schemeClr val="tx1"/>
            </a:solidFill>
          </a:ln>
        </p:spPr>
        <p:txBody>
          <a:bodyPr wrap="square" rtlCol="0">
            <a:spAutoFit/>
          </a:bodyPr>
          <a:lstStyle/>
          <a:p>
            <a:r>
              <a:rPr lang="en-IN" dirty="0"/>
              <a:t>If we are visiting them, We can put a request with high amount. </a:t>
            </a:r>
          </a:p>
        </p:txBody>
      </p:sp>
    </p:spTree>
    <p:extLst>
      <p:ext uri="{BB962C8B-B14F-4D97-AF65-F5344CB8AC3E}">
        <p14:creationId xmlns:p14="http://schemas.microsoft.com/office/powerpoint/2010/main" val="383365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EC5E-4DF2-4406-B0D2-4338D79774D3}"/>
              </a:ext>
            </a:extLst>
          </p:cNvPr>
          <p:cNvSpPr>
            <a:spLocks noGrp="1"/>
          </p:cNvSpPr>
          <p:nvPr>
            <p:ph type="title"/>
          </p:nvPr>
        </p:nvSpPr>
        <p:spPr/>
        <p:txBody>
          <a:bodyPr/>
          <a:lstStyle/>
          <a:p>
            <a:r>
              <a:rPr lang="en-IN" dirty="0"/>
              <a:t>Relationship and Gender</a:t>
            </a:r>
          </a:p>
        </p:txBody>
      </p:sp>
      <p:graphicFrame>
        <p:nvGraphicFramePr>
          <p:cNvPr id="4" name="Content Placeholder 3">
            <a:extLst>
              <a:ext uri="{FF2B5EF4-FFF2-40B4-BE49-F238E27FC236}">
                <a16:creationId xmlns:a16="http://schemas.microsoft.com/office/drawing/2014/main" id="{AC8E1FF5-CDF8-49E9-B71A-BA1578D300E3}"/>
              </a:ext>
            </a:extLst>
          </p:cNvPr>
          <p:cNvGraphicFramePr>
            <a:graphicFrameLocks noGrp="1"/>
          </p:cNvGraphicFramePr>
          <p:nvPr>
            <p:ph idx="1"/>
            <p:extLst>
              <p:ext uri="{D42A27DB-BD31-4B8C-83A1-F6EECF244321}">
                <p14:modId xmlns:p14="http://schemas.microsoft.com/office/powerpoint/2010/main" val="4206415210"/>
              </p:ext>
            </p:extLst>
          </p:nvPr>
        </p:nvGraphicFramePr>
        <p:xfrm>
          <a:off x="1315484" y="2841571"/>
          <a:ext cx="3034575" cy="2520540"/>
        </p:xfrm>
        <a:graphic>
          <a:graphicData uri="http://schemas.openxmlformats.org/drawingml/2006/table">
            <a:tbl>
              <a:tblPr/>
              <a:tblGrid>
                <a:gridCol w="1309265">
                  <a:extLst>
                    <a:ext uri="{9D8B030D-6E8A-4147-A177-3AD203B41FA5}">
                      <a16:colId xmlns:a16="http://schemas.microsoft.com/office/drawing/2014/main" val="2545041577"/>
                    </a:ext>
                  </a:extLst>
                </a:gridCol>
                <a:gridCol w="862655">
                  <a:extLst>
                    <a:ext uri="{9D8B030D-6E8A-4147-A177-3AD203B41FA5}">
                      <a16:colId xmlns:a16="http://schemas.microsoft.com/office/drawing/2014/main" val="3452426177"/>
                    </a:ext>
                  </a:extLst>
                </a:gridCol>
                <a:gridCol w="862655">
                  <a:extLst>
                    <a:ext uri="{9D8B030D-6E8A-4147-A177-3AD203B41FA5}">
                      <a16:colId xmlns:a16="http://schemas.microsoft.com/office/drawing/2014/main" val="559811753"/>
                    </a:ext>
                  </a:extLst>
                </a:gridCol>
              </a:tblGrid>
              <a:tr h="304413">
                <a:tc>
                  <a:txBody>
                    <a:bodyPr/>
                    <a:lstStyle/>
                    <a:p>
                      <a:pPr algn="ctr" fontAlgn="ctr"/>
                      <a:r>
                        <a:rPr lang="en-IN" sz="1200" b="1" i="0" u="none" strike="noStrike">
                          <a:solidFill>
                            <a:srgbClr val="000000"/>
                          </a:solidFill>
                          <a:effectLst/>
                          <a:latin typeface="Arial" panose="020B0604020202020204" pitchFamily="34" charset="0"/>
                        </a:rPr>
                        <a:t>income</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&lt;=50K</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&gt;50K</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115870604"/>
                  </a:ext>
                </a:extLst>
              </a:tr>
              <a:tr h="304413">
                <a:tc>
                  <a:txBody>
                    <a:bodyPr/>
                    <a:lstStyle/>
                    <a:p>
                      <a:pPr algn="ctr" fontAlgn="ctr"/>
                      <a:r>
                        <a:rPr lang="en-IN" sz="1200" b="1" i="0" u="none" strike="noStrike">
                          <a:solidFill>
                            <a:srgbClr val="000000"/>
                          </a:solidFill>
                          <a:effectLst/>
                          <a:latin typeface="Arial" panose="020B0604020202020204" pitchFamily="34" charset="0"/>
                        </a:rPr>
                        <a:t>relationship</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 </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 </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70420898"/>
                  </a:ext>
                </a:extLst>
              </a:tr>
              <a:tr h="304413">
                <a:tc>
                  <a:txBody>
                    <a:bodyPr/>
                    <a:lstStyle/>
                    <a:p>
                      <a:pPr algn="ctr" fontAlgn="ctr"/>
                      <a:r>
                        <a:rPr lang="en-IN" sz="1200" b="1" i="0" u="none" strike="noStrike" dirty="0">
                          <a:solidFill>
                            <a:srgbClr val="000000"/>
                          </a:solidFill>
                          <a:effectLst/>
                          <a:latin typeface="Arial" panose="020B0604020202020204" pitchFamily="34" charset="0"/>
                        </a:rPr>
                        <a:t>Husband</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dirty="0">
                          <a:solidFill>
                            <a:srgbClr val="000000"/>
                          </a:solidFill>
                          <a:effectLst/>
                          <a:latin typeface="Arial" panose="020B0604020202020204" pitchFamily="34" charset="0"/>
                        </a:rPr>
                        <a:t>0.551329</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a:solidFill>
                            <a:srgbClr val="000000"/>
                          </a:solidFill>
                          <a:effectLst/>
                          <a:latin typeface="Arial" panose="020B0604020202020204" pitchFamily="34" charset="0"/>
                        </a:rPr>
                        <a:t>0.448671</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402689008"/>
                  </a:ext>
                </a:extLst>
              </a:tr>
              <a:tr h="304413">
                <a:tc>
                  <a:txBody>
                    <a:bodyPr/>
                    <a:lstStyle/>
                    <a:p>
                      <a:pPr algn="ctr" fontAlgn="ctr"/>
                      <a:r>
                        <a:rPr lang="en-IN" sz="1200" b="1" i="0" u="none" strike="noStrike">
                          <a:solidFill>
                            <a:srgbClr val="000000"/>
                          </a:solidFill>
                          <a:effectLst/>
                          <a:latin typeface="Arial" panose="020B0604020202020204" pitchFamily="34" charset="0"/>
                        </a:rPr>
                        <a:t>Not-in-family</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0.898593</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0.101407</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006392296"/>
                  </a:ext>
                </a:extLst>
              </a:tr>
              <a:tr h="389649">
                <a:tc>
                  <a:txBody>
                    <a:bodyPr/>
                    <a:lstStyle/>
                    <a:p>
                      <a:pPr algn="ctr" fontAlgn="ctr"/>
                      <a:r>
                        <a:rPr lang="en-IN" sz="1200" b="1" i="0" u="none" strike="noStrike">
                          <a:solidFill>
                            <a:srgbClr val="000000"/>
                          </a:solidFill>
                          <a:effectLst/>
                          <a:latin typeface="Arial" panose="020B0604020202020204" pitchFamily="34" charset="0"/>
                        </a:rPr>
                        <a:t>Other-relative</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dirty="0">
                          <a:solidFill>
                            <a:srgbClr val="000000"/>
                          </a:solidFill>
                          <a:effectLst/>
                          <a:latin typeface="Arial" panose="020B0604020202020204" pitchFamily="34" charset="0"/>
                        </a:rPr>
                        <a:t>0.965471</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a:solidFill>
                            <a:srgbClr val="000000"/>
                          </a:solidFill>
                          <a:effectLst/>
                          <a:latin typeface="Arial" panose="020B0604020202020204" pitchFamily="34" charset="0"/>
                        </a:rPr>
                        <a:t>0.034529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137786701"/>
                  </a:ext>
                </a:extLst>
              </a:tr>
              <a:tr h="304413">
                <a:tc>
                  <a:txBody>
                    <a:bodyPr/>
                    <a:lstStyle/>
                    <a:p>
                      <a:pPr algn="ctr" fontAlgn="ctr"/>
                      <a:r>
                        <a:rPr lang="en-IN" sz="1200" b="1" i="0" u="none" strike="noStrike">
                          <a:solidFill>
                            <a:srgbClr val="000000"/>
                          </a:solidFill>
                          <a:effectLst/>
                          <a:latin typeface="Arial" panose="020B0604020202020204" pitchFamily="34" charset="0"/>
                        </a:rPr>
                        <a:t>Own-child</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0.985358</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0.014642</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811412979"/>
                  </a:ext>
                </a:extLst>
              </a:tr>
              <a:tr h="304413">
                <a:tc>
                  <a:txBody>
                    <a:bodyPr/>
                    <a:lstStyle/>
                    <a:p>
                      <a:pPr algn="ctr" fontAlgn="ctr"/>
                      <a:r>
                        <a:rPr lang="en-IN" sz="1200" b="1" i="0" u="none" strike="noStrike">
                          <a:solidFill>
                            <a:srgbClr val="000000"/>
                          </a:solidFill>
                          <a:effectLst/>
                          <a:latin typeface="Arial" panose="020B0604020202020204" pitchFamily="34" charset="0"/>
                        </a:rPr>
                        <a:t>Unmarried</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a:solidFill>
                            <a:srgbClr val="000000"/>
                          </a:solidFill>
                          <a:effectLst/>
                          <a:latin typeface="Arial" panose="020B0604020202020204" pitchFamily="34" charset="0"/>
                        </a:rPr>
                        <a:t>0.939707</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a:solidFill>
                            <a:srgbClr val="000000"/>
                          </a:solidFill>
                          <a:effectLst/>
                          <a:latin typeface="Arial" panose="020B0604020202020204" pitchFamily="34" charset="0"/>
                        </a:rPr>
                        <a:t>0.060293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049750267"/>
                  </a:ext>
                </a:extLst>
              </a:tr>
              <a:tr h="304413">
                <a:tc>
                  <a:txBody>
                    <a:bodyPr/>
                    <a:lstStyle/>
                    <a:p>
                      <a:pPr algn="ctr" fontAlgn="ctr"/>
                      <a:r>
                        <a:rPr lang="en-IN" sz="1200" b="1" i="0" u="none" strike="noStrike">
                          <a:solidFill>
                            <a:srgbClr val="000000"/>
                          </a:solidFill>
                          <a:effectLst/>
                          <a:latin typeface="Arial" panose="020B0604020202020204" pitchFamily="34" charset="0"/>
                        </a:rPr>
                        <a:t>Wife</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0.531103</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dirty="0">
                          <a:solidFill>
                            <a:srgbClr val="000000"/>
                          </a:solidFill>
                          <a:effectLst/>
                          <a:latin typeface="Arial" panose="020B0604020202020204" pitchFamily="34" charset="0"/>
                        </a:rPr>
                        <a:t>0.468897</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105609417"/>
                  </a:ext>
                </a:extLst>
              </a:tr>
            </a:tbl>
          </a:graphicData>
        </a:graphic>
      </p:graphicFrame>
      <p:graphicFrame>
        <p:nvGraphicFramePr>
          <p:cNvPr id="5" name="Table 4">
            <a:extLst>
              <a:ext uri="{FF2B5EF4-FFF2-40B4-BE49-F238E27FC236}">
                <a16:creationId xmlns:a16="http://schemas.microsoft.com/office/drawing/2014/main" id="{534A13A3-7B25-484D-B9A4-AFFF3B5E91F5}"/>
              </a:ext>
            </a:extLst>
          </p:cNvPr>
          <p:cNvGraphicFramePr>
            <a:graphicFrameLocks noGrp="1"/>
          </p:cNvGraphicFramePr>
          <p:nvPr>
            <p:extLst>
              <p:ext uri="{D42A27DB-BD31-4B8C-83A1-F6EECF244321}">
                <p14:modId xmlns:p14="http://schemas.microsoft.com/office/powerpoint/2010/main" val="415832967"/>
              </p:ext>
            </p:extLst>
          </p:nvPr>
        </p:nvGraphicFramePr>
        <p:xfrm>
          <a:off x="7520973" y="2841571"/>
          <a:ext cx="2652836" cy="1776866"/>
        </p:xfrm>
        <a:graphic>
          <a:graphicData uri="http://schemas.openxmlformats.org/drawingml/2006/table">
            <a:tbl>
              <a:tblPr/>
              <a:tblGrid>
                <a:gridCol w="829790">
                  <a:extLst>
                    <a:ext uri="{9D8B030D-6E8A-4147-A177-3AD203B41FA5}">
                      <a16:colId xmlns:a16="http://schemas.microsoft.com/office/drawing/2014/main" val="1778317696"/>
                    </a:ext>
                  </a:extLst>
                </a:gridCol>
                <a:gridCol w="967867">
                  <a:extLst>
                    <a:ext uri="{9D8B030D-6E8A-4147-A177-3AD203B41FA5}">
                      <a16:colId xmlns:a16="http://schemas.microsoft.com/office/drawing/2014/main" val="1206340757"/>
                    </a:ext>
                  </a:extLst>
                </a:gridCol>
                <a:gridCol w="855179">
                  <a:extLst>
                    <a:ext uri="{9D8B030D-6E8A-4147-A177-3AD203B41FA5}">
                      <a16:colId xmlns:a16="http://schemas.microsoft.com/office/drawing/2014/main" val="646920982"/>
                    </a:ext>
                  </a:extLst>
                </a:gridCol>
              </a:tblGrid>
              <a:tr h="300146">
                <a:tc>
                  <a:txBody>
                    <a:bodyPr/>
                    <a:lstStyle/>
                    <a:p>
                      <a:pPr algn="ctr" fontAlgn="ctr"/>
                      <a:r>
                        <a:rPr lang="en-IN" sz="1200" b="1" i="0" u="none" strike="noStrike">
                          <a:solidFill>
                            <a:srgbClr val="000000"/>
                          </a:solidFill>
                          <a:effectLst/>
                          <a:latin typeface="Arial" panose="020B0604020202020204" pitchFamily="34" charset="0"/>
                        </a:rPr>
                        <a:t>income</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&lt;=50K</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&gt;50K</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898405424"/>
                  </a:ext>
                </a:extLst>
              </a:tr>
              <a:tr h="300146">
                <a:tc>
                  <a:txBody>
                    <a:bodyPr/>
                    <a:lstStyle/>
                    <a:p>
                      <a:pPr algn="ctr" fontAlgn="ctr"/>
                      <a:r>
                        <a:rPr lang="en-IN" sz="1200" b="1" i="0" u="none" strike="noStrike" dirty="0">
                          <a:solidFill>
                            <a:srgbClr val="000000"/>
                          </a:solidFill>
                          <a:effectLst/>
                          <a:latin typeface="Arial" panose="020B0604020202020204" pitchFamily="34" charset="0"/>
                        </a:rPr>
                        <a:t>gender</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 </a:t>
                      </a:r>
                    </a:p>
                  </a:txBody>
                  <a:tcPr marL="7620" marR="7620" marT="7620" marB="0" anchor="ctr">
                    <a:lnL>
                      <a:noFill/>
                    </a:lnL>
                    <a:lnR>
                      <a:noFill/>
                    </a:lnR>
                    <a:lnT>
                      <a:noFill/>
                    </a:lnT>
                    <a:lnB>
                      <a:noFill/>
                    </a:lnB>
                    <a:solidFill>
                      <a:srgbClr val="FFFFFF"/>
                    </a:solidFill>
                  </a:tcPr>
                </a:tc>
                <a:tc>
                  <a:txBody>
                    <a:bodyPr/>
                    <a:lstStyle/>
                    <a:p>
                      <a:pPr algn="ctr" fontAlgn="ctr"/>
                      <a:r>
                        <a:rPr lang="en-IN" sz="1200" b="1" i="0" u="none" strike="noStrike">
                          <a:solidFill>
                            <a:srgbClr val="000000"/>
                          </a:solidFill>
                          <a:effectLst/>
                          <a:latin typeface="Arial" panose="020B0604020202020204" pitchFamily="34" charset="0"/>
                        </a:rPr>
                        <a:t> </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113034262"/>
                  </a:ext>
                </a:extLst>
              </a:tr>
              <a:tr h="588287">
                <a:tc>
                  <a:txBody>
                    <a:bodyPr/>
                    <a:lstStyle/>
                    <a:p>
                      <a:pPr algn="ctr" fontAlgn="ctr"/>
                      <a:r>
                        <a:rPr lang="en-IN" sz="1200" b="1" i="0" u="none" strike="noStrike">
                          <a:solidFill>
                            <a:srgbClr val="000000"/>
                          </a:solidFill>
                          <a:effectLst/>
                          <a:latin typeface="Arial" panose="020B0604020202020204" pitchFamily="34" charset="0"/>
                        </a:rPr>
                        <a:t>Female</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dirty="0">
                          <a:solidFill>
                            <a:srgbClr val="000000"/>
                          </a:solidFill>
                          <a:effectLst/>
                          <a:latin typeface="Arial" panose="020B0604020202020204" pitchFamily="34" charset="0"/>
                        </a:rPr>
                        <a:t>0.890749</a:t>
                      </a:r>
                    </a:p>
                  </a:txBody>
                  <a:tcPr marL="7620" marR="7620" marT="7620" marB="0" anchor="ctr">
                    <a:lnL>
                      <a:noFill/>
                    </a:lnL>
                    <a:lnR>
                      <a:noFill/>
                    </a:lnR>
                    <a:lnT>
                      <a:noFill/>
                    </a:lnT>
                    <a:lnB>
                      <a:noFill/>
                    </a:lnB>
                    <a:solidFill>
                      <a:srgbClr val="F5F5F5"/>
                    </a:solidFill>
                  </a:tcPr>
                </a:tc>
                <a:tc>
                  <a:txBody>
                    <a:bodyPr/>
                    <a:lstStyle/>
                    <a:p>
                      <a:pPr algn="ctr" fontAlgn="ctr"/>
                      <a:r>
                        <a:rPr lang="en-IN" sz="1200" b="0" i="0" u="none" strike="noStrike">
                          <a:solidFill>
                            <a:srgbClr val="000000"/>
                          </a:solidFill>
                          <a:effectLst/>
                          <a:latin typeface="Arial" panose="020B0604020202020204" pitchFamily="34" charset="0"/>
                        </a:rPr>
                        <a:t>0.109251</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587297197"/>
                  </a:ext>
                </a:extLst>
              </a:tr>
              <a:tr h="588287">
                <a:tc>
                  <a:txBody>
                    <a:bodyPr/>
                    <a:lstStyle/>
                    <a:p>
                      <a:pPr algn="ctr" fontAlgn="ctr"/>
                      <a:r>
                        <a:rPr lang="en-IN" sz="1200" b="1" i="0" u="none" strike="noStrike">
                          <a:solidFill>
                            <a:srgbClr val="000000"/>
                          </a:solidFill>
                          <a:effectLst/>
                          <a:latin typeface="Arial" panose="020B0604020202020204" pitchFamily="34" charset="0"/>
                        </a:rPr>
                        <a:t>Male</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a:solidFill>
                            <a:srgbClr val="000000"/>
                          </a:solidFill>
                          <a:effectLst/>
                          <a:latin typeface="Arial" panose="020B0604020202020204" pitchFamily="34" charset="0"/>
                        </a:rPr>
                        <a:t>0.696233</a:t>
                      </a:r>
                    </a:p>
                  </a:txBody>
                  <a:tcPr marL="7620" marR="7620" marT="7620" marB="0" anchor="ctr">
                    <a:lnL>
                      <a:noFill/>
                    </a:lnL>
                    <a:lnR>
                      <a:noFill/>
                    </a:lnR>
                    <a:lnT>
                      <a:noFill/>
                    </a:lnT>
                    <a:lnB>
                      <a:noFill/>
                    </a:lnB>
                    <a:solidFill>
                      <a:srgbClr val="FFFFFF"/>
                    </a:solidFill>
                  </a:tcPr>
                </a:tc>
                <a:tc>
                  <a:txBody>
                    <a:bodyPr/>
                    <a:lstStyle/>
                    <a:p>
                      <a:pPr algn="ctr" fontAlgn="ctr"/>
                      <a:r>
                        <a:rPr lang="en-IN" sz="1200" b="0" i="0" u="none" strike="noStrike" dirty="0">
                          <a:solidFill>
                            <a:srgbClr val="000000"/>
                          </a:solidFill>
                          <a:effectLst/>
                          <a:latin typeface="Arial" panose="020B0604020202020204" pitchFamily="34" charset="0"/>
                        </a:rPr>
                        <a:t>0.303767</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314278642"/>
                  </a:ext>
                </a:extLst>
              </a:tr>
            </a:tbl>
          </a:graphicData>
        </a:graphic>
      </p:graphicFrame>
      <p:sp>
        <p:nvSpPr>
          <p:cNvPr id="6" name="TextBox 5">
            <a:extLst>
              <a:ext uri="{FF2B5EF4-FFF2-40B4-BE49-F238E27FC236}">
                <a16:creationId xmlns:a16="http://schemas.microsoft.com/office/drawing/2014/main" id="{7FC81135-F80A-44A0-A85C-29DFF826EC1B}"/>
              </a:ext>
            </a:extLst>
          </p:cNvPr>
          <p:cNvSpPr txBox="1"/>
          <p:nvPr/>
        </p:nvSpPr>
        <p:spPr>
          <a:xfrm>
            <a:off x="1473062" y="5458441"/>
            <a:ext cx="2719417" cy="646331"/>
          </a:xfrm>
          <a:prstGeom prst="rect">
            <a:avLst/>
          </a:prstGeom>
          <a:noFill/>
          <a:ln w="28575">
            <a:solidFill>
              <a:schemeClr val="tx1"/>
            </a:solidFill>
          </a:ln>
        </p:spPr>
        <p:txBody>
          <a:bodyPr wrap="square" rtlCol="0">
            <a:spAutoFit/>
          </a:bodyPr>
          <a:lstStyle/>
          <a:p>
            <a:r>
              <a:rPr lang="en-IN" dirty="0"/>
              <a:t>Husbands and wife are earning more</a:t>
            </a:r>
          </a:p>
        </p:txBody>
      </p:sp>
      <p:sp>
        <p:nvSpPr>
          <p:cNvPr id="8" name="TextBox 7">
            <a:extLst>
              <a:ext uri="{FF2B5EF4-FFF2-40B4-BE49-F238E27FC236}">
                <a16:creationId xmlns:a16="http://schemas.microsoft.com/office/drawing/2014/main" id="{15E8DB5E-C93A-4149-B5E3-0AB5AFDD5D70}"/>
              </a:ext>
            </a:extLst>
          </p:cNvPr>
          <p:cNvSpPr txBox="1"/>
          <p:nvPr/>
        </p:nvSpPr>
        <p:spPr>
          <a:xfrm>
            <a:off x="7520973" y="4688249"/>
            <a:ext cx="2652836" cy="369332"/>
          </a:xfrm>
          <a:prstGeom prst="rect">
            <a:avLst/>
          </a:prstGeom>
          <a:noFill/>
          <a:ln w="28575">
            <a:solidFill>
              <a:schemeClr val="tx1"/>
            </a:solidFill>
          </a:ln>
        </p:spPr>
        <p:txBody>
          <a:bodyPr wrap="square" rtlCol="0">
            <a:spAutoFit/>
          </a:bodyPr>
          <a:lstStyle/>
          <a:p>
            <a:r>
              <a:rPr lang="en-IN" dirty="0"/>
              <a:t>Males are earning more</a:t>
            </a:r>
          </a:p>
        </p:txBody>
      </p:sp>
    </p:spTree>
    <p:extLst>
      <p:ext uri="{BB962C8B-B14F-4D97-AF65-F5344CB8AC3E}">
        <p14:creationId xmlns:p14="http://schemas.microsoft.com/office/powerpoint/2010/main" val="340041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9BBF-E91E-43E5-A477-7C46D30991E6}"/>
              </a:ext>
            </a:extLst>
          </p:cNvPr>
          <p:cNvSpPr>
            <a:spLocks noGrp="1"/>
          </p:cNvSpPr>
          <p:nvPr>
            <p:ph type="title"/>
          </p:nvPr>
        </p:nvSpPr>
        <p:spPr/>
        <p:txBody>
          <a:bodyPr/>
          <a:lstStyle/>
          <a:p>
            <a:r>
              <a:rPr lang="en-IN" dirty="0"/>
              <a:t>Capital gain and capital loss</a:t>
            </a:r>
          </a:p>
        </p:txBody>
      </p:sp>
      <p:pic>
        <p:nvPicPr>
          <p:cNvPr id="8194" name="Picture 2">
            <a:extLst>
              <a:ext uri="{FF2B5EF4-FFF2-40B4-BE49-F238E27FC236}">
                <a16:creationId xmlns:a16="http://schemas.microsoft.com/office/drawing/2014/main" id="{51DD6EC1-C1D9-430C-A1F7-6EF05971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 y="2248103"/>
            <a:ext cx="5989013" cy="326493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39DD53A-8B3C-439F-862A-599DD76A8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1" y="2248103"/>
            <a:ext cx="5924509" cy="3264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BCBEFB-F49B-4897-9082-2F874F937C69}"/>
              </a:ext>
            </a:extLst>
          </p:cNvPr>
          <p:cNvSpPr txBox="1"/>
          <p:nvPr/>
        </p:nvSpPr>
        <p:spPr>
          <a:xfrm>
            <a:off x="1763552" y="5557638"/>
            <a:ext cx="7273916" cy="646331"/>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IN" dirty="0"/>
              <a:t>Both are highly skewed</a:t>
            </a:r>
          </a:p>
          <a:p>
            <a:pPr marL="285750" indent="-285750">
              <a:buFont typeface="Arial" panose="020B0604020202020204" pitchFamily="34" charset="0"/>
              <a:buChar char="•"/>
            </a:pPr>
            <a:r>
              <a:rPr lang="en-IN" dirty="0"/>
              <a:t>So we will take the log transformation for both the variables</a:t>
            </a:r>
          </a:p>
        </p:txBody>
      </p:sp>
    </p:spTree>
    <p:extLst>
      <p:ext uri="{BB962C8B-B14F-4D97-AF65-F5344CB8AC3E}">
        <p14:creationId xmlns:p14="http://schemas.microsoft.com/office/powerpoint/2010/main" val="57285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632E-BE44-49CE-8523-561B6B1324FB}"/>
              </a:ext>
            </a:extLst>
          </p:cNvPr>
          <p:cNvSpPr>
            <a:spLocks noGrp="1"/>
          </p:cNvSpPr>
          <p:nvPr>
            <p:ph type="title"/>
          </p:nvPr>
        </p:nvSpPr>
        <p:spPr/>
        <p:txBody>
          <a:bodyPr/>
          <a:lstStyle/>
          <a:p>
            <a:r>
              <a:rPr lang="en-IN" dirty="0"/>
              <a:t>Hours per Week</a:t>
            </a:r>
          </a:p>
        </p:txBody>
      </p:sp>
      <p:pic>
        <p:nvPicPr>
          <p:cNvPr id="9218" name="Picture 2">
            <a:extLst>
              <a:ext uri="{FF2B5EF4-FFF2-40B4-BE49-F238E27FC236}">
                <a16:creationId xmlns:a16="http://schemas.microsoft.com/office/drawing/2014/main" id="{5EEAEA13-301D-4AE6-B76A-060F47DE2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10" y="2154330"/>
            <a:ext cx="5821169" cy="32432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1C13D8A-41DE-4595-91D4-CB0838DDC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097" y="2154330"/>
            <a:ext cx="6465903" cy="3317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3CBB09-0E97-4670-B2E3-C43D345C6A67}"/>
              </a:ext>
            </a:extLst>
          </p:cNvPr>
          <p:cNvSpPr txBox="1"/>
          <p:nvPr/>
        </p:nvSpPr>
        <p:spPr>
          <a:xfrm>
            <a:off x="4154750" y="5397623"/>
            <a:ext cx="3622089" cy="646331"/>
          </a:xfrm>
          <a:prstGeom prst="rect">
            <a:avLst/>
          </a:prstGeom>
          <a:noFill/>
        </p:spPr>
        <p:txBody>
          <a:bodyPr wrap="square" rtlCol="0">
            <a:spAutoFit/>
          </a:bodyPr>
          <a:lstStyle/>
          <a:p>
            <a:r>
              <a:rPr lang="en-US" dirty="0"/>
              <a:t>Work time is more where person is earning &gt;50</a:t>
            </a:r>
            <a:endParaRPr lang="en-IN" dirty="0"/>
          </a:p>
        </p:txBody>
      </p:sp>
    </p:spTree>
    <p:extLst>
      <p:ext uri="{BB962C8B-B14F-4D97-AF65-F5344CB8AC3E}">
        <p14:creationId xmlns:p14="http://schemas.microsoft.com/office/powerpoint/2010/main" val="382154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9DBC-4B49-474A-8D78-77A85DDD2BB7}"/>
              </a:ext>
            </a:extLst>
          </p:cNvPr>
          <p:cNvSpPr>
            <a:spLocks noGrp="1"/>
          </p:cNvSpPr>
          <p:nvPr>
            <p:ph type="title"/>
          </p:nvPr>
        </p:nvSpPr>
        <p:spPr/>
        <p:txBody>
          <a:bodyPr/>
          <a:lstStyle/>
          <a:p>
            <a:r>
              <a:rPr lang="en-IN" dirty="0"/>
              <a:t>Modelling</a:t>
            </a:r>
          </a:p>
        </p:txBody>
      </p:sp>
    </p:spTree>
    <p:extLst>
      <p:ext uri="{BB962C8B-B14F-4D97-AF65-F5344CB8AC3E}">
        <p14:creationId xmlns:p14="http://schemas.microsoft.com/office/powerpoint/2010/main" val="239535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B283-3BD9-4F10-AA3F-14190C667EA1}"/>
              </a:ext>
            </a:extLst>
          </p:cNvPr>
          <p:cNvSpPr>
            <a:spLocks noGrp="1"/>
          </p:cNvSpPr>
          <p:nvPr>
            <p:ph type="title"/>
          </p:nvPr>
        </p:nvSpPr>
        <p:spPr/>
        <p:txBody>
          <a:bodyPr/>
          <a:lstStyle/>
          <a:p>
            <a:r>
              <a:rPr lang="en-IN" dirty="0"/>
              <a:t>Predictive Accuracy</a:t>
            </a:r>
          </a:p>
        </p:txBody>
      </p:sp>
      <p:graphicFrame>
        <p:nvGraphicFramePr>
          <p:cNvPr id="4" name="Table 4">
            <a:extLst>
              <a:ext uri="{FF2B5EF4-FFF2-40B4-BE49-F238E27FC236}">
                <a16:creationId xmlns:a16="http://schemas.microsoft.com/office/drawing/2014/main" id="{826122B0-AAA2-442E-9269-462F0CF73B42}"/>
              </a:ext>
            </a:extLst>
          </p:cNvPr>
          <p:cNvGraphicFramePr>
            <a:graphicFrameLocks noGrp="1"/>
          </p:cNvGraphicFramePr>
          <p:nvPr>
            <p:extLst>
              <p:ext uri="{D42A27DB-BD31-4B8C-83A1-F6EECF244321}">
                <p14:modId xmlns:p14="http://schemas.microsoft.com/office/powerpoint/2010/main" val="3442737645"/>
              </p:ext>
            </p:extLst>
          </p:nvPr>
        </p:nvGraphicFramePr>
        <p:xfrm>
          <a:off x="1943224" y="2770408"/>
          <a:ext cx="8301736" cy="2672080"/>
        </p:xfrm>
        <a:graphic>
          <a:graphicData uri="http://schemas.openxmlformats.org/drawingml/2006/table">
            <a:tbl>
              <a:tblPr firstRow="1" bandRow="1">
                <a:tableStyleId>{5C22544A-7EE6-4342-B048-85BDC9FD1C3A}</a:tableStyleId>
              </a:tblPr>
              <a:tblGrid>
                <a:gridCol w="4237736">
                  <a:extLst>
                    <a:ext uri="{9D8B030D-6E8A-4147-A177-3AD203B41FA5}">
                      <a16:colId xmlns:a16="http://schemas.microsoft.com/office/drawing/2014/main" val="2747919042"/>
                    </a:ext>
                  </a:extLst>
                </a:gridCol>
                <a:gridCol w="4064000">
                  <a:extLst>
                    <a:ext uri="{9D8B030D-6E8A-4147-A177-3AD203B41FA5}">
                      <a16:colId xmlns:a16="http://schemas.microsoft.com/office/drawing/2014/main" val="28615975"/>
                    </a:ext>
                  </a:extLst>
                </a:gridCol>
              </a:tblGrid>
              <a:tr h="370840">
                <a:tc>
                  <a:txBody>
                    <a:bodyPr/>
                    <a:lstStyle/>
                    <a:p>
                      <a:pPr algn="ctr"/>
                      <a:r>
                        <a:rPr lang="en-IN" b="1" dirty="0"/>
                        <a:t>Model</a:t>
                      </a:r>
                    </a:p>
                  </a:txBody>
                  <a:tcPr anchor="ctr"/>
                </a:tc>
                <a:tc>
                  <a:txBody>
                    <a:bodyPr/>
                    <a:lstStyle/>
                    <a:p>
                      <a:pPr algn="ctr"/>
                      <a:r>
                        <a:rPr lang="en-IN" b="1" dirty="0"/>
                        <a:t>Accuracy</a:t>
                      </a:r>
                    </a:p>
                  </a:txBody>
                  <a:tcPr anchor="ctr"/>
                </a:tc>
                <a:extLst>
                  <a:ext uri="{0D108BD9-81ED-4DB2-BD59-A6C34878D82A}">
                    <a16:rowId xmlns:a16="http://schemas.microsoft.com/office/drawing/2014/main" val="379737199"/>
                  </a:ext>
                </a:extLst>
              </a:tr>
              <a:tr h="370840">
                <a:tc>
                  <a:txBody>
                    <a:bodyPr/>
                    <a:lstStyle/>
                    <a:p>
                      <a:pPr algn="ctr"/>
                      <a:r>
                        <a:rPr lang="en-IN" dirty="0"/>
                        <a:t>Decision Tree(Including every Variable)</a:t>
                      </a:r>
                    </a:p>
                  </a:txBody>
                  <a:tcPr anchor="ctr"/>
                </a:tc>
                <a:tc>
                  <a:txBody>
                    <a:bodyPr/>
                    <a:lstStyle/>
                    <a:p>
                      <a:pPr algn="ctr"/>
                      <a:r>
                        <a:rPr lang="en-IN" dirty="0"/>
                        <a:t>.86</a:t>
                      </a:r>
                    </a:p>
                  </a:txBody>
                  <a:tcPr anchor="ctr"/>
                </a:tc>
                <a:extLst>
                  <a:ext uri="{0D108BD9-81ED-4DB2-BD59-A6C34878D82A}">
                    <a16:rowId xmlns:a16="http://schemas.microsoft.com/office/drawing/2014/main" val="22950682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Decision Tree(</a:t>
                      </a:r>
                      <a:r>
                        <a:rPr lang="en-US" dirty="0"/>
                        <a:t>removing </a:t>
                      </a:r>
                      <a:r>
                        <a:rPr lang="en-US" dirty="0" err="1"/>
                        <a:t>education,workclass,maritial</a:t>
                      </a:r>
                      <a:r>
                        <a:rPr lang="en-US" dirty="0"/>
                        <a:t> status and occupation</a:t>
                      </a:r>
                      <a:r>
                        <a:rPr lang="en-IN" dirty="0"/>
                        <a:t>)</a:t>
                      </a:r>
                    </a:p>
                    <a:p>
                      <a:pPr algn="ctr"/>
                      <a:endParaRPr lang="en-IN" dirty="0"/>
                    </a:p>
                  </a:txBody>
                  <a:tcPr anchor="ctr"/>
                </a:tc>
                <a:tc>
                  <a:txBody>
                    <a:bodyPr/>
                    <a:lstStyle/>
                    <a:p>
                      <a:pPr algn="ctr"/>
                      <a:r>
                        <a:rPr lang="en-IN" dirty="0"/>
                        <a:t>.85</a:t>
                      </a:r>
                    </a:p>
                  </a:txBody>
                  <a:tcPr anchor="ctr"/>
                </a:tc>
                <a:extLst>
                  <a:ext uri="{0D108BD9-81ED-4DB2-BD59-A6C34878D82A}">
                    <a16:rowId xmlns:a16="http://schemas.microsoft.com/office/drawing/2014/main" val="1322082083"/>
                  </a:ext>
                </a:extLst>
              </a:tr>
              <a:tr h="370840">
                <a:tc>
                  <a:txBody>
                    <a:bodyPr/>
                    <a:lstStyle/>
                    <a:p>
                      <a:pPr algn="ctr"/>
                      <a:r>
                        <a:rPr lang="en-IN" dirty="0"/>
                        <a:t>AdaBoost Classifier</a:t>
                      </a:r>
                    </a:p>
                  </a:txBody>
                  <a:tcPr anchor="ctr"/>
                </a:tc>
                <a:tc>
                  <a:txBody>
                    <a:bodyPr/>
                    <a:lstStyle/>
                    <a:p>
                      <a:pPr algn="ctr"/>
                      <a:r>
                        <a:rPr lang="en-IN" dirty="0"/>
                        <a:t>.87</a:t>
                      </a:r>
                    </a:p>
                  </a:txBody>
                  <a:tcPr anchor="ctr"/>
                </a:tc>
                <a:extLst>
                  <a:ext uri="{0D108BD9-81ED-4DB2-BD59-A6C34878D82A}">
                    <a16:rowId xmlns:a16="http://schemas.microsoft.com/office/drawing/2014/main" val="552175199"/>
                  </a:ext>
                </a:extLst>
              </a:tr>
              <a:tr h="370840">
                <a:tc>
                  <a:txBody>
                    <a:bodyPr/>
                    <a:lstStyle/>
                    <a:p>
                      <a:pPr algn="ctr"/>
                      <a:r>
                        <a:rPr lang="en-IN" dirty="0" err="1"/>
                        <a:t>RandomForestClassifier</a:t>
                      </a:r>
                      <a:endParaRPr lang="en-IN" dirty="0"/>
                    </a:p>
                  </a:txBody>
                  <a:tcPr anchor="ctr"/>
                </a:tc>
                <a:tc>
                  <a:txBody>
                    <a:bodyPr/>
                    <a:lstStyle/>
                    <a:p>
                      <a:pPr algn="ctr"/>
                      <a:r>
                        <a:rPr lang="en-IN" dirty="0"/>
                        <a:t>.84</a:t>
                      </a:r>
                    </a:p>
                  </a:txBody>
                  <a:tcPr anchor="ctr"/>
                </a:tc>
                <a:extLst>
                  <a:ext uri="{0D108BD9-81ED-4DB2-BD59-A6C34878D82A}">
                    <a16:rowId xmlns:a16="http://schemas.microsoft.com/office/drawing/2014/main" val="3907193561"/>
                  </a:ext>
                </a:extLst>
              </a:tr>
            </a:tbl>
          </a:graphicData>
        </a:graphic>
      </p:graphicFrame>
    </p:spTree>
    <p:extLst>
      <p:ext uri="{BB962C8B-B14F-4D97-AF65-F5344CB8AC3E}">
        <p14:creationId xmlns:p14="http://schemas.microsoft.com/office/powerpoint/2010/main" val="228185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9B6-6955-4617-8353-76350EF0F43C}"/>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280F6C2-FA88-4C5C-B221-2AFC2A46AFEF}"/>
              </a:ext>
            </a:extLst>
          </p:cNvPr>
          <p:cNvSpPr>
            <a:spLocks noGrp="1"/>
          </p:cNvSpPr>
          <p:nvPr>
            <p:ph type="body" idx="1"/>
          </p:nvPr>
        </p:nvSpPr>
        <p:spPr/>
        <p:txBody>
          <a:bodyPr>
            <a:normAutofit/>
          </a:bodyPr>
          <a:lstStyle/>
          <a:p>
            <a:pPr algn="l"/>
            <a:r>
              <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we can see, most of the models have somewhat similar accuracy. So I will go with the </a:t>
            </a:r>
            <a:r>
              <a:rPr lang="en-IN"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decision tree model </a:t>
            </a:r>
            <a:r>
              <a:rPr lang="en-IN"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it is easy to interpret. </a:t>
            </a:r>
          </a:p>
          <a:p>
            <a:pPr algn="l"/>
            <a:endParaRPr lang="en-IN" sz="3200" dirty="0">
              <a:solidFill>
                <a:schemeClr val="bg1"/>
              </a:solidFill>
            </a:endParaRPr>
          </a:p>
        </p:txBody>
      </p:sp>
      <p:sp>
        <p:nvSpPr>
          <p:cNvPr id="4" name="TextBox 3">
            <a:extLst>
              <a:ext uri="{FF2B5EF4-FFF2-40B4-BE49-F238E27FC236}">
                <a16:creationId xmlns:a16="http://schemas.microsoft.com/office/drawing/2014/main" id="{9D3196C8-A507-4D73-A667-5196919FEDD6}"/>
              </a:ext>
            </a:extLst>
          </p:cNvPr>
          <p:cNvSpPr txBox="1"/>
          <p:nvPr/>
        </p:nvSpPr>
        <p:spPr>
          <a:xfrm>
            <a:off x="680322" y="5841507"/>
            <a:ext cx="9981760" cy="646331"/>
          </a:xfrm>
          <a:prstGeom prst="rect">
            <a:avLst/>
          </a:prstGeom>
          <a:noFill/>
        </p:spPr>
        <p:txBody>
          <a:bodyPr wrap="square" rtlCol="0">
            <a:spAutoFit/>
          </a:bodyPr>
          <a:lstStyle/>
          <a:p>
            <a:r>
              <a:rPr lang="en-IN" dirty="0">
                <a:solidFill>
                  <a:schemeClr val="bg1"/>
                </a:solidFill>
              </a:rPr>
              <a:t>GitHub link</a:t>
            </a:r>
            <a:r>
              <a:rPr lang="en-IN" dirty="0"/>
              <a:t>: </a:t>
            </a:r>
            <a:r>
              <a:rPr lang="en-IN" dirty="0">
                <a:hlinkClick r:id="rId2"/>
              </a:rPr>
              <a:t>https://github.com/indrajit3260007/Salary-Prediction-Classification-Problem-/blob/master/Income%20prediction(Classification%20Problem).ipynb</a:t>
            </a:r>
            <a:endParaRPr lang="en-IN" dirty="0"/>
          </a:p>
        </p:txBody>
      </p:sp>
    </p:spTree>
    <p:extLst>
      <p:ext uri="{BB962C8B-B14F-4D97-AF65-F5344CB8AC3E}">
        <p14:creationId xmlns:p14="http://schemas.microsoft.com/office/powerpoint/2010/main" val="206507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71CFB4-9579-41BE-AEB7-41B7B9629F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90236" y="1287262"/>
            <a:ext cx="7351237" cy="4136993"/>
          </a:xfrm>
          <a:prstGeom prst="rect">
            <a:avLst/>
          </a:prstGeom>
        </p:spPr>
      </p:pic>
    </p:spTree>
    <p:extLst>
      <p:ext uri="{BB962C8B-B14F-4D97-AF65-F5344CB8AC3E}">
        <p14:creationId xmlns:p14="http://schemas.microsoft.com/office/powerpoint/2010/main" val="147495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449F-758D-4AB4-9A1E-CDDA5059F367}"/>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F9F70BFE-1D44-4BDC-AD99-C911818EB1CE}"/>
              </a:ext>
            </a:extLst>
          </p:cNvPr>
          <p:cNvSpPr>
            <a:spLocks noGrp="1"/>
          </p:cNvSpPr>
          <p:nvPr>
            <p:ph type="body" idx="1"/>
          </p:nvPr>
        </p:nvSpPr>
        <p:spPr>
          <a:xfrm>
            <a:off x="680322" y="4232171"/>
            <a:ext cx="9613860" cy="2159751"/>
          </a:xfrm>
        </p:spPr>
        <p:txBody>
          <a:bodyPr>
            <a:noAutofit/>
          </a:bodyPr>
          <a:lstStyle/>
          <a:p>
            <a:pPr algn="l">
              <a:lnSpc>
                <a:spcPct val="100000"/>
              </a:lnSpc>
              <a:spcAft>
                <a:spcPts val="800"/>
              </a:spcAft>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Many Non-Profitable organizations try to help the poor. They mainly survive on donations. They often go to various places and put a request for donations. So, we are trying to help such organizations in predicting the salary of the person they will be visiting for the request so that they can ask for a proper amount in the request. </a:t>
            </a:r>
          </a:p>
          <a:p>
            <a:pPr>
              <a:lnSpc>
                <a:spcPct val="100000"/>
              </a:lnSpc>
              <a:spcAft>
                <a:spcPts val="800"/>
              </a:spcAft>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8083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449F-758D-4AB4-9A1E-CDDA5059F367}"/>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F9F70BFE-1D44-4BDC-AD99-C911818EB1CE}"/>
              </a:ext>
            </a:extLst>
          </p:cNvPr>
          <p:cNvSpPr>
            <a:spLocks noGrp="1"/>
          </p:cNvSpPr>
          <p:nvPr>
            <p:ph type="body" idx="1"/>
          </p:nvPr>
        </p:nvSpPr>
        <p:spPr>
          <a:xfrm>
            <a:off x="680322" y="4232171"/>
            <a:ext cx="9613860" cy="2044342"/>
          </a:xfrm>
        </p:spPr>
        <p:txBody>
          <a:bodyPr>
            <a:normAutofit/>
          </a:bodyPr>
          <a:lstStyle/>
          <a:p>
            <a:pPr algn="l">
              <a:lnSpc>
                <a:spcPct val="100000"/>
              </a:lnSpc>
            </a:pPr>
            <a:r>
              <a:rPr lang="en-US" sz="2400" b="0" i="0" dirty="0">
                <a:solidFill>
                  <a:srgbClr val="292929"/>
                </a:solidFill>
                <a:effectLst/>
                <a:latin typeface="medium-content-serif-font"/>
              </a:rPr>
              <a:t>We will then choose the best candidate algorithm from preliminary results and further optimize this algorithm to best model the data. Our goal with this implementation is to build a model that accurately predicts whether an individual makes more than $50,000.</a:t>
            </a:r>
            <a:endParaRPr lang="en-IN" sz="2400" dirty="0"/>
          </a:p>
        </p:txBody>
      </p:sp>
    </p:spTree>
    <p:extLst>
      <p:ext uri="{BB962C8B-B14F-4D97-AF65-F5344CB8AC3E}">
        <p14:creationId xmlns:p14="http://schemas.microsoft.com/office/powerpoint/2010/main" val="14576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30C4-186C-42AA-8EE0-1EA179E01787}"/>
              </a:ext>
            </a:extLst>
          </p:cNvPr>
          <p:cNvSpPr>
            <a:spLocks noGrp="1"/>
          </p:cNvSpPr>
          <p:nvPr>
            <p:ph type="title"/>
          </p:nvPr>
        </p:nvSpPr>
        <p:spPr/>
        <p:txBody>
          <a:bodyPr/>
          <a:lstStyle/>
          <a:p>
            <a:r>
              <a:rPr lang="en-IN" dirty="0"/>
              <a:t>DATA SUMMARY</a:t>
            </a:r>
          </a:p>
        </p:txBody>
      </p:sp>
      <p:sp>
        <p:nvSpPr>
          <p:cNvPr id="3" name="Content Placeholder 2">
            <a:extLst>
              <a:ext uri="{FF2B5EF4-FFF2-40B4-BE49-F238E27FC236}">
                <a16:creationId xmlns:a16="http://schemas.microsoft.com/office/drawing/2014/main" id="{DB60ADE4-801D-471F-AE25-8FF4F78D4E14}"/>
              </a:ext>
            </a:extLst>
          </p:cNvPr>
          <p:cNvSpPr>
            <a:spLocks noGrp="1"/>
          </p:cNvSpPr>
          <p:nvPr>
            <p:ph sz="half" idx="1"/>
          </p:nvPr>
        </p:nvSpPr>
        <p:spPr/>
        <p:txBody>
          <a:bodyPr>
            <a:normAutofit/>
          </a:bodyPr>
          <a:lstStyle/>
          <a:p>
            <a:r>
              <a:rPr lang="en-IN" sz="2000" dirty="0"/>
              <a:t>Rows: 48842</a:t>
            </a:r>
          </a:p>
          <a:p>
            <a:r>
              <a:rPr lang="en-IN" sz="2000" dirty="0"/>
              <a:t>Columns: 15</a:t>
            </a:r>
          </a:p>
        </p:txBody>
      </p:sp>
      <p:sp>
        <p:nvSpPr>
          <p:cNvPr id="4" name="Content Placeholder 3">
            <a:extLst>
              <a:ext uri="{FF2B5EF4-FFF2-40B4-BE49-F238E27FC236}">
                <a16:creationId xmlns:a16="http://schemas.microsoft.com/office/drawing/2014/main" id="{390CD668-4689-4100-8F29-3E6E885ABD25}"/>
              </a:ext>
            </a:extLst>
          </p:cNvPr>
          <p:cNvSpPr>
            <a:spLocks noGrp="1"/>
          </p:cNvSpPr>
          <p:nvPr>
            <p:ph sz="half" idx="2"/>
          </p:nvPr>
        </p:nvSpPr>
        <p:spPr>
          <a:xfrm>
            <a:off x="3137222" y="3429000"/>
            <a:ext cx="4700058" cy="3326154"/>
          </a:xfrm>
        </p:spPr>
        <p:txBody>
          <a:bodyPr>
            <a:noAutofit/>
          </a:bodyPr>
          <a:lstStyle/>
          <a:p>
            <a:pPr>
              <a:buFont typeface="Courier New" panose="02070309020205020404" pitchFamily="49" charset="0"/>
              <a:buChar char="o"/>
            </a:pPr>
            <a:endParaRPr lang="en-IN" sz="1800" dirty="0"/>
          </a:p>
          <a:p>
            <a:pPr>
              <a:buFont typeface="Courier New" panose="02070309020205020404" pitchFamily="49" charset="0"/>
              <a:buChar char="o"/>
            </a:pPr>
            <a:r>
              <a:rPr lang="en-IN" sz="1800" dirty="0"/>
              <a:t>Occupation		</a:t>
            </a:r>
          </a:p>
          <a:p>
            <a:pPr>
              <a:buFont typeface="Courier New" panose="02070309020205020404" pitchFamily="49" charset="0"/>
              <a:buChar char="o"/>
            </a:pPr>
            <a:r>
              <a:rPr lang="en-IN" sz="1800" dirty="0"/>
              <a:t>Relationship</a:t>
            </a:r>
          </a:p>
          <a:p>
            <a:pPr>
              <a:buFont typeface="Courier New" panose="02070309020205020404" pitchFamily="49" charset="0"/>
              <a:buChar char="o"/>
            </a:pPr>
            <a:r>
              <a:rPr lang="en-IN" sz="1800" dirty="0"/>
              <a:t>Race</a:t>
            </a:r>
          </a:p>
          <a:p>
            <a:pPr>
              <a:buFont typeface="Courier New" panose="02070309020205020404" pitchFamily="49" charset="0"/>
              <a:buChar char="o"/>
            </a:pPr>
            <a:r>
              <a:rPr lang="en-IN" sz="1800" dirty="0"/>
              <a:t>Gender</a:t>
            </a:r>
          </a:p>
          <a:p>
            <a:pPr>
              <a:buFont typeface="Courier New" panose="02070309020205020404" pitchFamily="49" charset="0"/>
              <a:buChar char="o"/>
            </a:pPr>
            <a:r>
              <a:rPr lang="en-IN" sz="1800" dirty="0" err="1"/>
              <a:t>Capital_gain</a:t>
            </a:r>
            <a:endParaRPr lang="en-IN" sz="1800" dirty="0"/>
          </a:p>
          <a:p>
            <a:pPr>
              <a:buFont typeface="Courier New" panose="02070309020205020404" pitchFamily="49" charset="0"/>
              <a:buChar char="o"/>
            </a:pPr>
            <a:r>
              <a:rPr lang="en-IN" sz="1800" dirty="0" err="1"/>
              <a:t>Capital_loss</a:t>
            </a:r>
            <a:endParaRPr lang="en-IN" sz="1800" dirty="0"/>
          </a:p>
          <a:p>
            <a:pPr>
              <a:buFont typeface="Courier New" panose="02070309020205020404" pitchFamily="49" charset="0"/>
              <a:buChar char="o"/>
            </a:pPr>
            <a:r>
              <a:rPr lang="en-IN" sz="1800" dirty="0" err="1"/>
              <a:t>Hours_per_week</a:t>
            </a:r>
            <a:endParaRPr lang="en-IN" sz="1800" dirty="0"/>
          </a:p>
          <a:p>
            <a:pPr>
              <a:buFont typeface="Courier New" panose="02070309020205020404" pitchFamily="49" charset="0"/>
              <a:buChar char="o"/>
            </a:pPr>
            <a:r>
              <a:rPr lang="en-IN" sz="1800" dirty="0" err="1"/>
              <a:t>Native_country</a:t>
            </a:r>
            <a:endParaRPr lang="en-IN" sz="1800" dirty="0"/>
          </a:p>
        </p:txBody>
      </p:sp>
      <p:sp>
        <p:nvSpPr>
          <p:cNvPr id="5" name="Content Placeholder 2">
            <a:extLst>
              <a:ext uri="{FF2B5EF4-FFF2-40B4-BE49-F238E27FC236}">
                <a16:creationId xmlns:a16="http://schemas.microsoft.com/office/drawing/2014/main" id="{45379A65-3B36-4AF9-93E3-0E636C4A46C4}"/>
              </a:ext>
            </a:extLst>
          </p:cNvPr>
          <p:cNvSpPr txBox="1">
            <a:spLocks/>
          </p:cNvSpPr>
          <p:nvPr/>
        </p:nvSpPr>
        <p:spPr>
          <a:xfrm>
            <a:off x="680320" y="3429000"/>
            <a:ext cx="4698358" cy="3211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dirty="0"/>
              <a:t>Variables:</a:t>
            </a:r>
          </a:p>
          <a:p>
            <a:pPr>
              <a:buFont typeface="Courier New" panose="02070309020205020404" pitchFamily="49" charset="0"/>
              <a:buChar char="o"/>
            </a:pPr>
            <a:r>
              <a:rPr lang="en-IN" sz="1800" dirty="0"/>
              <a:t>Age</a:t>
            </a:r>
          </a:p>
          <a:p>
            <a:pPr>
              <a:buFont typeface="Courier New" panose="02070309020205020404" pitchFamily="49" charset="0"/>
              <a:buChar char="o"/>
            </a:pPr>
            <a:r>
              <a:rPr lang="en-IN" sz="1800" dirty="0" err="1"/>
              <a:t>Workclass</a:t>
            </a:r>
            <a:endParaRPr lang="en-IN" sz="1800" dirty="0"/>
          </a:p>
          <a:p>
            <a:pPr>
              <a:buFont typeface="Courier New" panose="02070309020205020404" pitchFamily="49" charset="0"/>
              <a:buChar char="o"/>
            </a:pPr>
            <a:r>
              <a:rPr lang="en-IN" sz="1800" dirty="0" err="1"/>
              <a:t>Fnlwgt</a:t>
            </a:r>
            <a:endParaRPr lang="en-IN" sz="1800" dirty="0"/>
          </a:p>
          <a:p>
            <a:pPr>
              <a:buFont typeface="Courier New" panose="02070309020205020404" pitchFamily="49" charset="0"/>
              <a:buChar char="o"/>
            </a:pPr>
            <a:r>
              <a:rPr lang="en-IN" sz="1800" dirty="0"/>
              <a:t>Education</a:t>
            </a:r>
          </a:p>
          <a:p>
            <a:pPr>
              <a:buFont typeface="Courier New" panose="02070309020205020404" pitchFamily="49" charset="0"/>
              <a:buChar char="o"/>
            </a:pPr>
            <a:r>
              <a:rPr lang="en-IN" sz="1800" dirty="0" err="1"/>
              <a:t>Educational_num</a:t>
            </a:r>
            <a:endParaRPr lang="en-IN" sz="1800" dirty="0"/>
          </a:p>
          <a:p>
            <a:pPr>
              <a:buFont typeface="Courier New" panose="02070309020205020404" pitchFamily="49" charset="0"/>
              <a:buChar char="o"/>
            </a:pPr>
            <a:r>
              <a:rPr lang="en-IN" sz="1800" dirty="0" err="1"/>
              <a:t>Marita_lstatus</a:t>
            </a:r>
            <a:endParaRPr lang="en-IN" sz="1800" dirty="0"/>
          </a:p>
          <a:p>
            <a:pPr>
              <a:buFont typeface="Courier New" panose="02070309020205020404" pitchFamily="49" charset="0"/>
              <a:buChar char="o"/>
            </a:pPr>
            <a:endParaRPr lang="en-IN" dirty="0"/>
          </a:p>
          <a:p>
            <a:endParaRPr lang="en-IN" dirty="0"/>
          </a:p>
        </p:txBody>
      </p:sp>
      <p:sp>
        <p:nvSpPr>
          <p:cNvPr id="11" name="TextBox 10">
            <a:extLst>
              <a:ext uri="{FF2B5EF4-FFF2-40B4-BE49-F238E27FC236}">
                <a16:creationId xmlns:a16="http://schemas.microsoft.com/office/drawing/2014/main" id="{B24EE7AB-FADA-42A7-94F6-1D5E437DFDB6}"/>
              </a:ext>
            </a:extLst>
          </p:cNvPr>
          <p:cNvSpPr txBox="1"/>
          <p:nvPr/>
        </p:nvSpPr>
        <p:spPr>
          <a:xfrm>
            <a:off x="5647388" y="3740566"/>
            <a:ext cx="1882066" cy="369332"/>
          </a:xfrm>
          <a:prstGeom prst="rect">
            <a:avLst/>
          </a:prstGeom>
          <a:noFill/>
        </p:spPr>
        <p:txBody>
          <a:bodyPr wrap="square" rtlCol="0">
            <a:spAutoFit/>
          </a:bodyPr>
          <a:lstStyle/>
          <a:p>
            <a:pPr marL="285750" indent="-285750">
              <a:buFont typeface="Courier New" panose="02070309020205020404" pitchFamily="49" charset="0"/>
              <a:buChar char="o"/>
            </a:pPr>
            <a:r>
              <a:rPr lang="en-IN" sz="1800" b="1" u="sng" dirty="0"/>
              <a:t>Income</a:t>
            </a:r>
            <a:endParaRPr lang="en-IN" dirty="0"/>
          </a:p>
        </p:txBody>
      </p:sp>
    </p:spTree>
    <p:extLst>
      <p:ext uri="{BB962C8B-B14F-4D97-AF65-F5344CB8AC3E}">
        <p14:creationId xmlns:p14="http://schemas.microsoft.com/office/powerpoint/2010/main" val="273607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9DBC-4B49-474A-8D78-77A85DDD2BB7}"/>
              </a:ext>
            </a:extLst>
          </p:cNvPr>
          <p:cNvSpPr>
            <a:spLocks noGrp="1"/>
          </p:cNvSpPr>
          <p:nvPr>
            <p:ph type="title"/>
          </p:nvPr>
        </p:nvSpPr>
        <p:spPr/>
        <p:txBody>
          <a:bodyPr/>
          <a:lstStyle/>
          <a:p>
            <a:r>
              <a:rPr lang="en-IN" dirty="0"/>
              <a:t>Exploratory Data Analysis</a:t>
            </a:r>
          </a:p>
        </p:txBody>
      </p:sp>
    </p:spTree>
    <p:extLst>
      <p:ext uri="{BB962C8B-B14F-4D97-AF65-F5344CB8AC3E}">
        <p14:creationId xmlns:p14="http://schemas.microsoft.com/office/powerpoint/2010/main" val="387825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0015-969C-451C-A535-67D4696194A0}"/>
              </a:ext>
            </a:extLst>
          </p:cNvPr>
          <p:cNvSpPr>
            <a:spLocks noGrp="1"/>
          </p:cNvSpPr>
          <p:nvPr>
            <p:ph type="title"/>
          </p:nvPr>
        </p:nvSpPr>
        <p:spPr/>
        <p:txBody>
          <a:bodyPr/>
          <a:lstStyle/>
          <a:p>
            <a:r>
              <a:rPr lang="en-IN" dirty="0"/>
              <a:t>Missing Values</a:t>
            </a:r>
          </a:p>
        </p:txBody>
      </p:sp>
      <p:sp>
        <p:nvSpPr>
          <p:cNvPr id="3" name="Content Placeholder 2">
            <a:extLst>
              <a:ext uri="{FF2B5EF4-FFF2-40B4-BE49-F238E27FC236}">
                <a16:creationId xmlns:a16="http://schemas.microsoft.com/office/drawing/2014/main" id="{13ACC032-4512-4DBD-81B4-4A2648968F7C}"/>
              </a:ext>
            </a:extLst>
          </p:cNvPr>
          <p:cNvSpPr>
            <a:spLocks noGrp="1"/>
          </p:cNvSpPr>
          <p:nvPr>
            <p:ph idx="1"/>
          </p:nvPr>
        </p:nvSpPr>
        <p:spPr/>
        <p:txBody>
          <a:bodyPr/>
          <a:lstStyle/>
          <a:p>
            <a:r>
              <a:rPr lang="en-IN" dirty="0"/>
              <a:t>In total we have 3620 rows with some missing values</a:t>
            </a:r>
          </a:p>
          <a:p>
            <a:r>
              <a:rPr lang="en-IN" dirty="0"/>
              <a:t>That is approximately 7% of the rows have some missing values</a:t>
            </a:r>
          </a:p>
          <a:p>
            <a:r>
              <a:rPr lang="en-IN" dirty="0"/>
              <a:t>Columns Containing Missing values:</a:t>
            </a:r>
          </a:p>
          <a:p>
            <a:pPr lvl="1"/>
            <a:r>
              <a:rPr lang="en-IN" dirty="0"/>
              <a:t>Work class</a:t>
            </a:r>
          </a:p>
          <a:p>
            <a:pPr lvl="1"/>
            <a:r>
              <a:rPr lang="en-IN" dirty="0"/>
              <a:t>Occupation</a:t>
            </a:r>
          </a:p>
          <a:p>
            <a:pPr lvl="1"/>
            <a:r>
              <a:rPr lang="en-IN" dirty="0"/>
              <a:t>Native country</a:t>
            </a:r>
          </a:p>
          <a:p>
            <a:endParaRPr lang="en-IN" dirty="0"/>
          </a:p>
          <a:p>
            <a:endParaRPr lang="en-IN" dirty="0"/>
          </a:p>
        </p:txBody>
      </p:sp>
    </p:spTree>
    <p:extLst>
      <p:ext uri="{BB962C8B-B14F-4D97-AF65-F5344CB8AC3E}">
        <p14:creationId xmlns:p14="http://schemas.microsoft.com/office/powerpoint/2010/main" val="285114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0CB0-6502-488C-9D65-98EC9265B3B0}"/>
              </a:ext>
            </a:extLst>
          </p:cNvPr>
          <p:cNvSpPr>
            <a:spLocks noGrp="1"/>
          </p:cNvSpPr>
          <p:nvPr>
            <p:ph type="title"/>
          </p:nvPr>
        </p:nvSpPr>
        <p:spPr/>
        <p:txBody>
          <a:bodyPr/>
          <a:lstStyle/>
          <a:p>
            <a:r>
              <a:rPr lang="en-IN" dirty="0"/>
              <a:t>Age</a:t>
            </a:r>
          </a:p>
        </p:txBody>
      </p:sp>
      <p:pic>
        <p:nvPicPr>
          <p:cNvPr id="3074" name="Picture 2">
            <a:extLst>
              <a:ext uri="{FF2B5EF4-FFF2-40B4-BE49-F238E27FC236}">
                <a16:creationId xmlns:a16="http://schemas.microsoft.com/office/drawing/2014/main" id="{7A01212B-E1C6-404A-99E1-FFD520D3C0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471" y="2185881"/>
            <a:ext cx="5413115" cy="2974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BB4567-C5BF-4713-9EC1-F490CB2D8A1E}"/>
              </a:ext>
            </a:extLst>
          </p:cNvPr>
          <p:cNvSpPr txBox="1"/>
          <p:nvPr/>
        </p:nvSpPr>
        <p:spPr>
          <a:xfrm>
            <a:off x="1122982" y="5319488"/>
            <a:ext cx="3953823" cy="369332"/>
          </a:xfrm>
          <a:prstGeom prst="rect">
            <a:avLst/>
          </a:prstGeom>
          <a:noFill/>
          <a:ln w="28575">
            <a:solidFill>
              <a:schemeClr val="tx1"/>
            </a:solidFill>
          </a:ln>
        </p:spPr>
        <p:txBody>
          <a:bodyPr wrap="square" rtlCol="0">
            <a:spAutoFit/>
          </a:bodyPr>
          <a:lstStyle/>
          <a:p>
            <a:r>
              <a:rPr lang="en-IN" dirty="0"/>
              <a:t>Skewness: .55(moderately skewed)</a:t>
            </a:r>
          </a:p>
        </p:txBody>
      </p:sp>
      <p:pic>
        <p:nvPicPr>
          <p:cNvPr id="3076" name="Picture 4">
            <a:extLst>
              <a:ext uri="{FF2B5EF4-FFF2-40B4-BE49-F238E27FC236}">
                <a16:creationId xmlns:a16="http://schemas.microsoft.com/office/drawing/2014/main" id="{6827C56D-3E4B-46AF-AFFD-3EFAEE66A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930" y="2188099"/>
            <a:ext cx="6035625" cy="33160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DAEE47-0EB8-438C-A405-57B24F533A8D}"/>
              </a:ext>
            </a:extLst>
          </p:cNvPr>
          <p:cNvSpPr txBox="1"/>
          <p:nvPr/>
        </p:nvSpPr>
        <p:spPr>
          <a:xfrm>
            <a:off x="6400522" y="5512192"/>
            <a:ext cx="5513033" cy="375552"/>
          </a:xfrm>
          <a:prstGeom prst="rect">
            <a:avLst/>
          </a:prstGeom>
          <a:noFill/>
          <a:ln w="28575">
            <a:solidFill>
              <a:schemeClr val="tx1"/>
            </a:solidFill>
          </a:ln>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higher-income category have higher age</a:t>
            </a:r>
          </a:p>
        </p:txBody>
      </p:sp>
    </p:spTree>
    <p:extLst>
      <p:ext uri="{BB962C8B-B14F-4D97-AF65-F5344CB8AC3E}">
        <p14:creationId xmlns:p14="http://schemas.microsoft.com/office/powerpoint/2010/main" val="336117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05F-ABC0-4721-9942-613CF95F3B1A}"/>
              </a:ext>
            </a:extLst>
          </p:cNvPr>
          <p:cNvSpPr>
            <a:spLocks noGrp="1"/>
          </p:cNvSpPr>
          <p:nvPr>
            <p:ph type="title"/>
          </p:nvPr>
        </p:nvSpPr>
        <p:spPr/>
        <p:txBody>
          <a:bodyPr/>
          <a:lstStyle/>
          <a:p>
            <a:r>
              <a:rPr lang="en-IN" dirty="0"/>
              <a:t>Work class and Education</a:t>
            </a:r>
          </a:p>
        </p:txBody>
      </p:sp>
      <p:pic>
        <p:nvPicPr>
          <p:cNvPr id="4098" name="Picture 2">
            <a:extLst>
              <a:ext uri="{FF2B5EF4-FFF2-40B4-BE49-F238E27FC236}">
                <a16:creationId xmlns:a16="http://schemas.microsoft.com/office/drawing/2014/main" id="{2B88820A-E6CB-4E2C-9016-92839C2148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1" y="2105981"/>
            <a:ext cx="6202531" cy="35988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36F540-79D2-407E-BE4A-5F4EDA74BDEE}"/>
              </a:ext>
            </a:extLst>
          </p:cNvPr>
          <p:cNvSpPr txBox="1"/>
          <p:nvPr/>
        </p:nvSpPr>
        <p:spPr>
          <a:xfrm>
            <a:off x="177555" y="5704844"/>
            <a:ext cx="6258756" cy="646331"/>
          </a:xfrm>
          <a:prstGeom prst="rect">
            <a:avLst/>
          </a:prstGeom>
          <a:noFill/>
          <a:ln w="28575">
            <a:solidFill>
              <a:schemeClr val="tx1"/>
            </a:solidFill>
          </a:ln>
        </p:spPr>
        <p:txBody>
          <a:bodyPr wrap="square" rtlCol="0">
            <a:spAutoFit/>
          </a:bodyPr>
          <a:lstStyle/>
          <a:p>
            <a:r>
              <a:rPr lang="en-IN" dirty="0"/>
              <a:t>We can make a note that if the person is self employed,</a:t>
            </a:r>
          </a:p>
          <a:p>
            <a:r>
              <a:rPr lang="en-IN" dirty="0"/>
              <a:t> it has higher chance of having salary more than 50K.</a:t>
            </a:r>
          </a:p>
        </p:txBody>
      </p:sp>
      <p:pic>
        <p:nvPicPr>
          <p:cNvPr id="4104" name="Picture 8">
            <a:extLst>
              <a:ext uri="{FF2B5EF4-FFF2-40B4-BE49-F238E27FC236}">
                <a16:creationId xmlns:a16="http://schemas.microsoft.com/office/drawing/2014/main" id="{3DB38C98-CE90-41C3-8652-9C07CB715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938" y="2225640"/>
            <a:ext cx="6164062" cy="39911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B8B5D1-4FB5-4A60-B2EB-BD21411FD23A}"/>
              </a:ext>
            </a:extLst>
          </p:cNvPr>
          <p:cNvSpPr txBox="1"/>
          <p:nvPr/>
        </p:nvSpPr>
        <p:spPr>
          <a:xfrm>
            <a:off x="6720397" y="6104772"/>
            <a:ext cx="5459767" cy="671915"/>
          </a:xfrm>
          <a:prstGeom prst="rect">
            <a:avLst/>
          </a:prstGeom>
          <a:noFill/>
          <a:ln w="28575">
            <a:solidFill>
              <a:schemeClr val="tx1"/>
            </a:solidFill>
          </a:ln>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the education is moving towards the advance level, the salary is high </a:t>
            </a:r>
          </a:p>
        </p:txBody>
      </p:sp>
    </p:spTree>
    <p:extLst>
      <p:ext uri="{BB962C8B-B14F-4D97-AF65-F5344CB8AC3E}">
        <p14:creationId xmlns:p14="http://schemas.microsoft.com/office/powerpoint/2010/main" val="23259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E6F7-40BE-46CC-9849-A374F8F588D5}"/>
              </a:ext>
            </a:extLst>
          </p:cNvPr>
          <p:cNvSpPr>
            <a:spLocks noGrp="1"/>
          </p:cNvSpPr>
          <p:nvPr>
            <p:ph type="title"/>
          </p:nvPr>
        </p:nvSpPr>
        <p:spPr/>
        <p:txBody>
          <a:bodyPr/>
          <a:lstStyle/>
          <a:p>
            <a:r>
              <a:rPr lang="en-IN" dirty="0" err="1"/>
              <a:t>Educational_num</a:t>
            </a:r>
            <a:endParaRPr lang="en-IN" dirty="0"/>
          </a:p>
        </p:txBody>
      </p:sp>
      <p:graphicFrame>
        <p:nvGraphicFramePr>
          <p:cNvPr id="4" name="Content Placeholder 3">
            <a:extLst>
              <a:ext uri="{FF2B5EF4-FFF2-40B4-BE49-F238E27FC236}">
                <a16:creationId xmlns:a16="http://schemas.microsoft.com/office/drawing/2014/main" id="{D00A669B-F664-46E8-A5C9-94216A1AD5F0}"/>
              </a:ext>
            </a:extLst>
          </p:cNvPr>
          <p:cNvGraphicFramePr>
            <a:graphicFrameLocks noGrp="1"/>
          </p:cNvGraphicFramePr>
          <p:nvPr>
            <p:ph idx="1"/>
            <p:extLst>
              <p:ext uri="{D42A27DB-BD31-4B8C-83A1-F6EECF244321}">
                <p14:modId xmlns:p14="http://schemas.microsoft.com/office/powerpoint/2010/main" val="3749150517"/>
              </p:ext>
            </p:extLst>
          </p:nvPr>
        </p:nvGraphicFramePr>
        <p:xfrm>
          <a:off x="960377" y="2414726"/>
          <a:ext cx="2784940" cy="4136934"/>
        </p:xfrm>
        <a:graphic>
          <a:graphicData uri="http://schemas.openxmlformats.org/drawingml/2006/table">
            <a:tbl>
              <a:tblPr/>
              <a:tblGrid>
                <a:gridCol w="986790">
                  <a:extLst>
                    <a:ext uri="{9D8B030D-6E8A-4147-A177-3AD203B41FA5}">
                      <a16:colId xmlns:a16="http://schemas.microsoft.com/office/drawing/2014/main" val="985380658"/>
                    </a:ext>
                  </a:extLst>
                </a:gridCol>
                <a:gridCol w="899075">
                  <a:extLst>
                    <a:ext uri="{9D8B030D-6E8A-4147-A177-3AD203B41FA5}">
                      <a16:colId xmlns:a16="http://schemas.microsoft.com/office/drawing/2014/main" val="2874277491"/>
                    </a:ext>
                  </a:extLst>
                </a:gridCol>
                <a:gridCol w="899075">
                  <a:extLst>
                    <a:ext uri="{9D8B030D-6E8A-4147-A177-3AD203B41FA5}">
                      <a16:colId xmlns:a16="http://schemas.microsoft.com/office/drawing/2014/main" val="2118353620"/>
                    </a:ext>
                  </a:extLst>
                </a:gridCol>
              </a:tblGrid>
              <a:tr h="302790">
                <a:tc>
                  <a:txBody>
                    <a:bodyPr/>
                    <a:lstStyle/>
                    <a:p>
                      <a:pPr algn="ctr" fontAlgn="ctr"/>
                      <a:r>
                        <a:rPr lang="en-IN" sz="900" b="1" i="0" u="none" strike="noStrike" dirty="0" err="1">
                          <a:solidFill>
                            <a:srgbClr val="000000"/>
                          </a:solidFill>
                          <a:effectLst/>
                          <a:latin typeface="Arial" panose="020B0604020202020204" pitchFamily="34" charset="0"/>
                        </a:rPr>
                        <a:t>educational_num</a:t>
                      </a:r>
                      <a:endParaRPr lang="en-IN" sz="90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dirty="0">
                          <a:solidFill>
                            <a:srgbClr val="000000"/>
                          </a:solidFill>
                          <a:effectLst/>
                          <a:latin typeface="Arial" panose="020B0604020202020204" pitchFamily="34" charset="0"/>
                        </a:rPr>
                        <a:t>&lt;=50k</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dirty="0">
                          <a:solidFill>
                            <a:srgbClr val="000000"/>
                          </a:solidFill>
                          <a:effectLst/>
                          <a:latin typeface="Arial" panose="020B0604020202020204" pitchFamily="34" charset="0"/>
                        </a:rPr>
                        <a:t>&gt;50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049805176"/>
                  </a:ext>
                </a:extLst>
              </a:tr>
              <a:tr h="239634">
                <a:tc>
                  <a:txBody>
                    <a:bodyPr/>
                    <a:lstStyle/>
                    <a:p>
                      <a:pPr algn="ctr" fontAlgn="ctr"/>
                      <a:r>
                        <a:rPr lang="en-IN" sz="900" b="1"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dirty="0">
                          <a:solidFill>
                            <a:srgbClr val="000000"/>
                          </a:solidFill>
                          <a:effectLst/>
                          <a:latin typeface="Arial" panose="020B0604020202020204" pitchFamily="34" charset="0"/>
                        </a:rPr>
                        <a:t>0.987952</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0.012048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467433832"/>
                  </a:ext>
                </a:extLst>
              </a:tr>
              <a:tr h="239634">
                <a:tc>
                  <a:txBody>
                    <a:bodyPr/>
                    <a:lstStyle/>
                    <a:p>
                      <a:pPr algn="ctr" fontAlgn="ctr"/>
                      <a:r>
                        <a:rPr lang="en-IN" sz="900" b="1" i="0" u="none" strike="noStrike">
                          <a:solidFill>
                            <a:srgbClr val="000000"/>
                          </a:solidFill>
                          <a:effectLst/>
                          <a:latin typeface="Arial" panose="020B0604020202020204" pitchFamily="34" charset="0"/>
                        </a:rPr>
                        <a:t>2</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0.967611</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0.032389</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841148765"/>
                  </a:ext>
                </a:extLst>
              </a:tr>
              <a:tr h="239634">
                <a:tc>
                  <a:txBody>
                    <a:bodyPr/>
                    <a:lstStyle/>
                    <a:p>
                      <a:pPr algn="ctr" fontAlgn="ctr"/>
                      <a:r>
                        <a:rPr lang="en-IN" sz="900" b="1" i="0" u="none" strike="noStrike">
                          <a:solidFill>
                            <a:srgbClr val="000000"/>
                          </a:solidFill>
                          <a:effectLst/>
                          <a:latin typeface="Arial" panose="020B0604020202020204" pitchFamily="34" charset="0"/>
                        </a:rPr>
                        <a:t>3</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0.946955</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0.053045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980971992"/>
                  </a:ext>
                </a:extLst>
              </a:tr>
              <a:tr h="239634">
                <a:tc>
                  <a:txBody>
                    <a:bodyPr/>
                    <a:lstStyle/>
                    <a:p>
                      <a:pPr algn="ctr" fontAlgn="ctr"/>
                      <a:r>
                        <a:rPr lang="en-IN" sz="900" b="1" i="0" u="none" strike="noStrike">
                          <a:solidFill>
                            <a:srgbClr val="000000"/>
                          </a:solidFill>
                          <a:effectLst/>
                          <a:latin typeface="Arial" panose="020B0604020202020204" pitchFamily="34" charset="0"/>
                        </a:rPr>
                        <a:t>4</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0.935079</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0.064921</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55082291"/>
                  </a:ext>
                </a:extLst>
              </a:tr>
              <a:tr h="239634">
                <a:tc>
                  <a:txBody>
                    <a:bodyPr/>
                    <a:lstStyle/>
                    <a:p>
                      <a:pPr algn="ctr" fontAlgn="ctr"/>
                      <a:r>
                        <a:rPr lang="en-IN" sz="900" b="1" i="0" u="none" strike="noStrike">
                          <a:solidFill>
                            <a:srgbClr val="000000"/>
                          </a:solidFill>
                          <a:effectLst/>
                          <a:latin typeface="Arial" panose="020B0604020202020204" pitchFamily="34" charset="0"/>
                        </a:rPr>
                        <a:t>5</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dirty="0">
                          <a:solidFill>
                            <a:srgbClr val="000000"/>
                          </a:solidFill>
                          <a:effectLst/>
                          <a:latin typeface="Arial" panose="020B0604020202020204" pitchFamily="34" charset="0"/>
                        </a:rPr>
                        <a:t>0.945767</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0.054233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762939093"/>
                  </a:ext>
                </a:extLst>
              </a:tr>
              <a:tr h="239634">
                <a:tc>
                  <a:txBody>
                    <a:bodyPr/>
                    <a:lstStyle/>
                    <a:p>
                      <a:pPr algn="ctr" fontAlgn="ctr"/>
                      <a:r>
                        <a:rPr lang="en-IN" sz="900" b="1" i="0" u="none" strike="noStrike">
                          <a:solidFill>
                            <a:srgbClr val="000000"/>
                          </a:solidFill>
                          <a:effectLst/>
                          <a:latin typeface="Arial" panose="020B0604020202020204" pitchFamily="34" charset="0"/>
                        </a:rPr>
                        <a:t>6</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0.937365</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0.062635</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123108696"/>
                  </a:ext>
                </a:extLst>
              </a:tr>
              <a:tr h="239634">
                <a:tc>
                  <a:txBody>
                    <a:bodyPr/>
                    <a:lstStyle/>
                    <a:p>
                      <a:pPr algn="ctr" fontAlgn="ctr"/>
                      <a:r>
                        <a:rPr lang="en-IN" sz="900" b="1" i="0" u="none" strike="noStrike">
                          <a:solidFill>
                            <a:srgbClr val="000000"/>
                          </a:solidFill>
                          <a:effectLst/>
                          <a:latin typeface="Arial" panose="020B0604020202020204" pitchFamily="34" charset="0"/>
                        </a:rPr>
                        <a:t>7</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0.949227</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0.050773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011336108"/>
                  </a:ext>
                </a:extLst>
              </a:tr>
              <a:tr h="239634">
                <a:tc>
                  <a:txBody>
                    <a:bodyPr/>
                    <a:lstStyle/>
                    <a:p>
                      <a:pPr algn="ctr" fontAlgn="ctr"/>
                      <a:r>
                        <a:rPr lang="en-IN" sz="900" b="1" i="0" u="none" strike="noStrike">
                          <a:solidFill>
                            <a:srgbClr val="000000"/>
                          </a:solidFill>
                          <a:effectLst/>
                          <a:latin typeface="Arial" panose="020B0604020202020204" pitchFamily="34" charset="0"/>
                        </a:rPr>
                        <a:t>8</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0.926941</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0.073059</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429692218"/>
                  </a:ext>
                </a:extLst>
              </a:tr>
              <a:tr h="239634">
                <a:tc>
                  <a:txBody>
                    <a:bodyPr/>
                    <a:lstStyle/>
                    <a:p>
                      <a:pPr algn="ctr" fontAlgn="ctr"/>
                      <a:r>
                        <a:rPr lang="en-IN" sz="900" b="1" i="0" u="none" strike="noStrike">
                          <a:solidFill>
                            <a:srgbClr val="000000"/>
                          </a:solidFill>
                          <a:effectLst/>
                          <a:latin typeface="Arial" panose="020B0604020202020204" pitchFamily="34" charset="0"/>
                        </a:rPr>
                        <a:t>9</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0.841422</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0.158578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509428321"/>
                  </a:ext>
                </a:extLst>
              </a:tr>
              <a:tr h="239634">
                <a:tc>
                  <a:txBody>
                    <a:bodyPr/>
                    <a:lstStyle/>
                    <a:p>
                      <a:pPr algn="ctr" fontAlgn="ctr"/>
                      <a:r>
                        <a:rPr lang="en-IN" sz="900" b="1" i="0" u="none" strike="noStrike">
                          <a:solidFill>
                            <a:srgbClr val="000000"/>
                          </a:solidFill>
                          <a:effectLst/>
                          <a:latin typeface="Arial" panose="020B0604020202020204" pitchFamily="34" charset="0"/>
                        </a:rPr>
                        <a:t>10</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0.810351</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0.189649</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713794860"/>
                  </a:ext>
                </a:extLst>
              </a:tr>
              <a:tr h="239634">
                <a:tc>
                  <a:txBody>
                    <a:bodyPr/>
                    <a:lstStyle/>
                    <a:p>
                      <a:pPr algn="ctr" fontAlgn="ctr"/>
                      <a:r>
                        <a:rPr lang="en-IN" sz="900" b="1" i="0" u="none" strike="noStrike">
                          <a:solidFill>
                            <a:srgbClr val="000000"/>
                          </a:solidFill>
                          <a:effectLst/>
                          <a:latin typeface="Arial" panose="020B0604020202020204" pitchFamily="34" charset="0"/>
                        </a:rPr>
                        <a:t>11</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0.746725</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0.253275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209609401"/>
                  </a:ext>
                </a:extLst>
              </a:tr>
              <a:tr h="239634">
                <a:tc>
                  <a:txBody>
                    <a:bodyPr/>
                    <a:lstStyle/>
                    <a:p>
                      <a:pPr algn="ctr" fontAlgn="ctr"/>
                      <a:r>
                        <a:rPr lang="en-IN" sz="900" b="1" i="0" u="none" strike="noStrike">
                          <a:solidFill>
                            <a:srgbClr val="000000"/>
                          </a:solidFill>
                          <a:effectLst/>
                          <a:latin typeface="Arial" panose="020B0604020202020204" pitchFamily="34" charset="0"/>
                        </a:rPr>
                        <a:t>12</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0.742036</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0.257964</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974815935"/>
                  </a:ext>
                </a:extLst>
              </a:tr>
              <a:tr h="239634">
                <a:tc>
                  <a:txBody>
                    <a:bodyPr/>
                    <a:lstStyle/>
                    <a:p>
                      <a:pPr algn="ctr" fontAlgn="ctr"/>
                      <a:r>
                        <a:rPr lang="en-IN" sz="900" b="1" i="0" u="none" strike="noStrike">
                          <a:solidFill>
                            <a:srgbClr val="000000"/>
                          </a:solidFill>
                          <a:effectLst/>
                          <a:latin typeface="Arial" panose="020B0604020202020204" pitchFamily="34" charset="0"/>
                        </a:rPr>
                        <a:t>13</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0.587165</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0.412835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54347187"/>
                  </a:ext>
                </a:extLst>
              </a:tr>
              <a:tr h="239634">
                <a:tc>
                  <a:txBody>
                    <a:bodyPr/>
                    <a:lstStyle/>
                    <a:p>
                      <a:pPr algn="ctr" fontAlgn="ctr"/>
                      <a:r>
                        <a:rPr lang="en-IN" sz="900" b="1" i="0" u="none" strike="noStrike">
                          <a:solidFill>
                            <a:srgbClr val="000000"/>
                          </a:solidFill>
                          <a:effectLst/>
                          <a:latin typeface="Arial" panose="020B0604020202020204" pitchFamily="34" charset="0"/>
                        </a:rPr>
                        <a:t>14</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0.450884</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0.549116</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234109738"/>
                  </a:ext>
                </a:extLst>
              </a:tr>
              <a:tr h="239634">
                <a:tc>
                  <a:txBody>
                    <a:bodyPr/>
                    <a:lstStyle/>
                    <a:p>
                      <a:pPr algn="ctr" fontAlgn="ctr"/>
                      <a:r>
                        <a:rPr lang="en-IN" sz="900" b="1" i="0" u="none" strike="noStrike">
                          <a:solidFill>
                            <a:srgbClr val="000000"/>
                          </a:solidFill>
                          <a:effectLst/>
                          <a:latin typeface="Arial" panose="020B0604020202020204" pitchFamily="34" charset="0"/>
                        </a:rPr>
                        <a:t>15</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0.260192</a:t>
                      </a:r>
                    </a:p>
                  </a:txBody>
                  <a:tcPr marL="7620" marR="7620" marT="7620" marB="0" anchor="ctr">
                    <a:lnL>
                      <a:noFill/>
                    </a:lnL>
                    <a:lnR>
                      <a:noFill/>
                    </a:lnR>
                    <a:lnT>
                      <a:noFill/>
                    </a:lnT>
                    <a:lnB>
                      <a:noFill/>
                    </a:lnB>
                    <a:solidFill>
                      <a:srgbClr val="F5F5F5"/>
                    </a:solidFill>
                  </a:tcPr>
                </a:tc>
                <a:tc>
                  <a:txBody>
                    <a:bodyPr/>
                    <a:lstStyle/>
                    <a:p>
                      <a:pPr algn="ctr" fontAlgn="ctr"/>
                      <a:r>
                        <a:rPr lang="en-IN" sz="900" b="1" i="0" u="none" strike="noStrike">
                          <a:solidFill>
                            <a:srgbClr val="000000"/>
                          </a:solidFill>
                          <a:effectLst/>
                          <a:latin typeface="Arial" panose="020B0604020202020204" pitchFamily="34" charset="0"/>
                        </a:rPr>
                        <a:t>0.739808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945287694"/>
                  </a:ext>
                </a:extLst>
              </a:tr>
              <a:tr h="239634">
                <a:tc>
                  <a:txBody>
                    <a:bodyPr/>
                    <a:lstStyle/>
                    <a:p>
                      <a:pPr algn="ctr" fontAlgn="ctr"/>
                      <a:r>
                        <a:rPr lang="en-IN" sz="900" b="1" i="0" u="none" strike="noStrike">
                          <a:solidFill>
                            <a:srgbClr val="000000"/>
                          </a:solidFill>
                          <a:effectLst/>
                          <a:latin typeface="Arial" panose="020B0604020202020204" pitchFamily="34" charset="0"/>
                        </a:rPr>
                        <a:t>16</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a:solidFill>
                            <a:srgbClr val="000000"/>
                          </a:solidFill>
                          <a:effectLst/>
                          <a:latin typeface="Arial" panose="020B0604020202020204" pitchFamily="34" charset="0"/>
                        </a:rPr>
                        <a:t>0.274411</a:t>
                      </a:r>
                    </a:p>
                  </a:txBody>
                  <a:tcPr marL="7620" marR="7620" marT="7620" marB="0" anchor="ctr">
                    <a:lnL>
                      <a:noFill/>
                    </a:lnL>
                    <a:lnR>
                      <a:noFill/>
                    </a:lnR>
                    <a:lnT>
                      <a:noFill/>
                    </a:lnT>
                    <a:lnB>
                      <a:noFill/>
                    </a:lnB>
                    <a:solidFill>
                      <a:srgbClr val="FFFFFF"/>
                    </a:solidFill>
                  </a:tcPr>
                </a:tc>
                <a:tc>
                  <a:txBody>
                    <a:bodyPr/>
                    <a:lstStyle/>
                    <a:p>
                      <a:pPr algn="ctr" fontAlgn="ctr"/>
                      <a:r>
                        <a:rPr lang="en-IN" sz="900" b="1" i="0" u="none" strike="noStrike" dirty="0">
                          <a:solidFill>
                            <a:srgbClr val="000000"/>
                          </a:solidFill>
                          <a:effectLst/>
                          <a:latin typeface="Arial" panose="020B0604020202020204" pitchFamily="34" charset="0"/>
                        </a:rPr>
                        <a:t>0.725589</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634553682"/>
                  </a:ext>
                </a:extLst>
              </a:tr>
            </a:tbl>
          </a:graphicData>
        </a:graphic>
      </p:graphicFrame>
      <p:sp>
        <p:nvSpPr>
          <p:cNvPr id="8" name="Arrow: Down 7">
            <a:extLst>
              <a:ext uri="{FF2B5EF4-FFF2-40B4-BE49-F238E27FC236}">
                <a16:creationId xmlns:a16="http://schemas.microsoft.com/office/drawing/2014/main" id="{DE2F7A43-4073-43F9-AF4D-8957D7433AFB}"/>
              </a:ext>
            </a:extLst>
          </p:cNvPr>
          <p:cNvSpPr/>
          <p:nvPr/>
        </p:nvSpPr>
        <p:spPr>
          <a:xfrm>
            <a:off x="3888419" y="3429000"/>
            <a:ext cx="328474" cy="19153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31B6E49-E5C9-4A15-AA26-A02B241F7C16}"/>
              </a:ext>
            </a:extLst>
          </p:cNvPr>
          <p:cNvSpPr txBox="1"/>
          <p:nvPr/>
        </p:nvSpPr>
        <p:spPr>
          <a:xfrm>
            <a:off x="4953739" y="3204839"/>
            <a:ext cx="5264458" cy="923330"/>
          </a:xfrm>
          <a:prstGeom prst="rect">
            <a:avLst/>
          </a:prstGeom>
          <a:noFill/>
        </p:spPr>
        <p:txBody>
          <a:bodyPr wrap="square" rtlCol="0">
            <a:spAutoFit/>
          </a:bodyPr>
          <a:lstStyle/>
          <a:p>
            <a:r>
              <a:rPr lang="en-IN" dirty="0"/>
              <a:t>As we have high </a:t>
            </a:r>
            <a:r>
              <a:rPr lang="en-IN" dirty="0" err="1"/>
              <a:t>educational_num</a:t>
            </a:r>
            <a:r>
              <a:rPr lang="en-IN" dirty="0"/>
              <a:t>, the percentage of population getting salary greater than 50K is increasing</a:t>
            </a:r>
          </a:p>
        </p:txBody>
      </p:sp>
    </p:spTree>
    <p:extLst>
      <p:ext uri="{BB962C8B-B14F-4D97-AF65-F5344CB8AC3E}">
        <p14:creationId xmlns:p14="http://schemas.microsoft.com/office/powerpoint/2010/main" val="19905544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284</TotalTime>
  <Words>525</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medium-content-serif-font</vt:lpstr>
      <vt:lpstr>Trebuchet MS</vt:lpstr>
      <vt:lpstr>Berlin</vt:lpstr>
      <vt:lpstr>Income Prediction</vt:lpstr>
      <vt:lpstr>Problem Statement</vt:lpstr>
      <vt:lpstr>Objective</vt:lpstr>
      <vt:lpstr>DATA SUMMARY</vt:lpstr>
      <vt:lpstr>Exploratory Data Analysis</vt:lpstr>
      <vt:lpstr>Missing Values</vt:lpstr>
      <vt:lpstr>Age</vt:lpstr>
      <vt:lpstr>Work class and Education</vt:lpstr>
      <vt:lpstr>Educational_num</vt:lpstr>
      <vt:lpstr>Occupation</vt:lpstr>
      <vt:lpstr>Relationship and Gender</vt:lpstr>
      <vt:lpstr>Capital gain and capital loss</vt:lpstr>
      <vt:lpstr>Hours per Week</vt:lpstr>
      <vt:lpstr>Modelling</vt:lpstr>
      <vt:lpstr>Predictive Accuracy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dc:title>
  <dc:creator>Indrajit Singh</dc:creator>
  <cp:lastModifiedBy>Indrajit Singh</cp:lastModifiedBy>
  <cp:revision>22</cp:revision>
  <dcterms:created xsi:type="dcterms:W3CDTF">2020-08-31T15:39:00Z</dcterms:created>
  <dcterms:modified xsi:type="dcterms:W3CDTF">2020-08-31T20:58:27Z</dcterms:modified>
</cp:coreProperties>
</file>