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56" r:id="rId3"/>
    <p:sldId id="281" r:id="rId4"/>
    <p:sldId id="290" r:id="rId5"/>
    <p:sldId id="293" r:id="rId6"/>
    <p:sldId id="294" r:id="rId7"/>
    <p:sldId id="296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8FBB7-861F-B612-F821-A969992340BC}" v="117" dt="2024-09-24T15:04:55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964" y="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934340" y="1918954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077" y="1149075"/>
            <a:ext cx="6131776" cy="458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SIH1554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IN" sz="2000" b="0" i="0" u="none" strike="noStrike" dirty="0">
                <a:effectLst/>
                <a:highlight>
                  <a:srgbClr val="FFFFFF"/>
                </a:highlight>
                <a:latin typeface="montserratregular"/>
              </a:rPr>
              <a:t>Smart Irrigation System for Precision Farming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regular"/>
              </a:rPr>
              <a:t>Agriculture, Food Tech &amp; Rural Development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4325" y="-10447"/>
            <a:ext cx="8115300" cy="1762125"/>
            <a:chOff x="314325" y="19050"/>
            <a:chExt cx="8115300" cy="1762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8625" y="123825"/>
              <a:ext cx="4191000" cy="14287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325" y="19050"/>
              <a:ext cx="3933825" cy="1762125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34475" y="114300"/>
            <a:ext cx="1971675" cy="16485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61" y="2038433"/>
            <a:ext cx="12191053" cy="2293577"/>
          </a:xfrm>
          <a:prstGeom prst="rect">
            <a:avLst/>
          </a:prstGeom>
        </p:spPr>
        <p:txBody>
          <a:bodyPr vert="horz" wrap="square" lIns="0" tIns="198755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565"/>
              </a:spcBef>
            </a:pP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DEPARTMENT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OF</a:t>
            </a: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ELECTRONICS</a:t>
            </a:r>
            <a:r>
              <a:rPr sz="2400" b="1" u="heavy" spc="85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AND</a:t>
            </a:r>
            <a:r>
              <a:rPr sz="2400" b="1" u="heavy" spc="65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COMMUNICATION</a:t>
            </a:r>
            <a:r>
              <a:rPr sz="2400" b="1" u="heavy" spc="155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 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ENGINEERING</a:t>
            </a:r>
            <a:endParaRPr lang="en-US" dirty="0">
              <a:ea typeface="ＭＳ Ｐゴシック"/>
            </a:endParaRPr>
          </a:p>
          <a:p>
            <a:pPr marL="12700" algn="ctr">
              <a:spcBef>
                <a:spcPts val="1565"/>
              </a:spcBef>
            </a:pPr>
            <a:r>
              <a:rPr lang="en-US" sz="2400" b="1" u="heavy" spc="-35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AGRO AQUAS</a:t>
            </a:r>
          </a:p>
          <a:p>
            <a:pPr marL="12700">
              <a:spcBef>
                <a:spcPts val="1565"/>
              </a:spcBef>
            </a:pPr>
            <a:r>
              <a:rPr lang="en-US" sz="2400" b="1" spc="-35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    </a:t>
            </a:r>
            <a:r>
              <a:rPr lang="en-US" sz="2400" b="1" u="heavy" spc="-35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PROBLEM STATEMENT</a:t>
            </a:r>
            <a:r>
              <a:rPr lang="en-US" sz="2400" b="1" spc="-35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 :</a:t>
            </a:r>
          </a:p>
          <a:p>
            <a:pPr marL="12700" algn="ctr">
              <a:spcBef>
                <a:spcPts val="1565"/>
              </a:spcBef>
            </a:pPr>
            <a:r>
              <a:rPr lang="en-US" sz="2400" b="1" u="heavy" spc="-35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SMART IRRIGATION SYSTEM FOR PRECISION FARMING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088782" y="4792662"/>
            <a:ext cx="4043787" cy="149271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lang="en-US" sz="2400" b="1" u="heavy" spc="6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 TEAM MATES</a:t>
            </a:r>
            <a:r>
              <a:rPr sz="2400" b="1" u="heavy" spc="-160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ea typeface="ＭＳ Ｐゴシック"/>
                <a:cs typeface="Times New Roman"/>
              </a:rPr>
              <a:t>:</a:t>
            </a:r>
            <a:endParaRPr sz="2400" dirty="0">
              <a:latin typeface="Times New Roman"/>
              <a:ea typeface="ＭＳ Ｐゴシック"/>
              <a:cs typeface="Times New Roman"/>
            </a:endParaRPr>
          </a:p>
          <a:p>
            <a:pPr marL="1232535" marR="5080">
              <a:lnSpc>
                <a:spcPct val="100400"/>
              </a:lnSpc>
              <a:spcBef>
                <a:spcPts val="40"/>
              </a:spcBef>
            </a:pPr>
            <a:r>
              <a:rPr sz="2400" b="1" spc="-35" dirty="0">
                <a:latin typeface="Times New Roman"/>
                <a:ea typeface="ＭＳ Ｐゴシック"/>
                <a:cs typeface="Times New Roman"/>
              </a:rPr>
              <a:t>INDRAJITH</a:t>
            </a:r>
            <a:r>
              <a:rPr sz="2400" b="1" spc="254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400" b="1" dirty="0">
                <a:latin typeface="Times New Roman"/>
                <a:ea typeface="ＭＳ Ｐゴシック"/>
                <a:cs typeface="Times New Roman"/>
              </a:rPr>
              <a:t>U</a:t>
            </a:r>
            <a:r>
              <a:rPr sz="2400" b="1" spc="-35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400" b="1" dirty="0">
                <a:latin typeface="Times New Roman"/>
                <a:ea typeface="ＭＳ Ｐゴシック"/>
                <a:cs typeface="Times New Roman"/>
              </a:rPr>
              <a:t>K</a:t>
            </a:r>
          </a:p>
          <a:p>
            <a:pPr marL="1232535" marR="5080">
              <a:lnSpc>
                <a:spcPct val="100400"/>
              </a:lnSpc>
              <a:spcBef>
                <a:spcPts val="40"/>
              </a:spcBef>
            </a:pPr>
            <a:r>
              <a:rPr lang="en-US" sz="2400" b="1" dirty="0">
                <a:latin typeface="Times New Roman"/>
                <a:ea typeface="ＭＳ Ｐゴシック"/>
                <a:cs typeface="Times New Roman"/>
              </a:rPr>
              <a:t>MANOJ KUMAR K</a:t>
            </a:r>
          </a:p>
          <a:p>
            <a:pPr marL="1232535" marR="5080">
              <a:lnSpc>
                <a:spcPct val="100400"/>
              </a:lnSpc>
              <a:spcBef>
                <a:spcPts val="40"/>
              </a:spcBef>
            </a:pPr>
            <a:r>
              <a:rPr lang="en-US" sz="2400" b="1" dirty="0">
                <a:latin typeface="Times New Roman"/>
                <a:ea typeface="ＭＳ Ｐゴシック"/>
                <a:cs typeface="Times New Roman"/>
              </a:rPr>
              <a:t>HARISH 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0431" y="5168925"/>
            <a:ext cx="2381561" cy="1133965"/>
          </a:xfrm>
          <a:prstGeom prst="rect">
            <a:avLst/>
          </a:prstGeom>
        </p:spPr>
        <p:txBody>
          <a:bodyPr vert="horz" wrap="square" lIns="0" tIns="10160" rIns="0" bIns="0" rtlCol="0" anchor="t">
            <a:spAutoFit/>
          </a:bodyPr>
          <a:lstStyle/>
          <a:p>
            <a:pPr marL="41275" marR="5080" indent="-28575" algn="just">
              <a:lnSpc>
                <a:spcPct val="100800"/>
              </a:lnSpc>
              <a:spcBef>
                <a:spcPts val="80"/>
              </a:spcBef>
            </a:pPr>
            <a:r>
              <a:rPr sz="2400" b="1">
                <a:latin typeface="Times New Roman"/>
                <a:cs typeface="Times New Roman"/>
              </a:rPr>
              <a:t>(</a:t>
            </a:r>
            <a:r>
              <a:rPr lang="en-US" sz="2400" b="1">
                <a:latin typeface="Times New Roman"/>
                <a:cs typeface="Times New Roman"/>
              </a:rPr>
              <a:t>927622BEC074)</a:t>
            </a:r>
          </a:p>
          <a:p>
            <a:pPr marL="41275" marR="5080" indent="-28575" algn="just">
              <a:lnSpc>
                <a:spcPct val="100800"/>
              </a:lnSpc>
              <a:spcBef>
                <a:spcPts val="80"/>
              </a:spcBef>
            </a:pPr>
            <a:r>
              <a:rPr lang="en-US" sz="2400" b="1">
                <a:latin typeface="Times New Roman"/>
                <a:cs typeface="Times New Roman"/>
              </a:rPr>
              <a:t>(927622BEC113)</a:t>
            </a:r>
          </a:p>
          <a:p>
            <a:pPr marL="41275" marR="5080" indent="-28575" algn="just">
              <a:lnSpc>
                <a:spcPct val="100800"/>
              </a:lnSpc>
              <a:spcBef>
                <a:spcPts val="80"/>
              </a:spcBef>
            </a:pPr>
            <a:r>
              <a:rPr lang="en-US" sz="2400" b="1">
                <a:latin typeface="Times New Roman"/>
                <a:cs typeface="Times New Roman"/>
              </a:rPr>
              <a:t>(927622BEC304)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321814" y="4794567"/>
            <a:ext cx="4405687" cy="74860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u="heavy" spc="-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400" b="1" u="heavy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400" b="1" u="heavy" spc="-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400" b="1" u="heavy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400" b="1" u="heavy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400" b="1" u="heavy" spc="2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400" b="1" u="heavy" spc="-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lang="en-US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            Mrs.S.NIVISHNA., M.E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D346074-A9F0-B41B-22A1-FDFDEBB72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36" y="1391222"/>
            <a:ext cx="1113674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moisture sensor wirelessly transmits data to the Arduino Uno via a Bluetooth module.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field data, the Arduino checks the weather report using a weather prediction module and communicates with the well's water level sensor.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the water level in the well is low, the Arduino sends a signal to the borewell water level sensor.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the borewell has enough water, the borewell motor automatically turns on to pump water into the well.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the well reaches its threshold water level, the well motor activates, and a Bluetooth-integrated wireless valve opens according to the moisture sensor's data.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the moisture level in the field reaches the threshold, the valve automatically closes, and the pump shuts off.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pressure monitoring sensor is integrated into the valve, and all data is transmitted to a mobile application via IoT for real-time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801D228-5864-4865-3A6A-EB231860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928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/>
                <a:ea typeface="ＭＳ Ｐゴシック"/>
                <a:cs typeface="Times New Roman"/>
              </a:rPr>
              <a:t>PROPOSED SYSTEM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CF9819-4B99-D116-8197-CF4175CD8611}"/>
              </a:ext>
            </a:extLst>
          </p:cNvPr>
          <p:cNvSpPr/>
          <p:nvPr/>
        </p:nvSpPr>
        <p:spPr>
          <a:xfrm>
            <a:off x="3503364" y="1087227"/>
            <a:ext cx="1872868" cy="11764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Bluetooth Integrated Wireless Moisture Sensor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0E926-C814-4EB0-C7E6-D93EF02BDF18}"/>
              </a:ext>
            </a:extLst>
          </p:cNvPr>
          <p:cNvSpPr/>
          <p:nvPr/>
        </p:nvSpPr>
        <p:spPr>
          <a:xfrm>
            <a:off x="5879336" y="1073221"/>
            <a:ext cx="1872868" cy="1190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Weather Prediction Module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ABAA6-9E1D-8C28-C3F6-C9D6C19752E9}"/>
              </a:ext>
            </a:extLst>
          </p:cNvPr>
          <p:cNvSpPr/>
          <p:nvPr/>
        </p:nvSpPr>
        <p:spPr>
          <a:xfrm>
            <a:off x="1758990" y="2679558"/>
            <a:ext cx="2104221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58ED4-B81F-DA91-517A-71DC0F94B36F}"/>
              </a:ext>
            </a:extLst>
          </p:cNvPr>
          <p:cNvSpPr/>
          <p:nvPr/>
        </p:nvSpPr>
        <p:spPr>
          <a:xfrm>
            <a:off x="4689514" y="2571434"/>
            <a:ext cx="2379643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 Controller</a:t>
            </a:r>
          </a:p>
          <a:p>
            <a:pPr algn="ctr"/>
            <a:r>
              <a:rPr lang="en-US" dirty="0"/>
              <a:t>( Arduino Uno)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23450-E909-9CEB-96AA-C6A20442259A}"/>
              </a:ext>
            </a:extLst>
          </p:cNvPr>
          <p:cNvSpPr/>
          <p:nvPr/>
        </p:nvSpPr>
        <p:spPr>
          <a:xfrm>
            <a:off x="7990864" y="2514530"/>
            <a:ext cx="2754217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LCD and IoT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B3CFC5-0B78-D234-2C5F-EB2F9455035E}"/>
              </a:ext>
            </a:extLst>
          </p:cNvPr>
          <p:cNvSpPr/>
          <p:nvPr/>
        </p:nvSpPr>
        <p:spPr>
          <a:xfrm>
            <a:off x="3922005" y="4079140"/>
            <a:ext cx="2644048" cy="991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Bore Well and Well Motor Setup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87ADB8-1FB6-4DBF-927E-0F6EC11DC447}"/>
              </a:ext>
            </a:extLst>
          </p:cNvPr>
          <p:cNvSpPr/>
          <p:nvPr/>
        </p:nvSpPr>
        <p:spPr>
          <a:xfrm>
            <a:off x="1581630" y="5430751"/>
            <a:ext cx="1830135" cy="70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Field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30836-693D-37FB-A3CD-5A53BBC5F218}"/>
              </a:ext>
            </a:extLst>
          </p:cNvPr>
          <p:cNvSpPr/>
          <p:nvPr/>
        </p:nvSpPr>
        <p:spPr>
          <a:xfrm>
            <a:off x="4056923" y="5357529"/>
            <a:ext cx="3813599" cy="854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Bluetooth Integrated Wireless Valve 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CBBF01-502F-2E7C-856C-F6802D30EA7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37282" y="5781020"/>
            <a:ext cx="744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EEA124-7CB0-0D8D-3D5B-B9F9F3B59649}"/>
              </a:ext>
            </a:extLst>
          </p:cNvPr>
          <p:cNvCxnSpPr>
            <a:cxnSpLocks/>
          </p:cNvCxnSpPr>
          <p:nvPr/>
        </p:nvCxnSpPr>
        <p:spPr>
          <a:xfrm flipV="1">
            <a:off x="837282" y="1674864"/>
            <a:ext cx="0" cy="4106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BE04D9-DD73-2651-D30D-53AA7AF98CAB}"/>
              </a:ext>
            </a:extLst>
          </p:cNvPr>
          <p:cNvCxnSpPr/>
          <p:nvPr/>
        </p:nvCxnSpPr>
        <p:spPr>
          <a:xfrm>
            <a:off x="837282" y="167232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DBAB70-D75F-1EF0-90A6-A2FC290FA1BF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837282" y="1675446"/>
            <a:ext cx="2666082" cy="19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D43095-97D1-D85D-CEA2-ABE73866F214}"/>
              </a:ext>
            </a:extLst>
          </p:cNvPr>
          <p:cNvCxnSpPr>
            <a:cxnSpLocks/>
          </p:cNvCxnSpPr>
          <p:nvPr/>
        </p:nvCxnSpPr>
        <p:spPr>
          <a:xfrm>
            <a:off x="5007399" y="2263664"/>
            <a:ext cx="0" cy="286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E10113-EBFC-A6CE-97AD-1FC3E0C3D142}"/>
              </a:ext>
            </a:extLst>
          </p:cNvPr>
          <p:cNvCxnSpPr/>
          <p:nvPr/>
        </p:nvCxnSpPr>
        <p:spPr>
          <a:xfrm>
            <a:off x="5383576" y="3730786"/>
            <a:ext cx="0" cy="348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11C6D4-1BC3-C5CD-F3C2-2B1F770E031D}"/>
              </a:ext>
            </a:extLst>
          </p:cNvPr>
          <p:cNvCxnSpPr>
            <a:cxnSpLocks/>
          </p:cNvCxnSpPr>
          <p:nvPr/>
        </p:nvCxnSpPr>
        <p:spPr>
          <a:xfrm>
            <a:off x="5405610" y="5064421"/>
            <a:ext cx="0" cy="291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26910D4-F5F1-9DB9-A74C-FE1AC33D0301}"/>
              </a:ext>
            </a:extLst>
          </p:cNvPr>
          <p:cNvCxnSpPr>
            <a:cxnSpLocks/>
          </p:cNvCxnSpPr>
          <p:nvPr/>
        </p:nvCxnSpPr>
        <p:spPr>
          <a:xfrm flipV="1">
            <a:off x="6250200" y="2270636"/>
            <a:ext cx="0" cy="300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028092-8501-F103-1516-109D8B4E5A65}"/>
              </a:ext>
            </a:extLst>
          </p:cNvPr>
          <p:cNvCxnSpPr>
            <a:cxnSpLocks/>
          </p:cNvCxnSpPr>
          <p:nvPr/>
        </p:nvCxnSpPr>
        <p:spPr>
          <a:xfrm>
            <a:off x="6566053" y="2270636"/>
            <a:ext cx="2033" cy="279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8D11474-FF88-2089-2BDB-F2EDE011D2A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9157" y="3086030"/>
            <a:ext cx="921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8D1FF44-4983-DC17-A94F-815F3234F8CB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3411765" y="5781020"/>
            <a:ext cx="645158" cy="3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12" name="Straight Arrow Connector 17411">
            <a:extLst>
              <a:ext uri="{FF2B5EF4-FFF2-40B4-BE49-F238E27FC236}">
                <a16:creationId xmlns:a16="http://schemas.microsoft.com/office/drawing/2014/main" id="{5EBA8631-4275-8AF1-86DA-4C753F72149C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863211" y="3136758"/>
            <a:ext cx="826303" cy="6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CBAD49-388D-3153-51C7-BA83C0B61197}"/>
              </a:ext>
            </a:extLst>
          </p:cNvPr>
          <p:cNvCxnSpPr/>
          <p:nvPr/>
        </p:nvCxnSpPr>
        <p:spPr>
          <a:xfrm>
            <a:off x="6815770" y="3754472"/>
            <a:ext cx="0" cy="160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33330" y="16326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26265" y="1902657"/>
            <a:ext cx="10579865" cy="336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marR="0" lvl="0" indent="-28575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Wireless data transmission between the moisture sensor and Arduino Uno via Bluetooth is achievable, while weather prediction modules can be integrated for real-time forecasts.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Water level sensors and motorized pumps for both the well and borewell are commercially available, as are IoT modules for mobile app integration.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However, the project requires precise programming for automation, stable Bluetooth and IoT connectivity, and reliable sensors to prevent malfunction.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Overall, with careful execution, this project can efficiently manage water resources and improve agricultural outcomes.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72028" y="1638605"/>
            <a:ext cx="10847942" cy="336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smart irrigation system project optimizes water usage and improves crop yield by automating water distribution based on real-time soil moisture, weather conditions, and water levels in wells and borewells.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minimizing water waste and ensuring crops receive the right amount of water, it promotes sustainable agriculture.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integration of IoT allows farmers to monitor and control the system remotely via a mobile application, providing convenience and enhancing decision-making.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reduces manual labor, prevents over-irrigation, and helps conserve water, making it highly beneficial for areas facing water scarcity or aiming for efficient resource management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23900" y="1254986"/>
            <a:ext cx="10553702" cy="461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[1] "Smart Irrigation System Using Bluetooth" by IJARCCE (International Journal of Advanced Research in Computer Engineering &amp; Technology).</a:t>
            </a:r>
          </a:p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"Automatic Irrigation System Using Bluetooth" by IRJET (International Research Journal of Engineering and Technology).</a:t>
            </a:r>
          </a:p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[3] "Smart Irrigation System Based on Bluetooth" by IJSRD (International Journal of Scientific Research and Development).</a:t>
            </a:r>
          </a:p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"Bluetooth-Based Smart Irrigation System" by IEEE (Institute of Electrical and Electronics Engineers).</a:t>
            </a:r>
          </a:p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[5] "Smart Irrigation System Using Bluetooth and Arduino" by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Instructables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[6] "Automatic Irrigation System Using Bluetooth and Raspberry Pi" by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Hackster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7659</TotalTime>
  <Words>611</Words>
  <Application>Microsoft Office PowerPoint</Application>
  <PresentationFormat>Widescreen</PresentationFormat>
  <Paragraphs>74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SMART INDIA HACKATHON 2024</vt:lpstr>
      <vt:lpstr>PowerPoint Presentation</vt:lpstr>
      <vt:lpstr>PROPOSED SYSTEM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indrajith k</cp:lastModifiedBy>
  <cp:revision>182</cp:revision>
  <dcterms:created xsi:type="dcterms:W3CDTF">2013-12-12T18:46:50Z</dcterms:created>
  <dcterms:modified xsi:type="dcterms:W3CDTF">2024-09-24T15:05:30Z</dcterms:modified>
  <cp:category/>
</cp:coreProperties>
</file>