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 id="263" r:id="rId6"/>
    <p:sldId id="264" r:id="rId7"/>
    <p:sldId id="257" r:id="rId8"/>
    <p:sldId id="265" r:id="rId9"/>
    <p:sldId id="275" r:id="rId10"/>
    <p:sldId id="276" r:id="rId11"/>
    <p:sldId id="266" r:id="rId12"/>
    <p:sldId id="269" r:id="rId13"/>
    <p:sldId id="272" r:id="rId14"/>
    <p:sldId id="274"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B55F28-F919-4454-A57D-B0CCDC3F6EBC}" v="1857" dt="2023-10-26T01:46:48.975"/>
    <p1510:client id="{B302F206-DE93-4738-80D1-09052AA0D48C}" v="110" dt="2023-10-25T23:06:48.285"/>
    <p1510:client id="{E2895E77-E8AA-4884-96B5-65F2071F9341}" v="2165" dt="2023-10-17T19:53:37.51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u="heavy">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u="heavy">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u="heavy">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02882" y="1122044"/>
            <a:ext cx="11786234" cy="518160"/>
          </a:xfrm>
          <a:prstGeom prst="rect">
            <a:avLst/>
          </a:prstGeom>
        </p:spPr>
        <p:txBody>
          <a:bodyPr wrap="square" lIns="0" tIns="0" rIns="0" bIns="0">
            <a:spAutoFit/>
          </a:bodyPr>
          <a:lstStyle>
            <a:lvl1pPr>
              <a:defRPr sz="3200" b="1" i="0" u="heavy">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5.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14325" y="-10447"/>
            <a:ext cx="8115300" cy="1762125"/>
            <a:chOff x="314325" y="19050"/>
            <a:chExt cx="8115300" cy="1762125"/>
          </a:xfrm>
        </p:grpSpPr>
        <p:pic>
          <p:nvPicPr>
            <p:cNvPr id="3" name="object 3"/>
            <p:cNvPicPr/>
            <p:nvPr/>
          </p:nvPicPr>
          <p:blipFill>
            <a:blip r:embed="rId2" cstate="print"/>
            <a:stretch>
              <a:fillRect/>
            </a:stretch>
          </p:blipFill>
          <p:spPr>
            <a:xfrm>
              <a:off x="4238625" y="123825"/>
              <a:ext cx="4191000" cy="1428750"/>
            </a:xfrm>
            <a:prstGeom prst="rect">
              <a:avLst/>
            </a:prstGeom>
          </p:spPr>
        </p:pic>
        <p:pic>
          <p:nvPicPr>
            <p:cNvPr id="4" name="object 4"/>
            <p:cNvPicPr/>
            <p:nvPr/>
          </p:nvPicPr>
          <p:blipFill>
            <a:blip r:embed="rId3" cstate="print"/>
            <a:stretch>
              <a:fillRect/>
            </a:stretch>
          </p:blipFill>
          <p:spPr>
            <a:xfrm>
              <a:off x="314325" y="19050"/>
              <a:ext cx="3933825" cy="1762125"/>
            </a:xfrm>
            <a:prstGeom prst="rect">
              <a:avLst/>
            </a:prstGeom>
          </p:spPr>
        </p:pic>
      </p:grpSp>
      <p:pic>
        <p:nvPicPr>
          <p:cNvPr id="5" name="object 5"/>
          <p:cNvPicPr/>
          <p:nvPr/>
        </p:nvPicPr>
        <p:blipFill>
          <a:blip r:embed="rId4" cstate="print"/>
          <a:stretch>
            <a:fillRect/>
          </a:stretch>
        </p:blipFill>
        <p:spPr>
          <a:xfrm>
            <a:off x="9134475" y="114300"/>
            <a:ext cx="1971675" cy="1648557"/>
          </a:xfrm>
          <a:prstGeom prst="rect">
            <a:avLst/>
          </a:prstGeom>
        </p:spPr>
      </p:pic>
      <p:sp>
        <p:nvSpPr>
          <p:cNvPr id="6" name="object 6"/>
          <p:cNvSpPr txBox="1"/>
          <p:nvPr/>
        </p:nvSpPr>
        <p:spPr>
          <a:xfrm>
            <a:off x="623887" y="2038433"/>
            <a:ext cx="10767695" cy="2457724"/>
          </a:xfrm>
          <a:prstGeom prst="rect">
            <a:avLst/>
          </a:prstGeom>
        </p:spPr>
        <p:txBody>
          <a:bodyPr vert="horz" wrap="square" lIns="0" tIns="198755" rIns="0" bIns="0" rtlCol="0" anchor="t">
            <a:spAutoFit/>
          </a:bodyPr>
          <a:lstStyle/>
          <a:p>
            <a:pPr marL="12700" algn="ctr">
              <a:lnSpc>
                <a:spcPct val="100000"/>
              </a:lnSpc>
              <a:spcBef>
                <a:spcPts val="1565"/>
              </a:spcBef>
            </a:pPr>
            <a:r>
              <a:rPr sz="2400" b="1" u="heavy" spc="-30" dirty="0">
                <a:uFill>
                  <a:solidFill>
                    <a:srgbClr val="000000"/>
                  </a:solidFill>
                </a:uFill>
                <a:latin typeface="Times New Roman"/>
                <a:cs typeface="Times New Roman"/>
              </a:rPr>
              <a:t>DEPARTMENT </a:t>
            </a:r>
            <a:r>
              <a:rPr sz="2400" b="1" u="heavy" dirty="0">
                <a:uFill>
                  <a:solidFill>
                    <a:srgbClr val="000000"/>
                  </a:solidFill>
                </a:uFill>
                <a:latin typeface="Times New Roman"/>
                <a:cs typeface="Times New Roman"/>
              </a:rPr>
              <a:t>OF</a:t>
            </a:r>
            <a:r>
              <a:rPr sz="2400" b="1" u="heavy" spc="-105" dirty="0">
                <a:uFill>
                  <a:solidFill>
                    <a:srgbClr val="000000"/>
                  </a:solidFill>
                </a:uFill>
                <a:latin typeface="Times New Roman"/>
                <a:cs typeface="Times New Roman"/>
              </a:rPr>
              <a:t> </a:t>
            </a:r>
            <a:r>
              <a:rPr sz="2400" b="1" u="heavy" spc="-25" dirty="0">
                <a:uFill>
                  <a:solidFill>
                    <a:srgbClr val="000000"/>
                  </a:solidFill>
                </a:uFill>
                <a:latin typeface="Times New Roman"/>
                <a:cs typeface="Times New Roman"/>
              </a:rPr>
              <a:t>ELECTRONICS</a:t>
            </a:r>
            <a:r>
              <a:rPr sz="2400" b="1" u="heavy" spc="85" dirty="0">
                <a:uFill>
                  <a:solidFill>
                    <a:srgbClr val="000000"/>
                  </a:solidFill>
                </a:uFill>
                <a:latin typeface="Times New Roman"/>
                <a:cs typeface="Times New Roman"/>
              </a:rPr>
              <a:t> </a:t>
            </a:r>
            <a:r>
              <a:rPr sz="2400" b="1" u="heavy" spc="-10" dirty="0">
                <a:uFill>
                  <a:solidFill>
                    <a:srgbClr val="000000"/>
                  </a:solidFill>
                </a:uFill>
                <a:latin typeface="Times New Roman"/>
                <a:cs typeface="Times New Roman"/>
              </a:rPr>
              <a:t>AND</a:t>
            </a:r>
            <a:r>
              <a:rPr sz="2400" b="1" u="heavy" spc="65" dirty="0">
                <a:uFill>
                  <a:solidFill>
                    <a:srgbClr val="000000"/>
                  </a:solidFill>
                </a:uFill>
                <a:latin typeface="Times New Roman"/>
                <a:cs typeface="Times New Roman"/>
              </a:rPr>
              <a:t> </a:t>
            </a:r>
            <a:r>
              <a:rPr sz="2400" b="1" u="heavy" spc="-25" dirty="0">
                <a:uFill>
                  <a:solidFill>
                    <a:srgbClr val="000000"/>
                  </a:solidFill>
                </a:uFill>
                <a:latin typeface="Times New Roman"/>
                <a:cs typeface="Times New Roman"/>
              </a:rPr>
              <a:t>COMMUNICATION</a:t>
            </a:r>
            <a:r>
              <a:rPr sz="2400" b="1" u="heavy" spc="155" dirty="0">
                <a:uFill>
                  <a:solidFill>
                    <a:srgbClr val="000000"/>
                  </a:solidFill>
                </a:uFill>
                <a:latin typeface="Times New Roman"/>
                <a:cs typeface="Times New Roman"/>
              </a:rPr>
              <a:t> </a:t>
            </a:r>
            <a:r>
              <a:rPr sz="2400" b="1" u="heavy" spc="-35" dirty="0">
                <a:uFill>
                  <a:solidFill>
                    <a:srgbClr val="000000"/>
                  </a:solidFill>
                </a:uFill>
                <a:latin typeface="Times New Roman"/>
                <a:cs typeface="Times New Roman"/>
              </a:rPr>
              <a:t>ENGINEERING</a:t>
            </a:r>
            <a:endParaRPr lang="en-US" dirty="0"/>
          </a:p>
          <a:p>
            <a:pPr marL="12700" algn="ctr">
              <a:spcBef>
                <a:spcPts val="1565"/>
              </a:spcBef>
            </a:pPr>
            <a:r>
              <a:rPr lang="en-US" sz="2400" b="1" u="heavy" spc="-35" dirty="0">
                <a:uFill>
                  <a:solidFill>
                    <a:srgbClr val="000000"/>
                  </a:solidFill>
                </a:uFill>
                <a:latin typeface="Times New Roman"/>
                <a:cs typeface="Times New Roman"/>
              </a:rPr>
              <a:t>18ECP104L-MINOR PROJECT II</a:t>
            </a:r>
          </a:p>
          <a:p>
            <a:pPr marL="12700" algn="ctr">
              <a:spcBef>
                <a:spcPts val="1565"/>
              </a:spcBef>
            </a:pPr>
            <a:r>
              <a:rPr lang="en-US" sz="2400" b="1" u="sng" dirty="0">
                <a:latin typeface="Times New Roman" panose="02020603050405020304" pitchFamily="18" charset="0"/>
                <a:cs typeface="Times New Roman" panose="02020603050405020304" pitchFamily="18" charset="0"/>
              </a:rPr>
              <a:t>AUTOMATIC REGULATION  OF  VALVES  FOR RELEASE  OF  WATER  BASED UPON SOIL MOISTURE AVAILABILITY IN THE ROOT ZONE OF CROP</a:t>
            </a:r>
          </a:p>
        </p:txBody>
      </p:sp>
      <p:sp>
        <p:nvSpPr>
          <p:cNvPr id="7" name="object 7"/>
          <p:cNvSpPr txBox="1"/>
          <p:nvPr/>
        </p:nvSpPr>
        <p:spPr>
          <a:xfrm>
            <a:off x="5563234" y="4792662"/>
            <a:ext cx="3569335" cy="1860550"/>
          </a:xfrm>
          <a:prstGeom prst="rect">
            <a:avLst/>
          </a:prstGeom>
        </p:spPr>
        <p:txBody>
          <a:bodyPr vert="horz" wrap="square" lIns="0" tIns="12700" rIns="0" bIns="0" rtlCol="0">
            <a:spAutoFit/>
          </a:bodyPr>
          <a:lstStyle/>
          <a:p>
            <a:pPr marL="12700">
              <a:lnSpc>
                <a:spcPts val="2865"/>
              </a:lnSpc>
              <a:spcBef>
                <a:spcPts val="100"/>
              </a:spcBef>
            </a:pPr>
            <a:r>
              <a:rPr sz="2400" b="1" u="heavy" spc="25" dirty="0">
                <a:uFill>
                  <a:solidFill>
                    <a:srgbClr val="000000"/>
                  </a:solidFill>
                </a:uFill>
                <a:latin typeface="Times New Roman"/>
                <a:cs typeface="Times New Roman"/>
              </a:rPr>
              <a:t>P</a:t>
            </a:r>
            <a:r>
              <a:rPr sz="2400" b="1" u="heavy" spc="-10" dirty="0">
                <a:uFill>
                  <a:solidFill>
                    <a:srgbClr val="000000"/>
                  </a:solidFill>
                </a:uFill>
                <a:latin typeface="Times New Roman"/>
                <a:cs typeface="Times New Roman"/>
              </a:rPr>
              <a:t>R</a:t>
            </a:r>
            <a:r>
              <a:rPr sz="2400" b="1" u="heavy" spc="-30" dirty="0">
                <a:uFill>
                  <a:solidFill>
                    <a:srgbClr val="000000"/>
                  </a:solidFill>
                </a:uFill>
                <a:latin typeface="Times New Roman"/>
                <a:cs typeface="Times New Roman"/>
              </a:rPr>
              <a:t>E</a:t>
            </a:r>
            <a:r>
              <a:rPr sz="2400" b="1" u="heavy" spc="10" dirty="0">
                <a:uFill>
                  <a:solidFill>
                    <a:srgbClr val="000000"/>
                  </a:solidFill>
                </a:uFill>
                <a:latin typeface="Times New Roman"/>
                <a:cs typeface="Times New Roman"/>
              </a:rPr>
              <a:t>S</a:t>
            </a:r>
            <a:r>
              <a:rPr sz="2400" b="1" u="heavy" spc="-30" dirty="0">
                <a:uFill>
                  <a:solidFill>
                    <a:srgbClr val="000000"/>
                  </a:solidFill>
                </a:uFill>
                <a:latin typeface="Times New Roman"/>
                <a:cs typeface="Times New Roman"/>
              </a:rPr>
              <a:t>E</a:t>
            </a:r>
            <a:r>
              <a:rPr sz="2400" b="1" u="heavy" spc="-10" dirty="0">
                <a:uFill>
                  <a:solidFill>
                    <a:srgbClr val="000000"/>
                  </a:solidFill>
                </a:uFill>
                <a:latin typeface="Times New Roman"/>
                <a:cs typeface="Times New Roman"/>
              </a:rPr>
              <a:t>N</a:t>
            </a:r>
            <a:r>
              <a:rPr sz="2400" b="1" u="heavy" spc="-30" dirty="0">
                <a:uFill>
                  <a:solidFill>
                    <a:srgbClr val="000000"/>
                  </a:solidFill>
                </a:uFill>
                <a:latin typeface="Times New Roman"/>
                <a:cs typeface="Times New Roman"/>
              </a:rPr>
              <a:t>TE</a:t>
            </a:r>
            <a:r>
              <a:rPr sz="2400" b="1" u="heavy" dirty="0">
                <a:uFill>
                  <a:solidFill>
                    <a:srgbClr val="000000"/>
                  </a:solidFill>
                </a:uFill>
                <a:latin typeface="Times New Roman"/>
                <a:cs typeface="Times New Roman"/>
              </a:rPr>
              <a:t>D</a:t>
            </a:r>
            <a:r>
              <a:rPr sz="2400" b="1" u="heavy" spc="60" dirty="0">
                <a:uFill>
                  <a:solidFill>
                    <a:srgbClr val="000000"/>
                  </a:solidFill>
                </a:uFill>
                <a:latin typeface="Times New Roman"/>
                <a:cs typeface="Times New Roman"/>
              </a:rPr>
              <a:t> </a:t>
            </a:r>
            <a:r>
              <a:rPr sz="2400" b="1" u="heavy" spc="45" dirty="0">
                <a:uFill>
                  <a:solidFill>
                    <a:srgbClr val="000000"/>
                  </a:solidFill>
                </a:uFill>
                <a:latin typeface="Times New Roman"/>
                <a:cs typeface="Times New Roman"/>
              </a:rPr>
              <a:t>B</a:t>
            </a:r>
            <a:r>
              <a:rPr sz="2400" b="1" u="heavy" dirty="0">
                <a:uFill>
                  <a:solidFill>
                    <a:srgbClr val="000000"/>
                  </a:solidFill>
                </a:uFill>
                <a:latin typeface="Times New Roman"/>
                <a:cs typeface="Times New Roman"/>
              </a:rPr>
              <a:t>Y</a:t>
            </a:r>
            <a:r>
              <a:rPr sz="2400" b="1" u="heavy" spc="-160" dirty="0">
                <a:uFill>
                  <a:solidFill>
                    <a:srgbClr val="000000"/>
                  </a:solidFill>
                </a:uFill>
                <a:latin typeface="Times New Roman"/>
                <a:cs typeface="Times New Roman"/>
              </a:rPr>
              <a:t> </a:t>
            </a:r>
            <a:r>
              <a:rPr sz="2400" b="1" u="heavy" dirty="0">
                <a:uFill>
                  <a:solidFill>
                    <a:srgbClr val="000000"/>
                  </a:solidFill>
                </a:uFill>
                <a:latin typeface="Times New Roman"/>
                <a:cs typeface="Times New Roman"/>
              </a:rPr>
              <a:t>:</a:t>
            </a:r>
            <a:endParaRPr sz="2400">
              <a:latin typeface="Times New Roman"/>
              <a:cs typeface="Times New Roman"/>
            </a:endParaRPr>
          </a:p>
          <a:p>
            <a:pPr marL="1232535">
              <a:lnSpc>
                <a:spcPts val="2865"/>
              </a:lnSpc>
            </a:pPr>
            <a:r>
              <a:rPr sz="2400" b="1" spc="-20" dirty="0">
                <a:latin typeface="Times New Roman"/>
                <a:cs typeface="Times New Roman"/>
              </a:rPr>
              <a:t>HARISH</a:t>
            </a:r>
            <a:r>
              <a:rPr sz="2400" b="1" spc="30" dirty="0">
                <a:latin typeface="Times New Roman"/>
                <a:cs typeface="Times New Roman"/>
              </a:rPr>
              <a:t> </a:t>
            </a:r>
            <a:r>
              <a:rPr sz="2400" b="1" dirty="0">
                <a:latin typeface="Times New Roman"/>
                <a:cs typeface="Times New Roman"/>
              </a:rPr>
              <a:t>K</a:t>
            </a:r>
            <a:endParaRPr sz="2400">
              <a:latin typeface="Times New Roman"/>
              <a:cs typeface="Times New Roman"/>
            </a:endParaRPr>
          </a:p>
          <a:p>
            <a:pPr marL="1232535" marR="5080">
              <a:lnSpc>
                <a:spcPct val="100400"/>
              </a:lnSpc>
              <a:spcBef>
                <a:spcPts val="40"/>
              </a:spcBef>
            </a:pPr>
            <a:r>
              <a:rPr sz="2400" b="1" spc="-35" dirty="0">
                <a:latin typeface="Times New Roman"/>
                <a:cs typeface="Times New Roman"/>
              </a:rPr>
              <a:t>INDRAJITH</a:t>
            </a:r>
            <a:r>
              <a:rPr sz="2400" b="1" spc="254" dirty="0">
                <a:latin typeface="Times New Roman"/>
                <a:cs typeface="Times New Roman"/>
              </a:rPr>
              <a:t> </a:t>
            </a:r>
            <a:r>
              <a:rPr sz="2400" b="1" dirty="0">
                <a:latin typeface="Times New Roman"/>
                <a:cs typeface="Times New Roman"/>
              </a:rPr>
              <a:t>U</a:t>
            </a:r>
            <a:r>
              <a:rPr sz="2400" b="1" spc="-35" dirty="0">
                <a:latin typeface="Times New Roman"/>
                <a:cs typeface="Times New Roman"/>
              </a:rPr>
              <a:t> </a:t>
            </a:r>
            <a:r>
              <a:rPr sz="2400" b="1" dirty="0">
                <a:latin typeface="Times New Roman"/>
                <a:cs typeface="Times New Roman"/>
              </a:rPr>
              <a:t>K </a:t>
            </a:r>
            <a:r>
              <a:rPr sz="2400" b="1" spc="-585" dirty="0">
                <a:latin typeface="Times New Roman"/>
                <a:cs typeface="Times New Roman"/>
              </a:rPr>
              <a:t> </a:t>
            </a:r>
            <a:r>
              <a:rPr sz="2400" b="1" spc="5" dirty="0">
                <a:latin typeface="Times New Roman"/>
                <a:cs typeface="Times New Roman"/>
              </a:rPr>
              <a:t>MADHAN </a:t>
            </a:r>
            <a:r>
              <a:rPr sz="2400" b="1" dirty="0">
                <a:latin typeface="Times New Roman"/>
                <a:cs typeface="Times New Roman"/>
              </a:rPr>
              <a:t>M </a:t>
            </a:r>
            <a:r>
              <a:rPr sz="2400" b="1" spc="5" dirty="0">
                <a:latin typeface="Times New Roman"/>
                <a:cs typeface="Times New Roman"/>
              </a:rPr>
              <a:t> MOULI</a:t>
            </a:r>
            <a:r>
              <a:rPr sz="2400" b="1" spc="-50" dirty="0">
                <a:latin typeface="Times New Roman"/>
                <a:cs typeface="Times New Roman"/>
              </a:rPr>
              <a:t> </a:t>
            </a:r>
            <a:r>
              <a:rPr sz="2400" b="1" dirty="0">
                <a:latin typeface="Times New Roman"/>
                <a:cs typeface="Times New Roman"/>
              </a:rPr>
              <a:t>S</a:t>
            </a:r>
            <a:endParaRPr sz="2400">
              <a:latin typeface="Times New Roman"/>
              <a:cs typeface="Times New Roman"/>
            </a:endParaRPr>
          </a:p>
        </p:txBody>
      </p:sp>
      <p:sp>
        <p:nvSpPr>
          <p:cNvPr id="8" name="object 8"/>
          <p:cNvSpPr txBox="1"/>
          <p:nvPr/>
        </p:nvSpPr>
        <p:spPr>
          <a:xfrm>
            <a:off x="9290431" y="5154548"/>
            <a:ext cx="2280920" cy="1498600"/>
          </a:xfrm>
          <a:prstGeom prst="rect">
            <a:avLst/>
          </a:prstGeom>
        </p:spPr>
        <p:txBody>
          <a:bodyPr vert="horz" wrap="square" lIns="0" tIns="10160" rIns="0" bIns="0" rtlCol="0">
            <a:spAutoFit/>
          </a:bodyPr>
          <a:lstStyle/>
          <a:p>
            <a:pPr marL="41275" marR="5080" indent="-28575" algn="just">
              <a:lnSpc>
                <a:spcPct val="100800"/>
              </a:lnSpc>
              <a:spcBef>
                <a:spcPts val="80"/>
              </a:spcBef>
            </a:pPr>
            <a:r>
              <a:rPr sz="2400" b="1" dirty="0">
                <a:latin typeface="Times New Roman"/>
                <a:cs typeface="Times New Roman"/>
              </a:rPr>
              <a:t>(927622BEC067) </a:t>
            </a:r>
            <a:r>
              <a:rPr sz="2400" b="1" spc="-590" dirty="0">
                <a:latin typeface="Times New Roman"/>
                <a:cs typeface="Times New Roman"/>
              </a:rPr>
              <a:t> </a:t>
            </a:r>
            <a:r>
              <a:rPr sz="2400" b="1" dirty="0">
                <a:latin typeface="Times New Roman"/>
                <a:cs typeface="Times New Roman"/>
              </a:rPr>
              <a:t>(927622BEC074) </a:t>
            </a:r>
            <a:r>
              <a:rPr sz="2400" b="1" spc="-590" dirty="0">
                <a:latin typeface="Times New Roman"/>
                <a:cs typeface="Times New Roman"/>
              </a:rPr>
              <a:t> </a:t>
            </a:r>
            <a:r>
              <a:rPr sz="2400" b="1" dirty="0">
                <a:latin typeface="Times New Roman"/>
                <a:cs typeface="Times New Roman"/>
              </a:rPr>
              <a:t>(927622BEC103) </a:t>
            </a:r>
            <a:r>
              <a:rPr sz="2400" b="1" spc="-590" dirty="0">
                <a:latin typeface="Times New Roman"/>
                <a:cs typeface="Times New Roman"/>
              </a:rPr>
              <a:t> </a:t>
            </a:r>
            <a:r>
              <a:rPr sz="2400" b="1" dirty="0">
                <a:latin typeface="Times New Roman"/>
                <a:cs typeface="Times New Roman"/>
              </a:rPr>
              <a:t>(927622BEC124)</a:t>
            </a:r>
            <a:endParaRPr sz="2400">
              <a:latin typeface="Times New Roman"/>
              <a:cs typeface="Times New Roman"/>
            </a:endParaRPr>
          </a:p>
        </p:txBody>
      </p:sp>
      <p:sp>
        <p:nvSpPr>
          <p:cNvPr id="9" name="object 9"/>
          <p:cNvSpPr txBox="1"/>
          <p:nvPr/>
        </p:nvSpPr>
        <p:spPr>
          <a:xfrm>
            <a:off x="393700" y="4794567"/>
            <a:ext cx="3126105" cy="748603"/>
          </a:xfrm>
          <a:prstGeom prst="rect">
            <a:avLst/>
          </a:prstGeom>
        </p:spPr>
        <p:txBody>
          <a:bodyPr vert="horz" wrap="square" lIns="0" tIns="12700" rIns="0" bIns="0" rtlCol="0" anchor="t">
            <a:spAutoFit/>
          </a:bodyPr>
          <a:lstStyle/>
          <a:p>
            <a:pPr marL="12700">
              <a:lnSpc>
                <a:spcPts val="2865"/>
              </a:lnSpc>
              <a:spcBef>
                <a:spcPts val="100"/>
              </a:spcBef>
            </a:pPr>
            <a:r>
              <a:rPr sz="2400" b="1" u="heavy" spc="-70" dirty="0">
                <a:uFill>
                  <a:solidFill>
                    <a:srgbClr val="000000"/>
                  </a:solidFill>
                </a:uFill>
                <a:latin typeface="Times New Roman"/>
                <a:cs typeface="Times New Roman"/>
              </a:rPr>
              <a:t>G</a:t>
            </a:r>
            <a:r>
              <a:rPr sz="2400" b="1" u="heavy" spc="-10" dirty="0">
                <a:uFill>
                  <a:solidFill>
                    <a:srgbClr val="000000"/>
                  </a:solidFill>
                </a:uFill>
                <a:latin typeface="Times New Roman"/>
                <a:cs typeface="Times New Roman"/>
              </a:rPr>
              <a:t>U</a:t>
            </a:r>
            <a:r>
              <a:rPr sz="2400" b="1" u="heavy" spc="-114" dirty="0">
                <a:uFill>
                  <a:solidFill>
                    <a:srgbClr val="000000"/>
                  </a:solidFill>
                </a:uFill>
                <a:latin typeface="Times New Roman"/>
                <a:cs typeface="Times New Roman"/>
              </a:rPr>
              <a:t>I</a:t>
            </a:r>
            <a:r>
              <a:rPr sz="2400" b="1" u="heavy" spc="-10" dirty="0">
                <a:uFill>
                  <a:solidFill>
                    <a:srgbClr val="000000"/>
                  </a:solidFill>
                </a:uFill>
                <a:latin typeface="Times New Roman"/>
                <a:cs typeface="Times New Roman"/>
              </a:rPr>
              <a:t>D</a:t>
            </a:r>
            <a:r>
              <a:rPr sz="2400" b="1" u="heavy" spc="-30" dirty="0">
                <a:uFill>
                  <a:solidFill>
                    <a:srgbClr val="000000"/>
                  </a:solidFill>
                </a:uFill>
                <a:latin typeface="Times New Roman"/>
                <a:cs typeface="Times New Roman"/>
              </a:rPr>
              <a:t>E</a:t>
            </a:r>
            <a:r>
              <a:rPr sz="2400" b="1" u="heavy" dirty="0">
                <a:uFill>
                  <a:solidFill>
                    <a:srgbClr val="000000"/>
                  </a:solidFill>
                </a:uFill>
                <a:latin typeface="Times New Roman"/>
                <a:cs typeface="Times New Roman"/>
              </a:rPr>
              <a:t>D</a:t>
            </a:r>
            <a:r>
              <a:rPr sz="2400" b="1" u="heavy" spc="210" dirty="0">
                <a:uFill>
                  <a:solidFill>
                    <a:srgbClr val="000000"/>
                  </a:solidFill>
                </a:uFill>
                <a:latin typeface="Times New Roman"/>
                <a:cs typeface="Times New Roman"/>
              </a:rPr>
              <a:t> </a:t>
            </a:r>
            <a:r>
              <a:rPr sz="2400" b="1" u="heavy" spc="45" dirty="0">
                <a:uFill>
                  <a:solidFill>
                    <a:srgbClr val="000000"/>
                  </a:solidFill>
                </a:uFill>
                <a:latin typeface="Times New Roman"/>
                <a:cs typeface="Times New Roman"/>
              </a:rPr>
              <a:t>B</a:t>
            </a:r>
            <a:r>
              <a:rPr sz="2400" b="1" u="heavy" dirty="0">
                <a:uFill>
                  <a:solidFill>
                    <a:srgbClr val="000000"/>
                  </a:solidFill>
                </a:uFill>
                <a:latin typeface="Times New Roman"/>
                <a:cs typeface="Times New Roman"/>
              </a:rPr>
              <a:t>Y</a:t>
            </a:r>
            <a:r>
              <a:rPr sz="2400" b="1" u="heavy" spc="-160" dirty="0">
                <a:uFill>
                  <a:solidFill>
                    <a:srgbClr val="000000"/>
                  </a:solidFill>
                </a:uFill>
                <a:latin typeface="Times New Roman"/>
                <a:cs typeface="Times New Roman"/>
              </a:rPr>
              <a:t> </a:t>
            </a:r>
            <a:r>
              <a:rPr sz="2400" b="1" u="heavy" dirty="0">
                <a:uFill>
                  <a:solidFill>
                    <a:srgbClr val="000000"/>
                  </a:solidFill>
                </a:uFill>
                <a:latin typeface="Times New Roman"/>
                <a:cs typeface="Times New Roman"/>
              </a:rPr>
              <a:t>:</a:t>
            </a:r>
            <a:endParaRPr sz="2400">
              <a:latin typeface="Times New Roman"/>
              <a:cs typeface="Times New Roman"/>
            </a:endParaRPr>
          </a:p>
          <a:p>
            <a:pPr marL="12700">
              <a:lnSpc>
                <a:spcPts val="2865"/>
              </a:lnSpc>
              <a:spcBef>
                <a:spcPts val="100"/>
              </a:spcBef>
            </a:pPr>
            <a:r>
              <a:rPr lang="en-US" sz="2400" b="1" dirty="0">
                <a:uFill>
                  <a:solidFill>
                    <a:srgbClr val="000000"/>
                  </a:solidFill>
                </a:uFill>
                <a:latin typeface="Times New Roman"/>
                <a:cs typeface="Times New Roman"/>
              </a:rPr>
              <a:t>            </a:t>
            </a:r>
            <a:r>
              <a:rPr lang="en-US" sz="2400" b="1" u="heavy" err="1">
                <a:uFill>
                  <a:solidFill>
                    <a:srgbClr val="000000"/>
                  </a:solidFill>
                </a:uFill>
                <a:latin typeface="Times New Roman"/>
                <a:cs typeface="Times New Roman"/>
              </a:rPr>
              <a:t>Dr.A.KAVITHA</a:t>
            </a:r>
            <a:endParaRPr lang="en-US" sz="2400" b="1" u="heavy">
              <a:uFill>
                <a:solidFill>
                  <a:srgbClr val="000000"/>
                </a:solidFill>
              </a:uFill>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D7C536-A91E-6D71-911E-A717471A988F}"/>
              </a:ext>
            </a:extLst>
          </p:cNvPr>
          <p:cNvSpPr>
            <a:spLocks noGrp="1"/>
          </p:cNvSpPr>
          <p:nvPr>
            <p:ph idx="1"/>
          </p:nvPr>
        </p:nvSpPr>
        <p:spPr>
          <a:xfrm>
            <a:off x="304800" y="213360"/>
            <a:ext cx="11511280" cy="6319520"/>
          </a:xfrm>
        </p:spPr>
        <p:txBody>
          <a:bodyPr>
            <a:normAutofit/>
          </a:bodyPr>
          <a:lstStyle/>
          <a:p>
            <a:pPr marL="0" indent="0">
              <a:buNone/>
            </a:pPr>
            <a:r>
              <a:rPr lang="en-US" sz="4400" dirty="0"/>
              <a:t>                 </a:t>
            </a:r>
          </a:p>
          <a:p>
            <a:pPr marL="0" indent="0">
              <a:buNone/>
            </a:pPr>
            <a:r>
              <a:rPr lang="en-US" sz="4400" dirty="0"/>
              <a:t>                       </a:t>
            </a:r>
            <a:endParaRPr lang="en-IN" sz="4400" dirty="0"/>
          </a:p>
        </p:txBody>
      </p:sp>
      <p:sp>
        <p:nvSpPr>
          <p:cNvPr id="2" name="Rectangle 1">
            <a:extLst>
              <a:ext uri="{FF2B5EF4-FFF2-40B4-BE49-F238E27FC236}">
                <a16:creationId xmlns:a16="http://schemas.microsoft.com/office/drawing/2014/main" id="{B2238A90-9064-2398-A5E3-008F4B0D4AAF}"/>
              </a:ext>
            </a:extLst>
          </p:cNvPr>
          <p:cNvSpPr/>
          <p:nvPr/>
        </p:nvSpPr>
        <p:spPr>
          <a:xfrm>
            <a:off x="3738881" y="1459935"/>
            <a:ext cx="2042160" cy="4626110"/>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latin typeface="Times New Roman" panose="02020603050405020304" pitchFamily="18" charset="0"/>
                <a:cs typeface="Times New Roman" panose="02020603050405020304" pitchFamily="18" charset="0"/>
              </a:rPr>
              <a:t>Micro Controller (Arduino Uno)</a:t>
            </a:r>
            <a:endParaRPr lang="en-IN" sz="2000"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C071BD85-1FF9-8345-1CFD-6CB0CD8BBC36}"/>
              </a:ext>
            </a:extLst>
          </p:cNvPr>
          <p:cNvSpPr/>
          <p:nvPr/>
        </p:nvSpPr>
        <p:spPr>
          <a:xfrm>
            <a:off x="6979920" y="1456374"/>
            <a:ext cx="2296160" cy="791210"/>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latin typeface="Times New Roman" panose="02020603050405020304" pitchFamily="18" charset="0"/>
                <a:cs typeface="Times New Roman" panose="02020603050405020304" pitchFamily="18" charset="0"/>
              </a:rPr>
              <a:t>Water Level Sensor</a:t>
            </a:r>
            <a:endParaRPr lang="en-IN" sz="2000" b="1"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4D11B438-C0D8-4ACC-2A4A-71730F2DBEA9}"/>
              </a:ext>
            </a:extLst>
          </p:cNvPr>
          <p:cNvSpPr/>
          <p:nvPr/>
        </p:nvSpPr>
        <p:spPr>
          <a:xfrm>
            <a:off x="6936740" y="2658121"/>
            <a:ext cx="2311400" cy="568960"/>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latin typeface="Times New Roman" panose="02020603050405020304" pitchFamily="18" charset="0"/>
                <a:cs typeface="Times New Roman" panose="02020603050405020304" pitchFamily="18" charset="0"/>
              </a:rPr>
              <a:t>Well</a:t>
            </a:r>
            <a:endParaRPr lang="en-IN" sz="2000" b="1"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74884F5B-4A78-7CA1-F5E7-43CDFD8583F0}"/>
              </a:ext>
            </a:extLst>
          </p:cNvPr>
          <p:cNvSpPr/>
          <p:nvPr/>
        </p:nvSpPr>
        <p:spPr>
          <a:xfrm>
            <a:off x="6951980" y="3586587"/>
            <a:ext cx="2296160" cy="759457"/>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latin typeface="Times New Roman" panose="02020603050405020304" pitchFamily="18" charset="0"/>
                <a:cs typeface="Times New Roman" panose="02020603050405020304" pitchFamily="18" charset="0"/>
              </a:rPr>
              <a:t>Bore Well Motor</a:t>
            </a:r>
            <a:endParaRPr lang="en-IN" sz="2000" b="1"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17C10146-2F52-07B2-1CBE-4B2900CF9E28}"/>
              </a:ext>
            </a:extLst>
          </p:cNvPr>
          <p:cNvSpPr/>
          <p:nvPr/>
        </p:nvSpPr>
        <p:spPr>
          <a:xfrm>
            <a:off x="6929120" y="5398670"/>
            <a:ext cx="2311400" cy="777240"/>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latin typeface="Times New Roman" panose="02020603050405020304" pitchFamily="18" charset="0"/>
                <a:cs typeface="Times New Roman" panose="02020603050405020304" pitchFamily="18" charset="0"/>
              </a:rPr>
              <a:t>Water Level Sensor</a:t>
            </a:r>
            <a:endParaRPr lang="en-IN" sz="2000" b="1"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0C41BDBF-EE5D-589A-F784-152C52040502}"/>
              </a:ext>
            </a:extLst>
          </p:cNvPr>
          <p:cNvSpPr/>
          <p:nvPr/>
        </p:nvSpPr>
        <p:spPr>
          <a:xfrm>
            <a:off x="6944360" y="4630465"/>
            <a:ext cx="2296160" cy="527682"/>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latin typeface="Times New Roman" panose="02020603050405020304" pitchFamily="18" charset="0"/>
                <a:cs typeface="Times New Roman" panose="02020603050405020304" pitchFamily="18" charset="0"/>
              </a:rPr>
              <a:t>Bour Well</a:t>
            </a:r>
            <a:endParaRPr lang="en-IN" sz="2000" b="1"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1D7EA086-5492-7EA3-F3E1-BE4055F96B74}"/>
              </a:ext>
            </a:extLst>
          </p:cNvPr>
          <p:cNvSpPr/>
          <p:nvPr/>
        </p:nvSpPr>
        <p:spPr>
          <a:xfrm>
            <a:off x="9977120" y="2698760"/>
            <a:ext cx="1503680" cy="568960"/>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latin typeface="Times New Roman" panose="02020603050405020304" pitchFamily="18" charset="0"/>
                <a:cs typeface="Times New Roman" panose="02020603050405020304" pitchFamily="18" charset="0"/>
              </a:rPr>
              <a:t>Well Motor</a:t>
            </a:r>
            <a:endParaRPr lang="en-IN" sz="2000" b="1"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301EE398-6F96-911F-7E68-4515211032D2}"/>
              </a:ext>
            </a:extLst>
          </p:cNvPr>
          <p:cNvSpPr/>
          <p:nvPr/>
        </p:nvSpPr>
        <p:spPr>
          <a:xfrm>
            <a:off x="1137922" y="3149601"/>
            <a:ext cx="1615440" cy="914400"/>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latin typeface="Times New Roman" panose="02020603050405020304" pitchFamily="18" charset="0"/>
                <a:cs typeface="Times New Roman" panose="02020603050405020304" pitchFamily="18" charset="0"/>
              </a:rPr>
              <a:t>Power Supply</a:t>
            </a:r>
            <a:endParaRPr lang="en-IN" sz="2000" b="1" dirty="0">
              <a:latin typeface="Times New Roman" panose="02020603050405020304" pitchFamily="18" charset="0"/>
              <a:cs typeface="Times New Roman" panose="02020603050405020304" pitchFamily="18" charset="0"/>
            </a:endParaRPr>
          </a:p>
        </p:txBody>
      </p:sp>
      <p:cxnSp>
        <p:nvCxnSpPr>
          <p:cNvPr id="12" name="Straight Arrow Connector 11">
            <a:extLst>
              <a:ext uri="{FF2B5EF4-FFF2-40B4-BE49-F238E27FC236}">
                <a16:creationId xmlns:a16="http://schemas.microsoft.com/office/drawing/2014/main" id="{295D79E5-7388-FA34-A669-20398D70C9E6}"/>
              </a:ext>
            </a:extLst>
          </p:cNvPr>
          <p:cNvCxnSpPr>
            <a:cxnSpLocks/>
          </p:cNvCxnSpPr>
          <p:nvPr/>
        </p:nvCxnSpPr>
        <p:spPr>
          <a:xfrm>
            <a:off x="5803900" y="1654172"/>
            <a:ext cx="11760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4C2CB18-33B8-4507-B8B7-C2DD66A1B584}"/>
              </a:ext>
            </a:extLst>
          </p:cNvPr>
          <p:cNvCxnSpPr>
            <a:cxnSpLocks/>
          </p:cNvCxnSpPr>
          <p:nvPr/>
        </p:nvCxnSpPr>
        <p:spPr>
          <a:xfrm flipH="1">
            <a:off x="5811521" y="2052320"/>
            <a:ext cx="114046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0B20EC3-7F70-643C-2886-EC4E62F1CECE}"/>
              </a:ext>
            </a:extLst>
          </p:cNvPr>
          <p:cNvCxnSpPr>
            <a:cxnSpLocks/>
            <a:endCxn id="6" idx="1"/>
          </p:cNvCxnSpPr>
          <p:nvPr/>
        </p:nvCxnSpPr>
        <p:spPr>
          <a:xfrm>
            <a:off x="5803900" y="3966315"/>
            <a:ext cx="1148080"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82C7A96-0E19-322A-E292-8F7999C63051}"/>
              </a:ext>
            </a:extLst>
          </p:cNvPr>
          <p:cNvCxnSpPr>
            <a:cxnSpLocks/>
          </p:cNvCxnSpPr>
          <p:nvPr/>
        </p:nvCxnSpPr>
        <p:spPr>
          <a:xfrm>
            <a:off x="5796281" y="5629325"/>
            <a:ext cx="1148080"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CE4F7BF-75F8-7E28-5453-6E13728DF259}"/>
              </a:ext>
            </a:extLst>
          </p:cNvPr>
          <p:cNvCxnSpPr>
            <a:cxnSpLocks/>
          </p:cNvCxnSpPr>
          <p:nvPr/>
        </p:nvCxnSpPr>
        <p:spPr>
          <a:xfrm flipV="1">
            <a:off x="7940040" y="5146301"/>
            <a:ext cx="0" cy="25532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90061211-C58C-879D-361A-0A45BE59E0AB}"/>
              </a:ext>
            </a:extLst>
          </p:cNvPr>
          <p:cNvCxnSpPr>
            <a:cxnSpLocks/>
            <a:endCxn id="6" idx="2"/>
          </p:cNvCxnSpPr>
          <p:nvPr/>
        </p:nvCxnSpPr>
        <p:spPr>
          <a:xfrm flipV="1">
            <a:off x="8100060" y="4346044"/>
            <a:ext cx="0" cy="25400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4F7BA72-5879-827E-2793-36D9AA806CFA}"/>
              </a:ext>
            </a:extLst>
          </p:cNvPr>
          <p:cNvCxnSpPr>
            <a:cxnSpLocks/>
          </p:cNvCxnSpPr>
          <p:nvPr/>
        </p:nvCxnSpPr>
        <p:spPr>
          <a:xfrm flipV="1">
            <a:off x="8128000" y="3227081"/>
            <a:ext cx="0" cy="31875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2CA625A-4370-598F-CE4F-C7345B17212D}"/>
              </a:ext>
            </a:extLst>
          </p:cNvPr>
          <p:cNvCxnSpPr>
            <a:cxnSpLocks/>
          </p:cNvCxnSpPr>
          <p:nvPr/>
        </p:nvCxnSpPr>
        <p:spPr>
          <a:xfrm flipV="1">
            <a:off x="7940040" y="2229494"/>
            <a:ext cx="15240" cy="42862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ADE0935F-57EC-8564-CECE-F7F9A14C4503}"/>
              </a:ext>
            </a:extLst>
          </p:cNvPr>
          <p:cNvCxnSpPr>
            <a:cxnSpLocks/>
          </p:cNvCxnSpPr>
          <p:nvPr/>
        </p:nvCxnSpPr>
        <p:spPr>
          <a:xfrm>
            <a:off x="8290560" y="2266003"/>
            <a:ext cx="0" cy="39211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2F479A1-830B-CB77-AF2C-8169B50E1F78}"/>
              </a:ext>
            </a:extLst>
          </p:cNvPr>
          <p:cNvCxnSpPr>
            <a:cxnSpLocks/>
          </p:cNvCxnSpPr>
          <p:nvPr/>
        </p:nvCxnSpPr>
        <p:spPr>
          <a:xfrm>
            <a:off x="8290560" y="5181538"/>
            <a:ext cx="0" cy="2581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4826FB50-ED36-122E-1E6A-CA9A2833C277}"/>
              </a:ext>
            </a:extLst>
          </p:cNvPr>
          <p:cNvCxnSpPr>
            <a:cxnSpLocks/>
          </p:cNvCxnSpPr>
          <p:nvPr/>
        </p:nvCxnSpPr>
        <p:spPr>
          <a:xfrm>
            <a:off x="2796541" y="3606801"/>
            <a:ext cx="9423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C0BFE793-C89D-0A37-8D7A-64BE05A60620}"/>
              </a:ext>
            </a:extLst>
          </p:cNvPr>
          <p:cNvCxnSpPr>
            <a:cxnSpLocks/>
          </p:cNvCxnSpPr>
          <p:nvPr/>
        </p:nvCxnSpPr>
        <p:spPr>
          <a:xfrm>
            <a:off x="9278620" y="2983240"/>
            <a:ext cx="6680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73B18D8D-93BE-BDFF-673A-DEA7B7DEED4D}"/>
              </a:ext>
            </a:extLst>
          </p:cNvPr>
          <p:cNvCxnSpPr>
            <a:cxnSpLocks/>
          </p:cNvCxnSpPr>
          <p:nvPr/>
        </p:nvCxnSpPr>
        <p:spPr>
          <a:xfrm flipH="1">
            <a:off x="5803900" y="5872480"/>
            <a:ext cx="114808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5430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EBB009-9B3E-7F38-B8BC-5C3705928731}"/>
              </a:ext>
            </a:extLst>
          </p:cNvPr>
          <p:cNvSpPr txBox="1"/>
          <p:nvPr/>
        </p:nvSpPr>
        <p:spPr>
          <a:xfrm>
            <a:off x="1562" y="480390"/>
            <a:ext cx="1219543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u="sng" dirty="0">
                <a:latin typeface="Times New Roman"/>
                <a:ea typeface="Calibri"/>
                <a:cs typeface="Times New Roman"/>
              </a:rPr>
              <a:t>COMPARISION (WITH EXISTING)</a:t>
            </a:r>
            <a:r>
              <a:rPr lang="en-US" sz="3200" b="1" dirty="0">
                <a:latin typeface="Times New Roman"/>
                <a:ea typeface="Calibri"/>
                <a:cs typeface="Calibri"/>
              </a:rPr>
              <a:t>​ :</a:t>
            </a:r>
            <a:endParaRPr lang="en-US" sz="3200" b="1" dirty="0">
              <a:latin typeface="Times New Roman"/>
              <a:cs typeface="Times New Roman"/>
            </a:endParaRPr>
          </a:p>
        </p:txBody>
      </p:sp>
      <p:sp>
        <p:nvSpPr>
          <p:cNvPr id="4" name="TextBox 3">
            <a:extLst>
              <a:ext uri="{FF2B5EF4-FFF2-40B4-BE49-F238E27FC236}">
                <a16:creationId xmlns:a16="http://schemas.microsoft.com/office/drawing/2014/main" id="{D8CF8A04-6B0B-57C4-9F04-60E2508A6E19}"/>
              </a:ext>
            </a:extLst>
          </p:cNvPr>
          <p:cNvSpPr txBox="1"/>
          <p:nvPr/>
        </p:nvSpPr>
        <p:spPr>
          <a:xfrm>
            <a:off x="228600" y="1371600"/>
            <a:ext cx="11734800"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just">
              <a:buFont typeface="Arial" panose="020B0604020202020204" pitchFamily="34" charset="0"/>
              <a:buChar char="•"/>
            </a:pPr>
            <a:r>
              <a:rPr lang="en-US" sz="2800" dirty="0">
                <a:latin typeface="Times New Roman"/>
                <a:ea typeface="+mn-lt"/>
                <a:cs typeface="+mn-lt"/>
              </a:rPr>
              <a:t>In existing system, there is no regulation of valves, and there is no weather prediction. In this system, if the moisture level is low, the pump only turns on and off automatically; there is no regulation of valves present. If we want to irrigate more areas, the water pump will not provide sufficient water, and it will not irrigate according to the weather conditions.</a:t>
            </a:r>
          </a:p>
          <a:p>
            <a:pPr marL="457200" indent="-457200" algn="just">
              <a:buFont typeface="Arial" panose="020B0604020202020204" pitchFamily="34" charset="0"/>
              <a:buChar char="•"/>
            </a:pPr>
            <a:r>
              <a:rPr lang="en-US" sz="2800" dirty="0">
                <a:latin typeface="Times New Roman"/>
                <a:ea typeface="Calibri"/>
                <a:cs typeface="Calibri"/>
              </a:rPr>
              <a:t>In proposed system, we propose the automatic regulation of valves based on moisture levels and weather predictions. If the moisture level is low, the Arduino UNO will check the weather report and send a message to turn on the water pump and open the valve. If the moisture level reaches the threshold value, the valve will automatically close, and the water pump will also turn off automatically and we can monitor in mobile application also.</a:t>
            </a:r>
          </a:p>
        </p:txBody>
      </p:sp>
    </p:spTree>
    <p:extLst>
      <p:ext uri="{BB962C8B-B14F-4D97-AF65-F5344CB8AC3E}">
        <p14:creationId xmlns:p14="http://schemas.microsoft.com/office/powerpoint/2010/main" val="4229125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A8E2CB-8372-FA76-D30E-A0C4B906A122}"/>
              </a:ext>
            </a:extLst>
          </p:cNvPr>
          <p:cNvSpPr txBox="1"/>
          <p:nvPr/>
        </p:nvSpPr>
        <p:spPr>
          <a:xfrm>
            <a:off x="10315" y="533400"/>
            <a:ext cx="1218293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u="sng" dirty="0">
                <a:latin typeface="Times New Roman"/>
                <a:ea typeface="+mn-lt"/>
                <a:cs typeface="+mn-lt"/>
              </a:rPr>
              <a:t>CONCLUSION</a:t>
            </a:r>
            <a:r>
              <a:rPr lang="en-US" sz="3200" b="1" dirty="0">
                <a:latin typeface="Times New Roman"/>
                <a:ea typeface="+mn-lt"/>
                <a:cs typeface="+mn-lt"/>
              </a:rPr>
              <a:t> :</a:t>
            </a:r>
            <a:endParaRPr lang="en-US" sz="3200" b="1" dirty="0">
              <a:latin typeface="Times New Roman"/>
              <a:cs typeface="Times New Roman"/>
            </a:endParaRPr>
          </a:p>
        </p:txBody>
      </p:sp>
      <p:sp>
        <p:nvSpPr>
          <p:cNvPr id="3" name="TextBox 2">
            <a:extLst>
              <a:ext uri="{FF2B5EF4-FFF2-40B4-BE49-F238E27FC236}">
                <a16:creationId xmlns:a16="http://schemas.microsoft.com/office/drawing/2014/main" id="{01440E83-F931-2D84-B24B-21045080E8FA}"/>
              </a:ext>
            </a:extLst>
          </p:cNvPr>
          <p:cNvSpPr txBox="1"/>
          <p:nvPr/>
        </p:nvSpPr>
        <p:spPr>
          <a:xfrm>
            <a:off x="189093" y="1676400"/>
            <a:ext cx="11811000"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By integrating soil moisture sensors with valves, the system can accurately monitor the moisture level in the root zone and adjust the water release accordingly. </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This ensures that crops receive the right amount of water at the right time, optimizing water usage, promoting healthier plant growth, and potentially increasing crop yields.</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Overall, it leads to more sustainable agriculture practices and resource conservation.</a:t>
            </a:r>
            <a:endParaRPr lang="en-IN" sz="2800" dirty="0">
              <a:latin typeface="Times New Roman" panose="02020603050405020304" pitchFamily="18" charset="0"/>
              <a:cs typeface="Times New Roman" panose="02020603050405020304" pitchFamily="18" charset="0"/>
            </a:endParaRPr>
          </a:p>
          <a:p>
            <a:pPr marL="457200" indent="-457200" algn="just">
              <a:buFont typeface="Wingdings"/>
              <a:buChar char="q"/>
            </a:pPr>
            <a:endParaRPr lang="en-US" sz="2800" dirty="0">
              <a:latin typeface="Times New Roman"/>
              <a:cs typeface="Times New Roman"/>
            </a:endParaRPr>
          </a:p>
        </p:txBody>
      </p:sp>
    </p:spTree>
    <p:extLst>
      <p:ext uri="{BB962C8B-B14F-4D97-AF65-F5344CB8AC3E}">
        <p14:creationId xmlns:p14="http://schemas.microsoft.com/office/powerpoint/2010/main" val="2989028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8CC6B5-59A2-12D2-8DC3-B4418247C692}"/>
              </a:ext>
            </a:extLst>
          </p:cNvPr>
          <p:cNvSpPr txBox="1"/>
          <p:nvPr/>
        </p:nvSpPr>
        <p:spPr>
          <a:xfrm>
            <a:off x="4688" y="418193"/>
            <a:ext cx="1219262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u="sng" dirty="0">
                <a:latin typeface="Times New Roman"/>
                <a:ea typeface="Calibri"/>
                <a:cs typeface="Calibri"/>
              </a:rPr>
              <a:t>REFERENCES</a:t>
            </a:r>
            <a:r>
              <a:rPr lang="en-US" sz="3200" b="1" dirty="0">
                <a:latin typeface="Times New Roman"/>
                <a:ea typeface="Calibri"/>
                <a:cs typeface="Calibri"/>
              </a:rPr>
              <a:t> :</a:t>
            </a:r>
            <a:endParaRPr lang="en-US" sz="3200" b="1" dirty="0">
              <a:latin typeface="Times New Roman"/>
              <a:cs typeface="Times New Roman"/>
            </a:endParaRPr>
          </a:p>
        </p:txBody>
      </p:sp>
      <p:sp>
        <p:nvSpPr>
          <p:cNvPr id="3" name="TextBox 2">
            <a:extLst>
              <a:ext uri="{FF2B5EF4-FFF2-40B4-BE49-F238E27FC236}">
                <a16:creationId xmlns:a16="http://schemas.microsoft.com/office/drawing/2014/main" id="{C7F6BDD6-5F54-2DCD-DA5B-4D738F185DC7}"/>
              </a:ext>
            </a:extLst>
          </p:cNvPr>
          <p:cNvSpPr txBox="1"/>
          <p:nvPr/>
        </p:nvSpPr>
        <p:spPr>
          <a:xfrm>
            <a:off x="228600" y="1600200"/>
            <a:ext cx="11734800"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lgn="just">
              <a:buFont typeface="+mj-lt"/>
              <a:buAutoNum type="arabicPeriod"/>
            </a:pPr>
            <a:r>
              <a:rPr lang="en-US" sz="2800" dirty="0">
                <a:latin typeface="Times New Roman"/>
                <a:ea typeface="+mn-lt"/>
                <a:cs typeface="+mn-lt"/>
              </a:rPr>
              <a:t>"Irrigation Engineering" by N.N. </a:t>
            </a:r>
            <a:r>
              <a:rPr lang="en-US" sz="2800" dirty="0" err="1">
                <a:latin typeface="Times New Roman"/>
                <a:ea typeface="+mn-lt"/>
                <a:cs typeface="+mn-lt"/>
              </a:rPr>
              <a:t>Basak</a:t>
            </a:r>
            <a:endParaRPr lang="en-US" sz="2800" dirty="0">
              <a:latin typeface="Times New Roman"/>
              <a:cs typeface="Times New Roman"/>
            </a:endParaRPr>
          </a:p>
          <a:p>
            <a:pPr marL="514350" indent="-514350" algn="just">
              <a:buFont typeface="+mj-lt"/>
              <a:buAutoNum type="arabicPeriod"/>
            </a:pPr>
            <a:endParaRPr lang="en-US" sz="2800" dirty="0">
              <a:latin typeface="Times New Roman"/>
              <a:ea typeface="+mn-lt"/>
              <a:cs typeface="+mn-lt"/>
            </a:endParaRPr>
          </a:p>
          <a:p>
            <a:pPr marL="514350" indent="-514350" algn="just">
              <a:buFont typeface="+mj-lt"/>
              <a:buAutoNum type="arabicPeriod"/>
            </a:pPr>
            <a:r>
              <a:rPr lang="en-US" sz="2800" dirty="0">
                <a:latin typeface="Times New Roman"/>
                <a:ea typeface="+mn-lt"/>
                <a:cs typeface="+mn-lt"/>
              </a:rPr>
              <a:t>"Automatic Control of Agricultural Irrigation Systems" by Petros </a:t>
            </a:r>
            <a:r>
              <a:rPr lang="en-US" sz="2800" dirty="0" err="1">
                <a:latin typeface="Times New Roman"/>
                <a:ea typeface="+mn-lt"/>
                <a:cs typeface="+mn-lt"/>
              </a:rPr>
              <a:t>Xanthopoulos</a:t>
            </a:r>
            <a:endParaRPr lang="en-US" sz="2800" dirty="0">
              <a:latin typeface="Times New Roman"/>
              <a:cs typeface="Times New Roman"/>
            </a:endParaRPr>
          </a:p>
          <a:p>
            <a:pPr marL="514350" indent="-514350" algn="just">
              <a:buFont typeface="+mj-lt"/>
              <a:buAutoNum type="arabicPeriod"/>
            </a:pPr>
            <a:endParaRPr lang="en-US" sz="2800" dirty="0">
              <a:latin typeface="Times New Roman"/>
              <a:ea typeface="+mn-lt"/>
              <a:cs typeface="+mn-lt"/>
            </a:endParaRPr>
          </a:p>
          <a:p>
            <a:pPr marL="514350" indent="-514350" algn="just">
              <a:buFont typeface="+mj-lt"/>
              <a:buAutoNum type="arabicPeriod"/>
            </a:pPr>
            <a:r>
              <a:rPr lang="en-US" sz="2800" dirty="0">
                <a:latin typeface="Times New Roman"/>
                <a:ea typeface="+mn-lt"/>
                <a:cs typeface="+mn-lt"/>
              </a:rPr>
              <a:t>"Principles of Agricultural Engineering, Volume 2: Farm Power, Farm Machinery, Farm Processing, and Farm Electricity" by A.M. Michael and T.P. Ojha</a:t>
            </a:r>
            <a:endParaRPr lang="en-US" sz="2800" dirty="0">
              <a:latin typeface="Times New Roman"/>
              <a:cs typeface="Times New Roman"/>
            </a:endParaRPr>
          </a:p>
          <a:p>
            <a:pPr marL="514350" indent="-514350" algn="just">
              <a:buFont typeface="+mj-lt"/>
              <a:buAutoNum type="arabicPeriod"/>
            </a:pPr>
            <a:endParaRPr lang="en-US" sz="2800" dirty="0">
              <a:latin typeface="Times New Roman"/>
              <a:ea typeface="+mn-lt"/>
              <a:cs typeface="+mn-lt"/>
            </a:endParaRPr>
          </a:p>
          <a:p>
            <a:pPr marL="514350" indent="-514350" algn="just">
              <a:buFont typeface="+mj-lt"/>
              <a:buAutoNum type="arabicPeriod"/>
            </a:pPr>
            <a:r>
              <a:rPr lang="en-US" sz="2800" dirty="0">
                <a:latin typeface="Times New Roman"/>
                <a:ea typeface="+mn-lt"/>
                <a:cs typeface="+mn-lt"/>
              </a:rPr>
              <a:t>"Precision Agriculture Basics" by Manoj K. Sharma and V. P. Sharma</a:t>
            </a:r>
            <a:endParaRPr lang="en-US" sz="2800" dirty="0">
              <a:latin typeface="Times New Roman"/>
              <a:cs typeface="Times New Roman"/>
            </a:endParaRPr>
          </a:p>
          <a:p>
            <a:pPr marL="457200" indent="-457200" algn="just">
              <a:buFont typeface="Wingdings"/>
              <a:buChar char="q"/>
            </a:pPr>
            <a:endParaRPr lang="en-US" sz="2800" dirty="0">
              <a:latin typeface="Times New Roman"/>
              <a:cs typeface="Times New Roman"/>
            </a:endParaRPr>
          </a:p>
        </p:txBody>
      </p:sp>
    </p:spTree>
    <p:extLst>
      <p:ext uri="{BB962C8B-B14F-4D97-AF65-F5344CB8AC3E}">
        <p14:creationId xmlns:p14="http://schemas.microsoft.com/office/powerpoint/2010/main" val="968924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Thank You Images - Free Download on Freepik">
            <a:extLst>
              <a:ext uri="{FF2B5EF4-FFF2-40B4-BE49-F238E27FC236}">
                <a16:creationId xmlns:a16="http://schemas.microsoft.com/office/drawing/2014/main" id="{41516CE7-01E5-B1FC-1D37-98161AED2836}"/>
              </a:ext>
            </a:extLst>
          </p:cNvPr>
          <p:cNvPicPr>
            <a:picLocks noChangeAspect="1"/>
          </p:cNvPicPr>
          <p:nvPr/>
        </p:nvPicPr>
        <p:blipFill>
          <a:blip r:embed="rId2"/>
          <a:stretch>
            <a:fillRect/>
          </a:stretch>
        </p:blipFill>
        <p:spPr>
          <a:xfrm>
            <a:off x="2158850" y="643466"/>
            <a:ext cx="7874299" cy="5571067"/>
          </a:xfrm>
          <a:prstGeom prst="rect">
            <a:avLst/>
          </a:prstGeom>
        </p:spPr>
      </p:pic>
    </p:spTree>
    <p:extLst>
      <p:ext uri="{BB962C8B-B14F-4D97-AF65-F5344CB8AC3E}">
        <p14:creationId xmlns:p14="http://schemas.microsoft.com/office/powerpoint/2010/main" val="2412571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4FBC90-E0F5-4761-7712-82CB67495819}"/>
              </a:ext>
            </a:extLst>
          </p:cNvPr>
          <p:cNvSpPr txBox="1"/>
          <p:nvPr/>
        </p:nvSpPr>
        <p:spPr>
          <a:xfrm>
            <a:off x="-2397" y="516386"/>
            <a:ext cx="1219709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u="sng" dirty="0">
                <a:latin typeface="Times New Roman"/>
                <a:ea typeface="Calibri"/>
                <a:cs typeface="Calibri"/>
              </a:rPr>
              <a:t>INTRODUCTION</a:t>
            </a:r>
            <a:r>
              <a:rPr lang="en-US" sz="3200" b="1" dirty="0">
                <a:latin typeface="Times New Roman"/>
                <a:ea typeface="Calibri"/>
                <a:cs typeface="Calibri"/>
              </a:rPr>
              <a:t> :</a:t>
            </a:r>
            <a:endParaRPr lang="en-US" sz="3200" b="1" dirty="0">
              <a:latin typeface="Times New Roman"/>
              <a:cs typeface="Times New Roman"/>
            </a:endParaRPr>
          </a:p>
        </p:txBody>
      </p:sp>
      <p:sp>
        <p:nvSpPr>
          <p:cNvPr id="3" name="TextBox 2">
            <a:extLst>
              <a:ext uri="{FF2B5EF4-FFF2-40B4-BE49-F238E27FC236}">
                <a16:creationId xmlns:a16="http://schemas.microsoft.com/office/drawing/2014/main" id="{B3D26C45-4FC1-FB24-0C81-0EA3AE80483D}"/>
              </a:ext>
            </a:extLst>
          </p:cNvPr>
          <p:cNvSpPr txBox="1"/>
          <p:nvPr/>
        </p:nvSpPr>
        <p:spPr>
          <a:xfrm>
            <a:off x="152399" y="1508125"/>
            <a:ext cx="11887201"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 modern agriculture, efficient water management is crucial for optimizing crop yield and conserving water resources.</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One innovative approach to address this challenge is the automatic regulation of valves for the release of water, tailored to the soil moisture availability in the root zone of crops. </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This technology represents a paradigm shift from traditional irrigation methods, offering precision and sustainability in water usage. </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Automatic regulation of valves for the release of water based on soil moisture availability in the root zone of crops is a sophisticated irrigation system designed to optimize water usage in agriculture</a:t>
            </a:r>
            <a:r>
              <a:rPr lang="en-US" sz="2800" dirty="0"/>
              <a:t>.</a:t>
            </a:r>
            <a:endParaRPr lang="en-IN" sz="2800" dirty="0"/>
          </a:p>
          <a:p>
            <a:pPr marL="457200" indent="-457200" algn="just">
              <a:buFont typeface="Wingdings"/>
              <a:buChar char="q"/>
            </a:pPr>
            <a:endParaRPr lang="en-US" sz="2800" dirty="0">
              <a:latin typeface="Times New Roman"/>
              <a:ea typeface="Calibri"/>
              <a:cs typeface="Calibri"/>
            </a:endParaRPr>
          </a:p>
        </p:txBody>
      </p:sp>
    </p:spTree>
    <p:extLst>
      <p:ext uri="{BB962C8B-B14F-4D97-AF65-F5344CB8AC3E}">
        <p14:creationId xmlns:p14="http://schemas.microsoft.com/office/powerpoint/2010/main" val="3753207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9A28C3-23AC-C2C8-84AD-9EFBA990BD3E}"/>
              </a:ext>
            </a:extLst>
          </p:cNvPr>
          <p:cNvSpPr txBox="1"/>
          <p:nvPr/>
        </p:nvSpPr>
        <p:spPr>
          <a:xfrm>
            <a:off x="152401" y="1244579"/>
            <a:ext cx="11887200"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This innovative approach involves sensors placed in the soil to measure moisture levels. </a:t>
            </a:r>
          </a:p>
          <a:p>
            <a:pPr marL="457200" indent="-45720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As the soil moisture decreases below a predefined threshold, the system triggers automated valves to release water, ensuring that crops receive the necessary irrigation precisely when needed. </a:t>
            </a:r>
          </a:p>
          <a:p>
            <a:pPr marL="457200" indent="-45720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This technology enhances water efficiency, promotes sustainable farming practices, and contributes to better crop yield and resource conservation.</a:t>
            </a:r>
          </a:p>
          <a:p>
            <a:pPr algn="just"/>
            <a:endParaRPr lang="en-US" sz="2800" dirty="0">
              <a:latin typeface="Times New Roman"/>
              <a:ea typeface="+mn-lt"/>
              <a:cs typeface="+mn-lt"/>
            </a:endParaRPr>
          </a:p>
        </p:txBody>
      </p:sp>
    </p:spTree>
    <p:extLst>
      <p:ext uri="{BB962C8B-B14F-4D97-AF65-F5344CB8AC3E}">
        <p14:creationId xmlns:p14="http://schemas.microsoft.com/office/powerpoint/2010/main" val="2653732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A9CA6E-F395-F70C-A698-076B204586D9}"/>
              </a:ext>
            </a:extLst>
          </p:cNvPr>
          <p:cNvSpPr txBox="1"/>
          <p:nvPr/>
        </p:nvSpPr>
        <p:spPr>
          <a:xfrm>
            <a:off x="190500" y="2305615"/>
            <a:ext cx="11811000"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just">
              <a:buFont typeface="Arial" panose="020B0604020202020204" pitchFamily="34" charset="0"/>
              <a:buChar char="•"/>
            </a:pPr>
            <a:r>
              <a:rPr lang="en-US" sz="2800" dirty="0">
                <a:latin typeface="Times New Roman"/>
                <a:ea typeface="Calibri"/>
                <a:cs typeface="Times New Roman"/>
              </a:rPr>
              <a:t>Design and implement a system for the automatic regulation of valves controlling the release of water, utilizing soil moisture sensor data. The goal is to optimize irrigation practices by dynamically adjusting water flow based on real-time soil moisture levels, thereby ensuring efficient water usage and promoting healthier plant growth while minimizing water wastage.</a:t>
            </a:r>
          </a:p>
        </p:txBody>
      </p:sp>
      <p:sp>
        <p:nvSpPr>
          <p:cNvPr id="3" name="TextBox 2">
            <a:extLst>
              <a:ext uri="{FF2B5EF4-FFF2-40B4-BE49-F238E27FC236}">
                <a16:creationId xmlns:a16="http://schemas.microsoft.com/office/drawing/2014/main" id="{9D7C41A3-CA4B-BC47-6055-7CDDF6287839}"/>
              </a:ext>
            </a:extLst>
          </p:cNvPr>
          <p:cNvSpPr txBox="1"/>
          <p:nvPr/>
        </p:nvSpPr>
        <p:spPr>
          <a:xfrm>
            <a:off x="190500" y="762000"/>
            <a:ext cx="118110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u="sng" dirty="0">
                <a:latin typeface="Times New Roman"/>
                <a:ea typeface="+mn-lt"/>
                <a:cs typeface="+mn-lt"/>
              </a:rPr>
              <a:t>PROBLEM STATEMENT</a:t>
            </a:r>
            <a:r>
              <a:rPr lang="en-US" sz="3200" b="1" dirty="0">
                <a:latin typeface="Times New Roman"/>
                <a:ea typeface="+mn-lt"/>
                <a:cs typeface="+mn-lt"/>
              </a:rPr>
              <a:t> :</a:t>
            </a:r>
            <a:endParaRPr lang="en-US" sz="3200" b="1" dirty="0">
              <a:latin typeface="Times New Roman"/>
              <a:cs typeface="Times New Roman"/>
            </a:endParaRPr>
          </a:p>
        </p:txBody>
      </p:sp>
    </p:spTree>
    <p:extLst>
      <p:ext uri="{BB962C8B-B14F-4D97-AF65-F5344CB8AC3E}">
        <p14:creationId xmlns:p14="http://schemas.microsoft.com/office/powerpoint/2010/main" val="836740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205A50-7460-2917-AC77-E6DB173499F4}"/>
              </a:ext>
            </a:extLst>
          </p:cNvPr>
          <p:cNvSpPr txBox="1"/>
          <p:nvPr/>
        </p:nvSpPr>
        <p:spPr>
          <a:xfrm>
            <a:off x="-626" y="609600"/>
            <a:ext cx="1218918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u="sng" dirty="0">
                <a:latin typeface="Times New Roman"/>
                <a:cs typeface="Times New Roman"/>
              </a:rPr>
              <a:t>OBJECTIVES</a:t>
            </a:r>
            <a:r>
              <a:rPr lang="en-US" sz="3200" b="1" dirty="0">
                <a:latin typeface="Times New Roman"/>
                <a:cs typeface="Times New Roman"/>
              </a:rPr>
              <a:t> :</a:t>
            </a:r>
            <a:endParaRPr lang="en-US" sz="3200" dirty="0">
              <a:latin typeface="Times New Roman"/>
              <a:cs typeface="Times New Roman"/>
            </a:endParaRPr>
          </a:p>
        </p:txBody>
      </p:sp>
      <p:sp>
        <p:nvSpPr>
          <p:cNvPr id="5" name="TextBox 4">
            <a:extLst>
              <a:ext uri="{FF2B5EF4-FFF2-40B4-BE49-F238E27FC236}">
                <a16:creationId xmlns:a16="http://schemas.microsoft.com/office/drawing/2014/main" id="{4EE3CD7F-25EF-B23C-DAA3-CCA45E5DEE66}"/>
              </a:ext>
            </a:extLst>
          </p:cNvPr>
          <p:cNvSpPr txBox="1"/>
          <p:nvPr/>
        </p:nvSpPr>
        <p:spPr>
          <a:xfrm>
            <a:off x="188467" y="1981200"/>
            <a:ext cx="11811000" cy="3539430"/>
          </a:xfrm>
          <a:prstGeom prst="rect">
            <a:avLst/>
          </a:prstGeom>
          <a:noFill/>
        </p:spPr>
        <p:txBody>
          <a:bodyPr wrap="square">
            <a:spAutoFit/>
          </a:bodyPr>
          <a:lstStyle/>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objectives include optimizing water usage in agriculture by regulating valve release based on soil moisture levels in crop root zones. Integration with a weather prediction module ensures adjustments in watering schedules according to upcoming conditions. </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mobile app control feature empowers users to remotely monitor and manage irrigation, enhancing efficiency and convenience. Overall, the system aims to improve crop yield, conserve water resources, and simplify irrigation management for farmers.</a:t>
            </a:r>
          </a:p>
        </p:txBody>
      </p:sp>
    </p:spTree>
    <p:extLst>
      <p:ext uri="{BB962C8B-B14F-4D97-AF65-F5344CB8AC3E}">
        <p14:creationId xmlns:p14="http://schemas.microsoft.com/office/powerpoint/2010/main" val="3762570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4259197-286B-0952-25C6-E6F58E16F64B}"/>
              </a:ext>
            </a:extLst>
          </p:cNvPr>
          <p:cNvSpPr txBox="1"/>
          <p:nvPr/>
        </p:nvSpPr>
        <p:spPr>
          <a:xfrm>
            <a:off x="0" y="609600"/>
            <a:ext cx="1219387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u="sng" dirty="0">
                <a:latin typeface="Times New Roman"/>
                <a:ea typeface="Calibri"/>
                <a:cs typeface="Calibri"/>
              </a:rPr>
              <a:t>EXISTING SYSTEM</a:t>
            </a:r>
            <a:r>
              <a:rPr lang="en-US" sz="3200" b="1" dirty="0">
                <a:latin typeface="Times New Roman"/>
                <a:ea typeface="Calibri"/>
                <a:cs typeface="Calibri"/>
              </a:rPr>
              <a:t> :</a:t>
            </a:r>
            <a:endParaRPr lang="en-US" sz="3200" b="1" dirty="0">
              <a:latin typeface="Times New Roman"/>
              <a:cs typeface="Times New Roman"/>
            </a:endParaRPr>
          </a:p>
        </p:txBody>
      </p:sp>
      <p:sp>
        <p:nvSpPr>
          <p:cNvPr id="5" name="TextBox 4">
            <a:extLst>
              <a:ext uri="{FF2B5EF4-FFF2-40B4-BE49-F238E27FC236}">
                <a16:creationId xmlns:a16="http://schemas.microsoft.com/office/drawing/2014/main" id="{45A19E02-8314-08BB-04B0-10F17E1FE97E}"/>
              </a:ext>
            </a:extLst>
          </p:cNvPr>
          <p:cNvSpPr txBox="1"/>
          <p:nvPr/>
        </p:nvSpPr>
        <p:spPr>
          <a:xfrm>
            <a:off x="190500" y="2133600"/>
            <a:ext cx="11811000"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 this system, there is no regulation of valves, and there is no weather prediction.</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In this system, if the moisture level is low, the pump only turns on and off automatically; there is no regulation of valves present. </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If we want to irrigate more areas, the water pump will not provide sufficient water, and it will not irrigate according to the weather conditions</a:t>
            </a:r>
            <a:endParaRPr lang="en-IN" sz="2800" dirty="0">
              <a:latin typeface="Times New Roman" panose="02020603050405020304" pitchFamily="18" charset="0"/>
              <a:cs typeface="Times New Roman" panose="02020603050405020304" pitchFamily="18" charset="0"/>
            </a:endParaRPr>
          </a:p>
          <a:p>
            <a:pPr marL="457200" indent="-457200" algn="just">
              <a:buFont typeface="Wingdings"/>
              <a:buChar char="q"/>
            </a:pPr>
            <a:endParaRPr lang="en-US" sz="2800" dirty="0">
              <a:latin typeface="Times New Roman"/>
              <a:cs typeface="Times New Roman"/>
            </a:endParaRPr>
          </a:p>
        </p:txBody>
      </p:sp>
    </p:spTree>
    <p:extLst>
      <p:ext uri="{BB962C8B-B14F-4D97-AF65-F5344CB8AC3E}">
        <p14:creationId xmlns:p14="http://schemas.microsoft.com/office/powerpoint/2010/main" val="169119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E2E542-1CB5-FB1C-41B9-AB41D191C095}"/>
              </a:ext>
            </a:extLst>
          </p:cNvPr>
          <p:cNvSpPr>
            <a:spLocks noGrp="1"/>
          </p:cNvSpPr>
          <p:nvPr>
            <p:ph idx="1"/>
          </p:nvPr>
        </p:nvSpPr>
        <p:spPr>
          <a:xfrm>
            <a:off x="386080" y="223519"/>
            <a:ext cx="10977880" cy="6248399"/>
          </a:xfrm>
        </p:spPr>
        <p:txBody>
          <a:bodyPr/>
          <a:lstStyle/>
          <a:p>
            <a:pPr marL="0" indent="0">
              <a:buNone/>
            </a:pPr>
            <a:r>
              <a:rPr lang="en-US" dirty="0"/>
              <a:t>                                                </a:t>
            </a:r>
          </a:p>
          <a:p>
            <a:pPr marL="0" indent="0">
              <a:buNone/>
            </a:pPr>
            <a:r>
              <a:rPr lang="en-US" dirty="0"/>
              <a:t>                                              </a:t>
            </a:r>
            <a:endParaRPr lang="en-IN" sz="4000" b="1"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B5E7082E-8464-1324-55D9-AA673EDFC3E2}"/>
              </a:ext>
            </a:extLst>
          </p:cNvPr>
          <p:cNvSpPr/>
          <p:nvPr/>
        </p:nvSpPr>
        <p:spPr>
          <a:xfrm>
            <a:off x="2326640" y="2280761"/>
            <a:ext cx="1859280" cy="914400"/>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latin typeface="Times New Roman" panose="02020603050405020304" pitchFamily="18" charset="0"/>
                <a:cs typeface="Times New Roman" panose="02020603050405020304" pitchFamily="18" charset="0"/>
              </a:rPr>
              <a:t>Soil Moisture Sensor</a:t>
            </a:r>
            <a:endParaRPr lang="en-IN" sz="2000" b="1"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13C4FC3E-497E-3EA0-6ED6-A3559D8FEBD1}"/>
              </a:ext>
            </a:extLst>
          </p:cNvPr>
          <p:cNvSpPr/>
          <p:nvPr/>
        </p:nvSpPr>
        <p:spPr>
          <a:xfrm>
            <a:off x="2316480" y="3461939"/>
            <a:ext cx="1859280" cy="914400"/>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latin typeface="Times New Roman" panose="02020603050405020304" pitchFamily="18" charset="0"/>
                <a:cs typeface="Times New Roman" panose="02020603050405020304" pitchFamily="18" charset="0"/>
              </a:rPr>
              <a:t>Power Supply</a:t>
            </a:r>
            <a:endParaRPr lang="en-IN" sz="2000" b="1"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2A8CDC32-6220-675B-A0AC-468A84B92EBD}"/>
              </a:ext>
            </a:extLst>
          </p:cNvPr>
          <p:cNvSpPr/>
          <p:nvPr/>
        </p:nvSpPr>
        <p:spPr>
          <a:xfrm>
            <a:off x="4932680" y="2387599"/>
            <a:ext cx="2082800" cy="1920240"/>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latin typeface="Times New Roman" panose="02020603050405020304" pitchFamily="18" charset="0"/>
                <a:cs typeface="Times New Roman" panose="02020603050405020304" pitchFamily="18" charset="0"/>
              </a:rPr>
              <a:t>Arduino</a:t>
            </a:r>
            <a:endParaRPr lang="en-IN" sz="2000" b="1"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1839E96A-1756-8969-C055-1D4EFB4DA51B}"/>
              </a:ext>
            </a:extLst>
          </p:cNvPr>
          <p:cNvSpPr/>
          <p:nvPr/>
        </p:nvSpPr>
        <p:spPr>
          <a:xfrm>
            <a:off x="7924800" y="2280761"/>
            <a:ext cx="1940560" cy="914400"/>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latin typeface="Times New Roman" panose="02020603050405020304" pitchFamily="18" charset="0"/>
                <a:cs typeface="Times New Roman" panose="02020603050405020304" pitchFamily="18" charset="0"/>
              </a:rPr>
              <a:t>Display </a:t>
            </a:r>
          </a:p>
          <a:p>
            <a:pPr algn="ctr"/>
            <a:r>
              <a:rPr lang="en-US" sz="2000" b="1" dirty="0">
                <a:latin typeface="Times New Roman" panose="02020603050405020304" pitchFamily="18" charset="0"/>
                <a:cs typeface="Times New Roman" panose="02020603050405020304" pitchFamily="18" charset="0"/>
              </a:rPr>
              <a:t>LCD</a:t>
            </a:r>
            <a:endParaRPr lang="en-IN" sz="2000" b="1"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2FF7BCE0-20BC-CDBD-08BA-75058ACA8C15}"/>
              </a:ext>
            </a:extLst>
          </p:cNvPr>
          <p:cNvSpPr/>
          <p:nvPr/>
        </p:nvSpPr>
        <p:spPr>
          <a:xfrm>
            <a:off x="7924800" y="3393439"/>
            <a:ext cx="1950720" cy="914400"/>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latin typeface="Times New Roman" panose="02020603050405020304" pitchFamily="18" charset="0"/>
                <a:cs typeface="Times New Roman" panose="02020603050405020304" pitchFamily="18" charset="0"/>
              </a:rPr>
              <a:t>Driver Relay</a:t>
            </a:r>
            <a:endParaRPr lang="en-IN" sz="2000" b="1"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43AAE459-7A54-01E6-4E94-AA7E273BA905}"/>
              </a:ext>
            </a:extLst>
          </p:cNvPr>
          <p:cNvSpPr/>
          <p:nvPr/>
        </p:nvSpPr>
        <p:spPr>
          <a:xfrm>
            <a:off x="7924800" y="5067379"/>
            <a:ext cx="1950720" cy="914400"/>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latin typeface="Times New Roman" panose="02020603050405020304" pitchFamily="18" charset="0"/>
                <a:cs typeface="Times New Roman" panose="02020603050405020304" pitchFamily="18" charset="0"/>
              </a:rPr>
              <a:t>Field</a:t>
            </a:r>
            <a:endParaRPr lang="en-IN" sz="2000" b="1" dirty="0">
              <a:latin typeface="Times New Roman" panose="02020603050405020304" pitchFamily="18" charset="0"/>
              <a:cs typeface="Times New Roman" panose="02020603050405020304" pitchFamily="18" charset="0"/>
            </a:endParaRPr>
          </a:p>
        </p:txBody>
      </p:sp>
      <p:cxnSp>
        <p:nvCxnSpPr>
          <p:cNvPr id="12" name="Straight Arrow Connector 11">
            <a:extLst>
              <a:ext uri="{FF2B5EF4-FFF2-40B4-BE49-F238E27FC236}">
                <a16:creationId xmlns:a16="http://schemas.microsoft.com/office/drawing/2014/main" id="{0EC39588-B0DC-8399-3751-76BAF734E780}"/>
              </a:ext>
            </a:extLst>
          </p:cNvPr>
          <p:cNvCxnSpPr>
            <a:cxnSpLocks/>
          </p:cNvCxnSpPr>
          <p:nvPr/>
        </p:nvCxnSpPr>
        <p:spPr>
          <a:xfrm>
            <a:off x="4185920" y="2737961"/>
            <a:ext cx="746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08EF9F4F-BC86-6949-5E39-C52DC0D6B9B3}"/>
              </a:ext>
            </a:extLst>
          </p:cNvPr>
          <p:cNvCxnSpPr>
            <a:cxnSpLocks/>
          </p:cNvCxnSpPr>
          <p:nvPr/>
        </p:nvCxnSpPr>
        <p:spPr>
          <a:xfrm>
            <a:off x="4175760" y="3909298"/>
            <a:ext cx="74676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D342091-55CE-842E-7F3F-DEA2055EAD41}"/>
              </a:ext>
            </a:extLst>
          </p:cNvPr>
          <p:cNvCxnSpPr>
            <a:endCxn id="8" idx="1"/>
          </p:cNvCxnSpPr>
          <p:nvPr/>
        </p:nvCxnSpPr>
        <p:spPr>
          <a:xfrm>
            <a:off x="7015480" y="2737961"/>
            <a:ext cx="9093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8559880-CB5A-EA30-B1ED-F65B29A6A83C}"/>
              </a:ext>
            </a:extLst>
          </p:cNvPr>
          <p:cNvCxnSpPr>
            <a:cxnSpLocks/>
            <a:endCxn id="9" idx="1"/>
          </p:cNvCxnSpPr>
          <p:nvPr/>
        </p:nvCxnSpPr>
        <p:spPr>
          <a:xfrm>
            <a:off x="7015480" y="3850639"/>
            <a:ext cx="9093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3709F35-81A9-BC07-538D-F0979B036E1B}"/>
              </a:ext>
            </a:extLst>
          </p:cNvPr>
          <p:cNvCxnSpPr>
            <a:cxnSpLocks/>
          </p:cNvCxnSpPr>
          <p:nvPr/>
        </p:nvCxnSpPr>
        <p:spPr>
          <a:xfrm>
            <a:off x="8940800" y="4307839"/>
            <a:ext cx="0" cy="75954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16D5E295-5BB4-F59F-6A11-485EC81D7285}"/>
              </a:ext>
            </a:extLst>
          </p:cNvPr>
          <p:cNvSpPr txBox="1"/>
          <p:nvPr/>
        </p:nvSpPr>
        <p:spPr>
          <a:xfrm>
            <a:off x="3629660" y="448696"/>
            <a:ext cx="4688840"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BLOCK DIAGRAM</a:t>
            </a:r>
            <a:endParaRPr lang="en-IN"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7898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C4FA5F-A6FD-0DFB-276F-EEE6A1815D38}"/>
              </a:ext>
            </a:extLst>
          </p:cNvPr>
          <p:cNvSpPr txBox="1"/>
          <p:nvPr/>
        </p:nvSpPr>
        <p:spPr>
          <a:xfrm>
            <a:off x="6251" y="579157"/>
            <a:ext cx="1217793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u="sng" dirty="0">
                <a:latin typeface="Times New Roman"/>
                <a:ea typeface="Calibri"/>
                <a:cs typeface="Calibri"/>
              </a:rPr>
              <a:t>PROPOSED SYSTEM</a:t>
            </a:r>
            <a:r>
              <a:rPr lang="en-US" sz="3200" b="1" dirty="0">
                <a:latin typeface="Times New Roman"/>
                <a:ea typeface="Calibri"/>
                <a:cs typeface="Calibri"/>
              </a:rPr>
              <a:t> :</a:t>
            </a:r>
            <a:endParaRPr lang="en-US" sz="3200" b="1" dirty="0">
              <a:latin typeface="Times New Roman"/>
              <a:cs typeface="Times New Roman"/>
            </a:endParaRPr>
          </a:p>
        </p:txBody>
      </p:sp>
      <p:sp>
        <p:nvSpPr>
          <p:cNvPr id="3" name="TextBox 2">
            <a:extLst>
              <a:ext uri="{FF2B5EF4-FFF2-40B4-BE49-F238E27FC236}">
                <a16:creationId xmlns:a16="http://schemas.microsoft.com/office/drawing/2014/main" id="{CA8AA9D7-33DE-116E-9302-ED023629B09E}"/>
              </a:ext>
            </a:extLst>
          </p:cNvPr>
          <p:cNvSpPr txBox="1"/>
          <p:nvPr/>
        </p:nvSpPr>
        <p:spPr>
          <a:xfrm>
            <a:off x="227817" y="1905000"/>
            <a:ext cx="11734801"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 this system, we propose the automatic regulation of valves based on moisture levels and weather predictions. </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If the moisture level is low, the Arduino Uno will check the weather report and send a message to turn on the water pump and open the valve.</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If the moisture level reaches the threshold value, the valve will automatically close, and the water pump will also turn off automatically. </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With the feature of when there is no water in the well then the motor turns off automatically.</a:t>
            </a:r>
            <a:endParaRPr lang="en-IN" sz="2800" dirty="0">
              <a:latin typeface="Times New Roman" panose="02020603050405020304" pitchFamily="18" charset="0"/>
              <a:cs typeface="Times New Roman" panose="02020603050405020304" pitchFamily="18" charset="0"/>
            </a:endParaRPr>
          </a:p>
          <a:p>
            <a:endParaRPr lang="en-US" sz="2800" dirty="0">
              <a:latin typeface="Times New Roman"/>
              <a:cs typeface="Times New Roman"/>
            </a:endParaRPr>
          </a:p>
        </p:txBody>
      </p:sp>
    </p:spTree>
    <p:extLst>
      <p:ext uri="{BB962C8B-B14F-4D97-AF65-F5344CB8AC3E}">
        <p14:creationId xmlns:p14="http://schemas.microsoft.com/office/powerpoint/2010/main" val="1162469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8586F55-B015-DA80-FF4E-DD88355569DF}"/>
              </a:ext>
            </a:extLst>
          </p:cNvPr>
          <p:cNvSpPr>
            <a:spLocks noGrp="1"/>
          </p:cNvSpPr>
          <p:nvPr>
            <p:ph idx="1"/>
          </p:nvPr>
        </p:nvSpPr>
        <p:spPr>
          <a:xfrm>
            <a:off x="203200" y="233680"/>
            <a:ext cx="11684000" cy="6278880"/>
          </a:xfrm>
        </p:spPr>
        <p:txBody>
          <a:bodyPr/>
          <a:lstStyle/>
          <a:p>
            <a:pPr marL="0" indent="0">
              <a:buNone/>
            </a:pPr>
            <a:endParaRPr lang="en-US" dirty="0"/>
          </a:p>
          <a:p>
            <a:pPr marL="0" indent="0">
              <a:buNone/>
            </a:pPr>
            <a:r>
              <a:rPr lang="en-US" dirty="0"/>
              <a:t>                                        </a:t>
            </a:r>
            <a:endParaRPr lang="en-IN" sz="4800" b="1"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6E4DA640-225A-A6B6-E888-5F9B14CEB94C}"/>
              </a:ext>
            </a:extLst>
          </p:cNvPr>
          <p:cNvSpPr/>
          <p:nvPr/>
        </p:nvSpPr>
        <p:spPr>
          <a:xfrm>
            <a:off x="4222750" y="3139441"/>
            <a:ext cx="1823720" cy="914400"/>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Power Supply</a:t>
            </a:r>
            <a:endParaRPr lang="en-IN"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783D03E7-A667-739E-D007-3BA54802FD01}"/>
              </a:ext>
            </a:extLst>
          </p:cNvPr>
          <p:cNvSpPr/>
          <p:nvPr/>
        </p:nvSpPr>
        <p:spPr>
          <a:xfrm>
            <a:off x="6883400" y="3158404"/>
            <a:ext cx="3362960" cy="914400"/>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Micro Controller </a:t>
            </a:r>
          </a:p>
          <a:p>
            <a:pPr algn="ctr"/>
            <a:r>
              <a:rPr lang="en-US" b="1" dirty="0">
                <a:latin typeface="Times New Roman" panose="02020603050405020304" pitchFamily="18" charset="0"/>
                <a:cs typeface="Times New Roman" panose="02020603050405020304" pitchFamily="18" charset="0"/>
              </a:rPr>
              <a:t> (Arduino Uno)</a:t>
            </a:r>
            <a:endParaRPr lang="en-IN" b="1"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4B6E72DE-C141-F988-D907-EAB8FFCE5BE4}"/>
              </a:ext>
            </a:extLst>
          </p:cNvPr>
          <p:cNvSpPr/>
          <p:nvPr/>
        </p:nvSpPr>
        <p:spPr>
          <a:xfrm>
            <a:off x="6741162" y="5252723"/>
            <a:ext cx="3449320" cy="772160"/>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Solenoid valve</a:t>
            </a:r>
            <a:endParaRPr lang="en-IN" b="1"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FA340E4-A1D2-BC7C-2064-FA50F59EB791}"/>
              </a:ext>
            </a:extLst>
          </p:cNvPr>
          <p:cNvSpPr/>
          <p:nvPr/>
        </p:nvSpPr>
        <p:spPr>
          <a:xfrm>
            <a:off x="3441697" y="5252723"/>
            <a:ext cx="2336803" cy="772160"/>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Field</a:t>
            </a:r>
            <a:endParaRPr lang="en-IN" b="1"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F043430D-1D88-2648-2219-E525FCF588ED}"/>
              </a:ext>
            </a:extLst>
          </p:cNvPr>
          <p:cNvSpPr/>
          <p:nvPr/>
        </p:nvSpPr>
        <p:spPr>
          <a:xfrm>
            <a:off x="6281420" y="1483359"/>
            <a:ext cx="2212344" cy="914400"/>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Soil Moisture Sensor</a:t>
            </a:r>
            <a:endParaRPr lang="en-IN" b="1"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521A9269-5DD2-B1E2-A2C5-2F8E7F456755}"/>
              </a:ext>
            </a:extLst>
          </p:cNvPr>
          <p:cNvSpPr/>
          <p:nvPr/>
        </p:nvSpPr>
        <p:spPr>
          <a:xfrm>
            <a:off x="8834122" y="1483359"/>
            <a:ext cx="2212344" cy="914400"/>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Weather Prediction Module</a:t>
            </a:r>
            <a:endParaRPr lang="en-IN" b="1"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8426D06D-4630-503C-5B0F-EAFEBAADAB3B}"/>
              </a:ext>
            </a:extLst>
          </p:cNvPr>
          <p:cNvSpPr txBox="1"/>
          <p:nvPr/>
        </p:nvSpPr>
        <p:spPr>
          <a:xfrm>
            <a:off x="3671570" y="301376"/>
            <a:ext cx="4747260"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BLOCK DIAGRAM</a:t>
            </a:r>
            <a:endParaRPr lang="en-IN" sz="4000" b="1" dirty="0">
              <a:latin typeface="Times New Roman" panose="02020603050405020304" pitchFamily="18" charset="0"/>
              <a:cs typeface="Times New Roman" panose="02020603050405020304" pitchFamily="18" charset="0"/>
            </a:endParaRPr>
          </a:p>
        </p:txBody>
      </p:sp>
      <p:cxnSp>
        <p:nvCxnSpPr>
          <p:cNvPr id="16" name="Straight Arrow Connector 15">
            <a:extLst>
              <a:ext uri="{FF2B5EF4-FFF2-40B4-BE49-F238E27FC236}">
                <a16:creationId xmlns:a16="http://schemas.microsoft.com/office/drawing/2014/main" id="{FA0F3C35-71BB-C06E-78CA-3AF705813028}"/>
              </a:ext>
            </a:extLst>
          </p:cNvPr>
          <p:cNvCxnSpPr>
            <a:cxnSpLocks/>
          </p:cNvCxnSpPr>
          <p:nvPr/>
        </p:nvCxnSpPr>
        <p:spPr>
          <a:xfrm>
            <a:off x="7548880" y="4053841"/>
            <a:ext cx="0" cy="33528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91B527B-29AE-B1D7-89C4-E98A026E9C72}"/>
              </a:ext>
            </a:extLst>
          </p:cNvPr>
          <p:cNvCxnSpPr>
            <a:cxnSpLocks/>
          </p:cNvCxnSpPr>
          <p:nvPr/>
        </p:nvCxnSpPr>
        <p:spPr>
          <a:xfrm>
            <a:off x="7548880" y="4958082"/>
            <a:ext cx="0" cy="29464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C56C5F3-F6C6-97BA-FC04-6DA330DB1ECA}"/>
              </a:ext>
            </a:extLst>
          </p:cNvPr>
          <p:cNvCxnSpPr>
            <a:cxnSpLocks/>
          </p:cNvCxnSpPr>
          <p:nvPr/>
        </p:nvCxnSpPr>
        <p:spPr>
          <a:xfrm>
            <a:off x="9204960" y="4053841"/>
            <a:ext cx="0" cy="119888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F064D46-60AF-3AD2-7E5D-84A1FC44D462}"/>
              </a:ext>
            </a:extLst>
          </p:cNvPr>
          <p:cNvCxnSpPr>
            <a:cxnSpLocks/>
            <a:stCxn id="3" idx="3"/>
            <a:endCxn id="4" idx="1"/>
          </p:cNvCxnSpPr>
          <p:nvPr/>
        </p:nvCxnSpPr>
        <p:spPr>
          <a:xfrm>
            <a:off x="6046470" y="3596641"/>
            <a:ext cx="836930" cy="1896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B21A980-E533-1CD5-C33B-C07D2A10F4E1}"/>
              </a:ext>
            </a:extLst>
          </p:cNvPr>
          <p:cNvCxnSpPr>
            <a:cxnSpLocks/>
          </p:cNvCxnSpPr>
          <p:nvPr/>
        </p:nvCxnSpPr>
        <p:spPr>
          <a:xfrm>
            <a:off x="7731760" y="2397759"/>
            <a:ext cx="0" cy="73152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7B2A3BE-F2F2-DB53-7FD8-0B206D10D686}"/>
              </a:ext>
            </a:extLst>
          </p:cNvPr>
          <p:cNvCxnSpPr>
            <a:cxnSpLocks/>
          </p:cNvCxnSpPr>
          <p:nvPr/>
        </p:nvCxnSpPr>
        <p:spPr>
          <a:xfrm>
            <a:off x="9204960" y="2397759"/>
            <a:ext cx="0" cy="73152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416CFC5-8FC2-C6FA-BA41-48D32DB9D37F}"/>
              </a:ext>
            </a:extLst>
          </p:cNvPr>
          <p:cNvCxnSpPr>
            <a:cxnSpLocks/>
          </p:cNvCxnSpPr>
          <p:nvPr/>
        </p:nvCxnSpPr>
        <p:spPr>
          <a:xfrm flipV="1">
            <a:off x="9540240" y="2397759"/>
            <a:ext cx="0" cy="73152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919D8B72-61B1-E905-5D0A-AF3658D20019}"/>
              </a:ext>
            </a:extLst>
          </p:cNvPr>
          <p:cNvCxnSpPr>
            <a:cxnSpLocks/>
            <a:stCxn id="7" idx="1"/>
            <a:endCxn id="8" idx="3"/>
          </p:cNvCxnSpPr>
          <p:nvPr/>
        </p:nvCxnSpPr>
        <p:spPr>
          <a:xfrm flipH="1">
            <a:off x="5778500" y="5638803"/>
            <a:ext cx="96266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0DE9767-C355-3CFE-6048-1E6D7CA91959}"/>
              </a:ext>
            </a:extLst>
          </p:cNvPr>
          <p:cNvCxnSpPr>
            <a:cxnSpLocks/>
            <a:stCxn id="8" idx="1"/>
          </p:cNvCxnSpPr>
          <p:nvPr/>
        </p:nvCxnSpPr>
        <p:spPr>
          <a:xfrm flipH="1">
            <a:off x="1534160" y="5638803"/>
            <a:ext cx="190753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9BA75D2-7BBE-8456-6E9D-C1BA7CBC8EE2}"/>
              </a:ext>
            </a:extLst>
          </p:cNvPr>
          <p:cNvCxnSpPr>
            <a:cxnSpLocks/>
          </p:cNvCxnSpPr>
          <p:nvPr/>
        </p:nvCxnSpPr>
        <p:spPr>
          <a:xfrm flipV="1">
            <a:off x="1534160" y="1940559"/>
            <a:ext cx="0" cy="373888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C95C4F4-400C-A0A9-A68D-033DAC4F9085}"/>
              </a:ext>
            </a:extLst>
          </p:cNvPr>
          <p:cNvCxnSpPr>
            <a:cxnSpLocks/>
            <a:endCxn id="9" idx="1"/>
          </p:cNvCxnSpPr>
          <p:nvPr/>
        </p:nvCxnSpPr>
        <p:spPr>
          <a:xfrm>
            <a:off x="1534160" y="1940559"/>
            <a:ext cx="474726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EECF1FD7-A297-FCB7-092E-07C0CCDB110D}"/>
              </a:ext>
            </a:extLst>
          </p:cNvPr>
          <p:cNvSpPr/>
          <p:nvPr/>
        </p:nvSpPr>
        <p:spPr>
          <a:xfrm>
            <a:off x="6798946" y="4389124"/>
            <a:ext cx="1499867" cy="631277"/>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latin typeface="Times New Roman" panose="02020603050405020304" pitchFamily="18" charset="0"/>
                <a:cs typeface="Times New Roman" panose="02020603050405020304" pitchFamily="18" charset="0"/>
              </a:rPr>
              <a:t>Well Motor</a:t>
            </a:r>
            <a:endParaRPr lang="en-IN" sz="2000" b="1" dirty="0">
              <a:latin typeface="Times New Roman" panose="02020603050405020304" pitchFamily="18" charset="0"/>
              <a:cs typeface="Times New Roman" panose="02020603050405020304" pitchFamily="18" charset="0"/>
            </a:endParaRPr>
          </a:p>
        </p:txBody>
      </p:sp>
      <p:sp>
        <p:nvSpPr>
          <p:cNvPr id="50" name="Rectangle 49">
            <a:extLst>
              <a:ext uri="{FF2B5EF4-FFF2-40B4-BE49-F238E27FC236}">
                <a16:creationId xmlns:a16="http://schemas.microsoft.com/office/drawing/2014/main" id="{029FDE19-55B7-B5E2-21B8-A0CE2EF1131C}"/>
              </a:ext>
            </a:extLst>
          </p:cNvPr>
          <p:cNvSpPr/>
          <p:nvPr/>
        </p:nvSpPr>
        <p:spPr>
          <a:xfrm>
            <a:off x="1694182" y="3139441"/>
            <a:ext cx="1858010" cy="91439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latin typeface="Times New Roman" panose="02020603050405020304" pitchFamily="18" charset="0"/>
                <a:cs typeface="Times New Roman" panose="02020603050405020304" pitchFamily="18" charset="0"/>
              </a:rPr>
              <a:t>Solar Panel</a:t>
            </a:r>
            <a:endParaRPr lang="en-IN" sz="2000" b="1" dirty="0">
              <a:latin typeface="Times New Roman" panose="02020603050405020304" pitchFamily="18" charset="0"/>
              <a:cs typeface="Times New Roman" panose="02020603050405020304" pitchFamily="18" charset="0"/>
            </a:endParaRPr>
          </a:p>
        </p:txBody>
      </p:sp>
      <p:cxnSp>
        <p:nvCxnSpPr>
          <p:cNvPr id="54" name="Straight Arrow Connector 53">
            <a:extLst>
              <a:ext uri="{FF2B5EF4-FFF2-40B4-BE49-F238E27FC236}">
                <a16:creationId xmlns:a16="http://schemas.microsoft.com/office/drawing/2014/main" id="{08CFB167-494A-1BA1-18FB-4CEC22CF2DF0}"/>
              </a:ext>
            </a:extLst>
          </p:cNvPr>
          <p:cNvCxnSpPr>
            <a:cxnSpLocks/>
            <a:stCxn id="50" idx="3"/>
            <a:endCxn id="3" idx="1"/>
          </p:cNvCxnSpPr>
          <p:nvPr/>
        </p:nvCxnSpPr>
        <p:spPr>
          <a:xfrm>
            <a:off x="3552192" y="3596641"/>
            <a:ext cx="67055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66478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141</TotalTime>
  <Words>917</Words>
  <Application>Microsoft Office PowerPoint</Application>
  <PresentationFormat>Widescreen</PresentationFormat>
  <Paragraphs>78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harish kumarasamy</dc:creator>
  <cp:lastModifiedBy>P SANDHIGA</cp:lastModifiedBy>
  <cp:revision>1088</cp:revision>
  <dcterms:created xsi:type="dcterms:W3CDTF">2023-10-17T16:18:49Z</dcterms:created>
  <dcterms:modified xsi:type="dcterms:W3CDTF">2024-09-24T14:15:23Z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2023-10-17T00:00:00Z</vt:filetime>
  </property>
  <property fmtid="{D5CDD505-2E9C-101B-9397-08002B2CF9AE}" pid="3" name="LastSaved">
    <vt:filetime>2023-10-17T00:00:00Z</vt:filetime>
  </property>
</Properties>
</file>