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95" r:id="rId5"/>
    <p:sldId id="296" r:id="rId6"/>
    <p:sldId id="297" r:id="rId7"/>
    <p:sldId id="298" r:id="rId8"/>
    <p:sldId id="260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rin" initials="f" lastIdx="1" clrIdx="0">
    <p:extLst>
      <p:ext uri="{19B8F6BF-5375-455C-9EA6-DF929625EA0E}">
        <p15:presenceInfo xmlns:p15="http://schemas.microsoft.com/office/powerpoint/2012/main" xmlns="" userId="frer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6-10T23:20:12.551" idx="1">
    <p:pos x="5287" y="1660"/>
    <p:text>Это цитата из ФЗ "О безопасности КВО ТЭК"</p:text>
    <p:extLst>
      <p:ext uri="{C676402C-5697-4E1C-873F-D02D1690AC5C}">
        <p15:threadingInfo xmlns:p15="http://schemas.microsoft.com/office/powerpoint/2012/main" xmlns="" timeZoneBias="-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4A886-6989-4C6A-91C0-E018CDF53B41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F80B3-F125-4687-B4D4-0A2442AD46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20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F80B3-F125-4687-B4D4-0A2442AD469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94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8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8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C064-BD59-4DF4-BB6C-8136D84570E1}" type="datetime1">
              <a:rPr lang="ru-RU" smtClean="0"/>
              <a:t>18.06.2014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3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E771-5B08-451B-A006-20C9AF704E32}" type="datetime1">
              <a:rPr lang="ru-RU" smtClean="0"/>
              <a:t>18.06.2014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8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456E-72AC-4DB2-A23D-8DB845247376}" type="datetime1">
              <a:rPr lang="ru-RU" smtClean="0"/>
              <a:t>18.06.2014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4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1203-0909-47C7-91F1-B35612E04FA5}" type="datetime1">
              <a:rPr lang="ru-RU" smtClean="0"/>
              <a:t>18.06.2014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DE86-57DB-499C-85BA-69F317E4B476}" type="datetime1">
              <a:rPr lang="ru-RU" smtClean="0"/>
              <a:t>18.06.2014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2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1D5-2DB8-430E-ACBD-4134B90AD1C2}" type="datetime1">
              <a:rPr lang="ru-RU" smtClean="0"/>
              <a:t>18.06.2014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7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FD7B-10AA-424C-9EAE-095AFFBC82C9}" type="datetime1">
              <a:rPr lang="ru-RU" smtClean="0"/>
              <a:t>18.06.2014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6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BB2A-CFEF-41F5-8EAC-5788695DCD29}" type="datetime1">
              <a:rPr lang="ru-RU" smtClean="0"/>
              <a:t>18.06.2014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1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637B-AAA0-46FC-97B5-9B0190A037DB}" type="datetime1">
              <a:rPr lang="ru-RU" smtClean="0"/>
              <a:t>18.06.2014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7F4F-6131-468A-8320-5061BBA9EC77}" type="datetime1">
              <a:rPr lang="ru-RU" smtClean="0"/>
              <a:t>18.06.2014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98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B1E-A3CB-4CCC-9B06-00519D584AAA}" type="datetime1">
              <a:rPr lang="ru-RU" smtClean="0"/>
              <a:t>18.06.2014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952A-5070-4E39-8843-64F00C3C22DA}" type="datetime1">
              <a:rPr lang="ru-RU" smtClean="0"/>
              <a:t>18.06.2014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FAF1-D60A-4B12-AEB7-334774772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27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700" dirty="0"/>
              <a:t>Организационные и технические меры обеспечения информационной безопасности и повышения надёжности процессинга банковских </a:t>
            </a:r>
            <a:r>
              <a:rPr lang="ru-RU" sz="2700" dirty="0" smtClean="0"/>
              <a:t>карт</a:t>
            </a:r>
            <a:br>
              <a:rPr lang="ru-RU" sz="2700" dirty="0" smtClean="0"/>
            </a:br>
            <a:endParaRPr lang="ru-RU" sz="27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Литюшкин</a:t>
            </a:r>
            <a:r>
              <a:rPr lang="ru-RU" dirty="0" smtClean="0"/>
              <a:t> Е.Н. </a:t>
            </a:r>
            <a:r>
              <a:rPr lang="ru-RU" dirty="0" smtClean="0"/>
              <a:t>Б04-44М</a:t>
            </a:r>
          </a:p>
          <a:p>
            <a:r>
              <a:rPr lang="ru-RU" dirty="0" smtClean="0"/>
              <a:t>Руководитель:</a:t>
            </a:r>
            <a:r>
              <a:rPr lang="en-US" dirty="0" smtClean="0"/>
              <a:t> </a:t>
            </a:r>
            <a:r>
              <a:rPr lang="ru-RU" dirty="0" err="1" smtClean="0"/>
              <a:t>Запечников</a:t>
            </a:r>
            <a:r>
              <a:rPr lang="ru-RU" dirty="0" smtClean="0"/>
              <a:t> </a:t>
            </a:r>
            <a:r>
              <a:rPr lang="ru-RU" dirty="0"/>
              <a:t>С.В.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46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9195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Эффект </a:t>
            </a:r>
            <a:r>
              <a:rPr lang="ru-RU" sz="3200" dirty="0"/>
              <a:t>от внедрения организационных </a:t>
            </a:r>
            <a:r>
              <a:rPr lang="ru-RU" sz="3200" dirty="0"/>
              <a:t>и технических мер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39252"/>
            <a:ext cx="7930734" cy="5037711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81050" y="1291652"/>
            <a:ext cx="3730989" cy="503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Средство  записи сеансов удалённого управления.  </a:t>
            </a:r>
            <a:endParaRPr lang="en-US" dirty="0"/>
          </a:p>
          <a:p>
            <a:r>
              <a:rPr lang="ru-RU" dirty="0"/>
              <a:t>Против кражи данных банковских карт.</a:t>
            </a:r>
            <a:endParaRPr lang="en-US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980794" y="1444052"/>
            <a:ext cx="3730989" cy="503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980793" y="1444051"/>
            <a:ext cx="3730989" cy="503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Устранение 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12 млн рублей потерь в </a:t>
            </a:r>
            <a:r>
              <a:rPr lang="ru-RU" dirty="0" smtClean="0"/>
              <a:t>год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Стоимость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 млн рублей</a:t>
            </a:r>
            <a:endParaRPr lang="en-US" dirty="0"/>
          </a:p>
          <a:p>
            <a:r>
              <a:rPr lang="ru-RU" dirty="0" smtClean="0"/>
              <a:t>Окупается за 1 месяц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079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Применение теории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Источником угрозы считаются отказы аппаратного </a:t>
            </a:r>
            <a:r>
              <a:rPr lang="ru-RU" dirty="0" smtClean="0"/>
              <a:t>обеспечения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Активом на который направлена угроза являются </a:t>
            </a:r>
            <a:r>
              <a:rPr lang="ru-RU" dirty="0" smtClean="0"/>
              <a:t>бизнес-процессы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Результатом реализации угрозы считается потеря возможности нормально исполнения </a:t>
            </a:r>
            <a:r>
              <a:rPr lang="ru-RU" dirty="0" smtClean="0"/>
              <a:t>бизнес-</a:t>
            </a:r>
            <a:r>
              <a:rPr lang="ru-RU" dirty="0" err="1" smtClean="0"/>
              <a:t>процеса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5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Бизнес-процесс «</a:t>
            </a:r>
            <a:r>
              <a:rPr lang="ru-RU" dirty="0"/>
              <a:t>Подключение или отключение </a:t>
            </a:r>
            <a:r>
              <a:rPr lang="ru-RU" dirty="0" err="1"/>
              <a:t>мерчанта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72850"/>
              </p:ext>
            </p:extLst>
          </p:nvPr>
        </p:nvGraphicFramePr>
        <p:xfrm>
          <a:off x="971600" y="1700808"/>
          <a:ext cx="7200800" cy="478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4" imgW="8134653" imgH="4984615" progId="Visio.Drawing.11">
                  <p:embed/>
                </p:oleObj>
              </mc:Choice>
              <mc:Fallback>
                <p:oleObj r:id="rId4" imgW="8134653" imgH="49846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00808"/>
                        <a:ext cx="7200800" cy="4782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7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Подмножество элементов информационной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Межсетевой экран;</a:t>
            </a:r>
          </a:p>
          <a:p>
            <a:r>
              <a:rPr lang="ru-RU" dirty="0" err="1"/>
              <a:t>Ethernet</a:t>
            </a:r>
            <a:r>
              <a:rPr lang="ru-RU" dirty="0"/>
              <a:t> коммутатор;</a:t>
            </a:r>
          </a:p>
          <a:p>
            <a:r>
              <a:rPr lang="ru-RU" dirty="0"/>
              <a:t>Система хранения данных;</a:t>
            </a:r>
          </a:p>
          <a:p>
            <a:r>
              <a:rPr lang="ru-RU" dirty="0"/>
              <a:t>терминальный сервер (он же сервер электронной почты);</a:t>
            </a:r>
          </a:p>
          <a:p>
            <a:r>
              <a:rPr lang="ru-RU" dirty="0"/>
              <a:t>технологической терминальный сервер;</a:t>
            </a:r>
          </a:p>
          <a:p>
            <a:r>
              <a:rPr lang="ru-RU" dirty="0"/>
              <a:t>Сервера приложений.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2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34912"/>
            <a:ext cx="7886700" cy="98935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Расчёт показателей </a:t>
            </a:r>
            <a:r>
              <a:rPr lang="ru-RU" sz="3200" dirty="0" smtClean="0"/>
              <a:t>надёжности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0" y="1064302"/>
            <a:ext cx="9144000" cy="521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  <a:p>
            <a:r>
              <a:rPr lang="en-US" dirty="0" smtClean="0"/>
              <a:t> </a:t>
            </a:r>
            <a:r>
              <a:rPr lang="ru-RU" sz="2400" dirty="0" smtClean="0"/>
              <a:t>Интенсивность отказов</a:t>
            </a:r>
            <a:endParaRPr lang="ru-RU" dirty="0" smtClean="0"/>
          </a:p>
          <a:p>
            <a:endParaRPr lang="en-US" dirty="0" smtClean="0"/>
          </a:p>
          <a:p>
            <a:r>
              <a:rPr lang="ru-RU" sz="2400" dirty="0"/>
              <a:t>Коэффициент </a:t>
            </a:r>
            <a:r>
              <a:rPr lang="ru-RU" sz="2400" dirty="0" smtClean="0"/>
              <a:t>готовности</a:t>
            </a:r>
          </a:p>
          <a:p>
            <a:endParaRPr lang="ru-RU" sz="2400" dirty="0"/>
          </a:p>
          <a:p>
            <a:r>
              <a:rPr lang="ru-RU" sz="2400" dirty="0" smtClean="0"/>
              <a:t>максимальное </a:t>
            </a:r>
            <a:r>
              <a:rPr lang="ru-RU" sz="2400" dirty="0"/>
              <a:t>время невозможности выполнения бизнес-процесса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76534"/>
              </p:ext>
            </p:extLst>
          </p:nvPr>
        </p:nvGraphicFramePr>
        <p:xfrm>
          <a:off x="4032354" y="1499017"/>
          <a:ext cx="4424190" cy="734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Формула" r:id="rId4" imgW="2984500" imgH="457200" progId="Equation.3">
                  <p:embed/>
                </p:oleObj>
              </mc:Choice>
              <mc:Fallback>
                <p:oleObj name="Формула" r:id="rId4" imgW="2984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354" y="1499017"/>
                        <a:ext cx="4424190" cy="734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97369"/>
              </p:ext>
            </p:extLst>
          </p:nvPr>
        </p:nvGraphicFramePr>
        <p:xfrm>
          <a:off x="3912433" y="2623278"/>
          <a:ext cx="4666356" cy="73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Формула" r:id="rId6" imgW="3086100" imgH="469900" progId="Equation.3">
                  <p:embed/>
                </p:oleObj>
              </mc:Choice>
              <mc:Fallback>
                <p:oleObj name="Формула" r:id="rId6" imgW="30861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433" y="2623278"/>
                        <a:ext cx="4666356" cy="734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346007"/>
              </p:ext>
            </p:extLst>
          </p:nvPr>
        </p:nvGraphicFramePr>
        <p:xfrm>
          <a:off x="2371725" y="4826000"/>
          <a:ext cx="525303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Формула" r:id="rId8" imgW="3340080" imgH="939600" progId="Equation.3">
                  <p:embed/>
                </p:oleObj>
              </mc:Choice>
              <mc:Fallback>
                <p:oleObj name="Формула" r:id="rId8" imgW="334008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826000"/>
                        <a:ext cx="5253038" cy="1514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8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Результаты выполнения работы.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r>
              <a:rPr lang="ru-RU" dirty="0" smtClean="0"/>
              <a:t>Выбран набор организационных и технических мер направленных на повышению уровня надёжности и обеспечение информационной безопасности</a:t>
            </a:r>
          </a:p>
          <a:p>
            <a:r>
              <a:rPr lang="ru-RU" dirty="0" smtClean="0"/>
              <a:t>Для каждой меры проведён анализ экономической целесообразности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6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ru-RU" dirty="0" smtClean="0"/>
              <a:t>Растёт объём платежей совершаемых при помощи банковских карт </a:t>
            </a:r>
            <a:r>
              <a:rPr lang="en-US" dirty="0"/>
              <a:t>;</a:t>
            </a:r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r>
              <a:rPr lang="ru-RU" dirty="0" smtClean="0"/>
              <a:t>Рост числа махинаций с банковскими картами</a:t>
            </a:r>
            <a:r>
              <a:rPr lang="en-US" dirty="0" smtClean="0"/>
              <a:t>;</a:t>
            </a:r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r>
              <a:rPr lang="ru-RU" dirty="0" smtClean="0"/>
              <a:t>Надёжность функционирования сервиса оплаты при помощи карт становится конкурентным преимуществом 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0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Повышение </a:t>
            </a:r>
            <a:r>
              <a:rPr lang="ru-RU" dirty="0"/>
              <a:t>эффективности функционирования комплекса средств обеспечения информационной </a:t>
            </a:r>
            <a:r>
              <a:rPr lang="ru-RU" dirty="0" smtClean="0"/>
              <a:t>безопасности</a:t>
            </a:r>
            <a:r>
              <a:rPr lang="en-US" dirty="0" smtClean="0"/>
              <a:t>;</a:t>
            </a:r>
          </a:p>
          <a:p>
            <a:endParaRPr lang="ru-RU" dirty="0" smtClean="0"/>
          </a:p>
          <a:p>
            <a:r>
              <a:rPr lang="ru-RU" dirty="0" smtClean="0"/>
              <a:t>Повышение надёжности </a:t>
            </a:r>
            <a:r>
              <a:rPr lang="ru-RU" dirty="0"/>
              <a:t>системы банковских </a:t>
            </a:r>
            <a:r>
              <a:rPr lang="ru-RU" dirty="0" smtClean="0"/>
              <a:t>карт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1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909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Этапы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ru-RU" dirty="0" smtClean="0"/>
              <a:t>Инвентаризация активов</a:t>
            </a:r>
          </a:p>
          <a:p>
            <a:endParaRPr lang="ru-RU" dirty="0" smtClean="0"/>
          </a:p>
          <a:p>
            <a:r>
              <a:rPr lang="ru-RU" dirty="0" smtClean="0"/>
              <a:t>Моделирование </a:t>
            </a:r>
            <a:r>
              <a:rPr lang="ru-RU" dirty="0"/>
              <a:t>угроз, </a:t>
            </a:r>
            <a:r>
              <a:rPr lang="ru-RU" dirty="0" smtClean="0"/>
              <a:t>и </a:t>
            </a:r>
            <a:r>
              <a:rPr lang="ru-RU" dirty="0" smtClean="0"/>
              <a:t>нарушителей</a:t>
            </a:r>
          </a:p>
          <a:p>
            <a:endParaRPr lang="ru-RU" dirty="0"/>
          </a:p>
          <a:p>
            <a:r>
              <a:rPr lang="ru-RU" dirty="0" smtClean="0"/>
              <a:t>Анализ </a:t>
            </a:r>
            <a:r>
              <a:rPr lang="ru-RU" dirty="0" smtClean="0"/>
              <a:t>рисков </a:t>
            </a:r>
            <a:r>
              <a:rPr lang="ru-RU" dirty="0"/>
              <a:t>информационной </a:t>
            </a:r>
            <a:r>
              <a:rPr lang="ru-RU" dirty="0" smtClean="0"/>
              <a:t>безопасности</a:t>
            </a:r>
          </a:p>
          <a:p>
            <a:endParaRPr lang="ru-RU" dirty="0" smtClean="0"/>
          </a:p>
          <a:p>
            <a:r>
              <a:rPr lang="ru-RU" dirty="0" smtClean="0"/>
              <a:t>Выбор </a:t>
            </a:r>
            <a:r>
              <a:rPr lang="ru-RU" dirty="0"/>
              <a:t>организационных и технических </a:t>
            </a:r>
            <a:r>
              <a:rPr lang="ru-RU" dirty="0" smtClean="0"/>
              <a:t>мер</a:t>
            </a:r>
          </a:p>
          <a:p>
            <a:endParaRPr lang="ru-RU" dirty="0" smtClean="0"/>
          </a:p>
          <a:p>
            <a:r>
              <a:rPr lang="ru-RU" dirty="0" smtClean="0"/>
              <a:t>Экономическое обоснование выбранных 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97615"/>
              </p:ext>
            </p:extLst>
          </p:nvPr>
        </p:nvGraphicFramePr>
        <p:xfrm>
          <a:off x="524656" y="569626"/>
          <a:ext cx="8214610" cy="6104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9912"/>
                <a:gridCol w="3984698"/>
              </a:tblGrid>
              <a:tr h="487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Данные банковских карт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млрд рублей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</a:tr>
              <a:tr h="6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>
                          <a:solidFill>
                            <a:schemeClr val="tx1"/>
                          </a:solidFill>
                          <a:effectLst/>
                        </a:rPr>
                        <a:t>Персональные данные держателей карт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effectLst/>
                        </a:rPr>
                        <a:t>200 млн рублей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</a:tr>
              <a:tr h="10148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>
                          <a:solidFill>
                            <a:schemeClr val="tx1"/>
                          </a:solidFill>
                          <a:effectLst/>
                        </a:rPr>
                        <a:t>Денежный поток, проценты от которого формируют доход процессинга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effectLst/>
                        </a:rPr>
                        <a:t>36 млрд рублей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</a:tr>
              <a:tr h="10148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Программное обеспечение, применяемое для обработки данных банковских карт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effectLst/>
                        </a:rPr>
                        <a:t>36 млн рублей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</a:tr>
              <a:tr h="6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«Обработка данных банковских карт»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effectLst/>
                        </a:rPr>
                        <a:t>900 тыс. рублей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</a:tr>
              <a:tr h="6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>
                          <a:solidFill>
                            <a:schemeClr val="tx1"/>
                          </a:solidFill>
                          <a:effectLst/>
                        </a:rPr>
                        <a:t>«Подключение или отключение мерчанта»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effectLst/>
                        </a:rPr>
                        <a:t>5,4 млн рублей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</a:tr>
              <a:tr h="6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>
                          <a:solidFill>
                            <a:schemeClr val="tx1"/>
                          </a:solidFill>
                          <a:effectLst/>
                        </a:rPr>
                        <a:t>«Доработка программного обеспечения процессинга»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effectLst/>
                        </a:rPr>
                        <a:t>3,6 млн рублей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</a:tr>
              <a:tr h="788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«Расчёт с банками и иными платёжным системами»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ru-RU" sz="2000" b="1" dirty="0">
                          <a:effectLst/>
                        </a:rPr>
                        <a:t>900 тыс. рублей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109" marR="47109" marT="7438" marB="0" anchor="b">
                    <a:noFill/>
                  </a:tcPr>
                </a:tc>
              </a:tr>
            </a:tbl>
          </a:graphicData>
        </a:graphic>
      </p:graphicFrame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954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Активы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929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199" y="2143592"/>
            <a:ext cx="8057213" cy="3982571"/>
          </a:xfrm>
        </p:spPr>
        <p:txBody>
          <a:bodyPr>
            <a:normAutofit/>
          </a:bodyPr>
          <a:lstStyle/>
          <a:p>
            <a:r>
              <a:rPr lang="ru-RU" dirty="0" smtClean="0"/>
              <a:t>Отказы аппаратуры</a:t>
            </a:r>
          </a:p>
          <a:p>
            <a:endParaRPr lang="ru-RU" dirty="0"/>
          </a:p>
          <a:p>
            <a:r>
              <a:rPr lang="ru-RU" dirty="0" smtClean="0"/>
              <a:t>Ошибки персонала</a:t>
            </a:r>
          </a:p>
          <a:p>
            <a:endParaRPr lang="ru-RU" dirty="0"/>
          </a:p>
          <a:p>
            <a:r>
              <a:rPr lang="ru-RU" dirty="0" smtClean="0"/>
              <a:t>Внутренние нарушители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Внешние  </a:t>
            </a:r>
            <a:r>
              <a:rPr lang="ru-RU" dirty="0"/>
              <a:t>нарушители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90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Источники угроз</a:t>
            </a:r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6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239842"/>
            <a:ext cx="8229600" cy="6130978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Прекращение  </a:t>
            </a:r>
            <a:r>
              <a:rPr lang="ru-RU" dirty="0"/>
              <a:t>бизнес-процесса «Обработка данных банковских карт</a:t>
            </a:r>
            <a:r>
              <a:rPr lang="ru-RU" dirty="0" smtClean="0"/>
              <a:t>»</a:t>
            </a:r>
            <a:endParaRPr lang="ru-RU" dirty="0"/>
          </a:p>
          <a:p>
            <a:r>
              <a:rPr lang="ru-RU" dirty="0"/>
              <a:t>Прекращение  бизнес-процесса «Подключение или отключение </a:t>
            </a:r>
            <a:r>
              <a:rPr lang="ru-RU" dirty="0" err="1"/>
              <a:t>мерчанта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Прекращение  </a:t>
            </a:r>
            <a:r>
              <a:rPr lang="ru-RU" dirty="0"/>
              <a:t>бизнес-процесса «Доработка программного обеспечения процессинга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Прекращение  бизнес-процесса «Расчёт с банками и иными платёжным системами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Кража данных банковских </a:t>
            </a:r>
            <a:r>
              <a:rPr lang="ru-RU" dirty="0" smtClean="0"/>
              <a:t>карт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Кража персональных данных </a:t>
            </a:r>
            <a:r>
              <a:rPr lang="ru-RU" dirty="0" smtClean="0"/>
              <a:t>клиентов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Кража исходного кода программного обеспечения процессинга.</a:t>
            </a:r>
            <a:endParaRPr lang="en-US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954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Угрозы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12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919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39252"/>
            <a:ext cx="3928360" cy="503771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ru-RU" dirty="0" smtClean="0"/>
              <a:t>Кража данных банковских карт</a:t>
            </a:r>
          </a:p>
          <a:p>
            <a:endParaRPr lang="ru-RU" dirty="0"/>
          </a:p>
          <a:p>
            <a:r>
              <a:rPr lang="ru-RU" dirty="0"/>
              <a:t>Потеря прибыли вследствие невозможности выполнения бизнес-процесса </a:t>
            </a:r>
            <a:r>
              <a:rPr lang="ru-RU" dirty="0"/>
              <a:t>«Обработка данных банковских карт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r>
              <a:rPr lang="ru-RU" dirty="0" smtClean="0"/>
              <a:t>Кража программного обеспечения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09410" y="1424066"/>
            <a:ext cx="3928360" cy="4905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200 </a:t>
            </a:r>
            <a:r>
              <a:rPr lang="ru-RU" dirty="0" smtClean="0"/>
              <a:t>тыс. рублей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10 </a:t>
            </a:r>
            <a:r>
              <a:rPr lang="ru-RU" dirty="0"/>
              <a:t>млн </a:t>
            </a:r>
            <a:r>
              <a:rPr lang="ru-RU" dirty="0" smtClean="0"/>
              <a:t>рублей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360 тыс. рублей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9025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9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Организационные и технические меры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39252"/>
            <a:ext cx="7930734" cy="5037711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Кластер серверов </a:t>
            </a:r>
          </a:p>
          <a:p>
            <a:r>
              <a:rPr lang="ru-RU" dirty="0" smtClean="0"/>
              <a:t>Стандартизированной </a:t>
            </a:r>
            <a:r>
              <a:rPr lang="ru-RU" dirty="0"/>
              <a:t>процедуры внесения </a:t>
            </a:r>
            <a:r>
              <a:rPr lang="ru-RU" dirty="0" smtClean="0"/>
              <a:t>изменений</a:t>
            </a:r>
          </a:p>
          <a:p>
            <a:r>
              <a:rPr lang="ru-RU" dirty="0" smtClean="0"/>
              <a:t>Средств </a:t>
            </a:r>
            <a:r>
              <a:rPr lang="ru-RU" dirty="0"/>
              <a:t>противодействия атакам на отказ в </a:t>
            </a:r>
            <a:r>
              <a:rPr lang="ru-RU" dirty="0" smtClean="0"/>
              <a:t>обслуживании</a:t>
            </a:r>
          </a:p>
          <a:p>
            <a:r>
              <a:rPr lang="ru-RU" dirty="0" smtClean="0"/>
              <a:t>Межсетевой </a:t>
            </a:r>
            <a:r>
              <a:rPr lang="ru-RU" dirty="0"/>
              <a:t>экран прикладного уровня </a:t>
            </a:r>
            <a:endParaRPr lang="ru-RU" dirty="0" smtClean="0"/>
          </a:p>
          <a:p>
            <a:r>
              <a:rPr lang="ru-RU" dirty="0"/>
              <a:t>С</a:t>
            </a:r>
            <a:r>
              <a:rPr lang="ru-RU" dirty="0" smtClean="0"/>
              <a:t>редств </a:t>
            </a:r>
            <a:r>
              <a:rPr lang="ru-RU" dirty="0"/>
              <a:t>записи сеансов удалённого </a:t>
            </a:r>
            <a:r>
              <a:rPr lang="ru-RU" dirty="0" smtClean="0"/>
              <a:t>управления</a:t>
            </a:r>
          </a:p>
          <a:p>
            <a:r>
              <a:rPr lang="ru-RU" dirty="0"/>
              <a:t>С</a:t>
            </a:r>
            <a:r>
              <a:rPr lang="ru-RU" dirty="0" smtClean="0"/>
              <a:t>редство </a:t>
            </a:r>
            <a:r>
              <a:rPr lang="ru-RU" dirty="0"/>
              <a:t>выявления мошеннических транзакций </a:t>
            </a:r>
            <a:endParaRPr lang="ru-RU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FAF1-D60A-4B12-AEB7-334774772A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714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439</Words>
  <Application>Microsoft Office PowerPoint</Application>
  <PresentationFormat>Экран (4:3)</PresentationFormat>
  <Paragraphs>127</Paragraphs>
  <Slides>15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Тема Office</vt:lpstr>
      <vt:lpstr>Visio.Drawing.11</vt:lpstr>
      <vt:lpstr>Microsoft Equation 3.0</vt:lpstr>
      <vt:lpstr>Организационные и технические меры обеспечения информационной безопасности и повышения надёжности процессинга банковских карт </vt:lpstr>
      <vt:lpstr>Актуальность темы</vt:lpstr>
      <vt:lpstr>Цели</vt:lpstr>
      <vt:lpstr>Этапы работы</vt:lpstr>
      <vt:lpstr>Активы</vt:lpstr>
      <vt:lpstr> Источники угроз  </vt:lpstr>
      <vt:lpstr>Угрозы</vt:lpstr>
      <vt:lpstr>Риски</vt:lpstr>
      <vt:lpstr>Организационные и технические меры</vt:lpstr>
      <vt:lpstr>Эффект от внедрения организационных и технических мер</vt:lpstr>
      <vt:lpstr>Применение теории надёжности</vt:lpstr>
      <vt:lpstr>Бизнес-процесс «Подключение или отключение мерчанта»</vt:lpstr>
      <vt:lpstr>Подмножество элементов информационной системы</vt:lpstr>
      <vt:lpstr>Расчёт показателей надёжности</vt:lpstr>
      <vt:lpstr> Результаты выполнения работы.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комплексной системы обеспечения информационной безопасности и непрерывности функционирования АСУ ТП предприятия энергетического комплекса</dc:title>
  <dc:creator>frerin</dc:creator>
  <cp:lastModifiedBy>USER</cp:lastModifiedBy>
  <cp:revision>45</cp:revision>
  <dcterms:created xsi:type="dcterms:W3CDTF">2014-05-31T06:20:09Z</dcterms:created>
  <dcterms:modified xsi:type="dcterms:W3CDTF">2014-06-18T15:52:22Z</dcterms:modified>
</cp:coreProperties>
</file>