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96" r:id="rId4"/>
    <p:sldId id="297" r:id="rId5"/>
    <p:sldId id="282" r:id="rId6"/>
    <p:sldId id="292" r:id="rId7"/>
    <p:sldId id="277" r:id="rId8"/>
    <p:sldId id="287" r:id="rId9"/>
    <p:sldId id="278" r:id="rId10"/>
    <p:sldId id="288" r:id="rId11"/>
    <p:sldId id="289" r:id="rId12"/>
    <p:sldId id="279" r:id="rId13"/>
    <p:sldId id="290" r:id="rId14"/>
    <p:sldId id="283" r:id="rId15"/>
    <p:sldId id="261" r:id="rId16"/>
    <p:sldId id="285" r:id="rId17"/>
    <p:sldId id="260" r:id="rId18"/>
    <p:sldId id="266" r:id="rId19"/>
    <p:sldId id="258" r:id="rId20"/>
    <p:sldId id="262" r:id="rId21"/>
    <p:sldId id="267" r:id="rId22"/>
    <p:sldId id="264" r:id="rId23"/>
    <p:sldId id="269" r:id="rId24"/>
    <p:sldId id="263" r:id="rId25"/>
    <p:sldId id="270" r:id="rId26"/>
    <p:sldId id="293" r:id="rId27"/>
    <p:sldId id="295" r:id="rId28"/>
    <p:sldId id="294" r:id="rId29"/>
    <p:sldId id="286" r:id="rId30"/>
    <p:sldId id="284" r:id="rId31"/>
    <p:sldId id="298" r:id="rId32"/>
    <p:sldId id="281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404" autoAdjust="0"/>
  </p:normalViewPr>
  <p:slideViewPr>
    <p:cSldViewPr>
      <p:cViewPr>
        <p:scale>
          <a:sx n="60" d="100"/>
          <a:sy n="60" d="100"/>
        </p:scale>
        <p:origin x="-14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CA42-DB45-4CB1-A48B-134DC7653114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5D139-CAAF-4D15-ACFC-9E495DD17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82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Переделать!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364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58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58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58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58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58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58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624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624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480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48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480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58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58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58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58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58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56B4-AED3-41AA-B91A-77F4DD215078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8D3B-ADA1-4854-9B04-4DE879F8E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89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56B4-AED3-41AA-B91A-77F4DD215078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8D3B-ADA1-4854-9B04-4DE879F8E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0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56B4-AED3-41AA-B91A-77F4DD215078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8D3B-ADA1-4854-9B04-4DE879F8E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9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56B4-AED3-41AA-B91A-77F4DD215078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8D3B-ADA1-4854-9B04-4DE879F8E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15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56B4-AED3-41AA-B91A-77F4DD215078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8D3B-ADA1-4854-9B04-4DE879F8E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08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56B4-AED3-41AA-B91A-77F4DD215078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8D3B-ADA1-4854-9B04-4DE879F8E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92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56B4-AED3-41AA-B91A-77F4DD215078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8D3B-ADA1-4854-9B04-4DE879F8E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4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56B4-AED3-41AA-B91A-77F4DD215078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8D3B-ADA1-4854-9B04-4DE879F8E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86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56B4-AED3-41AA-B91A-77F4DD215078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8D3B-ADA1-4854-9B04-4DE879F8E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37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56B4-AED3-41AA-B91A-77F4DD215078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8D3B-ADA1-4854-9B04-4DE879F8E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91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56B4-AED3-41AA-B91A-77F4DD215078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8D3B-ADA1-4854-9B04-4DE879F8E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25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F56B4-AED3-41AA-B91A-77F4DD215078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A8D3B-ADA1-4854-9B04-4DE879F8E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32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3960440"/>
          </a:xfrm>
        </p:spPr>
        <p:txBody>
          <a:bodyPr>
            <a:normAutofit fontScale="90000"/>
          </a:bodyPr>
          <a:lstStyle/>
          <a:p>
            <a:r>
              <a:rPr lang="ru-RU" b="1" i="1" dirty="0"/>
              <a:t>Выбор и обоснование организационных и технических мер повышения уровня информационной безопасности и надёжности процессинга </a:t>
            </a:r>
            <a:r>
              <a:rPr lang="ru-RU" dirty="0"/>
              <a:t> </a:t>
            </a:r>
            <a:r>
              <a:rPr lang="ru-RU" b="1" i="1" dirty="0"/>
              <a:t>банковских </a:t>
            </a:r>
            <a:r>
              <a:rPr lang="ru-RU" b="1" i="1" dirty="0" smtClean="0"/>
              <a:t>карт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913656"/>
          </a:xfrm>
        </p:spPr>
        <p:txBody>
          <a:bodyPr/>
          <a:lstStyle/>
          <a:p>
            <a:r>
              <a:rPr lang="ru-RU" dirty="0" smtClean="0"/>
              <a:t>Выполнил </a:t>
            </a:r>
            <a:r>
              <a:rPr lang="ru-RU" dirty="0" err="1" smtClean="0"/>
              <a:t>Литюшкин</a:t>
            </a:r>
            <a:r>
              <a:rPr lang="ru-RU" dirty="0" smtClean="0"/>
              <a:t> Е.Н.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344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Источники угроз.  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3921125"/>
          </a:xfrm>
        </p:spPr>
        <p:txBody>
          <a:bodyPr>
            <a:normAutofit/>
          </a:bodyPr>
          <a:lstStyle/>
          <a:p>
            <a:r>
              <a:rPr lang="ru-RU" dirty="0"/>
              <a:t>Отказы аппаратуры;</a:t>
            </a:r>
          </a:p>
          <a:p>
            <a:r>
              <a:rPr lang="ru-RU" dirty="0"/>
              <a:t>Ошибки персонала;</a:t>
            </a:r>
          </a:p>
          <a:p>
            <a:r>
              <a:rPr lang="ru-RU" dirty="0"/>
              <a:t>Внутренние нарушители, т.е. персонал занявшейся противозаконной деятельностью;</a:t>
            </a:r>
          </a:p>
          <a:p>
            <a:r>
              <a:rPr lang="ru-RU" dirty="0"/>
              <a:t>Внешние  нарушители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484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Перечень угроз.  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3921125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Прекращение  бизнес-процесса «Обработка данных банковских карт</a:t>
            </a:r>
            <a:r>
              <a:rPr lang="ru-RU" dirty="0" smtClean="0"/>
              <a:t>»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/>
              <a:t>Прекращение  бизнес-процесса «Подключение или отключение </a:t>
            </a:r>
            <a:r>
              <a:rPr lang="ru-RU" dirty="0" err="1"/>
              <a:t>мерчанта</a:t>
            </a:r>
            <a:r>
              <a:rPr lang="ru-RU" dirty="0" smtClean="0"/>
              <a:t>»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/>
              <a:t>Прекращение  бизнес-процесса «Доработка программного обеспечения процессинга</a:t>
            </a:r>
            <a:r>
              <a:rPr lang="ru-RU" dirty="0" smtClean="0"/>
              <a:t>»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/>
              <a:t>Прекращение  бизнес-процесса «Расчёт с банками и иными платёжным системами</a:t>
            </a:r>
            <a:r>
              <a:rPr lang="ru-RU" dirty="0" smtClean="0"/>
              <a:t>»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/>
              <a:t>Кража данных банковских </a:t>
            </a:r>
            <a:r>
              <a:rPr lang="ru-RU" dirty="0" smtClean="0"/>
              <a:t>карт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/>
              <a:t>Кража персональных данных </a:t>
            </a:r>
            <a:r>
              <a:rPr lang="ru-RU" dirty="0" smtClean="0"/>
              <a:t>клиентов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/>
              <a:t>Кража исходного кода программного обеспечения процессинга.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1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Определение рисков информационной </a:t>
            </a:r>
            <a:r>
              <a:rPr lang="ru-RU" dirty="0" smtClean="0"/>
              <a:t>безопасности. 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ru-RU" dirty="0" smtClean="0"/>
              <a:t>Анализ </a:t>
            </a:r>
            <a:r>
              <a:rPr lang="ru-RU" dirty="0"/>
              <a:t>вероятности реализации угроз</a:t>
            </a:r>
            <a:r>
              <a:rPr lang="en-US" dirty="0"/>
              <a:t>;</a:t>
            </a:r>
          </a:p>
          <a:p>
            <a:endParaRPr lang="en-US" dirty="0" smtClean="0"/>
          </a:p>
          <a:p>
            <a:r>
              <a:rPr lang="ru-RU" dirty="0" smtClean="0"/>
              <a:t>Анализ </a:t>
            </a:r>
            <a:r>
              <a:rPr lang="ru-RU" dirty="0"/>
              <a:t>потерь от реализации </a:t>
            </a:r>
            <a:r>
              <a:rPr lang="ru-RU" dirty="0" smtClean="0"/>
              <a:t>угроз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ru-RU" dirty="0" smtClean="0"/>
              <a:t>Расчёт стоимости рисков</a:t>
            </a:r>
            <a:r>
              <a:rPr lang="en-US" dirty="0" smtClean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80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Определение рисков информационной </a:t>
            </a:r>
            <a:r>
              <a:rPr lang="ru-RU" dirty="0" smtClean="0"/>
              <a:t>безопасности. 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ru-RU" dirty="0" smtClean="0"/>
              <a:t>Стоимость риска рассчитывается как произведение вероятности реализации угрозы на потери от её реализации</a:t>
            </a:r>
            <a:r>
              <a:rPr lang="en-US" dirty="0" smtClean="0"/>
              <a:t>;</a:t>
            </a:r>
            <a:endParaRPr lang="ru-RU" dirty="0" smtClean="0"/>
          </a:p>
          <a:p>
            <a:endParaRPr lang="en-US" dirty="0"/>
          </a:p>
          <a:p>
            <a:r>
              <a:rPr lang="ru-RU" dirty="0" smtClean="0"/>
              <a:t>Все величины приводятся к годовому исчислению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59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Выбор организационных и технических мер повышение надёжности и безопасности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Применяемая мера должна</a:t>
            </a:r>
            <a:r>
              <a:rPr lang="en-US" dirty="0" smtClean="0"/>
              <a:t>:</a:t>
            </a:r>
          </a:p>
          <a:p>
            <a:r>
              <a:rPr lang="ru-RU" dirty="0" smtClean="0"/>
              <a:t>Уменьшать вероятность реализации угрозы</a:t>
            </a:r>
            <a:r>
              <a:rPr lang="en-US" dirty="0" smtClean="0"/>
              <a:t>;</a:t>
            </a:r>
          </a:p>
          <a:p>
            <a:r>
              <a:rPr lang="ru-RU" dirty="0" smtClean="0"/>
              <a:t>Уменьшать потери от реализации угрозы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Обоснована с точки зрения соотношения стоимости, уменьшения стоимости риска и принятых сроков планирования.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29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Применение теории надёжности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Источником угрозы считаются отказы аппаратного обеспечения</a:t>
            </a:r>
            <a:r>
              <a:rPr lang="en-US" dirty="0" smtClean="0"/>
              <a:t>;</a:t>
            </a:r>
          </a:p>
          <a:p>
            <a:r>
              <a:rPr lang="ru-RU" dirty="0" smtClean="0"/>
              <a:t>Активом на который направлена угроза являются бизнес-процессы</a:t>
            </a:r>
            <a:r>
              <a:rPr lang="en-US" dirty="0" smtClean="0"/>
              <a:t>;</a:t>
            </a:r>
          </a:p>
          <a:p>
            <a:r>
              <a:rPr lang="ru-RU" dirty="0" smtClean="0"/>
              <a:t>Результатом реализации угрозы считается потеря возможности нормально исполнения бизнес-</a:t>
            </a:r>
            <a:r>
              <a:rPr lang="ru-RU" dirty="0" err="1" smtClean="0"/>
              <a:t>процеса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73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Теория надёжности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Теория надёжности — наука, изучающая закономерности распределения отказов технических устройств, причины и модели их возникновения.</a:t>
            </a:r>
          </a:p>
          <a:p>
            <a:endParaRPr lang="ru-RU" dirty="0" smtClean="0"/>
          </a:p>
          <a:p>
            <a:r>
              <a:rPr lang="ru-RU" dirty="0" smtClean="0"/>
              <a:t>Теория надёжности изучает методы обеспечения стабильности работы объектов (изделий, устройств, систем и т.п.) в процессе проектирования, производства, приёмки, эксплуатации и хранения.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7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Математическая база теории надёжности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   теория вероятностей;</a:t>
            </a:r>
          </a:p>
          <a:p>
            <a:r>
              <a:rPr lang="ru-RU" dirty="0" smtClean="0"/>
              <a:t>    математическая статистика;</a:t>
            </a:r>
          </a:p>
          <a:p>
            <a:r>
              <a:rPr lang="ru-RU" dirty="0" smtClean="0"/>
              <a:t>    математическая логика;</a:t>
            </a:r>
          </a:p>
          <a:p>
            <a:r>
              <a:rPr lang="ru-RU" dirty="0" smtClean="0"/>
              <a:t>    теория случайных процессов;</a:t>
            </a:r>
          </a:p>
          <a:p>
            <a:r>
              <a:rPr lang="ru-RU" dirty="0" smtClean="0"/>
              <a:t>    теория массового обслуживания;</a:t>
            </a:r>
          </a:p>
          <a:p>
            <a:r>
              <a:rPr lang="ru-RU" dirty="0" smtClean="0"/>
              <a:t>    теория графов;</a:t>
            </a:r>
          </a:p>
          <a:p>
            <a:r>
              <a:rPr lang="ru-RU" dirty="0" smtClean="0"/>
              <a:t>    теория оптимизации.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91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Допущения принятые в настоящей работе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Информационная система или подмножество элементов информационной системы может быть или исправно или неисправно</a:t>
            </a:r>
            <a:r>
              <a:rPr lang="en-US" dirty="0" smtClean="0"/>
              <a:t>;</a:t>
            </a:r>
          </a:p>
          <a:p>
            <a:r>
              <a:rPr lang="ru-RU" dirty="0" smtClean="0"/>
              <a:t>Каждый элемент</a:t>
            </a:r>
            <a:r>
              <a:rPr lang="en-US" dirty="0" smtClean="0"/>
              <a:t> </a:t>
            </a:r>
            <a:r>
              <a:rPr lang="ru-RU" dirty="0" smtClean="0"/>
              <a:t>рассматриваемой системы может быть или исправен или неисправен</a:t>
            </a:r>
            <a:r>
              <a:rPr lang="en-US" dirty="0" smtClean="0"/>
              <a:t>;</a:t>
            </a:r>
          </a:p>
          <a:p>
            <a:r>
              <a:rPr lang="ru-RU" dirty="0" smtClean="0"/>
              <a:t>Исправность или неисправность элемента не зависит от состояния других элементов</a:t>
            </a:r>
            <a:r>
              <a:rPr lang="en-US" dirty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545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Логико</a:t>
            </a:r>
            <a:r>
              <a:rPr lang="ru-RU" dirty="0"/>
              <a:t>-</a:t>
            </a:r>
            <a:r>
              <a:rPr lang="ru-RU" dirty="0" smtClean="0"/>
              <a:t>вероятностные 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ru-RU" dirty="0" smtClean="0"/>
          </a:p>
          <a:p>
            <a:pPr lvl="0"/>
            <a:r>
              <a:rPr lang="ru-RU" dirty="0" smtClean="0"/>
              <a:t>Функциональная схема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Структурная схема надёжности системы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 err="1" smtClean="0"/>
              <a:t>Булевая</a:t>
            </a:r>
            <a:r>
              <a:rPr lang="ru-RU" dirty="0" smtClean="0"/>
              <a:t> функция </a:t>
            </a:r>
            <a:r>
              <a:rPr lang="ru-RU" dirty="0"/>
              <a:t>надёжности </a:t>
            </a:r>
            <a:r>
              <a:rPr lang="ru-RU" dirty="0" smtClean="0"/>
              <a:t>системы</a:t>
            </a:r>
            <a:r>
              <a:rPr lang="en-US" dirty="0" smtClean="0"/>
              <a:t>;</a:t>
            </a:r>
          </a:p>
          <a:p>
            <a:pPr lvl="0"/>
            <a:r>
              <a:rPr lang="ru-RU" dirty="0" smtClean="0"/>
              <a:t>Преобразование булевой функции пригодную для расчётов формулу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9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Цель</a:t>
            </a:r>
            <a:r>
              <a:rPr lang="en-US" dirty="0" smtClean="0"/>
              <a:t> </a:t>
            </a:r>
            <a:r>
              <a:rPr lang="ru-RU" dirty="0" smtClean="0"/>
              <a:t>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i="1" dirty="0" smtClean="0"/>
          </a:p>
          <a:p>
            <a:pPr marL="0" indent="0">
              <a:buNone/>
            </a:pPr>
            <a:endParaRPr lang="ru-RU" b="1" i="1" dirty="0"/>
          </a:p>
          <a:p>
            <a:pPr marL="0" indent="0">
              <a:buNone/>
            </a:pPr>
            <a:r>
              <a:rPr lang="ru-RU" b="1" i="1" dirty="0" smtClean="0"/>
              <a:t>Выбор </a:t>
            </a:r>
            <a:r>
              <a:rPr lang="ru-RU" b="1" i="1" dirty="0"/>
              <a:t>и обоснование организационных и технических мер </a:t>
            </a:r>
            <a:r>
              <a:rPr lang="ru-RU" b="1" i="1" dirty="0" smtClean="0"/>
              <a:t>повышения надёжности </a:t>
            </a:r>
            <a:r>
              <a:rPr lang="ru-RU" b="1" i="1" dirty="0"/>
              <a:t>и безопасности  информационной системы процессинга банковских карт</a:t>
            </a:r>
            <a:r>
              <a:rPr lang="ru-RU" b="1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92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схемы надёжности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ru-RU" dirty="0" smtClean="0"/>
          </a:p>
          <a:p>
            <a:pPr marL="0" lv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6408712" cy="417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609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Булевая</a:t>
            </a:r>
            <a:r>
              <a:rPr lang="ru-RU" dirty="0"/>
              <a:t> функция надёжности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endParaRPr lang="ru-RU" dirty="0" smtClean="0"/>
          </a:p>
          <a:p>
            <a:pPr lvl="0"/>
            <a:r>
              <a:rPr lang="ru-RU" dirty="0" smtClean="0"/>
              <a:t>А) </a:t>
            </a:r>
            <a:r>
              <a:rPr lang="en-US" dirty="0" smtClean="0"/>
              <a:t>P = p1</a:t>
            </a:r>
            <a:r>
              <a:rPr lang="ru-RU" dirty="0" smtClean="0"/>
              <a:t> И  </a:t>
            </a:r>
            <a:r>
              <a:rPr lang="en-US" dirty="0" smtClean="0"/>
              <a:t>p2</a:t>
            </a:r>
            <a:r>
              <a:rPr lang="ru-RU" dirty="0" smtClean="0"/>
              <a:t> И </a:t>
            </a:r>
            <a:r>
              <a:rPr lang="en-US" dirty="0" smtClean="0"/>
              <a:t>p3;</a:t>
            </a:r>
            <a:endParaRPr lang="ru-RU" dirty="0" smtClean="0"/>
          </a:p>
          <a:p>
            <a:pPr lvl="0"/>
            <a:endParaRPr lang="ru-RU" dirty="0"/>
          </a:p>
          <a:p>
            <a:r>
              <a:rPr lang="ru-RU" dirty="0" smtClean="0"/>
              <a:t>Б) </a:t>
            </a:r>
            <a:r>
              <a:rPr lang="en-US" dirty="0" smtClean="0"/>
              <a:t>P=p1</a:t>
            </a:r>
            <a:r>
              <a:rPr lang="ru-RU" dirty="0" smtClean="0"/>
              <a:t> ИЛИ </a:t>
            </a:r>
            <a:r>
              <a:rPr lang="en-US" dirty="0" smtClean="0"/>
              <a:t>P2</a:t>
            </a:r>
            <a:r>
              <a:rPr lang="ru-RU" dirty="0" smtClean="0"/>
              <a:t> ИЛИ </a:t>
            </a:r>
            <a:r>
              <a:rPr lang="en-US" dirty="0" smtClean="0"/>
              <a:t>p3;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В) </a:t>
            </a:r>
            <a:r>
              <a:rPr lang="en-US" dirty="0" smtClean="0"/>
              <a:t>P =</a:t>
            </a:r>
            <a:r>
              <a:rPr lang="en-US" dirty="0"/>
              <a:t> </a:t>
            </a:r>
            <a:r>
              <a:rPr lang="en-US" dirty="0" smtClean="0"/>
              <a:t>(p1</a:t>
            </a:r>
            <a:r>
              <a:rPr lang="ru-RU" dirty="0" smtClean="0"/>
              <a:t> </a:t>
            </a:r>
            <a:r>
              <a:rPr lang="ru-RU" dirty="0"/>
              <a:t>ИЛИ </a:t>
            </a:r>
            <a:r>
              <a:rPr lang="en-US" dirty="0"/>
              <a:t>P2</a:t>
            </a:r>
            <a:r>
              <a:rPr lang="ru-RU" dirty="0"/>
              <a:t> ИЛИ </a:t>
            </a:r>
            <a:r>
              <a:rPr lang="en-US" dirty="0" smtClean="0"/>
              <a:t>p3) </a:t>
            </a:r>
            <a:r>
              <a:rPr lang="ru-RU" dirty="0" smtClean="0"/>
              <a:t>И ((</a:t>
            </a:r>
            <a:r>
              <a:rPr lang="en-US" dirty="0" smtClean="0"/>
              <a:t>P1 </a:t>
            </a:r>
            <a:r>
              <a:rPr lang="ru-RU" dirty="0" smtClean="0"/>
              <a:t>И </a:t>
            </a:r>
            <a:r>
              <a:rPr lang="en-US" dirty="0" smtClean="0"/>
              <a:t>P2</a:t>
            </a:r>
            <a:r>
              <a:rPr lang="ru-RU" dirty="0" smtClean="0"/>
              <a:t>) ИЛИ(</a:t>
            </a:r>
            <a:r>
              <a:rPr lang="en-US" dirty="0" smtClean="0"/>
              <a:t>P2 </a:t>
            </a:r>
            <a:r>
              <a:rPr lang="ru-RU" dirty="0" smtClean="0"/>
              <a:t>И</a:t>
            </a:r>
            <a:r>
              <a:rPr lang="en-US" dirty="0" smtClean="0"/>
              <a:t> P3</a:t>
            </a:r>
            <a:r>
              <a:rPr lang="ru-RU" dirty="0" smtClean="0"/>
              <a:t>)ИЛИ (</a:t>
            </a:r>
            <a:r>
              <a:rPr lang="en-US" dirty="0" smtClean="0"/>
              <a:t>P3 </a:t>
            </a:r>
            <a:r>
              <a:rPr lang="ru-RU" dirty="0" smtClean="0"/>
              <a:t>И </a:t>
            </a:r>
            <a:r>
              <a:rPr lang="en-US" dirty="0" smtClean="0"/>
              <a:t>P1</a:t>
            </a:r>
            <a:r>
              <a:rPr lang="ru-RU" dirty="0" smtClean="0"/>
              <a:t>))</a:t>
            </a:r>
            <a:r>
              <a:rPr lang="en-US" dirty="0" smtClean="0"/>
              <a:t>;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Д) </a:t>
            </a:r>
            <a:r>
              <a:rPr lang="en-US" dirty="0" smtClean="0"/>
              <a:t>P = ( p1 </a:t>
            </a:r>
            <a:r>
              <a:rPr lang="ru-RU" dirty="0" smtClean="0"/>
              <a:t>И </a:t>
            </a:r>
            <a:r>
              <a:rPr lang="en-US" dirty="0" smtClean="0"/>
              <a:t>p3) </a:t>
            </a:r>
            <a:r>
              <a:rPr lang="ru-RU" dirty="0" smtClean="0"/>
              <a:t>или</a:t>
            </a:r>
            <a:r>
              <a:rPr lang="en-US" dirty="0" smtClean="0"/>
              <a:t> p2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48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Научные методы перехода к вероятностной функции надёжности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/>
              <a:t>метод разрезания</a:t>
            </a:r>
            <a:r>
              <a:rPr lang="en-US" dirty="0" smtClean="0"/>
              <a:t>;</a:t>
            </a:r>
            <a:endParaRPr lang="ru-RU" dirty="0" smtClean="0"/>
          </a:p>
          <a:p>
            <a:pPr lvl="0"/>
            <a:endParaRPr lang="ru-RU" dirty="0"/>
          </a:p>
          <a:p>
            <a:pPr lvl="0"/>
            <a:r>
              <a:rPr lang="ru-RU" dirty="0"/>
              <a:t>метод ортогонализации</a:t>
            </a:r>
            <a:r>
              <a:rPr lang="en-US" dirty="0" smtClean="0"/>
              <a:t>;</a:t>
            </a:r>
            <a:endParaRPr lang="ru-RU" dirty="0" smtClean="0"/>
          </a:p>
          <a:p>
            <a:pPr lvl="0"/>
            <a:endParaRPr lang="ru-RU" dirty="0"/>
          </a:p>
          <a:p>
            <a:pPr lvl="0"/>
            <a:r>
              <a:rPr lang="ru-RU" dirty="0"/>
              <a:t>рекуррентный метод</a:t>
            </a:r>
            <a:r>
              <a:rPr lang="en-US" dirty="0" smtClean="0"/>
              <a:t>;</a:t>
            </a:r>
            <a:endParaRPr lang="ru-RU" dirty="0" smtClean="0"/>
          </a:p>
          <a:p>
            <a:pPr lvl="0"/>
            <a:endParaRPr lang="ru-RU" dirty="0"/>
          </a:p>
          <a:p>
            <a:pPr lvl="0"/>
            <a:r>
              <a:rPr lang="ru-RU" dirty="0"/>
              <a:t>метод наращивания путей</a:t>
            </a:r>
            <a:r>
              <a:rPr lang="en-US" dirty="0" smtClean="0"/>
              <a:t>;</a:t>
            </a:r>
            <a:endParaRPr lang="ru-RU" dirty="0" smtClean="0"/>
          </a:p>
          <a:p>
            <a:pPr lvl="0"/>
            <a:endParaRPr lang="ru-RU" dirty="0"/>
          </a:p>
          <a:p>
            <a:pPr lvl="0"/>
            <a:r>
              <a:rPr lang="ru-RU" dirty="0"/>
              <a:t>схемно-логический метод</a:t>
            </a:r>
            <a:r>
              <a:rPr lang="en-US" dirty="0"/>
              <a:t>.</a:t>
            </a:r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85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Применение теории надёжности</a:t>
            </a:r>
            <a:br>
              <a:rPr lang="ru-RU" dirty="0" smtClean="0"/>
            </a:br>
            <a:r>
              <a:rPr lang="ru-RU" dirty="0" smtClean="0"/>
              <a:t>для информационной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Описание интересующих бизнес-процессов</a:t>
            </a:r>
            <a:r>
              <a:rPr lang="en-US" dirty="0" smtClean="0"/>
              <a:t>;</a:t>
            </a:r>
            <a:endParaRPr lang="ru-RU" dirty="0"/>
          </a:p>
          <a:p>
            <a:pPr lvl="0"/>
            <a:r>
              <a:rPr lang="ru-RU" dirty="0" smtClean="0"/>
              <a:t>Выделение подмножества информационной системы от которой зависит непрерывность исследуемого процесса</a:t>
            </a:r>
            <a:r>
              <a:rPr lang="en-US" dirty="0" smtClean="0"/>
              <a:t>;</a:t>
            </a:r>
          </a:p>
          <a:p>
            <a:pPr lvl="0"/>
            <a:r>
              <a:rPr lang="ru-RU" dirty="0" smtClean="0"/>
              <a:t>Применение методов теории надёжности к выделенному подмножеству информационной системы</a:t>
            </a:r>
            <a:r>
              <a:rPr lang="en-US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05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BNPM </a:t>
            </a:r>
            <a:r>
              <a:rPr lang="ru-RU" dirty="0" smtClean="0"/>
              <a:t>Нотация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ru-RU" dirty="0" smtClean="0"/>
          </a:p>
          <a:p>
            <a:pPr marL="0" lv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1026" name="Picture 2" descr="http://vernikov.ru/images/stories/image001_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92476"/>
            <a:ext cx="7344816" cy="52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27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Выделение подмножества информационной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074814"/>
              </p:ext>
            </p:extLst>
          </p:nvPr>
        </p:nvGraphicFramePr>
        <p:xfrm>
          <a:off x="334832" y="1299173"/>
          <a:ext cx="8474335" cy="5128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Visio" r:id="rId4" imgW="16973263" imgH="10673100" progId="Visio.Drawing.11">
                  <p:embed/>
                </p:oleObj>
              </mc:Choice>
              <mc:Fallback>
                <p:oleObj name="Visio" r:id="rId4" imgW="16973263" imgH="106731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32" y="1299173"/>
                        <a:ext cx="8474335" cy="51280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60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Бизнес-процесс «</a:t>
            </a:r>
            <a:r>
              <a:rPr lang="ru-RU" dirty="0"/>
              <a:t>Подключение или отключение </a:t>
            </a:r>
            <a:r>
              <a:rPr lang="ru-RU" dirty="0" err="1"/>
              <a:t>мерчанта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ru-RU" dirty="0"/>
          </a:p>
          <a:p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862083"/>
              </p:ext>
            </p:extLst>
          </p:nvPr>
        </p:nvGraphicFramePr>
        <p:xfrm>
          <a:off x="971600" y="1700808"/>
          <a:ext cx="7200800" cy="4782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r:id="rId4" imgW="8134653" imgH="4984615" progId="Visio.Drawing.11">
                  <p:embed/>
                </p:oleObj>
              </mc:Choice>
              <mc:Fallback>
                <p:oleObj r:id="rId4" imgW="8134653" imgH="498461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700808"/>
                        <a:ext cx="7200800" cy="47822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138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Подмножество элементов информационной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ru-RU" dirty="0"/>
          </a:p>
          <a:p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Межсетевой экран;</a:t>
            </a:r>
          </a:p>
          <a:p>
            <a:r>
              <a:rPr lang="ru-RU" dirty="0" err="1"/>
              <a:t>Ethernet</a:t>
            </a:r>
            <a:r>
              <a:rPr lang="ru-RU" dirty="0"/>
              <a:t> коммутатор;</a:t>
            </a:r>
          </a:p>
          <a:p>
            <a:r>
              <a:rPr lang="ru-RU" dirty="0"/>
              <a:t>Система хранения данных;</a:t>
            </a:r>
          </a:p>
          <a:p>
            <a:r>
              <a:rPr lang="ru-RU" dirty="0"/>
              <a:t>терминальный сервер (он же сервер электронной почты);</a:t>
            </a:r>
          </a:p>
          <a:p>
            <a:r>
              <a:rPr lang="ru-RU" dirty="0"/>
              <a:t>технологической терминальный сервер;</a:t>
            </a:r>
          </a:p>
          <a:p>
            <a:r>
              <a:rPr lang="ru-RU" dirty="0"/>
              <a:t>Сервера приложений.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4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Рассчитываемые показатели надёжности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ru-RU" dirty="0"/>
          </a:p>
          <a:p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ru-RU" dirty="0" smtClean="0"/>
              <a:t>Количество отключений в год</a:t>
            </a:r>
            <a:r>
              <a:rPr lang="en-US" dirty="0" smtClean="0"/>
              <a:t>;</a:t>
            </a:r>
          </a:p>
          <a:p>
            <a:r>
              <a:rPr lang="ru-RU" dirty="0"/>
              <a:t>М</a:t>
            </a:r>
            <a:r>
              <a:rPr lang="ru-RU" dirty="0" smtClean="0"/>
              <a:t>аксимальное </a:t>
            </a:r>
            <a:r>
              <a:rPr lang="ru-RU" dirty="0"/>
              <a:t>время, за которое будет предоставлен </a:t>
            </a:r>
            <a:r>
              <a:rPr lang="ru-RU" dirty="0" smtClean="0"/>
              <a:t>сервис</a:t>
            </a:r>
            <a:r>
              <a:rPr lang="en-US" dirty="0" smtClean="0"/>
              <a:t>;</a:t>
            </a:r>
          </a:p>
          <a:p>
            <a:r>
              <a:rPr lang="ru-RU" dirty="0"/>
              <a:t>Коэффициент </a:t>
            </a:r>
            <a:r>
              <a:rPr lang="ru-RU" dirty="0" smtClean="0"/>
              <a:t>готовности</a:t>
            </a:r>
            <a:r>
              <a:rPr lang="en-US" dirty="0" smtClean="0"/>
              <a:t>;</a:t>
            </a:r>
          </a:p>
          <a:p>
            <a:r>
              <a:rPr lang="ru-RU" dirty="0"/>
              <a:t>Максимальное время простоя в связи с длительными отключениями 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02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 применения теории надёжности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Показатели надёжности подмножеств информационной системы от которых зависят бизнес процессы</a:t>
            </a:r>
            <a:r>
              <a:rPr lang="en-US" dirty="0" smtClean="0"/>
              <a:t>;</a:t>
            </a:r>
          </a:p>
          <a:p>
            <a:pPr lvl="0"/>
            <a:r>
              <a:rPr lang="ru-RU" dirty="0" smtClean="0"/>
              <a:t>Показатели финансовых потерь от реализации угрозы отказа аппаратного обеспечения</a:t>
            </a:r>
            <a:r>
              <a:rPr lang="en-US" dirty="0" smtClean="0"/>
              <a:t>;</a:t>
            </a:r>
          </a:p>
          <a:p>
            <a:pPr lvl="0"/>
            <a:r>
              <a:rPr lang="ru-RU" dirty="0" smtClean="0"/>
              <a:t>Обоснование мер по повышению надёжности.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130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Объект защиты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i="1" dirty="0" smtClean="0"/>
          </a:p>
          <a:p>
            <a:pPr marL="0" lvl="3" indent="0">
              <a:buNone/>
            </a:pPr>
            <a:r>
              <a:rPr lang="ru-RU" sz="2800" b="1" dirty="0"/>
              <a:t>Процессинг – компания или подразделение банка занятое обработкой данных банковских карт. Часть информационной системы банка </a:t>
            </a:r>
            <a:r>
              <a:rPr lang="ru-RU" sz="2800" b="1" dirty="0" smtClean="0"/>
              <a:t>ответственная </a:t>
            </a:r>
            <a:r>
              <a:rPr lang="ru-RU" sz="2800" b="1" dirty="0"/>
              <a:t>за обработку данных банковских карт</a:t>
            </a:r>
            <a:r>
              <a:rPr lang="ru-RU" sz="2800" b="1" dirty="0" smtClean="0"/>
              <a:t>.</a:t>
            </a:r>
          </a:p>
          <a:p>
            <a:pPr marL="0" lvl="3" indent="0">
              <a:buNone/>
            </a:pPr>
            <a:endParaRPr lang="ru-RU" sz="2800" b="1" dirty="0"/>
          </a:p>
          <a:p>
            <a:pPr marL="0" lvl="3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2223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Предложенные организационные и технические меры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К</a:t>
            </a:r>
            <a:r>
              <a:rPr lang="ru-RU" dirty="0" smtClean="0"/>
              <a:t>ластера серверов и дублирование оборудования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/>
              <a:t>С</a:t>
            </a:r>
            <a:r>
              <a:rPr lang="ru-RU" dirty="0" smtClean="0"/>
              <a:t>тандартизированной </a:t>
            </a:r>
            <a:r>
              <a:rPr lang="ru-RU" dirty="0"/>
              <a:t>процедуры внесения изменений в настройки оборудования и запуска новой версии программного обеспечения в «промышленной среде</a:t>
            </a:r>
            <a:r>
              <a:rPr lang="ru-RU" dirty="0" smtClean="0"/>
              <a:t>»</a:t>
            </a:r>
            <a:r>
              <a:rPr lang="en-US" dirty="0" smtClean="0"/>
              <a:t>;</a:t>
            </a:r>
            <a:endParaRPr lang="ru-RU" dirty="0"/>
          </a:p>
          <a:p>
            <a:r>
              <a:rPr lang="en-US" dirty="0" smtClean="0"/>
              <a:t>C</a:t>
            </a:r>
            <a:r>
              <a:rPr lang="ru-RU" dirty="0" err="1" smtClean="0"/>
              <a:t>редств</a:t>
            </a:r>
            <a:r>
              <a:rPr lang="ru-RU" dirty="0" smtClean="0"/>
              <a:t> </a:t>
            </a:r>
            <a:r>
              <a:rPr lang="ru-RU" dirty="0"/>
              <a:t>противодействия DDOS </a:t>
            </a:r>
            <a:r>
              <a:rPr lang="ru-RU" dirty="0" smtClean="0"/>
              <a:t>атакам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err="1" smtClean="0"/>
              <a:t>Application</a:t>
            </a:r>
            <a:r>
              <a:rPr lang="ru-RU" dirty="0" smtClean="0"/>
              <a:t> </a:t>
            </a:r>
            <a:r>
              <a:rPr lang="ru-RU" dirty="0" err="1" smtClean="0"/>
              <a:t>Firewall</a:t>
            </a:r>
            <a:r>
              <a:rPr lang="en-US" dirty="0" smtClean="0"/>
              <a:t>;</a:t>
            </a:r>
            <a:endParaRPr lang="ru-RU" dirty="0"/>
          </a:p>
          <a:p>
            <a:r>
              <a:rPr lang="en-US" dirty="0"/>
              <a:t>C</a:t>
            </a:r>
            <a:r>
              <a:rPr lang="ru-RU" dirty="0" err="1" smtClean="0"/>
              <a:t>редств</a:t>
            </a:r>
            <a:r>
              <a:rPr lang="ru-RU" dirty="0" smtClean="0"/>
              <a:t> </a:t>
            </a:r>
            <a:r>
              <a:rPr lang="ru-RU" dirty="0"/>
              <a:t>записи сеансов удалённого управления </a:t>
            </a:r>
            <a:r>
              <a:rPr lang="ru-RU" dirty="0" smtClean="0"/>
              <a:t>серверами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582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Предложенные организационные и технические меры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62648"/>
              </p:ext>
            </p:extLst>
          </p:nvPr>
        </p:nvGraphicFramePr>
        <p:xfrm>
          <a:off x="1619672" y="1095375"/>
          <a:ext cx="6667500" cy="576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r:id="rId4" imgW="9925960" imgH="8593577" progId="Visio.Drawing.11">
                  <p:embed/>
                </p:oleObj>
              </mc:Choice>
              <mc:Fallback>
                <p:oleObj r:id="rId4" imgW="9925960" imgH="859357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095375"/>
                        <a:ext cx="6667500" cy="576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3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Результаты выполнения работы.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/>
          </a:bodyPr>
          <a:lstStyle/>
          <a:p>
            <a:r>
              <a:rPr lang="ru-RU" dirty="0" smtClean="0"/>
              <a:t>Выбран комплекс организационных и технических мер</a:t>
            </a:r>
            <a:r>
              <a:rPr lang="en-US" dirty="0"/>
              <a:t>;</a:t>
            </a:r>
            <a:endParaRPr lang="ru-RU" dirty="0"/>
          </a:p>
          <a:p>
            <a:endParaRPr lang="en-US" dirty="0"/>
          </a:p>
          <a:p>
            <a:r>
              <a:rPr lang="ru-RU" dirty="0" smtClean="0"/>
              <a:t>Для каждой меры проведён расчёт эффективности и экономической целесообразности.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8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Информационная система процессинга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316153"/>
              </p:ext>
            </p:extLst>
          </p:nvPr>
        </p:nvGraphicFramePr>
        <p:xfrm>
          <a:off x="1115616" y="1800074"/>
          <a:ext cx="7416824" cy="5078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4" imgW="14242252" imgH="9742251" progId="Visio.Drawing.11">
                  <p:embed/>
                </p:oleObj>
              </mc:Choice>
              <mc:Fallback>
                <p:oleObj r:id="rId4" imgW="14242252" imgH="974225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800074"/>
                        <a:ext cx="7416824" cy="50785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78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Применяемые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Теория управления рисками</a:t>
            </a:r>
            <a:r>
              <a:rPr lang="en-US" dirty="0" smtClean="0"/>
              <a:t>;</a:t>
            </a:r>
          </a:p>
          <a:p>
            <a:endParaRPr lang="ru-RU" dirty="0" smtClean="0"/>
          </a:p>
          <a:p>
            <a:endParaRPr lang="en-US" dirty="0"/>
          </a:p>
          <a:p>
            <a:r>
              <a:rPr lang="ru-RU" dirty="0" smtClean="0"/>
              <a:t>Прикладная теория надёжности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406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Этапы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ru-RU" dirty="0" smtClean="0"/>
              <a:t>Инвентаризация активов.  </a:t>
            </a:r>
            <a:r>
              <a:rPr lang="ru-RU" dirty="0"/>
              <a:t>В том числе технологических и бизнес-процессов обработки данных банковских карт. </a:t>
            </a:r>
          </a:p>
          <a:p>
            <a:r>
              <a:rPr lang="ru-RU" dirty="0"/>
              <a:t>Моделирование угроз, </a:t>
            </a:r>
            <a:r>
              <a:rPr lang="ru-RU" dirty="0" smtClean="0"/>
              <a:t>и </a:t>
            </a:r>
            <a:r>
              <a:rPr lang="ru-RU" dirty="0"/>
              <a:t>нарушителей.</a:t>
            </a:r>
          </a:p>
          <a:p>
            <a:r>
              <a:rPr lang="ru-RU" dirty="0" smtClean="0"/>
              <a:t>Анализ рисков </a:t>
            </a:r>
            <a:r>
              <a:rPr lang="ru-RU" dirty="0"/>
              <a:t>информационной безопасности.</a:t>
            </a:r>
          </a:p>
          <a:p>
            <a:r>
              <a:rPr lang="ru-RU" dirty="0"/>
              <a:t>Выбор организационных и технических мер </a:t>
            </a:r>
            <a:r>
              <a:rPr lang="ru-RU" dirty="0" smtClean="0"/>
              <a:t>повышение надёжности </a:t>
            </a:r>
            <a:r>
              <a:rPr lang="ru-RU" dirty="0"/>
              <a:t>и безопасности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59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Инвентаризация активов процессинга банковских карт. 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r>
              <a:rPr lang="ru-RU" dirty="0" smtClean="0"/>
              <a:t>Идентификация активов</a:t>
            </a:r>
            <a:r>
              <a:rPr lang="en-US" dirty="0" smtClean="0"/>
              <a:t>;</a:t>
            </a:r>
          </a:p>
          <a:p>
            <a:endParaRPr lang="ru-RU" dirty="0" smtClean="0"/>
          </a:p>
          <a:p>
            <a:r>
              <a:rPr lang="ru-RU" dirty="0" smtClean="0"/>
              <a:t>Анализ свойств безопасности активов</a:t>
            </a:r>
            <a:r>
              <a:rPr lang="en-US" dirty="0" smtClean="0"/>
              <a:t>;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Оценка выявленных активов активов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177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Активы. 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ru-RU" sz="2400" b="1" dirty="0"/>
              <a:t>Д</a:t>
            </a:r>
            <a:r>
              <a:rPr lang="ru-RU" sz="2400" b="1" dirty="0" smtClean="0"/>
              <a:t>анные </a:t>
            </a:r>
            <a:r>
              <a:rPr lang="ru-RU" sz="2400" b="1" dirty="0"/>
              <a:t>банковских </a:t>
            </a:r>
            <a:r>
              <a:rPr lang="ru-RU" sz="2400" b="1" dirty="0" smtClean="0"/>
              <a:t>карт</a:t>
            </a:r>
            <a:r>
              <a:rPr lang="en-US" sz="2400" b="1" dirty="0" smtClean="0"/>
              <a:t>;</a:t>
            </a:r>
            <a:endParaRPr lang="ru-RU" sz="2400" b="1" dirty="0"/>
          </a:p>
          <a:p>
            <a:r>
              <a:rPr lang="ru-RU" sz="2400" b="1" dirty="0"/>
              <a:t>Персональные данные держателей </a:t>
            </a:r>
            <a:r>
              <a:rPr lang="ru-RU" sz="2400" b="1" dirty="0" smtClean="0"/>
              <a:t>карт</a:t>
            </a:r>
            <a:r>
              <a:rPr lang="en-US" sz="2400" b="1" dirty="0" smtClean="0"/>
              <a:t>;</a:t>
            </a:r>
            <a:endParaRPr lang="ru-RU" sz="2400" b="1" dirty="0"/>
          </a:p>
          <a:p>
            <a:r>
              <a:rPr lang="ru-RU" sz="2400" b="1" dirty="0"/>
              <a:t>Денежный поток, проценты от которого формируют доход </a:t>
            </a:r>
            <a:r>
              <a:rPr lang="ru-RU" sz="2400" b="1" dirty="0" smtClean="0"/>
              <a:t>процессинга</a:t>
            </a:r>
            <a:r>
              <a:rPr lang="en-US" sz="2400" b="1" dirty="0" smtClean="0"/>
              <a:t>;</a:t>
            </a:r>
            <a:r>
              <a:rPr lang="ru-RU" sz="2400" b="1" dirty="0" smtClean="0"/>
              <a:t> </a:t>
            </a:r>
            <a:endParaRPr lang="ru-RU" sz="2400" b="1" dirty="0"/>
          </a:p>
          <a:p>
            <a:r>
              <a:rPr lang="ru-RU" sz="2400" b="1" dirty="0"/>
              <a:t>Программное обеспечение, применяемое для обработки данных банковских </a:t>
            </a:r>
            <a:r>
              <a:rPr lang="ru-RU" sz="2400" b="1" dirty="0" smtClean="0"/>
              <a:t>карт</a:t>
            </a:r>
            <a:r>
              <a:rPr lang="en-US" sz="2400" b="1" dirty="0" smtClean="0"/>
              <a:t>;</a:t>
            </a:r>
            <a:endParaRPr lang="ru-RU" sz="2400" b="1" dirty="0"/>
          </a:p>
          <a:p>
            <a:r>
              <a:rPr lang="ru-RU" sz="2400" b="1" dirty="0"/>
              <a:t>Бизнес-процесс «Обработка данных банковских карт</a:t>
            </a:r>
            <a:r>
              <a:rPr lang="ru-RU" sz="2400" b="1" dirty="0" smtClean="0"/>
              <a:t>»</a:t>
            </a:r>
            <a:r>
              <a:rPr lang="en-US" sz="2400" b="1" dirty="0" smtClean="0"/>
              <a:t>;</a:t>
            </a:r>
            <a:endParaRPr lang="ru-RU" sz="2400" b="1" dirty="0"/>
          </a:p>
          <a:p>
            <a:r>
              <a:rPr lang="ru-RU" sz="2400" b="1" dirty="0"/>
              <a:t>Бизнес-процесс «Подключение или отключение </a:t>
            </a:r>
            <a:r>
              <a:rPr lang="ru-RU" sz="2400" b="1" dirty="0" err="1"/>
              <a:t>мерчанта</a:t>
            </a:r>
            <a:r>
              <a:rPr lang="ru-RU" sz="2400" b="1" dirty="0" smtClean="0"/>
              <a:t>»</a:t>
            </a:r>
            <a:r>
              <a:rPr lang="en-US" sz="2400" b="1" dirty="0" smtClean="0"/>
              <a:t>;</a:t>
            </a:r>
            <a:endParaRPr lang="ru-RU" sz="2400" b="1" dirty="0"/>
          </a:p>
          <a:p>
            <a:r>
              <a:rPr lang="ru-RU" sz="2400" b="1" dirty="0"/>
              <a:t>Бизнес-процесс «Доработка программного обеспечения процессинга» </a:t>
            </a:r>
            <a:r>
              <a:rPr lang="en-US" sz="2400" b="1" dirty="0" smtClean="0"/>
              <a:t>;</a:t>
            </a:r>
            <a:endParaRPr lang="ru-RU" sz="2400" b="1" dirty="0"/>
          </a:p>
          <a:p>
            <a:r>
              <a:rPr lang="ru-RU" sz="2400" b="1" dirty="0"/>
              <a:t>Бизнес-процесс «Расчёт с банками и иными платёжным системами»</a:t>
            </a:r>
            <a:r>
              <a:rPr lang="en-US" sz="2400" b="1" dirty="0" smtClean="0"/>
              <a:t>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1752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Моделирование угроз, рассмотрение источников угроз и </a:t>
            </a:r>
            <a:r>
              <a:rPr lang="ru-RU" dirty="0" smtClean="0"/>
              <a:t>нарушителей.  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3921125"/>
          </a:xfrm>
        </p:spPr>
        <p:txBody>
          <a:bodyPr>
            <a:normAutofit/>
          </a:bodyPr>
          <a:lstStyle/>
          <a:p>
            <a:r>
              <a:rPr lang="ru-RU" dirty="0" smtClean="0"/>
              <a:t>Идентификация источников угроз</a:t>
            </a:r>
            <a:r>
              <a:rPr lang="en-US" dirty="0" smtClean="0"/>
              <a:t>;</a:t>
            </a:r>
          </a:p>
          <a:p>
            <a:r>
              <a:rPr lang="ru-RU" dirty="0" smtClean="0"/>
              <a:t>Выявление каналов реализации угроз</a:t>
            </a:r>
            <a:r>
              <a:rPr lang="en-US" dirty="0" smtClean="0"/>
              <a:t>;</a:t>
            </a:r>
          </a:p>
          <a:p>
            <a:r>
              <a:rPr lang="ru-RU" dirty="0" smtClean="0"/>
              <a:t>Выявление активов на которые направлены угрозы</a:t>
            </a:r>
            <a:r>
              <a:rPr lang="en-US" dirty="0" smtClean="0"/>
              <a:t>;</a:t>
            </a:r>
          </a:p>
          <a:p>
            <a:r>
              <a:rPr lang="ru-RU" dirty="0" smtClean="0"/>
              <a:t>Анализ мотивов, возможностей и потенциала злоумышленников.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144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826</Words>
  <Application>Microsoft Office PowerPoint</Application>
  <PresentationFormat>Экран (4:3)</PresentationFormat>
  <Paragraphs>174</Paragraphs>
  <Slides>32</Slides>
  <Notes>17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32</vt:i4>
      </vt:variant>
    </vt:vector>
  </HeadingPairs>
  <TitlesOfParts>
    <vt:vector size="35" baseType="lpstr">
      <vt:lpstr>Тема Office</vt:lpstr>
      <vt:lpstr>Visio.Drawing.11</vt:lpstr>
      <vt:lpstr>Visio</vt:lpstr>
      <vt:lpstr>Выбор и обоснование организационных и технических мер повышения уровня информационной безопасности и надёжности процессинга  банковских карт </vt:lpstr>
      <vt:lpstr>Цель работы</vt:lpstr>
      <vt:lpstr>Объект защиты</vt:lpstr>
      <vt:lpstr>Информационная система процессинга</vt:lpstr>
      <vt:lpstr>Применяемые теории</vt:lpstr>
      <vt:lpstr>Этапы работы</vt:lpstr>
      <vt:lpstr> Инвентаризация активов процессинга банковских карт.  </vt:lpstr>
      <vt:lpstr> Активы.  </vt:lpstr>
      <vt:lpstr> Моделирование угроз, рассмотрение источников угроз и нарушителей.  </vt:lpstr>
      <vt:lpstr> Источники угроз.  </vt:lpstr>
      <vt:lpstr> Перечень угроз.  </vt:lpstr>
      <vt:lpstr> Определение рисков информационной безопасности.  </vt:lpstr>
      <vt:lpstr> Определение рисков информационной безопасности.  </vt:lpstr>
      <vt:lpstr> Выбор организационных и технических мер повышение надёжности и безопасности</vt:lpstr>
      <vt:lpstr>Применение теории надёжности</vt:lpstr>
      <vt:lpstr>Теория надёжности</vt:lpstr>
      <vt:lpstr>Математическая база теории надёжности</vt:lpstr>
      <vt:lpstr>Допущения принятые в настоящей работе</vt:lpstr>
      <vt:lpstr>Логико-вероятностные методы</vt:lpstr>
      <vt:lpstr>Пример схемы надёжности</vt:lpstr>
      <vt:lpstr>Булевая функция надёжности системы</vt:lpstr>
      <vt:lpstr>Научные методы перехода к вероятностной функции надёжности</vt:lpstr>
      <vt:lpstr>Применение теории надёжности для информационной системы</vt:lpstr>
      <vt:lpstr>BNPM Нотация</vt:lpstr>
      <vt:lpstr>Выделение подмножества информационной системы</vt:lpstr>
      <vt:lpstr>Бизнес-процесс «Подключение или отключение мерчанта»</vt:lpstr>
      <vt:lpstr>Подмножество элементов информационной системы</vt:lpstr>
      <vt:lpstr>Рассчитываемые показатели надёжности</vt:lpstr>
      <vt:lpstr>Результат применения теории надёжности</vt:lpstr>
      <vt:lpstr> Предложенные организационные и технические меры </vt:lpstr>
      <vt:lpstr> Предложенные организационные и технические меры </vt:lpstr>
      <vt:lpstr> Результаты выполнения работы.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Расчёт количественных показателей надёжности информационной системы.</dc:title>
  <dc:creator>Lityushkin Evgeniy</dc:creator>
  <cp:lastModifiedBy>USER</cp:lastModifiedBy>
  <cp:revision>60</cp:revision>
  <dcterms:created xsi:type="dcterms:W3CDTF">2014-04-24T13:04:34Z</dcterms:created>
  <dcterms:modified xsi:type="dcterms:W3CDTF">2014-06-16T15:47:00Z</dcterms:modified>
</cp:coreProperties>
</file>