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0" r:id="rId5"/>
    <p:sldId id="266" r:id="rId6"/>
    <p:sldId id="258" r:id="rId7"/>
    <p:sldId id="262" r:id="rId8"/>
    <p:sldId id="267" r:id="rId9"/>
    <p:sldId id="268" r:id="rId10"/>
    <p:sldId id="264" r:id="rId11"/>
    <p:sldId id="269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04" autoAdjust="0"/>
  </p:normalViewPr>
  <p:slideViewPr>
    <p:cSldViewPr>
      <p:cViewPr varScale="1">
        <p:scale>
          <a:sx n="82" d="100"/>
          <a:sy n="82" d="100"/>
        </p:scale>
        <p:origin x="-24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CA42-DB45-4CB1-A48B-134DC7653114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D139-CAAF-4D15-ACFC-9E495DD17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8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D139-CAAF-4D15-ACFC-9E495DD177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89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9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15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8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92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4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86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5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56B4-AED3-41AA-B91A-77F4DD215078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8D3B-ADA1-4854-9B04-4DE879F8E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3195786"/>
          </a:xfrm>
        </p:spPr>
        <p:txBody>
          <a:bodyPr/>
          <a:lstStyle/>
          <a:p>
            <a:r>
              <a:rPr lang="ru-RU" b="1" i="1" dirty="0"/>
              <a:t>Расчёт количественных показателей надёжности информационной системы.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</a:t>
            </a:r>
            <a:r>
              <a:rPr lang="ru-RU" dirty="0" err="1" smtClean="0"/>
              <a:t>Литюшкин</a:t>
            </a:r>
            <a:r>
              <a:rPr lang="ru-RU" dirty="0" smtClean="0"/>
              <a:t> Е.Н.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4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Научные методы перехода к вероятностной функци</a:t>
            </a:r>
            <a:r>
              <a:rPr lang="ru-RU" dirty="0" smtClean="0"/>
              <a:t>и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метод разрезания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метод ортогонализации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рекуррентный метод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метод наращивания путей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endParaRPr lang="ru-RU" dirty="0"/>
          </a:p>
          <a:p>
            <a:pPr lvl="0"/>
            <a:r>
              <a:rPr lang="ru-RU" dirty="0"/>
              <a:t>схемно-логический метод</a:t>
            </a:r>
            <a:r>
              <a:rPr lang="en-US" dirty="0"/>
              <a:t>.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85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теории надёжности</a:t>
            </a:r>
            <a:br>
              <a:rPr lang="ru-RU" dirty="0" smtClean="0"/>
            </a:br>
            <a:r>
              <a:rPr lang="ru-RU" dirty="0" smtClean="0"/>
              <a:t>для информационной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Описание интересующих бизнес-процессов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 smtClean="0"/>
              <a:t>Выделение подмножества информационной системы от которой зависит непрерывность исследуемого процесса</a:t>
            </a:r>
            <a:r>
              <a:rPr lang="en-US" dirty="0" smtClean="0"/>
              <a:t>;</a:t>
            </a:r>
            <a:endParaRPr lang="en-US" dirty="0" smtClean="0"/>
          </a:p>
          <a:p>
            <a:pPr lvl="0"/>
            <a:r>
              <a:rPr lang="ru-RU" dirty="0" smtClean="0"/>
              <a:t>Применение методов теории надёжности к выделенному подмножеству информационной системы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05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BNPM </a:t>
            </a:r>
            <a:r>
              <a:rPr lang="ru-RU" dirty="0" smtClean="0"/>
              <a:t>Нотация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1026" name="Picture 2" descr="http://vernikov.ru/images/stories/image001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92476"/>
            <a:ext cx="7344816" cy="52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27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Расчёт показателей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74814"/>
              </p:ext>
            </p:extLst>
          </p:nvPr>
        </p:nvGraphicFramePr>
        <p:xfrm>
          <a:off x="334832" y="1299173"/>
          <a:ext cx="8474335" cy="51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4" imgW="16973263" imgH="10673100" progId="Visio.Drawing.11">
                  <p:embed/>
                </p:oleObj>
              </mc:Choice>
              <mc:Fallback>
                <p:oleObj name="Visio" r:id="rId4" imgW="16973263" imgH="10673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2" y="1299173"/>
                        <a:ext cx="8474335" cy="5128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60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схемы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40871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9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теории надёжности</a:t>
            </a:r>
            <a:br>
              <a:rPr lang="ru-RU" dirty="0" smtClean="0"/>
            </a:br>
            <a:r>
              <a:rPr lang="ru-RU" dirty="0" smtClean="0"/>
              <a:t>для информационной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Описание интересующих бизнес-процессов</a:t>
            </a:r>
            <a:r>
              <a:rPr lang="en-US" dirty="0" smtClean="0"/>
              <a:t>;</a:t>
            </a:r>
            <a:endParaRPr lang="ru-RU" dirty="0"/>
          </a:p>
          <a:p>
            <a:pPr lvl="0"/>
            <a:r>
              <a:rPr lang="ru-RU" dirty="0" smtClean="0"/>
              <a:t>Выделение подмножества информационной системы от которой зависит непрерывность исследуемого процесса</a:t>
            </a:r>
            <a:r>
              <a:rPr lang="en-US" dirty="0" smtClean="0"/>
              <a:t>;</a:t>
            </a:r>
            <a:endParaRPr lang="en-US" dirty="0" smtClean="0"/>
          </a:p>
          <a:p>
            <a:pPr lvl="0"/>
            <a:r>
              <a:rPr lang="ru-RU" dirty="0" smtClean="0"/>
              <a:t>Применение методов теории надёжности к выделенному подмножеству информационной системы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41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Булевая</a:t>
            </a:r>
            <a:r>
              <a:rPr lang="ru-RU" dirty="0"/>
              <a:t> функция надёжности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А) </a:t>
            </a:r>
            <a:r>
              <a:rPr lang="en-US" dirty="0" smtClean="0"/>
              <a:t>P = </a:t>
            </a:r>
            <a:r>
              <a:rPr lang="en-US" dirty="0" smtClean="0"/>
              <a:t>p1</a:t>
            </a:r>
            <a:r>
              <a:rPr lang="ru-RU" dirty="0" smtClean="0"/>
              <a:t> И  </a:t>
            </a:r>
            <a:r>
              <a:rPr lang="en-US" dirty="0" smtClean="0"/>
              <a:t>p2</a:t>
            </a:r>
            <a:r>
              <a:rPr lang="ru-RU" dirty="0" smtClean="0"/>
              <a:t> И </a:t>
            </a:r>
            <a:r>
              <a:rPr lang="en-US" dirty="0" smtClean="0"/>
              <a:t>p3;</a:t>
            </a:r>
            <a:endParaRPr lang="ru-RU" dirty="0" smtClean="0"/>
          </a:p>
          <a:p>
            <a:pPr lvl="0"/>
            <a:endParaRPr lang="ru-RU" dirty="0"/>
          </a:p>
          <a:p>
            <a:r>
              <a:rPr lang="ru-RU" dirty="0" smtClean="0"/>
              <a:t>Б) </a:t>
            </a:r>
            <a:r>
              <a:rPr lang="en-US" dirty="0" smtClean="0"/>
              <a:t>P=p1</a:t>
            </a:r>
            <a:r>
              <a:rPr lang="ru-RU" dirty="0" smtClean="0"/>
              <a:t> ИЛИ </a:t>
            </a:r>
            <a:r>
              <a:rPr lang="en-US" dirty="0" smtClean="0"/>
              <a:t>P2</a:t>
            </a:r>
            <a:r>
              <a:rPr lang="ru-RU" dirty="0" smtClean="0"/>
              <a:t> ИЛИ </a:t>
            </a:r>
            <a:r>
              <a:rPr lang="en-US" dirty="0" smtClean="0"/>
              <a:t>p3;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В) </a:t>
            </a:r>
            <a:r>
              <a:rPr lang="en-US" dirty="0" smtClean="0"/>
              <a:t>P =</a:t>
            </a:r>
            <a:r>
              <a:rPr lang="en-US" dirty="0"/>
              <a:t> </a:t>
            </a:r>
            <a:r>
              <a:rPr lang="en-US" dirty="0" smtClean="0"/>
              <a:t>(p1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en-US" dirty="0"/>
              <a:t>P2</a:t>
            </a:r>
            <a:r>
              <a:rPr lang="ru-RU" dirty="0"/>
              <a:t> ИЛИ </a:t>
            </a:r>
            <a:r>
              <a:rPr lang="en-US" dirty="0" smtClean="0"/>
              <a:t>p3) </a:t>
            </a:r>
            <a:r>
              <a:rPr lang="ru-RU" dirty="0" smtClean="0"/>
              <a:t>И ((</a:t>
            </a:r>
            <a:r>
              <a:rPr lang="en-US" dirty="0" smtClean="0"/>
              <a:t>P1 </a:t>
            </a:r>
            <a:r>
              <a:rPr lang="ru-RU" dirty="0" smtClean="0"/>
              <a:t>И </a:t>
            </a:r>
            <a:r>
              <a:rPr lang="en-US" dirty="0" smtClean="0"/>
              <a:t>P2</a:t>
            </a:r>
            <a:r>
              <a:rPr lang="ru-RU" dirty="0" smtClean="0"/>
              <a:t>) ИЛИ(</a:t>
            </a:r>
            <a:r>
              <a:rPr lang="en-US" dirty="0" smtClean="0"/>
              <a:t>P2 </a:t>
            </a:r>
            <a:r>
              <a:rPr lang="ru-RU" dirty="0" smtClean="0"/>
              <a:t>И</a:t>
            </a:r>
            <a:r>
              <a:rPr lang="en-US" dirty="0" smtClean="0"/>
              <a:t> P3</a:t>
            </a:r>
            <a:r>
              <a:rPr lang="ru-RU" dirty="0" smtClean="0"/>
              <a:t>)ИЛИ (</a:t>
            </a:r>
            <a:r>
              <a:rPr lang="en-US" dirty="0" smtClean="0"/>
              <a:t>P3 </a:t>
            </a:r>
            <a:r>
              <a:rPr lang="ru-RU" dirty="0" smtClean="0"/>
              <a:t>И </a:t>
            </a:r>
            <a:r>
              <a:rPr lang="en-US" dirty="0" smtClean="0"/>
              <a:t>P1</a:t>
            </a:r>
            <a:r>
              <a:rPr lang="ru-RU" dirty="0" smtClean="0"/>
              <a:t>))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В) </a:t>
            </a:r>
            <a:r>
              <a:rPr lang="en-US" dirty="0" smtClean="0"/>
              <a:t>P = ( p1 </a:t>
            </a:r>
            <a:r>
              <a:rPr lang="ru-RU" dirty="0" smtClean="0"/>
              <a:t>И </a:t>
            </a:r>
            <a:r>
              <a:rPr lang="en-US" dirty="0" smtClean="0"/>
              <a:t>p3)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/>
              <a:t>p2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33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чего необходим расчёт показателей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Оценить соответствие  с </a:t>
            </a:r>
            <a:r>
              <a:rPr lang="en-US" dirty="0" smtClean="0"/>
              <a:t>SLA;</a:t>
            </a:r>
          </a:p>
          <a:p>
            <a:pPr lvl="0"/>
            <a:r>
              <a:rPr lang="ru-RU" dirty="0" smtClean="0"/>
              <a:t>Оценить затраты от простоев и неисправностей</a:t>
            </a:r>
            <a:r>
              <a:rPr lang="en-US" dirty="0" smtClean="0"/>
              <a:t>;</a:t>
            </a:r>
          </a:p>
          <a:p>
            <a:pPr lvl="0"/>
            <a:r>
              <a:rPr lang="ru-RU" dirty="0" smtClean="0"/>
              <a:t>Понять какое количество средств имеет смысл потратить для повышения надёжности</a:t>
            </a:r>
            <a:r>
              <a:rPr lang="en-US" dirty="0" smtClean="0"/>
              <a:t>;</a:t>
            </a:r>
          </a:p>
          <a:p>
            <a:pPr lvl="0"/>
            <a:r>
              <a:rPr lang="ru-RU" dirty="0" smtClean="0"/>
              <a:t>Понять каким конкретно способом возможно повысить надёжность.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22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Терминологические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/>
              <a:t>Источники терминологии</a:t>
            </a:r>
          </a:p>
          <a:p>
            <a:endParaRPr lang="ru-RU" dirty="0" smtClean="0"/>
          </a:p>
          <a:p>
            <a:r>
              <a:rPr lang="ru-RU" dirty="0" smtClean="0"/>
              <a:t>ГОСТ </a:t>
            </a:r>
            <a:r>
              <a:rPr lang="ru-RU" dirty="0"/>
              <a:t>Р 27.002-2009 «Надёжность в технике. Термины и определения».</a:t>
            </a:r>
          </a:p>
          <a:p>
            <a:pPr lvl="0"/>
            <a:r>
              <a:rPr lang="en-US" dirty="0" smtClean="0"/>
              <a:t>BS 25999</a:t>
            </a:r>
            <a:r>
              <a:rPr lang="ru-RU" dirty="0" smtClean="0"/>
              <a:t>, </a:t>
            </a:r>
            <a:r>
              <a:rPr lang="en-US" dirty="0" smtClean="0"/>
              <a:t>BS25777;</a:t>
            </a:r>
          </a:p>
          <a:p>
            <a:pPr lvl="0"/>
            <a:r>
              <a:rPr lang="en-US" dirty="0" smtClean="0"/>
              <a:t>ISO 27000</a:t>
            </a:r>
            <a:r>
              <a:rPr lang="en-US" dirty="0"/>
              <a:t>;</a:t>
            </a:r>
          </a:p>
          <a:p>
            <a:pPr lvl="0"/>
            <a:r>
              <a:rPr lang="en-US" dirty="0" smtClean="0"/>
              <a:t>ITIL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5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Методические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Степен</a:t>
            </a:r>
            <a:r>
              <a:rPr lang="ru-RU" dirty="0"/>
              <a:t>ь</a:t>
            </a:r>
            <a:r>
              <a:rPr lang="ru-RU" dirty="0" smtClean="0"/>
              <a:t> детализации и глубина декомпозиции информационной системы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Корректность перехода к вычислению вероятности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Что изменять для повышения надёжности – дизайн ИС или бизнес-процессы.</a:t>
            </a:r>
            <a:endParaRPr lang="en-US" dirty="0" smtClean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73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 и этапы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1" dirty="0" smtClean="0"/>
              <a:t>Вычисление количественных </a:t>
            </a:r>
            <a:r>
              <a:rPr lang="ru-RU" b="1" i="1" dirty="0"/>
              <a:t>показателей надёжности информационной </a:t>
            </a:r>
            <a:r>
              <a:rPr lang="ru-RU" b="1" i="1" dirty="0" smtClean="0"/>
              <a:t>системы.</a:t>
            </a:r>
          </a:p>
          <a:p>
            <a:r>
              <a:rPr lang="ru-RU" dirty="0" smtClean="0"/>
              <a:t>Рассмотрение бизнес-процессов обработки данных банковских карт; </a:t>
            </a:r>
          </a:p>
          <a:p>
            <a:r>
              <a:rPr lang="ru-RU" dirty="0" smtClean="0"/>
              <a:t>Рассмотрение взаимосвязи бизнес-процессов и информационной системы процессинга банковских карт;</a:t>
            </a:r>
          </a:p>
          <a:p>
            <a:r>
              <a:rPr lang="ru-RU" dirty="0" smtClean="0"/>
              <a:t>Определение </a:t>
            </a:r>
            <a:r>
              <a:rPr lang="ru-RU" dirty="0" smtClean="0"/>
              <a:t>значений </a:t>
            </a:r>
            <a:r>
              <a:rPr lang="ru-RU" dirty="0" smtClean="0"/>
              <a:t>показателей надёжности информационной системы процессинга банковских карт.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20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Теория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Теория надёжности — наука, изучающая закономерности распределения отказов технических устройств, причины и модели их возникновения.</a:t>
            </a:r>
          </a:p>
          <a:p>
            <a:endParaRPr lang="ru-RU" dirty="0" smtClean="0"/>
          </a:p>
          <a:p>
            <a:r>
              <a:rPr lang="ru-RU" dirty="0" smtClean="0"/>
              <a:t>Теория надёжности изучает методы обеспечения стабильности работы объектов (изделий, устройств, систем и т.п.) в процессе проектирования, производства, приёмки, эксплуатации и хранения.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32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Математическая база теории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</a:t>
            </a:r>
            <a:r>
              <a:rPr lang="ru-RU" dirty="0" smtClean="0"/>
              <a:t>теория вероятностей;</a:t>
            </a:r>
          </a:p>
          <a:p>
            <a:r>
              <a:rPr lang="ru-RU" dirty="0" smtClean="0"/>
              <a:t>    математическая статистика;</a:t>
            </a:r>
          </a:p>
          <a:p>
            <a:r>
              <a:rPr lang="ru-RU" dirty="0" smtClean="0"/>
              <a:t>    математическая логика;</a:t>
            </a:r>
          </a:p>
          <a:p>
            <a:r>
              <a:rPr lang="ru-RU" dirty="0" smtClean="0"/>
              <a:t>    теория случайных процессов;</a:t>
            </a:r>
          </a:p>
          <a:p>
            <a:r>
              <a:rPr lang="ru-RU" dirty="0" smtClean="0"/>
              <a:t>    теория массового обслуживания;</a:t>
            </a:r>
          </a:p>
          <a:p>
            <a:r>
              <a:rPr lang="ru-RU" dirty="0" smtClean="0"/>
              <a:t>    теория графов;</a:t>
            </a:r>
          </a:p>
          <a:p>
            <a:r>
              <a:rPr lang="ru-RU" dirty="0" smtClean="0"/>
              <a:t>    теория оптимизации.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91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Допущения принятые в настоящей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Информационная система или подмножество элементов информационной системы может быть или исправно или неисправно</a:t>
            </a:r>
            <a:r>
              <a:rPr lang="en-US" dirty="0" smtClean="0"/>
              <a:t>;</a:t>
            </a:r>
          </a:p>
          <a:p>
            <a:r>
              <a:rPr lang="ru-RU" dirty="0" smtClean="0"/>
              <a:t>Каждый элемент</a:t>
            </a:r>
            <a:r>
              <a:rPr lang="en-US" dirty="0" smtClean="0"/>
              <a:t> </a:t>
            </a:r>
            <a:r>
              <a:rPr lang="ru-RU" dirty="0" smtClean="0"/>
              <a:t>рассматриваемой системы может быть или исправен или неисправен</a:t>
            </a:r>
            <a:r>
              <a:rPr lang="en-US" dirty="0" smtClean="0"/>
              <a:t>;</a:t>
            </a:r>
          </a:p>
          <a:p>
            <a:r>
              <a:rPr lang="ru-RU" dirty="0" smtClean="0"/>
              <a:t>Исправность или неисправность элемента не зависит от состояния других элементов</a:t>
            </a:r>
            <a:r>
              <a:rPr lang="en-US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45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Логико</a:t>
            </a:r>
            <a:r>
              <a:rPr lang="ru-RU" dirty="0"/>
              <a:t>-</a:t>
            </a:r>
            <a:r>
              <a:rPr lang="ru-RU" dirty="0" smtClean="0"/>
              <a:t>вероятностные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dirty="0" smtClean="0"/>
          </a:p>
          <a:p>
            <a:pPr lvl="0"/>
            <a:r>
              <a:rPr lang="ru-RU" dirty="0" smtClean="0"/>
              <a:t>Функциональная схема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Структурная схема надёжности системы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 err="1" smtClean="0"/>
              <a:t>Булевая</a:t>
            </a:r>
            <a:r>
              <a:rPr lang="ru-RU" dirty="0" smtClean="0"/>
              <a:t> функция </a:t>
            </a:r>
            <a:r>
              <a:rPr lang="ru-RU" dirty="0"/>
              <a:t>надёжности </a:t>
            </a:r>
            <a:r>
              <a:rPr lang="ru-RU" dirty="0" smtClean="0"/>
              <a:t>системы</a:t>
            </a:r>
            <a:r>
              <a:rPr lang="en-US" dirty="0" smtClean="0"/>
              <a:t>;</a:t>
            </a:r>
          </a:p>
          <a:p>
            <a:pPr lvl="0"/>
            <a:r>
              <a:rPr lang="ru-RU" dirty="0" smtClean="0"/>
              <a:t>Преобразование булевой функции пригодную для расчётов формулу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схемы надёжности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40871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09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Булевая</a:t>
            </a:r>
            <a:r>
              <a:rPr lang="ru-RU" dirty="0"/>
              <a:t> функция надёжности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endParaRPr lang="ru-RU" dirty="0" smtClean="0"/>
          </a:p>
          <a:p>
            <a:pPr lvl="0"/>
            <a:r>
              <a:rPr lang="ru-RU" dirty="0" smtClean="0"/>
              <a:t>А) </a:t>
            </a:r>
            <a:r>
              <a:rPr lang="en-US" dirty="0" smtClean="0"/>
              <a:t>P = </a:t>
            </a:r>
            <a:r>
              <a:rPr lang="en-US" dirty="0" smtClean="0"/>
              <a:t>p1</a:t>
            </a:r>
            <a:r>
              <a:rPr lang="ru-RU" dirty="0" smtClean="0"/>
              <a:t> И  </a:t>
            </a:r>
            <a:r>
              <a:rPr lang="en-US" dirty="0" smtClean="0"/>
              <a:t>p2</a:t>
            </a:r>
            <a:r>
              <a:rPr lang="ru-RU" dirty="0" smtClean="0"/>
              <a:t> И </a:t>
            </a:r>
            <a:r>
              <a:rPr lang="en-US" dirty="0" smtClean="0"/>
              <a:t>p3;</a:t>
            </a:r>
            <a:endParaRPr lang="ru-RU" dirty="0" smtClean="0"/>
          </a:p>
          <a:p>
            <a:pPr lvl="0"/>
            <a:endParaRPr lang="ru-RU" dirty="0"/>
          </a:p>
          <a:p>
            <a:r>
              <a:rPr lang="ru-RU" dirty="0" smtClean="0"/>
              <a:t>Б) </a:t>
            </a:r>
            <a:r>
              <a:rPr lang="en-US" dirty="0" smtClean="0"/>
              <a:t>P=p1</a:t>
            </a:r>
            <a:r>
              <a:rPr lang="ru-RU" dirty="0" smtClean="0"/>
              <a:t> ИЛИ </a:t>
            </a:r>
            <a:r>
              <a:rPr lang="en-US" dirty="0" smtClean="0"/>
              <a:t>P2</a:t>
            </a:r>
            <a:r>
              <a:rPr lang="ru-RU" dirty="0" smtClean="0"/>
              <a:t> ИЛИ </a:t>
            </a:r>
            <a:r>
              <a:rPr lang="en-US" dirty="0" smtClean="0"/>
              <a:t>p3;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В) </a:t>
            </a:r>
            <a:r>
              <a:rPr lang="en-US" dirty="0" smtClean="0"/>
              <a:t>P =</a:t>
            </a:r>
            <a:r>
              <a:rPr lang="en-US" dirty="0"/>
              <a:t> </a:t>
            </a:r>
            <a:r>
              <a:rPr lang="en-US" dirty="0" smtClean="0"/>
              <a:t>(p1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en-US" dirty="0"/>
              <a:t>P2</a:t>
            </a:r>
            <a:r>
              <a:rPr lang="ru-RU" dirty="0"/>
              <a:t> ИЛИ </a:t>
            </a:r>
            <a:r>
              <a:rPr lang="en-US" dirty="0" smtClean="0"/>
              <a:t>p3) </a:t>
            </a:r>
            <a:r>
              <a:rPr lang="ru-RU" dirty="0" smtClean="0"/>
              <a:t>И ((</a:t>
            </a:r>
            <a:r>
              <a:rPr lang="en-US" dirty="0" smtClean="0"/>
              <a:t>P1 </a:t>
            </a:r>
            <a:r>
              <a:rPr lang="ru-RU" dirty="0" smtClean="0"/>
              <a:t>И </a:t>
            </a:r>
            <a:r>
              <a:rPr lang="en-US" dirty="0" smtClean="0"/>
              <a:t>P2</a:t>
            </a:r>
            <a:r>
              <a:rPr lang="ru-RU" dirty="0" smtClean="0"/>
              <a:t>) ИЛИ(</a:t>
            </a:r>
            <a:r>
              <a:rPr lang="en-US" dirty="0" smtClean="0"/>
              <a:t>P2 </a:t>
            </a:r>
            <a:r>
              <a:rPr lang="ru-RU" dirty="0" smtClean="0"/>
              <a:t>И</a:t>
            </a:r>
            <a:r>
              <a:rPr lang="en-US" dirty="0" smtClean="0"/>
              <a:t> P3</a:t>
            </a:r>
            <a:r>
              <a:rPr lang="ru-RU" dirty="0" smtClean="0"/>
              <a:t>)ИЛИ (</a:t>
            </a:r>
            <a:r>
              <a:rPr lang="en-US" dirty="0" smtClean="0"/>
              <a:t>P3 </a:t>
            </a:r>
            <a:r>
              <a:rPr lang="ru-RU" dirty="0" smtClean="0"/>
              <a:t>И </a:t>
            </a:r>
            <a:r>
              <a:rPr lang="en-US" dirty="0" smtClean="0"/>
              <a:t>P1</a:t>
            </a:r>
            <a:r>
              <a:rPr lang="ru-RU" dirty="0" smtClean="0"/>
              <a:t>))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В) </a:t>
            </a:r>
            <a:r>
              <a:rPr lang="en-US" dirty="0" smtClean="0"/>
              <a:t>P = ( p1 </a:t>
            </a:r>
            <a:r>
              <a:rPr lang="ru-RU" dirty="0" smtClean="0"/>
              <a:t>И </a:t>
            </a:r>
            <a:r>
              <a:rPr lang="en-US" dirty="0" smtClean="0"/>
              <a:t>p3)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/>
              <a:t>p2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48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Переход к вероятностной функции надёжности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624736" cy="497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8189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519</Words>
  <Application>Microsoft Office PowerPoint</Application>
  <PresentationFormat>Экран (4:3)</PresentationFormat>
  <Paragraphs>102</Paragraphs>
  <Slides>19</Slides>
  <Notes>14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Тема Office</vt:lpstr>
      <vt:lpstr>Microsoft Visio Drawing</vt:lpstr>
      <vt:lpstr>Расчёт количественных показателей надёжности информационной системы.</vt:lpstr>
      <vt:lpstr>Цель  и этапы работы</vt:lpstr>
      <vt:lpstr>Теория надёжности</vt:lpstr>
      <vt:lpstr>Математическая база теории надёжности</vt:lpstr>
      <vt:lpstr>Допущения принятые в настоящей работе</vt:lpstr>
      <vt:lpstr>Логико-вероятностные методы</vt:lpstr>
      <vt:lpstr>Пример схемы надёжности</vt:lpstr>
      <vt:lpstr>Булевая функция надёжности системы</vt:lpstr>
      <vt:lpstr>Переход к вероятностной функции надёжности</vt:lpstr>
      <vt:lpstr>Научные методы перехода к вероятностной функции надёжности</vt:lpstr>
      <vt:lpstr>Применение теории надёжности для информационной системы</vt:lpstr>
      <vt:lpstr>BNPM Нотация</vt:lpstr>
      <vt:lpstr>Расчёт показателей надёжности</vt:lpstr>
      <vt:lpstr>Пример схемы надёжности</vt:lpstr>
      <vt:lpstr>Применение теории надёжности для информационной системы</vt:lpstr>
      <vt:lpstr>Булевая функция надёжности системы</vt:lpstr>
      <vt:lpstr>Для чего необходим расчёт показателей надёжности</vt:lpstr>
      <vt:lpstr>Терминологические сложности</vt:lpstr>
      <vt:lpstr>Методические сложности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Расчёт количественных показателей надёжности информационной системы.</dc:title>
  <dc:creator>Lityushkin Evgeniy</dc:creator>
  <cp:lastModifiedBy>Lityushkin Evgeniy</cp:lastModifiedBy>
  <cp:revision>19</cp:revision>
  <dcterms:created xsi:type="dcterms:W3CDTF">2014-04-24T13:04:34Z</dcterms:created>
  <dcterms:modified xsi:type="dcterms:W3CDTF">2014-04-25T16:29:49Z</dcterms:modified>
</cp:coreProperties>
</file>