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dal" panose="020B0604020202020204" charset="0"/>
      <p:regular r:id="rId12"/>
    </p:embeddedFont>
    <p:embeddedFont>
      <p:font typeface="Glacial Indifference" panose="020B0604020202020204" charset="0"/>
      <p:regular r:id="rId13"/>
    </p:embeddedFont>
    <p:embeddedFont>
      <p:font typeface="Glacial Indifference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2.svg"/><Relationship Id="rId12" Type="http://schemas.openxmlformats.org/officeDocument/2006/relationships/hyperlink" Target="https://www.kaggle.com/datasets/asaniczka/data-analyst-job-postings" TargetMode="Externa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2.sv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svg"/><Relationship Id="rId7" Type="http://schemas.openxmlformats.org/officeDocument/2006/relationships/image" Target="../media/image26.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hyperlink" Target="https://www.kaggle.com/datasets/asaniczka/data-analyst-job-posting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svg"/><Relationship Id="rId7" Type="http://schemas.openxmlformats.org/officeDocument/2006/relationships/image" Target="../media/image6.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10" Type="http://schemas.openxmlformats.org/officeDocument/2006/relationships/image" Target="../media/image39.png"/><Relationship Id="rId4" Type="http://schemas.openxmlformats.org/officeDocument/2006/relationships/image" Target="../media/image1.png"/><Relationship Id="rId9" Type="http://schemas.openxmlformats.org/officeDocument/2006/relationships/image" Target="../media/image38.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45.svg"/><Relationship Id="rId3" Type="http://schemas.openxmlformats.org/officeDocument/2006/relationships/image" Target="../media/image2.svg"/><Relationship Id="rId7" Type="http://schemas.openxmlformats.org/officeDocument/2006/relationships/image" Target="../media/image43.svg"/><Relationship Id="rId12"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31.svg"/><Relationship Id="rId5" Type="http://schemas.openxmlformats.org/officeDocument/2006/relationships/image" Target="../media/image41.svg"/><Relationship Id="rId10" Type="http://schemas.openxmlformats.org/officeDocument/2006/relationships/image" Target="../media/image30.png"/><Relationship Id="rId4" Type="http://schemas.openxmlformats.org/officeDocument/2006/relationships/image" Target="../media/image40.png"/><Relationship Id="rId9" Type="http://schemas.openxmlformats.org/officeDocument/2006/relationships/image" Target="../media/image12.sv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svg"/><Relationship Id="rId7" Type="http://schemas.openxmlformats.org/officeDocument/2006/relationships/image" Target="../media/image6.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8.sv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svg"/><Relationship Id="rId7" Type="http://schemas.openxmlformats.org/officeDocument/2006/relationships/image" Target="../media/image4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 Id="rId9"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182110" y="5181110"/>
            <a:ext cx="8154379" cy="8154379"/>
          </a:xfrm>
          <a:custGeom>
            <a:avLst/>
            <a:gdLst/>
            <a:ahLst/>
            <a:cxnLst/>
            <a:rect l="l" t="t" r="r" b="b"/>
            <a:pathLst>
              <a:path w="8154379" h="8154379">
                <a:moveTo>
                  <a:pt x="0" y="0"/>
                </a:moveTo>
                <a:lnTo>
                  <a:pt x="8154380" y="0"/>
                </a:lnTo>
                <a:lnTo>
                  <a:pt x="8154380" y="8154380"/>
                </a:lnTo>
                <a:lnTo>
                  <a:pt x="0" y="8154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964929" y="-728801"/>
            <a:ext cx="4809082" cy="1757501"/>
          </a:xfrm>
          <a:custGeom>
            <a:avLst/>
            <a:gdLst/>
            <a:ahLst/>
            <a:cxnLst/>
            <a:rect l="l" t="t" r="r" b="b"/>
            <a:pathLst>
              <a:path w="4809082" h="1757501">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048490" y="-2973269"/>
            <a:ext cx="8154379" cy="8154379"/>
          </a:xfrm>
          <a:custGeom>
            <a:avLst/>
            <a:gdLst/>
            <a:ahLst/>
            <a:cxnLst/>
            <a:rect l="l" t="t" r="r" b="b"/>
            <a:pathLst>
              <a:path w="8154379" h="8154379">
                <a:moveTo>
                  <a:pt x="0" y="0"/>
                </a:moveTo>
                <a:lnTo>
                  <a:pt x="8154380" y="0"/>
                </a:lnTo>
                <a:lnTo>
                  <a:pt x="8154380" y="8154379"/>
                </a:lnTo>
                <a:lnTo>
                  <a:pt x="0" y="8154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553534" y="2211723"/>
            <a:ext cx="14734466" cy="2493138"/>
          </a:xfrm>
          <a:prstGeom prst="rect">
            <a:avLst/>
          </a:prstGeom>
        </p:spPr>
        <p:txBody>
          <a:bodyPr lIns="0" tIns="0" rIns="0" bIns="0" rtlCol="0" anchor="t">
            <a:spAutoFit/>
          </a:bodyPr>
          <a:lstStyle/>
          <a:p>
            <a:pPr algn="ctr">
              <a:lnSpc>
                <a:spcPts val="9612"/>
              </a:lnSpc>
            </a:pPr>
            <a:r>
              <a:rPr lang="en-US" sz="9612">
                <a:solidFill>
                  <a:srgbClr val="343434"/>
                </a:solidFill>
                <a:latin typeface="Candal"/>
                <a:ea typeface="Candal"/>
                <a:cs typeface="Candal"/>
                <a:sym typeface="Candal"/>
              </a:rPr>
              <a:t>CAPSTONE PROJECT - AI &amp; DATA ANALYTICS</a:t>
            </a:r>
          </a:p>
        </p:txBody>
      </p:sp>
      <p:sp>
        <p:nvSpPr>
          <p:cNvPr id="6" name="Freeform 6"/>
          <p:cNvSpPr/>
          <p:nvPr/>
        </p:nvSpPr>
        <p:spPr>
          <a:xfrm>
            <a:off x="-236144" y="-195501"/>
            <a:ext cx="4425558" cy="4425558"/>
          </a:xfrm>
          <a:custGeom>
            <a:avLst/>
            <a:gdLst/>
            <a:ahLst/>
            <a:cxnLst/>
            <a:rect l="l" t="t" r="r" b="b"/>
            <a:pathLst>
              <a:path w="4425558" h="4425558">
                <a:moveTo>
                  <a:pt x="0" y="0"/>
                </a:moveTo>
                <a:lnTo>
                  <a:pt x="4425558" y="0"/>
                </a:lnTo>
                <a:lnTo>
                  <a:pt x="4425558" y="4425558"/>
                </a:lnTo>
                <a:lnTo>
                  <a:pt x="0" y="44255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flipV="1">
            <a:off x="14171741" y="6177516"/>
            <a:ext cx="4425558" cy="4425558"/>
          </a:xfrm>
          <a:custGeom>
            <a:avLst/>
            <a:gdLst/>
            <a:ahLst/>
            <a:cxnLst/>
            <a:rect l="l" t="t" r="r" b="b"/>
            <a:pathLst>
              <a:path w="4425558" h="4425558">
                <a:moveTo>
                  <a:pt x="4425558" y="4425559"/>
                </a:moveTo>
                <a:lnTo>
                  <a:pt x="0" y="4425559"/>
                </a:lnTo>
                <a:lnTo>
                  <a:pt x="0" y="0"/>
                </a:lnTo>
                <a:lnTo>
                  <a:pt x="4425558" y="0"/>
                </a:lnTo>
                <a:lnTo>
                  <a:pt x="4425558" y="44255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233" y="8131414"/>
            <a:ext cx="7315200" cy="1923288"/>
          </a:xfrm>
          <a:custGeom>
            <a:avLst/>
            <a:gdLst/>
            <a:ahLst/>
            <a:cxnLst/>
            <a:rect l="l" t="t" r="r" b="b"/>
            <a:pathLst>
              <a:path w="7315200" h="1923288">
                <a:moveTo>
                  <a:pt x="0" y="0"/>
                </a:moveTo>
                <a:lnTo>
                  <a:pt x="7315200" y="0"/>
                </a:lnTo>
                <a:lnTo>
                  <a:pt x="7315200" y="1923288"/>
                </a:lnTo>
                <a:lnTo>
                  <a:pt x="0" y="19232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3182110" y="-728801"/>
            <a:ext cx="4809082" cy="1757501"/>
          </a:xfrm>
          <a:custGeom>
            <a:avLst/>
            <a:gdLst/>
            <a:ahLst/>
            <a:cxnLst/>
            <a:rect l="l" t="t" r="r" b="b"/>
            <a:pathLst>
              <a:path w="4809082" h="1757501">
                <a:moveTo>
                  <a:pt x="0" y="0"/>
                </a:moveTo>
                <a:lnTo>
                  <a:pt x="4809083" y="0"/>
                </a:lnTo>
                <a:lnTo>
                  <a:pt x="4809083"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5789847" y="8323621"/>
            <a:ext cx="6708306" cy="556478"/>
          </a:xfrm>
          <a:prstGeom prst="rect">
            <a:avLst/>
          </a:prstGeom>
        </p:spPr>
        <p:txBody>
          <a:bodyPr lIns="0" tIns="0" rIns="0" bIns="0" rtlCol="0" anchor="t">
            <a:spAutoFit/>
          </a:bodyPr>
          <a:lstStyle/>
          <a:p>
            <a:pPr algn="ctr">
              <a:lnSpc>
                <a:spcPts val="4502"/>
              </a:lnSpc>
            </a:pPr>
            <a:r>
              <a:rPr lang="en-US" sz="3216">
                <a:solidFill>
                  <a:srgbClr val="343434"/>
                </a:solidFill>
                <a:latin typeface="Glacial Indifference"/>
                <a:ea typeface="Glacial Indifference"/>
                <a:cs typeface="Glacial Indifference"/>
                <a:sym typeface="Glacial Indifference"/>
              </a:rPr>
              <a:t>Indramaya </a:t>
            </a:r>
          </a:p>
        </p:txBody>
      </p:sp>
      <p:sp>
        <p:nvSpPr>
          <p:cNvPr id="11" name="Freeform 11"/>
          <p:cNvSpPr/>
          <p:nvPr/>
        </p:nvSpPr>
        <p:spPr>
          <a:xfrm>
            <a:off x="8073520" y="-728801"/>
            <a:ext cx="4809082" cy="1757501"/>
          </a:xfrm>
          <a:custGeom>
            <a:avLst/>
            <a:gdLst/>
            <a:ahLst/>
            <a:cxnLst/>
            <a:rect l="l" t="t" r="r" b="b"/>
            <a:pathLst>
              <a:path w="4809082" h="1757501">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4189414" y="5049538"/>
            <a:ext cx="12626747" cy="1127978"/>
          </a:xfrm>
          <a:prstGeom prst="rect">
            <a:avLst/>
          </a:prstGeom>
        </p:spPr>
        <p:txBody>
          <a:bodyPr lIns="0" tIns="0" rIns="0" bIns="0" rtlCol="0" anchor="t">
            <a:spAutoFit/>
          </a:bodyPr>
          <a:lstStyle/>
          <a:p>
            <a:pPr algn="l">
              <a:lnSpc>
                <a:spcPts val="4502"/>
              </a:lnSpc>
            </a:pPr>
            <a:r>
              <a:rPr lang="en-US" sz="3216" b="1">
                <a:solidFill>
                  <a:srgbClr val="343434"/>
                </a:solidFill>
                <a:latin typeface="Glacial Indifference Bold"/>
                <a:ea typeface="Glacial Indifference Bold"/>
                <a:cs typeface="Glacial Indifference Bold"/>
                <a:sym typeface="Glacial Indifference Bold"/>
              </a:rPr>
              <a:t>Analisis Lowongan Kerja : Mengidentifikasi Keterampilan yang Paling Dibutuhkan di Industri Data</a:t>
            </a:r>
          </a:p>
        </p:txBody>
      </p:sp>
      <p:sp>
        <p:nvSpPr>
          <p:cNvPr id="13" name="TextBox 13"/>
          <p:cNvSpPr txBox="1"/>
          <p:nvPr/>
        </p:nvSpPr>
        <p:spPr>
          <a:xfrm>
            <a:off x="0" y="6626209"/>
            <a:ext cx="15531780" cy="556478"/>
          </a:xfrm>
          <a:prstGeom prst="rect">
            <a:avLst/>
          </a:prstGeom>
        </p:spPr>
        <p:txBody>
          <a:bodyPr lIns="0" tIns="0" rIns="0" bIns="0" rtlCol="0" anchor="t">
            <a:spAutoFit/>
          </a:bodyPr>
          <a:lstStyle/>
          <a:p>
            <a:pPr algn="l">
              <a:lnSpc>
                <a:spcPts val="4502"/>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182110" y="5181110"/>
            <a:ext cx="8154379" cy="8154379"/>
          </a:xfrm>
          <a:custGeom>
            <a:avLst/>
            <a:gdLst/>
            <a:ahLst/>
            <a:cxnLst/>
            <a:rect l="l" t="t" r="r" b="b"/>
            <a:pathLst>
              <a:path w="8154379" h="8154379">
                <a:moveTo>
                  <a:pt x="0" y="0"/>
                </a:moveTo>
                <a:lnTo>
                  <a:pt x="8154380" y="0"/>
                </a:lnTo>
                <a:lnTo>
                  <a:pt x="8154380" y="8154380"/>
                </a:lnTo>
                <a:lnTo>
                  <a:pt x="0" y="8154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964929" y="-728801"/>
            <a:ext cx="4809082" cy="1757501"/>
          </a:xfrm>
          <a:custGeom>
            <a:avLst/>
            <a:gdLst/>
            <a:ahLst/>
            <a:cxnLst/>
            <a:rect l="l" t="t" r="r" b="b"/>
            <a:pathLst>
              <a:path w="4809082" h="1757501">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048490" y="-2973269"/>
            <a:ext cx="8154379" cy="8154379"/>
          </a:xfrm>
          <a:custGeom>
            <a:avLst/>
            <a:gdLst/>
            <a:ahLst/>
            <a:cxnLst/>
            <a:rect l="l" t="t" r="r" b="b"/>
            <a:pathLst>
              <a:path w="8154379" h="8154379">
                <a:moveTo>
                  <a:pt x="0" y="0"/>
                </a:moveTo>
                <a:lnTo>
                  <a:pt x="8154380" y="0"/>
                </a:lnTo>
                <a:lnTo>
                  <a:pt x="8154380" y="8154379"/>
                </a:lnTo>
                <a:lnTo>
                  <a:pt x="0" y="8154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329559" y="3972187"/>
            <a:ext cx="11766040" cy="1940340"/>
          </a:xfrm>
          <a:prstGeom prst="rect">
            <a:avLst/>
          </a:prstGeom>
        </p:spPr>
        <p:txBody>
          <a:bodyPr lIns="0" tIns="0" rIns="0" bIns="0" rtlCol="0" anchor="t">
            <a:spAutoFit/>
          </a:bodyPr>
          <a:lstStyle/>
          <a:p>
            <a:pPr algn="ctr">
              <a:lnSpc>
                <a:spcPts val="14516"/>
              </a:lnSpc>
            </a:pPr>
            <a:r>
              <a:rPr lang="en-US" sz="14516">
                <a:solidFill>
                  <a:srgbClr val="343434"/>
                </a:solidFill>
                <a:latin typeface="Candal"/>
                <a:ea typeface="Candal"/>
                <a:cs typeface="Candal"/>
                <a:sym typeface="Candal"/>
              </a:rPr>
              <a:t>THANK YOU</a:t>
            </a:r>
          </a:p>
        </p:txBody>
      </p:sp>
      <p:sp>
        <p:nvSpPr>
          <p:cNvPr id="6" name="Freeform 6"/>
          <p:cNvSpPr/>
          <p:nvPr/>
        </p:nvSpPr>
        <p:spPr>
          <a:xfrm>
            <a:off x="-236144" y="-195501"/>
            <a:ext cx="4425558" cy="4425558"/>
          </a:xfrm>
          <a:custGeom>
            <a:avLst/>
            <a:gdLst/>
            <a:ahLst/>
            <a:cxnLst/>
            <a:rect l="l" t="t" r="r" b="b"/>
            <a:pathLst>
              <a:path w="4425558" h="4425558">
                <a:moveTo>
                  <a:pt x="0" y="0"/>
                </a:moveTo>
                <a:lnTo>
                  <a:pt x="4425558" y="0"/>
                </a:lnTo>
                <a:lnTo>
                  <a:pt x="4425558" y="4425558"/>
                </a:lnTo>
                <a:lnTo>
                  <a:pt x="0" y="44255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flipV="1">
            <a:off x="14171741" y="6177516"/>
            <a:ext cx="4425558" cy="4425558"/>
          </a:xfrm>
          <a:custGeom>
            <a:avLst/>
            <a:gdLst/>
            <a:ahLst/>
            <a:cxnLst/>
            <a:rect l="l" t="t" r="r" b="b"/>
            <a:pathLst>
              <a:path w="4425558" h="4425558">
                <a:moveTo>
                  <a:pt x="4425558" y="4425559"/>
                </a:moveTo>
                <a:lnTo>
                  <a:pt x="0" y="4425559"/>
                </a:lnTo>
                <a:lnTo>
                  <a:pt x="0" y="0"/>
                </a:lnTo>
                <a:lnTo>
                  <a:pt x="4425558" y="0"/>
                </a:lnTo>
                <a:lnTo>
                  <a:pt x="4425558" y="44255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205233" y="8131414"/>
            <a:ext cx="7315200" cy="1923288"/>
          </a:xfrm>
          <a:custGeom>
            <a:avLst/>
            <a:gdLst/>
            <a:ahLst/>
            <a:cxnLst/>
            <a:rect l="l" t="t" r="r" b="b"/>
            <a:pathLst>
              <a:path w="7315200" h="1923288">
                <a:moveTo>
                  <a:pt x="0" y="0"/>
                </a:moveTo>
                <a:lnTo>
                  <a:pt x="7315200" y="0"/>
                </a:lnTo>
                <a:lnTo>
                  <a:pt x="7315200" y="1923288"/>
                </a:lnTo>
                <a:lnTo>
                  <a:pt x="0" y="19232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3182110" y="-728801"/>
            <a:ext cx="4809082" cy="1757501"/>
          </a:xfrm>
          <a:custGeom>
            <a:avLst/>
            <a:gdLst/>
            <a:ahLst/>
            <a:cxnLst/>
            <a:rect l="l" t="t" r="r" b="b"/>
            <a:pathLst>
              <a:path w="4809082" h="1757501">
                <a:moveTo>
                  <a:pt x="0" y="0"/>
                </a:moveTo>
                <a:lnTo>
                  <a:pt x="4809083" y="0"/>
                </a:lnTo>
                <a:lnTo>
                  <a:pt x="4809083"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8073520" y="-728801"/>
            <a:ext cx="4809082" cy="1757501"/>
          </a:xfrm>
          <a:custGeom>
            <a:avLst/>
            <a:gdLst/>
            <a:ahLst/>
            <a:cxnLst/>
            <a:rect l="l" t="t" r="r" b="b"/>
            <a:pathLst>
              <a:path w="4809082" h="1757501">
                <a:moveTo>
                  <a:pt x="0" y="0"/>
                </a:moveTo>
                <a:lnTo>
                  <a:pt x="4809082" y="0"/>
                </a:lnTo>
                <a:lnTo>
                  <a:pt x="4809082" y="1757501"/>
                </a:lnTo>
                <a:lnTo>
                  <a:pt x="0" y="17575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flipH="1" flipV="1">
            <a:off x="-281714" y="-232679"/>
            <a:ext cx="6629145" cy="3784639"/>
          </a:xfrm>
          <a:custGeom>
            <a:avLst/>
            <a:gdLst/>
            <a:ahLst/>
            <a:cxnLst/>
            <a:rect l="l" t="t" r="r" b="b"/>
            <a:pathLst>
              <a:path w="6629145" h="3784639">
                <a:moveTo>
                  <a:pt x="6629144" y="3784639"/>
                </a:moveTo>
                <a:lnTo>
                  <a:pt x="0" y="3784639"/>
                </a:lnTo>
                <a:lnTo>
                  <a:pt x="0" y="0"/>
                </a:lnTo>
                <a:lnTo>
                  <a:pt x="6629144" y="0"/>
                </a:lnTo>
                <a:lnTo>
                  <a:pt x="6629144" y="37846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866416" y="6387980"/>
            <a:ext cx="7433579" cy="7433579"/>
          </a:xfrm>
          <a:custGeom>
            <a:avLst/>
            <a:gdLst/>
            <a:ahLst/>
            <a:cxnLst/>
            <a:rect l="l" t="t" r="r" b="b"/>
            <a:pathLst>
              <a:path w="7433579" h="7433579">
                <a:moveTo>
                  <a:pt x="0" y="0"/>
                </a:moveTo>
                <a:lnTo>
                  <a:pt x="7433579" y="0"/>
                </a:lnTo>
                <a:lnTo>
                  <a:pt x="7433579" y="7433579"/>
                </a:lnTo>
                <a:lnTo>
                  <a:pt x="0" y="74335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2527199" y="7592182"/>
            <a:ext cx="6112013" cy="3056006"/>
          </a:xfrm>
          <a:custGeom>
            <a:avLst/>
            <a:gdLst/>
            <a:ahLst/>
            <a:cxnLst/>
            <a:rect l="l" t="t" r="r" b="b"/>
            <a:pathLst>
              <a:path w="6112013" h="3056006">
                <a:moveTo>
                  <a:pt x="0" y="0"/>
                </a:moveTo>
                <a:lnTo>
                  <a:pt x="6112013" y="0"/>
                </a:lnTo>
                <a:lnTo>
                  <a:pt x="6112013" y="3056006"/>
                </a:lnTo>
                <a:lnTo>
                  <a:pt x="0" y="30560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7553" y="9518165"/>
            <a:ext cx="2806840" cy="385941"/>
          </a:xfrm>
          <a:custGeom>
            <a:avLst/>
            <a:gdLst/>
            <a:ahLst/>
            <a:cxnLst/>
            <a:rect l="l" t="t" r="r" b="b"/>
            <a:pathLst>
              <a:path w="2806840" h="385941">
                <a:moveTo>
                  <a:pt x="0" y="0"/>
                </a:moveTo>
                <a:lnTo>
                  <a:pt x="2806841" y="0"/>
                </a:lnTo>
                <a:lnTo>
                  <a:pt x="2806841"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316553" y="9518165"/>
            <a:ext cx="2806840" cy="385941"/>
          </a:xfrm>
          <a:custGeom>
            <a:avLst/>
            <a:gdLst/>
            <a:ahLst/>
            <a:cxnLst/>
            <a:rect l="l" t="t" r="r" b="b"/>
            <a:pathLst>
              <a:path w="2806840" h="385941">
                <a:moveTo>
                  <a:pt x="0" y="0"/>
                </a:moveTo>
                <a:lnTo>
                  <a:pt x="2806841" y="0"/>
                </a:lnTo>
                <a:lnTo>
                  <a:pt x="2806841"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6395553" y="9518165"/>
            <a:ext cx="2806840" cy="385941"/>
          </a:xfrm>
          <a:custGeom>
            <a:avLst/>
            <a:gdLst/>
            <a:ahLst/>
            <a:cxnLst/>
            <a:rect l="l" t="t" r="r" b="b"/>
            <a:pathLst>
              <a:path w="2806840" h="385941">
                <a:moveTo>
                  <a:pt x="0" y="0"/>
                </a:moveTo>
                <a:lnTo>
                  <a:pt x="2806840" y="0"/>
                </a:lnTo>
                <a:lnTo>
                  <a:pt x="2806840"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9474553" y="9518165"/>
            <a:ext cx="2806840" cy="385941"/>
          </a:xfrm>
          <a:custGeom>
            <a:avLst/>
            <a:gdLst/>
            <a:ahLst/>
            <a:cxnLst/>
            <a:rect l="l" t="t" r="r" b="b"/>
            <a:pathLst>
              <a:path w="2806840" h="385941">
                <a:moveTo>
                  <a:pt x="0" y="0"/>
                </a:moveTo>
                <a:lnTo>
                  <a:pt x="2806840" y="0"/>
                </a:lnTo>
                <a:lnTo>
                  <a:pt x="2806840" y="385941"/>
                </a:lnTo>
                <a:lnTo>
                  <a:pt x="0" y="3859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2922426" y="8094926"/>
            <a:ext cx="5321560" cy="5321560"/>
          </a:xfrm>
          <a:custGeom>
            <a:avLst/>
            <a:gdLst/>
            <a:ahLst/>
            <a:cxnLst/>
            <a:rect l="l" t="t" r="r" b="b"/>
            <a:pathLst>
              <a:path w="5321560" h="5321560">
                <a:moveTo>
                  <a:pt x="0" y="0"/>
                </a:moveTo>
                <a:lnTo>
                  <a:pt x="5321559" y="0"/>
                </a:lnTo>
                <a:lnTo>
                  <a:pt x="5321559" y="5321559"/>
                </a:lnTo>
                <a:lnTo>
                  <a:pt x="0" y="53215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TextBox 10"/>
          <p:cNvSpPr txBox="1"/>
          <p:nvPr/>
        </p:nvSpPr>
        <p:spPr>
          <a:xfrm>
            <a:off x="3078869" y="3824971"/>
            <a:ext cx="12130262" cy="1672590"/>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industri data yang berkembang pesat dan permintaan tenaga kerja dibidang ini terus meningkat. namun, banyak pelamar yang belum mengetahui keterampilan apa saja yang paling sering dibutuhkan oleh perusahaan. oleh karena itu, perlu dilakukan analisis terhadap lowongan kerja untuk mengidentifikasi tren kebutuhan keterampilan.</a:t>
            </a:r>
          </a:p>
        </p:txBody>
      </p:sp>
      <p:sp>
        <p:nvSpPr>
          <p:cNvPr id="11" name="TextBox 11"/>
          <p:cNvSpPr txBox="1"/>
          <p:nvPr/>
        </p:nvSpPr>
        <p:spPr>
          <a:xfrm>
            <a:off x="5110298" y="1096418"/>
            <a:ext cx="10098833" cy="1576069"/>
          </a:xfrm>
          <a:prstGeom prst="rect">
            <a:avLst/>
          </a:prstGeom>
        </p:spPr>
        <p:txBody>
          <a:bodyPr lIns="0" tIns="0" rIns="0" bIns="0" rtlCol="0" anchor="t">
            <a:spAutoFit/>
          </a:bodyPr>
          <a:lstStyle/>
          <a:p>
            <a:pPr algn="ctr">
              <a:lnSpc>
                <a:spcPts val="12880"/>
              </a:lnSpc>
            </a:pPr>
            <a:r>
              <a:rPr lang="en-US" sz="9200">
                <a:solidFill>
                  <a:srgbClr val="343434"/>
                </a:solidFill>
                <a:latin typeface="Candal"/>
                <a:ea typeface="Candal"/>
                <a:cs typeface="Candal"/>
                <a:sym typeface="Candal"/>
              </a:rPr>
              <a:t>Latar Belakang</a:t>
            </a:r>
          </a:p>
        </p:txBody>
      </p:sp>
      <p:sp>
        <p:nvSpPr>
          <p:cNvPr id="12" name="TextBox 12"/>
          <p:cNvSpPr txBox="1"/>
          <p:nvPr/>
        </p:nvSpPr>
        <p:spPr>
          <a:xfrm>
            <a:off x="3078869" y="6100274"/>
            <a:ext cx="12130262" cy="834390"/>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sumber dataset :</a:t>
            </a:r>
          </a:p>
          <a:p>
            <a:pPr algn="just">
              <a:lnSpc>
                <a:spcPts val="3359"/>
              </a:lnSpc>
            </a:pPr>
            <a:r>
              <a:rPr lang="en-US" sz="2400">
                <a:solidFill>
                  <a:srgbClr val="343434"/>
                </a:solidFill>
                <a:latin typeface="Glacial Indifference"/>
                <a:ea typeface="Glacial Indifference"/>
                <a:cs typeface="Glacial Indifference"/>
                <a:sym typeface="Glacial Indifference"/>
              </a:rPr>
              <a:t>       Kaggle - </a:t>
            </a:r>
            <a:r>
              <a:rPr lang="en-US" sz="2400" u="sng">
                <a:solidFill>
                  <a:srgbClr val="343434"/>
                </a:solidFill>
                <a:latin typeface="Glacial Indifference"/>
                <a:ea typeface="Glacial Indifference"/>
                <a:cs typeface="Glacial Indifference"/>
                <a:sym typeface="Glacial Indifference"/>
                <a:hlinkClick r:id="rId12" tooltip="https://www.kaggle.com/datasets/asaniczka/data-analyst-job-postings"/>
              </a:rPr>
              <a:t>https://www.kaggle.com/datasets/asaniczka/data-analyst-job-postings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209550" y="7119153"/>
            <a:ext cx="5115420" cy="5115420"/>
          </a:xfrm>
          <a:custGeom>
            <a:avLst/>
            <a:gdLst/>
            <a:ahLst/>
            <a:cxnLst/>
            <a:rect l="l" t="t" r="r" b="b"/>
            <a:pathLst>
              <a:path w="5115420" h="5115420">
                <a:moveTo>
                  <a:pt x="0" y="0"/>
                </a:moveTo>
                <a:lnTo>
                  <a:pt x="5115420" y="0"/>
                </a:lnTo>
                <a:lnTo>
                  <a:pt x="5115420" y="5115420"/>
                </a:lnTo>
                <a:lnTo>
                  <a:pt x="0" y="5115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3022934" y="2418898"/>
            <a:ext cx="9608356" cy="4070449"/>
          </a:xfrm>
          <a:custGeom>
            <a:avLst/>
            <a:gdLst/>
            <a:ahLst/>
            <a:cxnLst/>
            <a:rect l="l" t="t" r="r" b="b"/>
            <a:pathLst>
              <a:path w="9608356" h="4070449">
                <a:moveTo>
                  <a:pt x="0" y="0"/>
                </a:moveTo>
                <a:lnTo>
                  <a:pt x="9608356" y="0"/>
                </a:lnTo>
                <a:lnTo>
                  <a:pt x="9608356" y="4070449"/>
                </a:lnTo>
                <a:lnTo>
                  <a:pt x="0" y="40704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9510" y="-997475"/>
            <a:ext cx="3846149" cy="2692304"/>
          </a:xfrm>
          <a:custGeom>
            <a:avLst/>
            <a:gdLst/>
            <a:ahLst/>
            <a:cxnLst/>
            <a:rect l="l" t="t" r="r" b="b"/>
            <a:pathLst>
              <a:path w="3846149" h="2692304">
                <a:moveTo>
                  <a:pt x="0" y="0"/>
                </a:moveTo>
                <a:lnTo>
                  <a:pt x="3846149" y="0"/>
                </a:lnTo>
                <a:lnTo>
                  <a:pt x="3846149" y="2692304"/>
                </a:lnTo>
                <a:lnTo>
                  <a:pt x="0" y="26923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85306" y="777286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864281" y="1096418"/>
            <a:ext cx="8559438" cy="1576069"/>
          </a:xfrm>
          <a:prstGeom prst="rect">
            <a:avLst/>
          </a:prstGeom>
        </p:spPr>
        <p:txBody>
          <a:bodyPr lIns="0" tIns="0" rIns="0" bIns="0" rtlCol="0" anchor="t">
            <a:spAutoFit/>
          </a:bodyPr>
          <a:lstStyle/>
          <a:p>
            <a:pPr algn="ctr">
              <a:lnSpc>
                <a:spcPts val="12880"/>
              </a:lnSpc>
            </a:pPr>
            <a:r>
              <a:rPr lang="en-US" sz="9200">
                <a:solidFill>
                  <a:srgbClr val="343434"/>
                </a:solidFill>
                <a:latin typeface="Candal"/>
                <a:ea typeface="Candal"/>
                <a:cs typeface="Candal"/>
                <a:sym typeface="Candal"/>
              </a:rPr>
              <a:t>Tujuan</a:t>
            </a:r>
          </a:p>
        </p:txBody>
      </p:sp>
      <p:sp>
        <p:nvSpPr>
          <p:cNvPr id="7" name="TextBox 7"/>
          <p:cNvSpPr txBox="1"/>
          <p:nvPr/>
        </p:nvSpPr>
        <p:spPr>
          <a:xfrm>
            <a:off x="3816468" y="4387447"/>
            <a:ext cx="12130262" cy="2380616"/>
          </a:xfrm>
          <a:prstGeom prst="rect">
            <a:avLst/>
          </a:prstGeom>
        </p:spPr>
        <p:txBody>
          <a:bodyPr lIns="0" tIns="0" rIns="0" bIns="0" rtlCol="0" anchor="t">
            <a:spAutoFit/>
          </a:bodyPr>
          <a:lstStyle/>
          <a:p>
            <a:pPr marL="734055" lvl="1" indent="-367027" algn="just">
              <a:lnSpc>
                <a:spcPts val="4759"/>
              </a:lnSpc>
              <a:buFont typeface="Arial"/>
              <a:buChar char="•"/>
            </a:pPr>
            <a:r>
              <a:rPr lang="en-US" sz="3399">
                <a:solidFill>
                  <a:srgbClr val="343434"/>
                </a:solidFill>
                <a:latin typeface="Glacial Indifference"/>
                <a:ea typeface="Glacial Indifference"/>
                <a:cs typeface="Glacial Indifference"/>
                <a:sym typeface="Glacial Indifference"/>
              </a:rPr>
              <a:t>Membersihkan dan menganalisis lowongan kerja</a:t>
            </a:r>
          </a:p>
          <a:p>
            <a:pPr marL="734055" lvl="1" indent="-367027" algn="just">
              <a:lnSpc>
                <a:spcPts val="4759"/>
              </a:lnSpc>
              <a:buFont typeface="Arial"/>
              <a:buChar char="•"/>
            </a:pPr>
            <a:r>
              <a:rPr lang="en-US" sz="3399">
                <a:solidFill>
                  <a:srgbClr val="343434"/>
                </a:solidFill>
                <a:latin typeface="Glacial Indifference"/>
                <a:ea typeface="Glacial Indifference"/>
                <a:cs typeface="Glacial Indifference"/>
                <a:sym typeface="Glacial Indifference"/>
              </a:rPr>
              <a:t>menggali insight keterampilan dan tools yang paling umum diminta</a:t>
            </a:r>
          </a:p>
          <a:p>
            <a:pPr marL="734055" lvl="1" indent="-367027" algn="just">
              <a:lnSpc>
                <a:spcPts val="4759"/>
              </a:lnSpc>
              <a:buFont typeface="Arial"/>
              <a:buChar char="•"/>
            </a:pPr>
            <a:r>
              <a:rPr lang="en-US" sz="3399">
                <a:solidFill>
                  <a:srgbClr val="343434"/>
                </a:solidFill>
                <a:latin typeface="Glacial Indifference"/>
                <a:ea typeface="Glacial Indifference"/>
                <a:cs typeface="Glacial Indifference"/>
                <a:sym typeface="Glacial Indifference"/>
              </a:rPr>
              <a:t>menggunakan AI untuk merangkum deskripsi pekerjaan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521758" y="9258300"/>
            <a:ext cx="4070393" cy="1487544"/>
          </a:xfrm>
          <a:custGeom>
            <a:avLst/>
            <a:gdLst/>
            <a:ahLst/>
            <a:cxnLst/>
            <a:rect l="l" t="t" r="r" b="b"/>
            <a:pathLst>
              <a:path w="4070393" h="1487544">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793523" y="9258300"/>
            <a:ext cx="4070393" cy="1487544"/>
          </a:xfrm>
          <a:custGeom>
            <a:avLst/>
            <a:gdLst/>
            <a:ahLst/>
            <a:cxnLst/>
            <a:rect l="l" t="t" r="r" b="b"/>
            <a:pathLst>
              <a:path w="4070393" h="1487544">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7108803" y="9258300"/>
            <a:ext cx="4070393" cy="1487544"/>
          </a:xfrm>
          <a:custGeom>
            <a:avLst/>
            <a:gdLst/>
            <a:ahLst/>
            <a:cxnLst/>
            <a:rect l="l" t="t" r="r" b="b"/>
            <a:pathLst>
              <a:path w="4070393" h="1487544">
                <a:moveTo>
                  <a:pt x="0" y="0"/>
                </a:moveTo>
                <a:lnTo>
                  <a:pt x="4070394" y="0"/>
                </a:lnTo>
                <a:lnTo>
                  <a:pt x="4070394"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424084" y="9258300"/>
            <a:ext cx="4070393" cy="1487544"/>
          </a:xfrm>
          <a:custGeom>
            <a:avLst/>
            <a:gdLst/>
            <a:ahLst/>
            <a:cxnLst/>
            <a:rect l="l" t="t" r="r" b="b"/>
            <a:pathLst>
              <a:path w="4070393" h="1487544">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739365" y="9258300"/>
            <a:ext cx="4070393" cy="1487544"/>
          </a:xfrm>
          <a:custGeom>
            <a:avLst/>
            <a:gdLst/>
            <a:ahLst/>
            <a:cxnLst/>
            <a:rect l="l" t="t" r="r" b="b"/>
            <a:pathLst>
              <a:path w="4070393" h="1487544">
                <a:moveTo>
                  <a:pt x="0" y="0"/>
                </a:moveTo>
                <a:lnTo>
                  <a:pt x="4070393" y="0"/>
                </a:lnTo>
                <a:lnTo>
                  <a:pt x="4070393" y="1487544"/>
                </a:lnTo>
                <a:lnTo>
                  <a:pt x="0" y="148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035805" y="7733864"/>
            <a:ext cx="3792914" cy="3792914"/>
          </a:xfrm>
          <a:custGeom>
            <a:avLst/>
            <a:gdLst/>
            <a:ahLst/>
            <a:cxnLst/>
            <a:rect l="l" t="t" r="r" b="b"/>
            <a:pathLst>
              <a:path w="3792914" h="3792914">
                <a:moveTo>
                  <a:pt x="0" y="0"/>
                </a:moveTo>
                <a:lnTo>
                  <a:pt x="3792914" y="0"/>
                </a:lnTo>
                <a:lnTo>
                  <a:pt x="3792914" y="3792915"/>
                </a:lnTo>
                <a:lnTo>
                  <a:pt x="0" y="37929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73361" y="8188295"/>
            <a:ext cx="4381849" cy="2884054"/>
          </a:xfrm>
          <a:custGeom>
            <a:avLst/>
            <a:gdLst/>
            <a:ahLst/>
            <a:cxnLst/>
            <a:rect l="l" t="t" r="r" b="b"/>
            <a:pathLst>
              <a:path w="4381849" h="2884054">
                <a:moveTo>
                  <a:pt x="0" y="0"/>
                </a:moveTo>
                <a:lnTo>
                  <a:pt x="4381849" y="0"/>
                </a:lnTo>
                <a:lnTo>
                  <a:pt x="4381849" y="2884053"/>
                </a:lnTo>
                <a:lnTo>
                  <a:pt x="0" y="28840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3923064" y="-19931"/>
            <a:ext cx="10441872" cy="1576069"/>
          </a:xfrm>
          <a:prstGeom prst="rect">
            <a:avLst/>
          </a:prstGeom>
        </p:spPr>
        <p:txBody>
          <a:bodyPr lIns="0" tIns="0" rIns="0" bIns="0" rtlCol="0" anchor="t">
            <a:spAutoFit/>
          </a:bodyPr>
          <a:lstStyle/>
          <a:p>
            <a:pPr algn="ctr">
              <a:lnSpc>
                <a:spcPts val="12880"/>
              </a:lnSpc>
            </a:pPr>
            <a:r>
              <a:rPr lang="en-US" sz="9200">
                <a:solidFill>
                  <a:srgbClr val="343434"/>
                </a:solidFill>
                <a:latin typeface="Candal"/>
                <a:ea typeface="Candal"/>
                <a:cs typeface="Candal"/>
                <a:sym typeface="Candal"/>
              </a:rPr>
              <a:t>DATASET</a:t>
            </a:r>
          </a:p>
        </p:txBody>
      </p:sp>
      <p:sp>
        <p:nvSpPr>
          <p:cNvPr id="10" name="Freeform 10"/>
          <p:cNvSpPr/>
          <p:nvPr/>
        </p:nvSpPr>
        <p:spPr>
          <a:xfrm>
            <a:off x="12558553" y="-1210108"/>
            <a:ext cx="3612766" cy="3612766"/>
          </a:xfrm>
          <a:custGeom>
            <a:avLst/>
            <a:gdLst/>
            <a:ahLst/>
            <a:cxnLst/>
            <a:rect l="l" t="t" r="r" b="b"/>
            <a:pathLst>
              <a:path w="3612766" h="3612766">
                <a:moveTo>
                  <a:pt x="0" y="0"/>
                </a:moveTo>
                <a:lnTo>
                  <a:pt x="3612766" y="0"/>
                </a:lnTo>
                <a:lnTo>
                  <a:pt x="3612766" y="3612766"/>
                </a:lnTo>
                <a:lnTo>
                  <a:pt x="0" y="36127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flipV="1">
            <a:off x="13146586" y="-845752"/>
            <a:ext cx="4381849" cy="2884054"/>
          </a:xfrm>
          <a:custGeom>
            <a:avLst/>
            <a:gdLst/>
            <a:ahLst/>
            <a:cxnLst/>
            <a:rect l="l" t="t" r="r" b="b"/>
            <a:pathLst>
              <a:path w="4381849" h="2884054">
                <a:moveTo>
                  <a:pt x="0" y="2884054"/>
                </a:moveTo>
                <a:lnTo>
                  <a:pt x="4381849" y="2884054"/>
                </a:lnTo>
                <a:lnTo>
                  <a:pt x="4381849" y="0"/>
                </a:lnTo>
                <a:lnTo>
                  <a:pt x="0" y="0"/>
                </a:lnTo>
                <a:lnTo>
                  <a:pt x="0" y="288405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4250649" y="3531011"/>
            <a:ext cx="10441872" cy="4202854"/>
          </a:xfrm>
          <a:custGeom>
            <a:avLst/>
            <a:gdLst/>
            <a:ahLst/>
            <a:cxnLst/>
            <a:rect l="l" t="t" r="r" b="b"/>
            <a:pathLst>
              <a:path w="10441872" h="4202854">
                <a:moveTo>
                  <a:pt x="0" y="0"/>
                </a:moveTo>
                <a:lnTo>
                  <a:pt x="10441872" y="0"/>
                </a:lnTo>
                <a:lnTo>
                  <a:pt x="10441872" y="4202853"/>
                </a:lnTo>
                <a:lnTo>
                  <a:pt x="0" y="4202853"/>
                </a:lnTo>
                <a:lnTo>
                  <a:pt x="0" y="0"/>
                </a:lnTo>
                <a:close/>
              </a:path>
            </a:pathLst>
          </a:custGeom>
          <a:blipFill>
            <a:blip r:embed="rId8"/>
            <a:stretch>
              <a:fillRect/>
            </a:stretch>
          </a:blipFill>
        </p:spPr>
      </p:sp>
      <p:sp>
        <p:nvSpPr>
          <p:cNvPr id="13" name="TextBox 13"/>
          <p:cNvSpPr txBox="1"/>
          <p:nvPr/>
        </p:nvSpPr>
        <p:spPr>
          <a:xfrm>
            <a:off x="6155210" y="2355033"/>
            <a:ext cx="6223654" cy="718784"/>
          </a:xfrm>
          <a:prstGeom prst="rect">
            <a:avLst/>
          </a:prstGeom>
        </p:spPr>
        <p:txBody>
          <a:bodyPr lIns="0" tIns="0" rIns="0" bIns="0" rtlCol="0" anchor="t">
            <a:spAutoFit/>
          </a:bodyPr>
          <a:lstStyle/>
          <a:p>
            <a:pPr algn="just">
              <a:lnSpc>
                <a:spcPts val="2906"/>
              </a:lnSpc>
              <a:spcBef>
                <a:spcPct val="0"/>
              </a:spcBef>
            </a:pPr>
            <a:r>
              <a:rPr lang="en-US" sz="2076" b="1">
                <a:solidFill>
                  <a:srgbClr val="343434"/>
                </a:solidFill>
                <a:latin typeface="Glacial Indifference Bold"/>
                <a:ea typeface="Glacial Indifference Bold"/>
                <a:cs typeface="Glacial Indifference Bold"/>
                <a:sym typeface="Glacial Indifference Bold"/>
              </a:rPr>
              <a:t>Jumlah baris: 12.894</a:t>
            </a:r>
          </a:p>
          <a:p>
            <a:pPr algn="just">
              <a:lnSpc>
                <a:spcPts val="2906"/>
              </a:lnSpc>
              <a:spcBef>
                <a:spcPct val="0"/>
              </a:spcBef>
            </a:pPr>
            <a:r>
              <a:rPr lang="en-US" sz="2076" b="1">
                <a:solidFill>
                  <a:srgbClr val="343434"/>
                </a:solidFill>
                <a:latin typeface="Glacial Indifference Bold"/>
                <a:ea typeface="Glacial Indifference Bold"/>
                <a:cs typeface="Glacial Indifference Bold"/>
                <a:sym typeface="Glacial Indifference Bold"/>
              </a:rPr>
              <a:t>Kolom penting: job_title, job_summary, job_skills</a:t>
            </a:r>
          </a:p>
        </p:txBody>
      </p:sp>
      <p:sp>
        <p:nvSpPr>
          <p:cNvPr id="14" name="TextBox 14"/>
          <p:cNvSpPr txBox="1"/>
          <p:nvPr/>
        </p:nvSpPr>
        <p:spPr>
          <a:xfrm>
            <a:off x="4250649" y="7904487"/>
            <a:ext cx="14346870" cy="283808"/>
          </a:xfrm>
          <a:prstGeom prst="rect">
            <a:avLst/>
          </a:prstGeom>
        </p:spPr>
        <p:txBody>
          <a:bodyPr lIns="0" tIns="0" rIns="0" bIns="0" rtlCol="0" anchor="t">
            <a:spAutoFit/>
          </a:bodyPr>
          <a:lstStyle/>
          <a:p>
            <a:pPr algn="just">
              <a:lnSpc>
                <a:spcPts val="2207"/>
              </a:lnSpc>
              <a:spcBef>
                <a:spcPct val="0"/>
              </a:spcBef>
            </a:pPr>
            <a:r>
              <a:rPr lang="en-US" sz="1576" b="1">
                <a:solidFill>
                  <a:srgbClr val="343434"/>
                </a:solidFill>
                <a:latin typeface="Glacial Indifference Bold"/>
                <a:ea typeface="Glacial Indifference Bold"/>
                <a:cs typeface="Glacial Indifference Bold"/>
                <a:sym typeface="Glacial Indifference Bold"/>
              </a:rPr>
              <a:t>Sumber: Dataset postings.csv (Kaggle - </a:t>
            </a:r>
            <a:r>
              <a:rPr lang="en-US" sz="1576" b="1" u="sng">
                <a:solidFill>
                  <a:srgbClr val="343434"/>
                </a:solidFill>
                <a:latin typeface="Glacial Indifference Bold"/>
                <a:ea typeface="Glacial Indifference Bold"/>
                <a:cs typeface="Glacial Indifference Bold"/>
                <a:sym typeface="Glacial Indifference Bold"/>
                <a:hlinkClick r:id="rId9" tooltip="https://www.kaggle.com/datasets/asaniczka/data-analyst-job-postings"/>
              </a:rPr>
              <a:t>https://www.kaggle.com/datasets/asaniczka/data-analyst-job-postings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98151" y="-187007"/>
            <a:ext cx="4499059" cy="4499059"/>
          </a:xfrm>
          <a:custGeom>
            <a:avLst/>
            <a:gdLst/>
            <a:ahLst/>
            <a:cxnLst/>
            <a:rect l="l" t="t" r="r" b="b"/>
            <a:pathLst>
              <a:path w="4499059" h="4499059">
                <a:moveTo>
                  <a:pt x="0" y="0"/>
                </a:moveTo>
                <a:lnTo>
                  <a:pt x="4499058" y="0"/>
                </a:lnTo>
                <a:lnTo>
                  <a:pt x="4499058" y="4499059"/>
                </a:lnTo>
                <a:lnTo>
                  <a:pt x="0" y="44990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34920" y="-144231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374793" y="9784080"/>
            <a:ext cx="7315200" cy="1005840"/>
          </a:xfrm>
          <a:custGeom>
            <a:avLst/>
            <a:gdLst/>
            <a:ahLst/>
            <a:cxnLst/>
            <a:rect l="l" t="t" r="r" b="b"/>
            <a:pathLst>
              <a:path w="7315200" h="100584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486400" y="9784080"/>
            <a:ext cx="7315200" cy="1005840"/>
          </a:xfrm>
          <a:custGeom>
            <a:avLst/>
            <a:gdLst/>
            <a:ahLst/>
            <a:cxnLst/>
            <a:rect l="l" t="t" r="r" b="b"/>
            <a:pathLst>
              <a:path w="7315200" h="100584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401993" y="9784080"/>
            <a:ext cx="7315200" cy="1005840"/>
          </a:xfrm>
          <a:custGeom>
            <a:avLst/>
            <a:gdLst/>
            <a:ahLst/>
            <a:cxnLst/>
            <a:rect l="l" t="t" r="r" b="b"/>
            <a:pathLst>
              <a:path w="7315200" h="1005840">
                <a:moveTo>
                  <a:pt x="0" y="0"/>
                </a:moveTo>
                <a:lnTo>
                  <a:pt x="7315200" y="0"/>
                </a:lnTo>
                <a:lnTo>
                  <a:pt x="7315200" y="1005840"/>
                </a:lnTo>
                <a:lnTo>
                  <a:pt x="0" y="10058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3757537" y="6545809"/>
            <a:ext cx="10861532" cy="2536526"/>
          </a:xfrm>
          <a:custGeom>
            <a:avLst/>
            <a:gdLst/>
            <a:ahLst/>
            <a:cxnLst/>
            <a:rect l="l" t="t" r="r" b="b"/>
            <a:pathLst>
              <a:path w="10861532" h="2536526">
                <a:moveTo>
                  <a:pt x="0" y="0"/>
                </a:moveTo>
                <a:lnTo>
                  <a:pt x="10861533" y="0"/>
                </a:lnTo>
                <a:lnTo>
                  <a:pt x="10861533" y="2536526"/>
                </a:lnTo>
                <a:lnTo>
                  <a:pt x="0" y="2536526"/>
                </a:lnTo>
                <a:lnTo>
                  <a:pt x="0" y="0"/>
                </a:lnTo>
                <a:close/>
              </a:path>
            </a:pathLst>
          </a:custGeom>
          <a:blipFill>
            <a:blip r:embed="rId8"/>
            <a:stretch>
              <a:fillRect/>
            </a:stretch>
          </a:blipFill>
        </p:spPr>
      </p:sp>
      <p:sp>
        <p:nvSpPr>
          <p:cNvPr id="8" name="TextBox 8"/>
          <p:cNvSpPr txBox="1"/>
          <p:nvPr/>
        </p:nvSpPr>
        <p:spPr>
          <a:xfrm>
            <a:off x="3369989" y="-8125"/>
            <a:ext cx="10392351" cy="2314110"/>
          </a:xfrm>
          <a:prstGeom prst="rect">
            <a:avLst/>
          </a:prstGeom>
        </p:spPr>
        <p:txBody>
          <a:bodyPr lIns="0" tIns="0" rIns="0" bIns="0" rtlCol="0" anchor="t">
            <a:spAutoFit/>
          </a:bodyPr>
          <a:lstStyle/>
          <a:p>
            <a:pPr algn="ctr">
              <a:lnSpc>
                <a:spcPts val="9329"/>
              </a:lnSpc>
            </a:pPr>
            <a:r>
              <a:rPr lang="en-US" sz="6663">
                <a:solidFill>
                  <a:srgbClr val="343434"/>
                </a:solidFill>
                <a:latin typeface="Candal"/>
                <a:ea typeface="Candal"/>
                <a:cs typeface="Candal"/>
                <a:sym typeface="Candal"/>
              </a:rPr>
              <a:t>Cleaning &amp; preprocessing</a:t>
            </a:r>
          </a:p>
        </p:txBody>
      </p:sp>
      <p:sp>
        <p:nvSpPr>
          <p:cNvPr id="9" name="TextBox 9"/>
          <p:cNvSpPr txBox="1"/>
          <p:nvPr/>
        </p:nvSpPr>
        <p:spPr>
          <a:xfrm>
            <a:off x="3757537" y="2953684"/>
            <a:ext cx="9617256" cy="3768090"/>
          </a:xfrm>
          <a:prstGeom prst="rect">
            <a:avLst/>
          </a:prstGeom>
        </p:spPr>
        <p:txBody>
          <a:bodyPr lIns="0" tIns="0" rIns="0" bIns="0" rtlCol="0" anchor="t">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 Penggabungan Teks:</a:t>
            </a:r>
          </a:p>
          <a:p>
            <a:pPr algn="just">
              <a:lnSpc>
                <a:spcPts val="3359"/>
              </a:lnSpc>
            </a:pPr>
            <a:r>
              <a:rPr lang="en-US" sz="2400">
                <a:solidFill>
                  <a:srgbClr val="343434"/>
                </a:solidFill>
                <a:latin typeface="Glacial Indifference"/>
                <a:ea typeface="Glacial Indifference"/>
                <a:cs typeface="Glacial Indifference"/>
                <a:sym typeface="Glacial Indifference"/>
              </a:rPr>
              <a:t> • Kolom job_summary + job_skills</a:t>
            </a:r>
          </a:p>
          <a:p>
            <a:pPr algn="just">
              <a:lnSpc>
                <a:spcPts val="3359"/>
              </a:lnSpc>
            </a:pPr>
            <a:r>
              <a:rPr lang="en-US" sz="2400">
                <a:solidFill>
                  <a:srgbClr val="343434"/>
                </a:solidFill>
                <a:latin typeface="Glacial Indifference"/>
                <a:ea typeface="Glacial Indifference"/>
                <a:cs typeface="Glacial Indifference"/>
                <a:sym typeface="Glacial Indifference"/>
              </a:rPr>
              <a:t>🧼 Proses Normalisasi:</a:t>
            </a:r>
          </a:p>
          <a:p>
            <a:pPr algn="just">
              <a:lnSpc>
                <a:spcPts val="3359"/>
              </a:lnSpc>
            </a:pPr>
            <a:r>
              <a:rPr lang="en-US" sz="2400">
                <a:solidFill>
                  <a:srgbClr val="343434"/>
                </a:solidFill>
                <a:latin typeface="Glacial Indifference"/>
                <a:ea typeface="Glacial Indifference"/>
                <a:cs typeface="Glacial Indifference"/>
                <a:sym typeface="Glacial Indifference"/>
              </a:rPr>
              <a:t> • Ubah ke huruf kecil semua</a:t>
            </a:r>
          </a:p>
          <a:p>
            <a:pPr algn="just">
              <a:lnSpc>
                <a:spcPts val="3359"/>
              </a:lnSpc>
            </a:pPr>
            <a:r>
              <a:rPr lang="en-US" sz="2400">
                <a:solidFill>
                  <a:srgbClr val="343434"/>
                </a:solidFill>
                <a:latin typeface="Glacial Indifference"/>
                <a:ea typeface="Glacial Indifference"/>
                <a:cs typeface="Glacial Indifference"/>
                <a:sym typeface="Glacial Indifference"/>
              </a:rPr>
              <a:t> • Hilangkan tanda baca</a:t>
            </a:r>
          </a:p>
          <a:p>
            <a:pPr algn="just">
              <a:lnSpc>
                <a:spcPts val="3359"/>
              </a:lnSpc>
            </a:pPr>
            <a:r>
              <a:rPr lang="en-US" sz="2400">
                <a:solidFill>
                  <a:srgbClr val="343434"/>
                </a:solidFill>
                <a:latin typeface="Glacial Indifference"/>
                <a:ea typeface="Glacial Indifference"/>
                <a:cs typeface="Glacial Indifference"/>
                <a:sym typeface="Glacial Indifference"/>
              </a:rPr>
              <a:t> • Hapus stopwords (kata umum seperti "dan", "yang", dsb)</a:t>
            </a:r>
          </a:p>
          <a:p>
            <a:pPr algn="just">
              <a:lnSpc>
                <a:spcPts val="3359"/>
              </a:lnSpc>
            </a:pPr>
            <a:r>
              <a:rPr lang="en-US" sz="2400">
                <a:solidFill>
                  <a:srgbClr val="343434"/>
                </a:solidFill>
                <a:latin typeface="Glacial Indifference"/>
                <a:ea typeface="Glacial Indifference"/>
                <a:cs typeface="Glacial Indifference"/>
                <a:sym typeface="Glacial Indifference"/>
              </a:rPr>
              <a:t>📊 Visualisasi:</a:t>
            </a:r>
          </a:p>
          <a:p>
            <a:pPr algn="just">
              <a:lnSpc>
                <a:spcPts val="3359"/>
              </a:lnSpc>
            </a:pPr>
            <a:r>
              <a:rPr lang="en-US" sz="2400">
                <a:solidFill>
                  <a:srgbClr val="343434"/>
                </a:solidFill>
                <a:latin typeface="Glacial Indifference"/>
                <a:ea typeface="Glacial Indifference"/>
                <a:cs typeface="Glacial Indifference"/>
                <a:sym typeface="Glacial Indifference"/>
              </a:rPr>
              <a:t> • Tabel 5 baris sebelum dan sesudah cleaning</a:t>
            </a:r>
          </a:p>
          <a:p>
            <a:pPr algn="just">
              <a:lnSpc>
                <a:spcPts val="3359"/>
              </a:lnSpc>
            </a:pPr>
            <a:endParaRPr lang="en-US" sz="2400">
              <a:solidFill>
                <a:srgbClr val="343434"/>
              </a:solidFill>
              <a:latin typeface="Glacial Indifference"/>
              <a:ea typeface="Glacial Indifference"/>
              <a:cs typeface="Glacial Indifference"/>
              <a:sym typeface="Glacial Indifferen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4399534" y="-214684"/>
            <a:ext cx="4084018" cy="3242037"/>
          </a:xfrm>
          <a:custGeom>
            <a:avLst/>
            <a:gdLst/>
            <a:ahLst/>
            <a:cxnLst/>
            <a:rect l="l" t="t" r="r" b="b"/>
            <a:pathLst>
              <a:path w="4084018" h="3242037">
                <a:moveTo>
                  <a:pt x="0" y="0"/>
                </a:moveTo>
                <a:lnTo>
                  <a:pt x="4084018" y="0"/>
                </a:lnTo>
                <a:lnTo>
                  <a:pt x="4084018" y="3242037"/>
                </a:lnTo>
                <a:lnTo>
                  <a:pt x="0" y="3242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779789" y="5776553"/>
            <a:ext cx="7283827" cy="7283827"/>
          </a:xfrm>
          <a:custGeom>
            <a:avLst/>
            <a:gdLst/>
            <a:ahLst/>
            <a:cxnLst/>
            <a:rect l="l" t="t" r="r" b="b"/>
            <a:pathLst>
              <a:path w="7283827" h="7283827">
                <a:moveTo>
                  <a:pt x="0" y="0"/>
                </a:moveTo>
                <a:lnTo>
                  <a:pt x="7283827" y="0"/>
                </a:lnTo>
                <a:lnTo>
                  <a:pt x="7283827" y="7283827"/>
                </a:lnTo>
                <a:lnTo>
                  <a:pt x="0" y="72838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V="1">
            <a:off x="-434735" y="6519388"/>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778126" y="-1449036"/>
            <a:ext cx="3219396" cy="6462292"/>
          </a:xfrm>
          <a:custGeom>
            <a:avLst/>
            <a:gdLst/>
            <a:ahLst/>
            <a:cxnLst/>
            <a:rect l="l" t="t" r="r" b="b"/>
            <a:pathLst>
              <a:path w="3219396" h="6462292">
                <a:moveTo>
                  <a:pt x="0" y="0"/>
                </a:moveTo>
                <a:lnTo>
                  <a:pt x="3219396" y="0"/>
                </a:lnTo>
                <a:lnTo>
                  <a:pt x="3219396" y="6462292"/>
                </a:lnTo>
                <a:lnTo>
                  <a:pt x="0" y="64622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231183" y="5000688"/>
            <a:ext cx="7152199" cy="3576099"/>
          </a:xfrm>
          <a:custGeom>
            <a:avLst/>
            <a:gdLst/>
            <a:ahLst/>
            <a:cxnLst/>
            <a:rect l="l" t="t" r="r" b="b"/>
            <a:pathLst>
              <a:path w="7152199" h="3576099">
                <a:moveTo>
                  <a:pt x="0" y="0"/>
                </a:moveTo>
                <a:lnTo>
                  <a:pt x="7152198" y="0"/>
                </a:lnTo>
                <a:lnTo>
                  <a:pt x="7152198" y="3576100"/>
                </a:lnTo>
                <a:lnTo>
                  <a:pt x="0" y="3576100"/>
                </a:lnTo>
                <a:lnTo>
                  <a:pt x="0" y="0"/>
                </a:lnTo>
                <a:close/>
              </a:path>
            </a:pathLst>
          </a:custGeom>
          <a:blipFill>
            <a:blip r:embed="rId10"/>
            <a:stretch>
              <a:fillRect/>
            </a:stretch>
          </a:blipFill>
        </p:spPr>
      </p:sp>
      <p:sp>
        <p:nvSpPr>
          <p:cNvPr id="7" name="TextBox 7"/>
          <p:cNvSpPr txBox="1"/>
          <p:nvPr/>
        </p:nvSpPr>
        <p:spPr>
          <a:xfrm>
            <a:off x="6324059" y="1059358"/>
            <a:ext cx="6823970" cy="1293106"/>
          </a:xfrm>
          <a:prstGeom prst="rect">
            <a:avLst/>
          </a:prstGeom>
        </p:spPr>
        <p:txBody>
          <a:bodyPr lIns="0" tIns="0" rIns="0" bIns="0" rtlCol="0" anchor="t">
            <a:spAutoFit/>
          </a:bodyPr>
          <a:lstStyle/>
          <a:p>
            <a:pPr algn="ctr">
              <a:lnSpc>
                <a:spcPts val="10531"/>
              </a:lnSpc>
            </a:pPr>
            <a:r>
              <a:rPr lang="en-US" sz="7522">
                <a:solidFill>
                  <a:srgbClr val="343434"/>
                </a:solidFill>
                <a:latin typeface="Candal"/>
                <a:ea typeface="Candal"/>
                <a:cs typeface="Candal"/>
                <a:sym typeface="Candal"/>
              </a:rPr>
              <a:t>Visualisasi</a:t>
            </a:r>
          </a:p>
        </p:txBody>
      </p:sp>
      <p:sp>
        <p:nvSpPr>
          <p:cNvPr id="8" name="TextBox 8"/>
          <p:cNvSpPr txBox="1"/>
          <p:nvPr/>
        </p:nvSpPr>
        <p:spPr>
          <a:xfrm>
            <a:off x="9144000" y="4527031"/>
            <a:ext cx="8072413" cy="4187190"/>
          </a:xfrm>
          <a:prstGeom prst="rect">
            <a:avLst/>
          </a:prstGeom>
        </p:spPr>
        <p:txBody>
          <a:bodyPr lIns="0" tIns="0" rIns="0" bIns="0" rtlCol="0" anchor="t">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Visualisasi Barplot:</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Menampilkan 10 skill yang paling sering muncul dalam lowongan pekerjaan bidang data.</a:t>
            </a:r>
          </a:p>
          <a:p>
            <a:pPr algn="just">
              <a:lnSpc>
                <a:spcPts val="3359"/>
              </a:lnSpc>
            </a:pPr>
            <a:r>
              <a:rPr lang="en-US" sz="2400">
                <a:solidFill>
                  <a:srgbClr val="343434"/>
                </a:solidFill>
                <a:latin typeface="Glacial Indifference"/>
                <a:ea typeface="Glacial Indifference"/>
                <a:cs typeface="Glacial Indifference"/>
                <a:sym typeface="Glacial Indifference"/>
              </a:rPr>
              <a:t>🧠 Insight:</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Python, SQL, dan Excel merupakan skill yang paling umum dibutuhkan.</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Tool visualisasi seperti Tableau dan PowerBI juga banyak dicari oleh perusahaan.</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Beberapa lowongan juga menyebutkan R, Looker, dan SAS sebagai kualifikasi tambahan.</a:t>
            </a:r>
          </a:p>
        </p:txBody>
      </p:sp>
      <p:sp>
        <p:nvSpPr>
          <p:cNvPr id="9" name="TextBox 9"/>
          <p:cNvSpPr txBox="1"/>
          <p:nvPr/>
        </p:nvSpPr>
        <p:spPr>
          <a:xfrm>
            <a:off x="1231183" y="4347961"/>
            <a:ext cx="8072413" cy="415290"/>
          </a:xfrm>
          <a:prstGeom prst="rect">
            <a:avLst/>
          </a:prstGeom>
        </p:spPr>
        <p:txBody>
          <a:bodyPr lIns="0" tIns="0" rIns="0" bIns="0" rtlCol="0" anchor="t">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 Grafik: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4037929" y="6183861"/>
            <a:ext cx="7715839" cy="7715839"/>
          </a:xfrm>
          <a:custGeom>
            <a:avLst/>
            <a:gdLst/>
            <a:ahLst/>
            <a:cxnLst/>
            <a:rect l="l" t="t" r="r" b="b"/>
            <a:pathLst>
              <a:path w="7715839" h="7715839">
                <a:moveTo>
                  <a:pt x="0" y="0"/>
                </a:moveTo>
                <a:lnTo>
                  <a:pt x="7715839" y="0"/>
                </a:lnTo>
                <a:lnTo>
                  <a:pt x="7715839" y="7715839"/>
                </a:lnTo>
                <a:lnTo>
                  <a:pt x="0" y="77158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783727" y="8118493"/>
            <a:ext cx="7315200" cy="1923288"/>
          </a:xfrm>
          <a:custGeom>
            <a:avLst/>
            <a:gdLst/>
            <a:ahLst/>
            <a:cxnLst/>
            <a:rect l="l" t="t" r="r" b="b"/>
            <a:pathLst>
              <a:path w="7315200" h="1923288">
                <a:moveTo>
                  <a:pt x="0" y="0"/>
                </a:moveTo>
                <a:lnTo>
                  <a:pt x="7315200" y="0"/>
                </a:lnTo>
                <a:lnTo>
                  <a:pt x="7315200" y="1923288"/>
                </a:lnTo>
                <a:lnTo>
                  <a:pt x="0" y="19232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87906" y="167837"/>
            <a:ext cx="6929190" cy="2685061"/>
          </a:xfrm>
          <a:custGeom>
            <a:avLst/>
            <a:gdLst/>
            <a:ahLst/>
            <a:cxnLst/>
            <a:rect l="l" t="t" r="r" b="b"/>
            <a:pathLst>
              <a:path w="6929190" h="2685061">
                <a:moveTo>
                  <a:pt x="0" y="0"/>
                </a:moveTo>
                <a:lnTo>
                  <a:pt x="6929190" y="0"/>
                </a:lnTo>
                <a:lnTo>
                  <a:pt x="6929190" y="2685061"/>
                </a:lnTo>
                <a:lnTo>
                  <a:pt x="0" y="26850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flipV="1">
            <a:off x="4488686" y="7376555"/>
            <a:ext cx="6814326" cy="3407163"/>
          </a:xfrm>
          <a:custGeom>
            <a:avLst/>
            <a:gdLst/>
            <a:ahLst/>
            <a:cxnLst/>
            <a:rect l="l" t="t" r="r" b="b"/>
            <a:pathLst>
              <a:path w="6814326" h="3407163">
                <a:moveTo>
                  <a:pt x="0" y="3407163"/>
                </a:moveTo>
                <a:lnTo>
                  <a:pt x="6814325" y="3407163"/>
                </a:lnTo>
                <a:lnTo>
                  <a:pt x="6814325" y="0"/>
                </a:lnTo>
                <a:lnTo>
                  <a:pt x="0" y="0"/>
                </a:lnTo>
                <a:lnTo>
                  <a:pt x="0" y="3407163"/>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993883" y="7828074"/>
            <a:ext cx="5803931" cy="5803931"/>
          </a:xfrm>
          <a:custGeom>
            <a:avLst/>
            <a:gdLst/>
            <a:ahLst/>
            <a:cxnLst/>
            <a:rect l="l" t="t" r="r" b="b"/>
            <a:pathLst>
              <a:path w="5803931" h="5803931">
                <a:moveTo>
                  <a:pt x="0" y="0"/>
                </a:moveTo>
                <a:lnTo>
                  <a:pt x="5803931" y="0"/>
                </a:lnTo>
                <a:lnTo>
                  <a:pt x="5803931" y="5803931"/>
                </a:lnTo>
                <a:lnTo>
                  <a:pt x="0" y="58039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3984127" y="-188956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8889328" y="3632421"/>
            <a:ext cx="7152199" cy="3576099"/>
          </a:xfrm>
          <a:custGeom>
            <a:avLst/>
            <a:gdLst/>
            <a:ahLst/>
            <a:cxnLst/>
            <a:rect l="l" t="t" r="r" b="b"/>
            <a:pathLst>
              <a:path w="7152199" h="3576099">
                <a:moveTo>
                  <a:pt x="0" y="0"/>
                </a:moveTo>
                <a:lnTo>
                  <a:pt x="7152199" y="0"/>
                </a:lnTo>
                <a:lnTo>
                  <a:pt x="7152199" y="3576099"/>
                </a:lnTo>
                <a:lnTo>
                  <a:pt x="0" y="3576099"/>
                </a:lnTo>
                <a:lnTo>
                  <a:pt x="0" y="0"/>
                </a:lnTo>
                <a:close/>
              </a:path>
            </a:pathLst>
          </a:custGeom>
          <a:blipFill>
            <a:blip r:embed="rId14"/>
            <a:stretch>
              <a:fillRect/>
            </a:stretch>
          </a:blipFill>
        </p:spPr>
      </p:sp>
      <p:sp>
        <p:nvSpPr>
          <p:cNvPr id="9" name="TextBox 9"/>
          <p:cNvSpPr txBox="1"/>
          <p:nvPr/>
        </p:nvSpPr>
        <p:spPr>
          <a:xfrm>
            <a:off x="4303873" y="1096418"/>
            <a:ext cx="9680253" cy="1576069"/>
          </a:xfrm>
          <a:prstGeom prst="rect">
            <a:avLst/>
          </a:prstGeom>
        </p:spPr>
        <p:txBody>
          <a:bodyPr lIns="0" tIns="0" rIns="0" bIns="0" rtlCol="0" anchor="t">
            <a:spAutoFit/>
          </a:bodyPr>
          <a:lstStyle/>
          <a:p>
            <a:pPr algn="ctr">
              <a:lnSpc>
                <a:spcPts val="12880"/>
              </a:lnSpc>
            </a:pPr>
            <a:r>
              <a:rPr lang="en-US" sz="9200">
                <a:solidFill>
                  <a:srgbClr val="343434"/>
                </a:solidFill>
                <a:latin typeface="Candal"/>
                <a:ea typeface="Candal"/>
                <a:cs typeface="Candal"/>
                <a:sym typeface="Candal"/>
              </a:rPr>
              <a:t>Word Cloud</a:t>
            </a:r>
          </a:p>
        </p:txBody>
      </p:sp>
      <p:sp>
        <p:nvSpPr>
          <p:cNvPr id="10" name="TextBox 10"/>
          <p:cNvSpPr txBox="1"/>
          <p:nvPr/>
        </p:nvSpPr>
        <p:spPr>
          <a:xfrm>
            <a:off x="395677" y="3859530"/>
            <a:ext cx="7284503" cy="3348990"/>
          </a:xfrm>
          <a:prstGeom prst="rect">
            <a:avLst/>
          </a:prstGeom>
        </p:spPr>
        <p:txBody>
          <a:bodyPr lIns="0" tIns="0" rIns="0" bIns="0" rtlCol="0" anchor="t">
            <a:spAutoFit/>
          </a:bodyPr>
          <a:lstStyle/>
          <a:p>
            <a:pPr algn="just">
              <a:lnSpc>
                <a:spcPts val="3359"/>
              </a:lnSpc>
            </a:pPr>
            <a:r>
              <a:rPr lang="en-US" sz="2400">
                <a:solidFill>
                  <a:srgbClr val="343434"/>
                </a:solidFill>
                <a:latin typeface="Glacial Indifference"/>
                <a:ea typeface="Glacial Indifference"/>
                <a:cs typeface="Glacial Indifference"/>
                <a:sym typeface="Glacial Indifference"/>
              </a:rPr>
              <a:t>Deskripsi:</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Word cloud dibuat berdasarkan gabungan kolom job_summary dan job_skills.</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Kata-kata yang sering muncul ditampilkan lebih besar.</a:t>
            </a:r>
          </a:p>
          <a:p>
            <a:pPr marL="518160" lvl="1" indent="-259080" algn="just">
              <a:lnSpc>
                <a:spcPts val="3359"/>
              </a:lnSpc>
              <a:buFont typeface="Arial"/>
              <a:buChar char="•"/>
            </a:pPr>
            <a:r>
              <a:rPr lang="en-US" sz="2400">
                <a:solidFill>
                  <a:srgbClr val="343434"/>
                </a:solidFill>
                <a:latin typeface="Glacial Indifference"/>
                <a:ea typeface="Glacial Indifference"/>
                <a:cs typeface="Glacial Indifference"/>
                <a:sym typeface="Glacial Indifference"/>
              </a:rPr>
              <a:t>Menunjukkan keterampilan dan kata kunci yang paling umum digunakan dalam deskripsi lowongan.</a:t>
            </a:r>
          </a:p>
          <a:p>
            <a:pPr algn="just">
              <a:lnSpc>
                <a:spcPts val="3359"/>
              </a:lnSpc>
            </a:pPr>
            <a:endParaRPr lang="en-US" sz="2400">
              <a:solidFill>
                <a:srgbClr val="343434"/>
              </a:solidFill>
              <a:latin typeface="Glacial Indifference"/>
              <a:ea typeface="Glacial Indifference"/>
              <a:cs typeface="Glacial Indifference"/>
              <a:sym typeface="Glacial Indifferen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4399534" y="-214684"/>
            <a:ext cx="4084018" cy="3242037"/>
          </a:xfrm>
          <a:custGeom>
            <a:avLst/>
            <a:gdLst/>
            <a:ahLst/>
            <a:cxnLst/>
            <a:rect l="l" t="t" r="r" b="b"/>
            <a:pathLst>
              <a:path w="4084018" h="3242037">
                <a:moveTo>
                  <a:pt x="0" y="0"/>
                </a:moveTo>
                <a:lnTo>
                  <a:pt x="4084018" y="0"/>
                </a:lnTo>
                <a:lnTo>
                  <a:pt x="4084018" y="3242037"/>
                </a:lnTo>
                <a:lnTo>
                  <a:pt x="0" y="3242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779789" y="5776553"/>
            <a:ext cx="7283827" cy="7283827"/>
          </a:xfrm>
          <a:custGeom>
            <a:avLst/>
            <a:gdLst/>
            <a:ahLst/>
            <a:cxnLst/>
            <a:rect l="l" t="t" r="r" b="b"/>
            <a:pathLst>
              <a:path w="7283827" h="7283827">
                <a:moveTo>
                  <a:pt x="0" y="0"/>
                </a:moveTo>
                <a:lnTo>
                  <a:pt x="7283827" y="0"/>
                </a:lnTo>
                <a:lnTo>
                  <a:pt x="7283827" y="7283827"/>
                </a:lnTo>
                <a:lnTo>
                  <a:pt x="0" y="72838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V="1">
            <a:off x="-434735" y="6519388"/>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a:off x="1778126" y="-1449036"/>
            <a:ext cx="3219396" cy="6462292"/>
          </a:xfrm>
          <a:custGeom>
            <a:avLst/>
            <a:gdLst/>
            <a:ahLst/>
            <a:cxnLst/>
            <a:rect l="l" t="t" r="r" b="b"/>
            <a:pathLst>
              <a:path w="3219396" h="6462292">
                <a:moveTo>
                  <a:pt x="0" y="0"/>
                </a:moveTo>
                <a:lnTo>
                  <a:pt x="3219396" y="0"/>
                </a:lnTo>
                <a:lnTo>
                  <a:pt x="3219396" y="6462292"/>
                </a:lnTo>
                <a:lnTo>
                  <a:pt x="0" y="64622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4124159" y="904875"/>
            <a:ext cx="12317384" cy="2178940"/>
          </a:xfrm>
          <a:prstGeom prst="rect">
            <a:avLst/>
          </a:prstGeom>
        </p:spPr>
        <p:txBody>
          <a:bodyPr lIns="0" tIns="0" rIns="0" bIns="0" rtlCol="0" anchor="t">
            <a:spAutoFit/>
          </a:bodyPr>
          <a:lstStyle/>
          <a:p>
            <a:pPr algn="ctr">
              <a:lnSpc>
                <a:spcPts val="8753"/>
              </a:lnSpc>
            </a:pPr>
            <a:r>
              <a:rPr lang="en-US" sz="6252">
                <a:solidFill>
                  <a:srgbClr val="343434"/>
                </a:solidFill>
                <a:latin typeface="Candal"/>
                <a:ea typeface="Candal"/>
                <a:cs typeface="Candal"/>
                <a:sym typeface="Candal"/>
              </a:rPr>
              <a:t>Interpretasi AI terhadap Data Lowongan</a:t>
            </a:r>
          </a:p>
        </p:txBody>
      </p:sp>
      <p:sp>
        <p:nvSpPr>
          <p:cNvPr id="7" name="TextBox 7"/>
          <p:cNvSpPr txBox="1"/>
          <p:nvPr/>
        </p:nvSpPr>
        <p:spPr>
          <a:xfrm>
            <a:off x="3196149" y="4316383"/>
            <a:ext cx="13245394" cy="4358383"/>
          </a:xfrm>
          <a:prstGeom prst="rect">
            <a:avLst/>
          </a:prstGeom>
        </p:spPr>
        <p:txBody>
          <a:bodyPr lIns="0" tIns="0" rIns="0" bIns="0" rtlCol="0" anchor="t">
            <a:spAutoFit/>
          </a:bodyPr>
          <a:lstStyle/>
          <a:p>
            <a:pPr algn="just">
              <a:lnSpc>
                <a:spcPts val="3183"/>
              </a:lnSpc>
            </a:pPr>
            <a:r>
              <a:rPr lang="en-US" sz="2274">
                <a:solidFill>
                  <a:srgbClr val="343434"/>
                </a:solidFill>
                <a:latin typeface="Glacial Indifference"/>
                <a:ea typeface="Glacial Indifference"/>
                <a:cs typeface="Glacial Indifference"/>
                <a:sym typeface="Glacial Indifference"/>
              </a:rPr>
              <a:t>📌 Ringkasan dari AI:</a:t>
            </a:r>
          </a:p>
          <a:p>
            <a:pPr algn="just">
              <a:lnSpc>
                <a:spcPts val="3183"/>
              </a:lnSpc>
            </a:pPr>
            <a:r>
              <a:rPr lang="en-US" sz="2274">
                <a:solidFill>
                  <a:srgbClr val="343434"/>
                </a:solidFill>
                <a:latin typeface="Glacial Indifference"/>
                <a:ea typeface="Glacial Indifference"/>
                <a:cs typeface="Glacial Indifference"/>
                <a:sym typeface="Glacial Indifference"/>
              </a:rPr>
              <a:t>Lowongan kerja ini membutuhkan keterampilan dan kemampuan yang berbeda-beda, antara lain:</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Keterampilan komunikasi yang baik untuk berinteraksi dengan pelanggan dan tim</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Kemampuan untuk menyelesaikan masalah dan mengelola waktu dengan baik</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Keterampilan pengelolaan masalah dan penyelesaian masalah yang kompleks</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Kemampuan untuk bekerja secara individu maupun dengan tim</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Keterampilan pengelolaan risiko dan pengendalian proses</a:t>
            </a:r>
          </a:p>
          <a:p>
            <a:pPr marL="491008" lvl="1" indent="-245504" algn="just">
              <a:lnSpc>
                <a:spcPts val="3183"/>
              </a:lnSpc>
              <a:buFont typeface="Arial"/>
              <a:buChar char="•"/>
            </a:pPr>
            <a:r>
              <a:rPr lang="en-US" sz="2274">
                <a:solidFill>
                  <a:srgbClr val="343434"/>
                </a:solidFill>
                <a:latin typeface="Glacial Indifference"/>
                <a:ea typeface="Glacial Indifference"/>
                <a:cs typeface="Glacial Indifference"/>
                <a:sym typeface="Glacial Indifference"/>
              </a:rPr>
              <a:t>Kemampuan untuk menganalisis dan mengintegrasikan informasi yang kompleks</a:t>
            </a:r>
          </a:p>
          <a:p>
            <a:pPr algn="just">
              <a:lnSpc>
                <a:spcPts val="3183"/>
              </a:lnSpc>
            </a:pPr>
            <a:r>
              <a:rPr lang="en-US" sz="2274">
                <a:solidFill>
                  <a:srgbClr val="343434"/>
                </a:solidFill>
                <a:latin typeface="Glacial Indifference"/>
                <a:ea typeface="Glacial Indifference"/>
                <a:cs typeface="Glacial Indifference"/>
                <a:sym typeface="Glacial Indifference"/>
              </a:rPr>
              <a:t>Namun, perlu diingat bahwa setiap keterampilan dan kemampuan memiliki standar dan metode yang berbeda-beda, dan perlu dipatok dengan cara yang tepat untuk memastikan kualitas dan efektivitas hasil kerja.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4165230" y="927840"/>
            <a:ext cx="8330460" cy="8330460"/>
          </a:xfrm>
          <a:custGeom>
            <a:avLst/>
            <a:gdLst/>
            <a:ahLst/>
            <a:cxnLst/>
            <a:rect l="l" t="t" r="r" b="b"/>
            <a:pathLst>
              <a:path w="8330460" h="8330460">
                <a:moveTo>
                  <a:pt x="0" y="0"/>
                </a:moveTo>
                <a:lnTo>
                  <a:pt x="8330460" y="0"/>
                </a:lnTo>
                <a:lnTo>
                  <a:pt x="8330460" y="8330460"/>
                </a:lnTo>
                <a:lnTo>
                  <a:pt x="0" y="83304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180974" y="3086100"/>
            <a:ext cx="6067399" cy="4114800"/>
          </a:xfrm>
          <a:custGeom>
            <a:avLst/>
            <a:gdLst/>
            <a:ahLst/>
            <a:cxnLst/>
            <a:rect l="l" t="t" r="r" b="b"/>
            <a:pathLst>
              <a:path w="6067399" h="4114800">
                <a:moveTo>
                  <a:pt x="0" y="0"/>
                </a:moveTo>
                <a:lnTo>
                  <a:pt x="6067400" y="0"/>
                </a:lnTo>
                <a:lnTo>
                  <a:pt x="60674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2316199" y="4469918"/>
            <a:ext cx="8657653" cy="3667697"/>
          </a:xfrm>
          <a:custGeom>
            <a:avLst/>
            <a:gdLst/>
            <a:ahLst/>
            <a:cxnLst/>
            <a:rect l="l" t="t" r="r" b="b"/>
            <a:pathLst>
              <a:path w="8657653" h="3667697">
                <a:moveTo>
                  <a:pt x="0" y="0"/>
                </a:moveTo>
                <a:lnTo>
                  <a:pt x="8657653" y="0"/>
                </a:lnTo>
                <a:lnTo>
                  <a:pt x="8657653" y="3667696"/>
                </a:lnTo>
                <a:lnTo>
                  <a:pt x="0" y="36676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972800" y="-1194005"/>
            <a:ext cx="6961247" cy="2222705"/>
          </a:xfrm>
          <a:custGeom>
            <a:avLst/>
            <a:gdLst/>
            <a:ahLst/>
            <a:cxnLst/>
            <a:rect l="l" t="t" r="r" b="b"/>
            <a:pathLst>
              <a:path w="6961247" h="2222705">
                <a:moveTo>
                  <a:pt x="0" y="0"/>
                </a:moveTo>
                <a:lnTo>
                  <a:pt x="6961247" y="0"/>
                </a:lnTo>
                <a:lnTo>
                  <a:pt x="6961247" y="2222705"/>
                </a:lnTo>
                <a:lnTo>
                  <a:pt x="0" y="22227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5005568" y="1793965"/>
            <a:ext cx="8276864" cy="1576069"/>
          </a:xfrm>
          <a:prstGeom prst="rect">
            <a:avLst/>
          </a:prstGeom>
        </p:spPr>
        <p:txBody>
          <a:bodyPr lIns="0" tIns="0" rIns="0" bIns="0" rtlCol="0" anchor="t">
            <a:spAutoFit/>
          </a:bodyPr>
          <a:lstStyle/>
          <a:p>
            <a:pPr algn="ctr">
              <a:lnSpc>
                <a:spcPts val="12880"/>
              </a:lnSpc>
            </a:pPr>
            <a:r>
              <a:rPr lang="en-US" sz="9200">
                <a:solidFill>
                  <a:srgbClr val="343434"/>
                </a:solidFill>
                <a:latin typeface="Candal"/>
                <a:ea typeface="Candal"/>
                <a:cs typeface="Candal"/>
                <a:sym typeface="Candal"/>
              </a:rPr>
              <a:t>KESIMPULAN</a:t>
            </a:r>
          </a:p>
        </p:txBody>
      </p:sp>
      <p:sp>
        <p:nvSpPr>
          <p:cNvPr id="7" name="TextBox 7"/>
          <p:cNvSpPr txBox="1"/>
          <p:nvPr/>
        </p:nvSpPr>
        <p:spPr>
          <a:xfrm>
            <a:off x="4438636" y="4381469"/>
            <a:ext cx="9410727" cy="3777919"/>
          </a:xfrm>
          <a:prstGeom prst="rect">
            <a:avLst/>
          </a:prstGeom>
        </p:spPr>
        <p:txBody>
          <a:bodyPr lIns="0" tIns="0" rIns="0" bIns="0" rtlCol="0" anchor="t">
            <a:spAutoFit/>
          </a:bodyPr>
          <a:lstStyle/>
          <a:p>
            <a:pPr marL="669402" lvl="1" indent="-334701" algn="just">
              <a:lnSpc>
                <a:spcPts val="4340"/>
              </a:lnSpc>
              <a:buFont typeface="Arial"/>
              <a:buChar char="•"/>
            </a:pPr>
            <a:r>
              <a:rPr lang="en-US" sz="3100">
                <a:solidFill>
                  <a:srgbClr val="343434"/>
                </a:solidFill>
                <a:latin typeface="Glacial Indifference"/>
                <a:ea typeface="Glacial Indifference"/>
                <a:cs typeface="Glacial Indifference"/>
                <a:sym typeface="Glacial Indifference"/>
              </a:rPr>
              <a:t>Proyek ini menganalisis lowongan kerja untuk memahami keterampilan yang paling banyak dicari.</a:t>
            </a:r>
          </a:p>
          <a:p>
            <a:pPr marL="669402" lvl="1" indent="-334701" algn="just">
              <a:lnSpc>
                <a:spcPts val="4340"/>
              </a:lnSpc>
              <a:buFont typeface="Arial"/>
              <a:buChar char="•"/>
            </a:pPr>
            <a:r>
              <a:rPr lang="en-US" sz="3100">
                <a:solidFill>
                  <a:srgbClr val="343434"/>
                </a:solidFill>
                <a:latin typeface="Glacial Indifference"/>
                <a:ea typeface="Glacial Indifference"/>
                <a:cs typeface="Glacial Indifference"/>
                <a:sym typeface="Glacial Indifference"/>
              </a:rPr>
              <a:t>Skill paling umum: Python, SQL, Excel.</a:t>
            </a:r>
          </a:p>
          <a:p>
            <a:pPr marL="669402" lvl="1" indent="-334701" algn="just">
              <a:lnSpc>
                <a:spcPts val="4340"/>
              </a:lnSpc>
              <a:buFont typeface="Arial"/>
              <a:buChar char="•"/>
            </a:pPr>
            <a:r>
              <a:rPr lang="en-US" sz="3100">
                <a:solidFill>
                  <a:srgbClr val="343434"/>
                </a:solidFill>
                <a:latin typeface="Glacial Indifference"/>
                <a:ea typeface="Glacial Indifference"/>
                <a:cs typeface="Glacial Indifference"/>
                <a:sym typeface="Glacial Indifference"/>
              </a:rPr>
              <a:t>Tools populer: Tableau, PowerBI.</a:t>
            </a:r>
          </a:p>
          <a:p>
            <a:pPr marL="669402" lvl="1" indent="-334701" algn="just">
              <a:lnSpc>
                <a:spcPts val="4340"/>
              </a:lnSpc>
              <a:buFont typeface="Arial"/>
              <a:buChar char="•"/>
            </a:pPr>
            <a:r>
              <a:rPr lang="en-US" sz="3100">
                <a:solidFill>
                  <a:srgbClr val="343434"/>
                </a:solidFill>
                <a:latin typeface="Glacial Indifference"/>
                <a:ea typeface="Glacial Indifference"/>
                <a:cs typeface="Glacial Indifference"/>
                <a:sym typeface="Glacial Indifference"/>
              </a:rPr>
              <a:t>Tahapan yang dilakukan: pembersihan data, visualisasi skill, word cloud, dan insight.</a:t>
            </a:r>
          </a:p>
          <a:p>
            <a:pPr algn="just">
              <a:lnSpc>
                <a:spcPts val="4340"/>
              </a:lnSpc>
            </a:pPr>
            <a:endParaRPr lang="en-US" sz="3100">
              <a:solidFill>
                <a:srgbClr val="343434"/>
              </a:solidFill>
              <a:latin typeface="Glacial Indifference"/>
              <a:ea typeface="Glacial Indifference"/>
              <a:cs typeface="Glacial Indifference"/>
              <a:sym typeface="Glacial Indifferen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Custom</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Candal</vt:lpstr>
      <vt:lpstr>Calibri</vt:lpstr>
      <vt:lpstr>Glacial Indifference Bold</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Blue Simple Geometric Research Project Presentation</dc:title>
  <dc:creator>indramaya mokodompis</dc:creator>
  <cp:lastModifiedBy>indramaya mokodompis</cp:lastModifiedBy>
  <cp:revision>1</cp:revision>
  <dcterms:created xsi:type="dcterms:W3CDTF">2006-08-16T00:00:00Z</dcterms:created>
  <dcterms:modified xsi:type="dcterms:W3CDTF">2025-06-22T15:55:31Z</dcterms:modified>
  <dc:identifier>DAGrFZcaD40</dc:identifier>
</cp:coreProperties>
</file>