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4" r:id="rId4"/>
    <p:sldId id="259" r:id="rId5"/>
    <p:sldId id="257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A2F15-4E09-6BB0-76BD-B1522ED9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38875"/>
            <a:ext cx="5827512" cy="6892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D230452-EDE7-DABA-42C0-5074BA968C39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5" name="Google Shape;22;p3">
              <a:extLst>
                <a:ext uri="{FF2B5EF4-FFF2-40B4-BE49-F238E27FC236}">
                  <a16:creationId xmlns:a16="http://schemas.microsoft.com/office/drawing/2014/main" id="{0BE5E2C8-FFF0-AB9E-C1C3-EB280FD71334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3;p3">
              <a:extLst>
                <a:ext uri="{FF2B5EF4-FFF2-40B4-BE49-F238E27FC236}">
                  <a16:creationId xmlns:a16="http://schemas.microsoft.com/office/drawing/2014/main" id="{3B24A242-C980-44BC-8405-15A43D58FE09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22;p3">
              <a:extLst>
                <a:ext uri="{FF2B5EF4-FFF2-40B4-BE49-F238E27FC236}">
                  <a16:creationId xmlns:a16="http://schemas.microsoft.com/office/drawing/2014/main" id="{B40A111A-79EA-DCB9-A834-DB0F75AE867F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0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6100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100" y="0"/>
            <a:ext cx="6096000" cy="6858000"/>
          </a:xfrm>
          <a:prstGeom prst="rect">
            <a:avLst/>
          </a:prstGeom>
          <a:solidFill>
            <a:srgbClr val="FFC000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78EA75-8B4B-5047-9DC4-D9A90A96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C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F406B-FB10-4D93-A018-E2E01400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50504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2793" y="4535333"/>
            <a:ext cx="50504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Google Shape;24;p3"/>
          <p:cNvSpPr/>
          <p:nvPr/>
        </p:nvSpPr>
        <p:spPr>
          <a:xfrm>
            <a:off x="0" y="1"/>
            <a:ext cx="12192000" cy="6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3"/>
          <p:cNvGrpSpPr/>
          <p:nvPr/>
        </p:nvGrpSpPr>
        <p:grpSpPr>
          <a:xfrm>
            <a:off x="6750966" y="1751119"/>
            <a:ext cx="4613105" cy="3560735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6882301" y="1866389"/>
            <a:ext cx="4350433" cy="244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6874929" y="1869102"/>
            <a:ext cx="4358103" cy="2417324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3"/>
          <p:cNvGrpSpPr/>
          <p:nvPr/>
        </p:nvGrpSpPr>
        <p:grpSpPr>
          <a:xfrm>
            <a:off x="10222242" y="2770503"/>
            <a:ext cx="1530905" cy="3043685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B0AEDC0-B825-C788-C626-6AE24C14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244" y="-38875"/>
            <a:ext cx="5827512" cy="6892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8221E01-092A-0079-2A87-BC954889006F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22" name="Google Shape;22;p3"/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" name="Google Shape;22;p3">
              <a:extLst>
                <a:ext uri="{FF2B5EF4-FFF2-40B4-BE49-F238E27FC236}">
                  <a16:creationId xmlns:a16="http://schemas.microsoft.com/office/drawing/2014/main" id="{058FFA2E-F357-8AFC-CAAA-52546B1097E1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758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555A7-AFDB-CD08-C67B-241B1CC3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D3053E-3805-3439-82BF-0C4FF4A16AD0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5" name="Google Shape;22;p3">
              <a:extLst>
                <a:ext uri="{FF2B5EF4-FFF2-40B4-BE49-F238E27FC236}">
                  <a16:creationId xmlns:a16="http://schemas.microsoft.com/office/drawing/2014/main" id="{2749F27E-7D6B-A0BE-F030-5BBEC4B2657C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3;p3">
              <a:extLst>
                <a:ext uri="{FF2B5EF4-FFF2-40B4-BE49-F238E27FC236}">
                  <a16:creationId xmlns:a16="http://schemas.microsoft.com/office/drawing/2014/main" id="{C34C5860-C657-57B9-B5C6-95F08E383512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22;p3">
              <a:extLst>
                <a:ext uri="{FF2B5EF4-FFF2-40B4-BE49-F238E27FC236}">
                  <a16:creationId xmlns:a16="http://schemas.microsoft.com/office/drawing/2014/main" id="{C6151357-8869-93D3-7959-4FB571109B63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777C1F-0E7F-05E0-0595-1AEC0467C8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1" y="2696634"/>
            <a:ext cx="10253133" cy="363643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2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A8EEF-7A5C-4FC5-AD7D-5F503842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E3D907-EDA7-2E1F-EDC8-4757D870A535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5" name="Google Shape;22;p3">
              <a:extLst>
                <a:ext uri="{FF2B5EF4-FFF2-40B4-BE49-F238E27FC236}">
                  <a16:creationId xmlns:a16="http://schemas.microsoft.com/office/drawing/2014/main" id="{408B4548-2ADC-A429-0246-58C31186F823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3;p3">
              <a:extLst>
                <a:ext uri="{FF2B5EF4-FFF2-40B4-BE49-F238E27FC236}">
                  <a16:creationId xmlns:a16="http://schemas.microsoft.com/office/drawing/2014/main" id="{210D6AD8-8FFF-2056-3DCC-AA7A1224D634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22;p3">
              <a:extLst>
                <a:ext uri="{FF2B5EF4-FFF2-40B4-BE49-F238E27FC236}">
                  <a16:creationId xmlns:a16="http://schemas.microsoft.com/office/drawing/2014/main" id="{7141B950-FCAB-4349-A79A-05CBBFD18DB9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C1AD1D-4461-93B4-EC75-C8F8CDDB1B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2" y="2772834"/>
            <a:ext cx="5124449" cy="301413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09EC308-5F6D-0744-A380-83DBE1284C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7288" y="2772834"/>
            <a:ext cx="5124449" cy="301413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56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F20C7-0287-5FF0-4B10-2433A741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85CCBF-474E-E4B1-FE74-5F1F425D2583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4" name="Google Shape;22;p3">
              <a:extLst>
                <a:ext uri="{FF2B5EF4-FFF2-40B4-BE49-F238E27FC236}">
                  <a16:creationId xmlns:a16="http://schemas.microsoft.com/office/drawing/2014/main" id="{A9AA3A57-3C04-5A49-0E5B-1B8C95A0BCF1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" name="Google Shape;23;p3">
              <a:extLst>
                <a:ext uri="{FF2B5EF4-FFF2-40B4-BE49-F238E27FC236}">
                  <a16:creationId xmlns:a16="http://schemas.microsoft.com/office/drawing/2014/main" id="{21F42CE0-F725-D504-1B16-40FFA8E884D3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2;p3">
              <a:extLst>
                <a:ext uri="{FF2B5EF4-FFF2-40B4-BE49-F238E27FC236}">
                  <a16:creationId xmlns:a16="http://schemas.microsoft.com/office/drawing/2014/main" id="{56E4BD69-C162-F011-D870-7340B8FD113C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51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6FD38-60B5-463E-8D2A-1C947A85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AA6C8-2012-832E-FC0B-DBEC7FFF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62735FA-93B3-281E-4C0E-F1794A6225B1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4" name="Google Shape;22;p3">
              <a:extLst>
                <a:ext uri="{FF2B5EF4-FFF2-40B4-BE49-F238E27FC236}">
                  <a16:creationId xmlns:a16="http://schemas.microsoft.com/office/drawing/2014/main" id="{69664517-E32E-F334-5D1A-96092CC3E753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" name="Google Shape;23;p3">
              <a:extLst>
                <a:ext uri="{FF2B5EF4-FFF2-40B4-BE49-F238E27FC236}">
                  <a16:creationId xmlns:a16="http://schemas.microsoft.com/office/drawing/2014/main" id="{8A0DDFE3-9529-41EC-3C08-14349A9A3BFA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2;p3">
              <a:extLst>
                <a:ext uri="{FF2B5EF4-FFF2-40B4-BE49-F238E27FC236}">
                  <a16:creationId xmlns:a16="http://schemas.microsoft.com/office/drawing/2014/main" id="{4E643A98-7F3B-63AD-CE53-C7AD221D2AEF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2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D8485-F11D-1BB1-01E4-3ECCE07E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31C3039-046E-3804-8BFA-29C362858785}"/>
              </a:ext>
            </a:extLst>
          </p:cNvPr>
          <p:cNvGrpSpPr/>
          <p:nvPr/>
        </p:nvGrpSpPr>
        <p:grpSpPr>
          <a:xfrm>
            <a:off x="1068279" y="1598616"/>
            <a:ext cx="1491555" cy="63553"/>
            <a:chOff x="801209" y="1198961"/>
            <a:chExt cx="1118666" cy="47665"/>
          </a:xfrm>
        </p:grpSpPr>
        <p:sp>
          <p:nvSpPr>
            <p:cNvPr id="4" name="Google Shape;22;p3">
              <a:extLst>
                <a:ext uri="{FF2B5EF4-FFF2-40B4-BE49-F238E27FC236}">
                  <a16:creationId xmlns:a16="http://schemas.microsoft.com/office/drawing/2014/main" id="{BE8184C7-7E10-BFFC-A564-6580B8A0D89A}"/>
                </a:ext>
              </a:extLst>
            </p:cNvPr>
            <p:cNvSpPr/>
            <p:nvPr/>
          </p:nvSpPr>
          <p:spPr>
            <a:xfrm rot="16200000">
              <a:off x="1337629" y="1037283"/>
              <a:ext cx="45826" cy="3728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" name="Google Shape;23;p3">
              <a:extLst>
                <a:ext uri="{FF2B5EF4-FFF2-40B4-BE49-F238E27FC236}">
                  <a16:creationId xmlns:a16="http://schemas.microsoft.com/office/drawing/2014/main" id="{6FF582F0-A980-5C87-ED5A-092EAE8DA3A6}"/>
                </a:ext>
              </a:extLst>
            </p:cNvPr>
            <p:cNvSpPr/>
            <p:nvPr/>
          </p:nvSpPr>
          <p:spPr>
            <a:xfrm rot="16200000">
              <a:off x="966302" y="1035707"/>
              <a:ext cx="45826" cy="376012"/>
            </a:xfrm>
            <a:prstGeom prst="rect">
              <a:avLst/>
            </a:prstGeom>
            <a:solidFill>
              <a:srgbClr val="334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" name="Google Shape;22;p3">
              <a:extLst>
                <a:ext uri="{FF2B5EF4-FFF2-40B4-BE49-F238E27FC236}">
                  <a16:creationId xmlns:a16="http://schemas.microsoft.com/office/drawing/2014/main" id="{09D6E3D6-CFDD-4C3C-E331-3D6B3EC4734F}"/>
                </a:ext>
              </a:extLst>
            </p:cNvPr>
            <p:cNvSpPr/>
            <p:nvPr/>
          </p:nvSpPr>
          <p:spPr>
            <a:xfrm rot="16200000">
              <a:off x="1710533" y="1035444"/>
              <a:ext cx="45826" cy="372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97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66"/>
            <a:ext cx="6096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2200" y="0"/>
            <a:ext cx="6091600" cy="6858000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11381733" y="633313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C795-619C-0368-CFC6-0D16D9C0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44" y="-11289"/>
            <a:ext cx="5827512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E1BEEE74-436B-0243-B069-51CE611D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10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8CBB-16D7-2E4B-81A4-ADD00229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600" y="1763267"/>
            <a:ext cx="5708616" cy="2650800"/>
          </a:xfrm>
        </p:spPr>
        <p:txBody>
          <a:bodyPr/>
          <a:lstStyle/>
          <a:p>
            <a:r>
              <a:rPr lang="en-US" sz="4400" dirty="0"/>
              <a:t>PROBLEM:</a:t>
            </a:r>
            <a:br>
              <a:rPr lang="en-US" sz="4400" dirty="0"/>
            </a:br>
            <a:r>
              <a:rPr lang="en-US" sz="3200" dirty="0"/>
              <a:t>Big Data Challenge (BDC)</a:t>
            </a:r>
            <a:br>
              <a:rPr lang="en-US" sz="3200" dirty="0"/>
            </a:br>
            <a:r>
              <a:rPr lang="en-US" sz="3200" dirty="0"/>
              <a:t>Satria Data 2022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DFA4-8891-89DA-5078-57C3D488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600" y="4053267"/>
            <a:ext cx="5050400" cy="721600"/>
          </a:xfrm>
        </p:spPr>
        <p:txBody>
          <a:bodyPr/>
          <a:lstStyle/>
          <a:p>
            <a:r>
              <a:rPr lang="en-US" dirty="0"/>
              <a:t>Tim BDC Satria Data 2022</a:t>
            </a:r>
          </a:p>
        </p:txBody>
      </p:sp>
    </p:spTree>
    <p:extLst>
      <p:ext uri="{BB962C8B-B14F-4D97-AF65-F5344CB8AC3E}">
        <p14:creationId xmlns:p14="http://schemas.microsoft.com/office/powerpoint/2010/main" val="166040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059-3005-4324-D01E-6F0A735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Diskualifikasi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sanksi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8E74-766E-FDD6-1A3A-359754A0C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Diskualifikasi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sanksi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diberlakukan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karyanya</a:t>
            </a:r>
            <a:r>
              <a:rPr lang="en-ID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data, </a:t>
            </a:r>
            <a:r>
              <a:rPr lang="en-ID" sz="1800" i="1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sebagainya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Terbukti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plagiarisme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kecurangan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none" strike="noStrike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u="none" strike="noStrike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manual.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2745E-3280-FBB2-1647-C0E22D5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 fontScale="90000"/>
          </a:bodyPr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B28118-ACC5-9EFE-5C22-DC77CB0D8C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hangingPunct="0">
              <a:lnSpc>
                <a:spcPct val="90000"/>
              </a:lnSpc>
              <a:spcAft>
                <a:spcPts val="1200"/>
              </a:spcAft>
            </a:pPr>
            <a:r>
              <a:rPr lang="en-US" sz="1800" dirty="0" err="1"/>
              <a:t>Jaminan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asuransi</a:t>
            </a:r>
            <a:r>
              <a:rPr lang="en-US" sz="1800" dirty="0"/>
              <a:t> </a:t>
            </a:r>
            <a:r>
              <a:rPr lang="en-US" sz="1800" dirty="0" err="1"/>
              <a:t>kesehatan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diminati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manfaat</a:t>
            </a:r>
            <a:r>
              <a:rPr lang="en-US" sz="1800" dirty="0"/>
              <a:t> yang </a:t>
            </a:r>
            <a:r>
              <a:rPr lang="en-US" sz="1800" dirty="0" err="1"/>
              <a:t>dirasakannya</a:t>
            </a:r>
            <a:r>
              <a:rPr lang="en-US" sz="1800" dirty="0"/>
              <a:t>. </a:t>
            </a:r>
          </a:p>
          <a:p>
            <a:pPr hangingPunct="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Badan </a:t>
            </a:r>
            <a:r>
              <a:rPr lang="en-US" sz="1800" dirty="0" err="1"/>
              <a:t>Penyelenggara</a:t>
            </a:r>
            <a:r>
              <a:rPr lang="en-US" sz="1800" dirty="0"/>
              <a:t> </a:t>
            </a:r>
            <a:r>
              <a:rPr lang="en-US" sz="1800" dirty="0" err="1"/>
              <a:t>Jaminan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Kesehatan (BPJS Kesehatan)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penyelenggara</a:t>
            </a:r>
            <a:r>
              <a:rPr lang="en-US" sz="1800" dirty="0"/>
              <a:t> program </a:t>
            </a:r>
            <a:r>
              <a:rPr lang="en-US" sz="1800" dirty="0" err="1"/>
              <a:t>jaminan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di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kesehatan</a:t>
            </a:r>
            <a:r>
              <a:rPr lang="en-US" sz="1800" dirty="0"/>
              <a:t> 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rakyat</a:t>
            </a:r>
            <a:r>
              <a:rPr lang="en-US" sz="1800" dirty="0"/>
              <a:t> </a:t>
            </a:r>
            <a:r>
              <a:rPr lang="en-US" sz="1800" dirty="0" err="1"/>
              <a:t>Indonedia</a:t>
            </a:r>
            <a:r>
              <a:rPr lang="en-US" sz="1800" dirty="0"/>
              <a:t>. </a:t>
            </a:r>
          </a:p>
          <a:p>
            <a:pPr hangingPunct="0"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/>
              <a:t>Peserta</a:t>
            </a:r>
            <a:r>
              <a:rPr lang="en-US" sz="1800" dirty="0"/>
              <a:t> BPJS Kesehatan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manfaat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kesehatan</a:t>
            </a:r>
            <a:r>
              <a:rPr lang="en-US" sz="1800" dirty="0"/>
              <a:t> di </a:t>
            </a:r>
            <a:r>
              <a:rPr lang="en-US" sz="1800" dirty="0" err="1"/>
              <a:t>fasilitas</a:t>
            </a:r>
            <a:r>
              <a:rPr lang="en-US" sz="1800" dirty="0"/>
              <a:t> Kesehatan se-Indonesia. </a:t>
            </a:r>
          </a:p>
        </p:txBody>
      </p:sp>
    </p:spTree>
    <p:extLst>
      <p:ext uri="{BB962C8B-B14F-4D97-AF65-F5344CB8AC3E}">
        <p14:creationId xmlns:p14="http://schemas.microsoft.com/office/powerpoint/2010/main" val="209065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0709-B201-19A5-2314-2833B8DE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Pelayanan</a:t>
            </a:r>
            <a:r>
              <a:rPr lang="en-US" dirty="0"/>
              <a:t> Kesehatan Tingkat </a:t>
            </a:r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CFCA-1BD5-C02F-C9DE-B61AFCEDC2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hangingPunct="0">
              <a:lnSpc>
                <a:spcPct val="90000"/>
              </a:lnSpc>
              <a:spcAft>
                <a:spcPts val="1200"/>
              </a:spcAft>
            </a:pPr>
            <a:r>
              <a:rPr lang="en-US" sz="1800" dirty="0" err="1"/>
              <a:t>Pelayanan</a:t>
            </a:r>
            <a:r>
              <a:rPr lang="en-US" sz="1800" dirty="0"/>
              <a:t> Kesehatan Tingkat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pelayanan</a:t>
            </a:r>
            <a:r>
              <a:rPr lang="en-US" sz="1800" dirty="0"/>
              <a:t> </a:t>
            </a:r>
            <a:r>
              <a:rPr lang="en-US" sz="1800" dirty="0" err="1"/>
              <a:t>kesehatan</a:t>
            </a:r>
            <a:r>
              <a:rPr lang="en-US" sz="1800" dirty="0"/>
              <a:t> </a:t>
            </a:r>
            <a:r>
              <a:rPr lang="en-US" sz="1800" dirty="0" err="1"/>
              <a:t>perorangan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non </a:t>
            </a:r>
            <a:r>
              <a:rPr lang="en-US" sz="1800" dirty="0" err="1"/>
              <a:t>spesialistik</a:t>
            </a:r>
            <a:r>
              <a:rPr lang="en-US" sz="1800" dirty="0"/>
              <a:t> (primer)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err="1"/>
              <a:t>pelayanan</a:t>
            </a:r>
            <a:r>
              <a:rPr lang="en-US" sz="1800" dirty="0"/>
              <a:t> </a:t>
            </a:r>
            <a:r>
              <a:rPr lang="en-US" sz="1800" dirty="0" err="1"/>
              <a:t>rawat</a:t>
            </a:r>
            <a:r>
              <a:rPr lang="en-US" sz="1800" dirty="0"/>
              <a:t> </a:t>
            </a:r>
            <a:r>
              <a:rPr lang="en-US" sz="1800" dirty="0" err="1"/>
              <a:t>jalan</a:t>
            </a:r>
            <a:r>
              <a:rPr lang="en-US" sz="1800" dirty="0"/>
              <a:t> dan </a:t>
            </a:r>
            <a:r>
              <a:rPr lang="en-US" sz="1800" dirty="0" err="1"/>
              <a:t>rawat</a:t>
            </a:r>
            <a:r>
              <a:rPr lang="en-US" sz="1800" dirty="0"/>
              <a:t> </a:t>
            </a:r>
            <a:r>
              <a:rPr lang="en-US" sz="1800" dirty="0" err="1"/>
              <a:t>inap</a:t>
            </a:r>
            <a:r>
              <a:rPr lang="en-US" sz="1800" dirty="0"/>
              <a:t> yang </a:t>
            </a:r>
            <a:r>
              <a:rPr lang="en-US" sz="1800" dirty="0" err="1"/>
              <a:t>diberikan</a:t>
            </a:r>
            <a:r>
              <a:rPr lang="en-US" sz="1800" dirty="0"/>
              <a:t> oleh </a:t>
            </a:r>
            <a:r>
              <a:rPr lang="en-US" sz="1800" dirty="0" err="1"/>
              <a:t>Fasilitas</a:t>
            </a:r>
            <a:r>
              <a:rPr lang="en-US" sz="1800" dirty="0"/>
              <a:t> Kesehatan Tingkat </a:t>
            </a:r>
            <a:r>
              <a:rPr lang="en-US" sz="1800" dirty="0" err="1"/>
              <a:t>Pertama</a:t>
            </a:r>
            <a:r>
              <a:rPr lang="en-US" sz="1800" dirty="0"/>
              <a:t> (FKTP) </a:t>
            </a:r>
            <a:r>
              <a:rPr lang="en-US" sz="1800" dirty="0" err="1"/>
              <a:t>meliputi</a:t>
            </a:r>
            <a:r>
              <a:rPr lang="en-US" sz="1800" dirty="0"/>
              <a:t>:</a:t>
            </a:r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Puskesmas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setara</a:t>
            </a:r>
            <a:endParaRPr lang="en-US" sz="1600" dirty="0"/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Praktik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 </a:t>
            </a:r>
            <a:r>
              <a:rPr lang="en-US" sz="1600" dirty="0" err="1"/>
              <a:t>Dokter</a:t>
            </a:r>
            <a:endParaRPr lang="en-US" sz="1600" dirty="0"/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Praktik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 </a:t>
            </a:r>
            <a:r>
              <a:rPr lang="en-US" sz="1600" dirty="0" err="1"/>
              <a:t>Dokter</a:t>
            </a:r>
            <a:r>
              <a:rPr lang="en-US" sz="1600" dirty="0"/>
              <a:t> Gigi</a:t>
            </a:r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Klinik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setara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fasilitas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milik</a:t>
            </a:r>
            <a:r>
              <a:rPr lang="en-US" sz="1600" dirty="0"/>
              <a:t> TNI/</a:t>
            </a:r>
            <a:r>
              <a:rPr lang="en-US" sz="1600" dirty="0" err="1"/>
              <a:t>Polri</a:t>
            </a:r>
            <a:endParaRPr lang="en-US" sz="1600" dirty="0"/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Sakit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D </a:t>
            </a:r>
            <a:r>
              <a:rPr lang="en-US" sz="1600" dirty="0" err="1"/>
              <a:t>Pratama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setara</a:t>
            </a:r>
            <a:endParaRPr lang="en-US" sz="1600" dirty="0"/>
          </a:p>
          <a:p>
            <a:pPr lvl="1" hangingPunct="0">
              <a:lnSpc>
                <a:spcPct val="90000"/>
              </a:lnSpc>
              <a:spcAft>
                <a:spcPts val="1200"/>
              </a:spcAft>
            </a:pPr>
            <a:r>
              <a:rPr lang="en-US" sz="1600" dirty="0" err="1"/>
              <a:t>Faskes</a:t>
            </a:r>
            <a:r>
              <a:rPr lang="en-US" sz="1600" dirty="0"/>
              <a:t> </a:t>
            </a:r>
            <a:r>
              <a:rPr lang="en-US" sz="1600" dirty="0" err="1"/>
              <a:t>Penunjang</a:t>
            </a:r>
            <a:r>
              <a:rPr lang="en-US" sz="1600" dirty="0"/>
              <a:t>: </a:t>
            </a:r>
            <a:r>
              <a:rPr lang="en-US" sz="1600" dirty="0" err="1"/>
              <a:t>Apotik</a:t>
            </a:r>
            <a:r>
              <a:rPr lang="en-US" sz="1600" dirty="0"/>
              <a:t> dan </a:t>
            </a:r>
            <a:r>
              <a:rPr lang="en-US" sz="1600" dirty="0" err="1"/>
              <a:t>Laboratorim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251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DFD69-FEFF-E15D-41FB-227D8D19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9CBC62-EACC-6CDA-337F-26D22761D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0D161-5F77-CF4F-C31F-56C0527637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76416" y="1803500"/>
            <a:ext cx="5401055" cy="4134004"/>
          </a:xfrm>
        </p:spPr>
        <p:txBody>
          <a:bodyPr/>
          <a:lstStyle/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keperluan</a:t>
            </a:r>
            <a:r>
              <a:rPr lang="en-US" sz="1800" dirty="0"/>
              <a:t> </a:t>
            </a:r>
            <a:r>
              <a:rPr lang="en-US" sz="1800" dirty="0" err="1"/>
              <a:t>mengefektifkan</a:t>
            </a:r>
            <a:r>
              <a:rPr lang="en-US" sz="1800" dirty="0"/>
              <a:t>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 BPJS Kesehatan, </a:t>
            </a:r>
            <a:r>
              <a:rPr lang="en-US" sz="1800" dirty="0" err="1"/>
              <a:t>maka</a:t>
            </a:r>
            <a:r>
              <a:rPr lang="en-US" sz="1800" dirty="0"/>
              <a:t> pada </a:t>
            </a:r>
            <a:r>
              <a:rPr lang="en-US" sz="1800" dirty="0" err="1"/>
              <a:t>lomba</a:t>
            </a:r>
            <a:r>
              <a:rPr lang="en-US" sz="1800" dirty="0"/>
              <a:t> BDC Satria Data 2022 Anda </a:t>
            </a:r>
            <a:r>
              <a:rPr lang="en-US" sz="1800" dirty="0" err="1"/>
              <a:t>ditantang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r>
              <a:rPr lang="en-US" sz="1800" dirty="0"/>
              <a:t> status </a:t>
            </a:r>
            <a:r>
              <a:rPr lang="en-US" sz="1800" dirty="0" err="1"/>
              <a:t>pulang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data FKTP BPJS Kesehatan.</a:t>
            </a:r>
          </a:p>
          <a:p>
            <a:r>
              <a:rPr lang="en-US" sz="1800" dirty="0" err="1"/>
              <a:t>Bangun</a:t>
            </a:r>
            <a:r>
              <a:rPr lang="en-US" sz="1800" dirty="0"/>
              <a:t> </a:t>
            </a:r>
            <a:r>
              <a:rPr lang="en-US" sz="1800" dirty="0" err="1"/>
              <a:t>pemodelan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status </a:t>
            </a:r>
            <a:r>
              <a:rPr lang="en-US" sz="1800" dirty="0" err="1"/>
              <a:t>pulang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“</a:t>
            </a:r>
            <a:r>
              <a:rPr lang="en-US" sz="1800" dirty="0" err="1"/>
              <a:t>Sehat</a:t>
            </a:r>
            <a:r>
              <a:rPr lang="en-US" sz="1800" dirty="0"/>
              <a:t>” dan “</a:t>
            </a:r>
            <a:r>
              <a:rPr lang="en-US" sz="1800" dirty="0" err="1"/>
              <a:t>Belum_Sehat</a:t>
            </a:r>
            <a:r>
              <a:rPr lang="en-US" sz="1800" dirty="0"/>
              <a:t>”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data train. </a:t>
            </a:r>
          </a:p>
          <a:p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status </a:t>
            </a:r>
            <a:r>
              <a:rPr lang="en-US" sz="1800" dirty="0" err="1"/>
              <a:t>pulang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 pada data test. </a:t>
            </a:r>
          </a:p>
        </p:txBody>
      </p:sp>
    </p:spTree>
    <p:extLst>
      <p:ext uri="{BB962C8B-B14F-4D97-AF65-F5344CB8AC3E}">
        <p14:creationId xmlns:p14="http://schemas.microsoft.com/office/powerpoint/2010/main" val="6771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80725-C4A6-0210-4356-81D35D83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5CC40-DE13-C0B9-5E26-6FFACBF782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BDC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catatan</a:t>
            </a:r>
            <a:r>
              <a:rPr lang="en-US" sz="1800" dirty="0"/>
              <a:t> </a:t>
            </a:r>
            <a:r>
              <a:rPr lang="en-US" sz="1800" dirty="0" err="1"/>
              <a:t>kunjungan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 BPJS Kesehatan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Kesehatan Tingkat </a:t>
            </a:r>
            <a:r>
              <a:rPr lang="en-US" sz="1800" dirty="0" err="1"/>
              <a:t>Pertama</a:t>
            </a:r>
            <a:r>
              <a:rPr lang="en-US" sz="1800" dirty="0"/>
              <a:t> (FKTP)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2015 </a:t>
            </a:r>
            <a:r>
              <a:rPr lang="en-US" sz="1800" dirty="0" err="1"/>
              <a:t>hingga</a:t>
            </a:r>
            <a:r>
              <a:rPr lang="en-US" sz="1800" dirty="0"/>
              <a:t> 2020.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Data </a:t>
            </a:r>
            <a:r>
              <a:rPr lang="en-US" sz="1800" dirty="0" err="1"/>
              <a:t>kunjungan</a:t>
            </a:r>
            <a:r>
              <a:rPr lang="en-US" sz="1800" dirty="0"/>
              <a:t> FKTP BPJS Kesehatan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format </a:t>
            </a:r>
            <a:r>
              <a:rPr lang="en-US" sz="1800" i="1" dirty="0"/>
              <a:t>plain text </a:t>
            </a:r>
            <a:r>
              <a:rPr lang="en-US" sz="1800" dirty="0"/>
              <a:t>(.txt), </a:t>
            </a:r>
            <a:r>
              <a:rPr lang="en-US" sz="1800" dirty="0" err="1"/>
              <a:t>antar</a:t>
            </a:r>
            <a:r>
              <a:rPr lang="en-US" sz="1800" dirty="0"/>
              <a:t> </a:t>
            </a:r>
            <a:r>
              <a:rPr lang="en-US" sz="1800" i="1" dirty="0"/>
              <a:t>cell data </a:t>
            </a:r>
            <a:r>
              <a:rPr lang="en-US" sz="1800" dirty="0" err="1"/>
              <a:t>dipisahkan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koma</a:t>
            </a:r>
            <a:r>
              <a:rPr lang="en-US" sz="1800" dirty="0"/>
              <a:t>.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i="1" dirty="0"/>
              <a:t>cell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,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file metadata.</a:t>
            </a:r>
          </a:p>
          <a:p>
            <a:pPr marL="14605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50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F31-2001-F3DA-F501-FDD72D78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BDC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8697-04B2-5385-06BA-AD5DAA2696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data </a:t>
            </a:r>
            <a:r>
              <a:rPr lang="en-US" sz="1800" dirty="0" err="1"/>
              <a:t>yaitu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/>
              <a:t>Data train FKTP yang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train_fktp.txt</a:t>
            </a:r>
            <a:endParaRPr lang="en-US" sz="1800" dirty="0"/>
          </a:p>
          <a:p>
            <a:pPr lvl="2"/>
            <a:r>
              <a:rPr lang="en-US" sz="1800" dirty="0"/>
              <a:t>Data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4,056,898 baris data </a:t>
            </a:r>
            <a:r>
              <a:rPr lang="en-US" sz="1800" dirty="0" err="1"/>
              <a:t>kunjungan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26 </a:t>
            </a:r>
            <a:r>
              <a:rPr lang="en-US" sz="1800" dirty="0" err="1"/>
              <a:t>kolom</a:t>
            </a:r>
            <a:r>
              <a:rPr lang="en-US" sz="1800" dirty="0"/>
              <a:t>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target. </a:t>
            </a:r>
          </a:p>
          <a:p>
            <a:pPr lvl="1"/>
            <a:r>
              <a:rPr lang="en-US" sz="1800" dirty="0"/>
              <a:t>Data test FKTP yang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test_fktp.txt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Data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1,014,225 baris data </a:t>
            </a:r>
            <a:r>
              <a:rPr lang="en-US" sz="1800" dirty="0" err="1"/>
              <a:t>kunjungan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diprediksi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model yang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 BDC.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852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25CE-4D85-D6BA-B03F-4B0E4890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7810-B5CE-BB27-BB6D-06D1C15262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Peserta</a:t>
            </a:r>
            <a:r>
              <a:rPr lang="en-US" sz="2000" dirty="0"/>
              <a:t> BDC </a:t>
            </a:r>
            <a:r>
              <a:rPr lang="en-US" sz="2000" dirty="0" err="1"/>
              <a:t>mengumpulkan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status </a:t>
            </a:r>
            <a:r>
              <a:rPr lang="en-US" sz="2000" dirty="0" err="1"/>
              <a:t>pulang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data test </a:t>
            </a:r>
            <a:r>
              <a:rPr lang="en-US" sz="2000" dirty="0" err="1"/>
              <a:t>dalam</a:t>
            </a:r>
            <a:r>
              <a:rPr lang="en-US" sz="2000" dirty="0"/>
              <a:t> file </a:t>
            </a:r>
            <a:r>
              <a:rPr lang="en-US" sz="2000" dirty="0" err="1"/>
              <a:t>berformat</a:t>
            </a:r>
            <a:r>
              <a:rPr lang="en-US" sz="2000" dirty="0"/>
              <a:t> </a:t>
            </a:r>
            <a:r>
              <a:rPr lang="en-US" sz="2000" i="1" dirty="0"/>
              <a:t>comma separated value (csv). </a:t>
            </a:r>
          </a:p>
          <a:p>
            <a:r>
              <a:rPr lang="en-US" sz="2000" dirty="0" err="1"/>
              <a:t>Gunakan</a:t>
            </a:r>
            <a:r>
              <a:rPr lang="en-US" sz="2000" dirty="0"/>
              <a:t> file </a:t>
            </a:r>
            <a:r>
              <a:rPr lang="en-US" sz="2000" dirty="0" err="1"/>
              <a:t>submission.csv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mengumpulkan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endParaRPr lang="en-US" sz="2000" dirty="0"/>
          </a:p>
          <a:p>
            <a:r>
              <a:rPr lang="en-US" sz="2000" dirty="0" err="1"/>
              <a:t>Pengukuran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oleh Tim </a:t>
            </a:r>
            <a:r>
              <a:rPr lang="en-US" sz="2000" dirty="0" err="1"/>
              <a:t>Juri</a:t>
            </a:r>
            <a:r>
              <a:rPr lang="en-US" sz="2000" dirty="0"/>
              <a:t> BDC pada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penyisihan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F1-Score.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803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20A6A-C3C0-FBDE-7093-37AAE3C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7F4316-8032-32F7-76B2-FF55FA120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27476-D12F-3756-1C9B-05F90505A7F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dilarang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data lain,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ditetapkan</a:t>
            </a:r>
            <a:r>
              <a:rPr lang="en-US" sz="1800" dirty="0"/>
              <a:t> oleh </a:t>
            </a:r>
            <a:r>
              <a:rPr lang="en-US" sz="1800" dirty="0" err="1"/>
              <a:t>tim</a:t>
            </a:r>
            <a:r>
              <a:rPr lang="en-US" sz="1800" dirty="0"/>
              <a:t> BDC Satria Data 2022. </a:t>
            </a:r>
          </a:p>
          <a:p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dilarang</a:t>
            </a:r>
            <a:r>
              <a:rPr lang="en-US" sz="1800" dirty="0"/>
              <a:t> </a:t>
            </a:r>
            <a:r>
              <a:rPr lang="en-US" sz="1800" dirty="0" err="1"/>
              <a:t>mengacak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pada file </a:t>
            </a:r>
            <a:r>
              <a:rPr lang="en-US" sz="1800" dirty="0" err="1"/>
              <a:t>submission.csv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</a:t>
            </a:r>
            <a:r>
              <a:rPr lang="en-US" sz="1800" dirty="0" err="1"/>
              <a:t>jawaban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2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F28A-8256-0AF7-0754-56B5A85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LANJUTAN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8988-4D00-0320-6F91-6FF0808C4B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metrik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, Tim </a:t>
            </a:r>
            <a:r>
              <a:rPr lang="en-US" sz="1800" dirty="0" err="1"/>
              <a:t>Juri</a:t>
            </a:r>
            <a:r>
              <a:rPr lang="en-US" sz="1800" dirty="0"/>
              <a:t> BDC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20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metrik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tertinggi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Selanjutnya</a:t>
            </a:r>
            <a:r>
              <a:rPr lang="en-US" sz="1800" dirty="0"/>
              <a:t>,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puluh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problem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diselesaikan</a:t>
            </a:r>
            <a:r>
              <a:rPr lang="en-US" sz="1800" dirty="0"/>
              <a:t>. </a:t>
            </a:r>
          </a:p>
          <a:p>
            <a:r>
              <a:rPr lang="en-US" sz="1800" dirty="0"/>
              <a:t>Problem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 pada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b="1" dirty="0">
                <a:highlight>
                  <a:srgbClr val="FFFF00"/>
                </a:highlight>
              </a:rPr>
              <a:t>30 </a:t>
            </a:r>
            <a:r>
              <a:rPr lang="en-US" sz="1800" b="1" dirty="0" err="1">
                <a:highlight>
                  <a:srgbClr val="FFFF00"/>
                </a:highlight>
              </a:rPr>
              <a:t>Oktober</a:t>
            </a:r>
            <a:r>
              <a:rPr lang="en-US" sz="1800" b="1" dirty="0">
                <a:highlight>
                  <a:srgbClr val="FFFF00"/>
                </a:highlight>
              </a:rPr>
              <a:t> 2022. </a:t>
            </a:r>
            <a:endParaRPr lang="en-US" sz="1800" dirty="0"/>
          </a:p>
          <a:p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pengerjaan</a:t>
            </a:r>
            <a:r>
              <a:rPr lang="en-US" sz="1800" dirty="0"/>
              <a:t> problem </a:t>
            </a:r>
            <a:r>
              <a:rPr lang="en-US" sz="1800" dirty="0" err="1"/>
              <a:t>tersebut</a:t>
            </a:r>
            <a:r>
              <a:rPr lang="en-US" sz="1800" dirty="0"/>
              <a:t>, Tim </a:t>
            </a:r>
            <a:r>
              <a:rPr lang="en-US" sz="1800" dirty="0" err="1"/>
              <a:t>Juri</a:t>
            </a:r>
            <a:r>
              <a:rPr lang="en-US" sz="1800" dirty="0"/>
              <a:t> BDC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menyeleksi</a:t>
            </a:r>
            <a:r>
              <a:rPr lang="en-US" sz="1800" dirty="0"/>
              <a:t> 10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Finalis</a:t>
            </a:r>
            <a:r>
              <a:rPr lang="en-US" sz="1800" dirty="0"/>
              <a:t> BDC Satria Data 2022. </a:t>
            </a:r>
          </a:p>
          <a:p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problem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b="1" dirty="0">
                <a:highlight>
                  <a:srgbClr val="FFFF00"/>
                </a:highlight>
              </a:rPr>
              <a:t>12 November 2022.</a:t>
            </a:r>
          </a:p>
          <a:p>
            <a:pPr marL="146050" indent="0">
              <a:buNone/>
            </a:pPr>
            <a:endParaRPr lang="en-US" sz="1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488140"/>
      </p:ext>
    </p:extLst>
  </p:cSld>
  <p:clrMapOvr>
    <a:masterClrMapping/>
  </p:clrMapOvr>
</p:sld>
</file>

<file path=ppt/theme/theme1.xml><?xml version="1.0" encoding="utf-8"?>
<a:theme xmlns:a="http://schemas.openxmlformats.org/drawingml/2006/main" name="Credit Earning Templa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dit Earning Template" id="{98B37850-367C-E04F-A57D-7DC6010B34B0}" vid="{5FFE74EA-C4C2-C94E-88B5-720A0CE4DE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Credit Earning Template</Template>
  <TotalTime>879</TotalTime>
  <Words>533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Lato</vt:lpstr>
      <vt:lpstr>Raleway</vt:lpstr>
      <vt:lpstr>Credit Earning Template</vt:lpstr>
      <vt:lpstr>PROBLEM: Big Data Challenge (BDC) Satria Data 2022</vt:lpstr>
      <vt:lpstr>Pendahuluan</vt:lpstr>
      <vt:lpstr>Pelayanan Kesehatan Tingkat Pertama</vt:lpstr>
      <vt:lpstr>PROBLEM</vt:lpstr>
      <vt:lpstr>Dataset</vt:lpstr>
      <vt:lpstr>Data untuk peserta BDC</vt:lpstr>
      <vt:lpstr>Pengumpulan</vt:lpstr>
      <vt:lpstr>BATASAN</vt:lpstr>
      <vt:lpstr>LANJUTAN</vt:lpstr>
      <vt:lpstr>Diskualifikasi atau sanksi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Big Data Challenge (BDC) Satria Data 2022</dc:title>
  <dc:creator>Arum Handini Primandari</dc:creator>
  <cp:lastModifiedBy>Arum Handini Primandari</cp:lastModifiedBy>
  <cp:revision>4</cp:revision>
  <dcterms:created xsi:type="dcterms:W3CDTF">2022-10-14T12:10:57Z</dcterms:created>
  <dcterms:modified xsi:type="dcterms:W3CDTF">2022-10-15T03:10:59Z</dcterms:modified>
</cp:coreProperties>
</file>