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9" r:id="rId1"/>
  </p:sldMasterIdLst>
  <p:notesMasterIdLst>
    <p:notesMasterId r:id="rId28"/>
  </p:notesMasterIdLst>
  <p:sldIdLst>
    <p:sldId id="256" r:id="rId2"/>
    <p:sldId id="257" r:id="rId3"/>
    <p:sldId id="260" r:id="rId4"/>
    <p:sldId id="258" r:id="rId5"/>
    <p:sldId id="259" r:id="rId6"/>
    <p:sldId id="261" r:id="rId7"/>
    <p:sldId id="262" r:id="rId8"/>
    <p:sldId id="263" r:id="rId9"/>
    <p:sldId id="265" r:id="rId10"/>
    <p:sldId id="266" r:id="rId11"/>
    <p:sldId id="267" r:id="rId12"/>
    <p:sldId id="275" r:id="rId13"/>
    <p:sldId id="276" r:id="rId14"/>
    <p:sldId id="268" r:id="rId15"/>
    <p:sldId id="271" r:id="rId16"/>
    <p:sldId id="278" r:id="rId17"/>
    <p:sldId id="282" r:id="rId18"/>
    <p:sldId id="286" r:id="rId19"/>
    <p:sldId id="287" r:id="rId20"/>
    <p:sldId id="285" r:id="rId21"/>
    <p:sldId id="288" r:id="rId22"/>
    <p:sldId id="290" r:id="rId23"/>
    <p:sldId id="289" r:id="rId24"/>
    <p:sldId id="291" r:id="rId25"/>
    <p:sldId id="279"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876"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1A851-0498-4C2D-86E8-DE282364432D}" type="datetimeFigureOut">
              <a:rPr lang="en-IN" smtClean="0"/>
              <a:t>04-08-2019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2110A-19D7-4560-A8F3-9B46FAF47ACD}" type="slidenum">
              <a:rPr lang="en-IN" smtClean="0"/>
              <a:t>‹#›</a:t>
            </a:fld>
            <a:endParaRPr lang="en-IN"/>
          </a:p>
        </p:txBody>
      </p:sp>
    </p:spTree>
    <p:extLst>
      <p:ext uri="{BB962C8B-B14F-4D97-AF65-F5344CB8AC3E}">
        <p14:creationId xmlns:p14="http://schemas.microsoft.com/office/powerpoint/2010/main" val="88800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E2110A-19D7-4560-A8F3-9B46FAF47ACD}" type="slidenum">
              <a:rPr lang="en-IN" smtClean="0"/>
              <a:t>4</a:t>
            </a:fld>
            <a:endParaRPr lang="en-IN"/>
          </a:p>
        </p:txBody>
      </p:sp>
    </p:spTree>
    <p:extLst>
      <p:ext uri="{BB962C8B-B14F-4D97-AF65-F5344CB8AC3E}">
        <p14:creationId xmlns:p14="http://schemas.microsoft.com/office/powerpoint/2010/main" val="41498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E2110A-19D7-4560-A8F3-9B46FAF47ACD}" type="slidenum">
              <a:rPr lang="en-IN" smtClean="0"/>
              <a:t>8</a:t>
            </a:fld>
            <a:endParaRPr lang="en-IN"/>
          </a:p>
        </p:txBody>
      </p:sp>
    </p:spTree>
    <p:extLst>
      <p:ext uri="{BB962C8B-B14F-4D97-AF65-F5344CB8AC3E}">
        <p14:creationId xmlns:p14="http://schemas.microsoft.com/office/powerpoint/2010/main" val="2202265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13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80873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6018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63574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11441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6449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9428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95809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998933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700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2456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7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3136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5305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5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8/4/2019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885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16794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180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BE451C3-0FF4-47C4-B829-773ADF60F88C}" type="datetimeFigureOut">
              <a:rPr lang="en-US" smtClean="0"/>
              <a:t>8/4/2019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178495"/>
      </p:ext>
    </p:extLst>
  </p:cSld>
  <p:clrMap bg1="dk1" tx1="lt1" bg2="dk2" tx2="lt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 id="2147484142" r:id="rId13"/>
    <p:sldLayoutId id="2147484143" r:id="rId14"/>
    <p:sldLayoutId id="2147484144" r:id="rId15"/>
    <p:sldLayoutId id="2147484145" r:id="rId16"/>
    <p:sldLayoutId id="2147484146" r:id="rId17"/>
    <p:sldLayoutId id="2147484147"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data-flair.training/blogs/python-tutorial/" TargetMode="External"/><Relationship Id="rId2" Type="http://schemas.openxmlformats.org/officeDocument/2006/relationships/hyperlink" Target="https://en.wikipedia.org/wiki/Project_Jupyter"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D55B-5796-4C82-9D79-1EA0F13D4CB2}"/>
              </a:ext>
            </a:extLst>
          </p:cNvPr>
          <p:cNvSpPr>
            <a:spLocks noGrp="1"/>
          </p:cNvSpPr>
          <p:nvPr>
            <p:ph type="ctrTitle"/>
          </p:nvPr>
        </p:nvSpPr>
        <p:spPr>
          <a:xfrm>
            <a:off x="6654018" y="1241266"/>
            <a:ext cx="4889053" cy="3153753"/>
          </a:xfrm>
        </p:spPr>
        <p:txBody>
          <a:bodyPr>
            <a:normAutofit/>
          </a:bodyPr>
          <a:lstStyle/>
          <a:p>
            <a:pPr>
              <a:lnSpc>
                <a:spcPct val="90000"/>
              </a:lnSpc>
            </a:pPr>
            <a:r>
              <a:rPr lang="en-IN" dirty="0">
                <a:solidFill>
                  <a:srgbClr val="EBEBEB"/>
                </a:solidFill>
              </a:rPr>
              <a:t/>
            </a:r>
            <a:br>
              <a:rPr lang="en-IN" dirty="0">
                <a:solidFill>
                  <a:srgbClr val="EBEBEB"/>
                </a:solidFill>
              </a:rPr>
            </a:br>
            <a:r>
              <a:rPr lang="en-IN" dirty="0">
                <a:solidFill>
                  <a:srgbClr val="EBEBEB"/>
                </a:solidFill>
              </a:rPr>
              <a:t>DATA SCIENCE </a:t>
            </a:r>
            <a:br>
              <a:rPr lang="en-IN" dirty="0">
                <a:solidFill>
                  <a:srgbClr val="EBEBEB"/>
                </a:solidFill>
              </a:rPr>
            </a:br>
            <a:endParaRPr lang="en-IN" dirty="0">
              <a:solidFill>
                <a:srgbClr val="EBEBEB"/>
              </a:solidFill>
            </a:endParaRPr>
          </a:p>
        </p:txBody>
      </p:sp>
      <p:sp>
        <p:nvSpPr>
          <p:cNvPr id="3" name="Subtitle 2">
            <a:extLst>
              <a:ext uri="{FF2B5EF4-FFF2-40B4-BE49-F238E27FC236}">
                <a16:creationId xmlns:a16="http://schemas.microsoft.com/office/drawing/2014/main" id="{AF6AF1BA-E63C-4608-AC62-7A1484475BB0}"/>
              </a:ext>
            </a:extLst>
          </p:cNvPr>
          <p:cNvSpPr>
            <a:spLocks noGrp="1"/>
          </p:cNvSpPr>
          <p:nvPr>
            <p:ph type="subTitle" idx="1"/>
          </p:nvPr>
        </p:nvSpPr>
        <p:spPr>
          <a:xfrm>
            <a:off x="7168045" y="3994412"/>
            <a:ext cx="4535926" cy="1622322"/>
          </a:xfrm>
        </p:spPr>
        <p:txBody>
          <a:bodyPr>
            <a:normAutofit/>
          </a:bodyPr>
          <a:lstStyle/>
          <a:p>
            <a:pPr>
              <a:lnSpc>
                <a:spcPct val="90000"/>
              </a:lnSpc>
            </a:pPr>
            <a:r>
              <a:rPr lang="en-IN" sz="1400" dirty="0">
                <a:solidFill>
                  <a:schemeClr val="tx1"/>
                </a:solidFill>
              </a:rPr>
              <a:t>Summer training  In INTERNSHALA </a:t>
            </a:r>
          </a:p>
          <a:p>
            <a:pPr>
              <a:lnSpc>
                <a:spcPct val="90000"/>
              </a:lnSpc>
            </a:pPr>
            <a:endParaRPr lang="en-IN" sz="1400" dirty="0">
              <a:solidFill>
                <a:schemeClr val="tx1"/>
              </a:solidFill>
            </a:endParaRPr>
          </a:p>
          <a:p>
            <a:pPr>
              <a:lnSpc>
                <a:spcPct val="90000"/>
              </a:lnSpc>
            </a:pPr>
            <a:endParaRPr lang="en-IN" sz="1400" dirty="0" smtClean="0">
              <a:solidFill>
                <a:schemeClr val="tx1"/>
              </a:solidFill>
            </a:endParaRPr>
          </a:p>
          <a:p>
            <a:pPr>
              <a:lnSpc>
                <a:spcPct val="90000"/>
              </a:lnSpc>
            </a:pPr>
            <a:r>
              <a:rPr lang="en-IN" sz="1400" dirty="0">
                <a:solidFill>
                  <a:schemeClr val="tx1"/>
                </a:solidFill>
              </a:rPr>
              <a:t>r</a:t>
            </a:r>
            <a:r>
              <a:rPr lang="en-IN" sz="1400" dirty="0" smtClean="0">
                <a:solidFill>
                  <a:schemeClr val="tx1"/>
                </a:solidFill>
              </a:rPr>
              <a:t>. Indra </a:t>
            </a:r>
            <a:r>
              <a:rPr lang="en-IN" sz="1400" dirty="0" err="1" smtClean="0">
                <a:solidFill>
                  <a:schemeClr val="tx1"/>
                </a:solidFill>
              </a:rPr>
              <a:t>narayana</a:t>
            </a:r>
            <a:endParaRPr lang="en-IN" sz="1400" dirty="0" smtClean="0">
              <a:solidFill>
                <a:schemeClr val="tx1"/>
              </a:solidFill>
            </a:endParaRPr>
          </a:p>
          <a:p>
            <a:pPr>
              <a:lnSpc>
                <a:spcPct val="90000"/>
              </a:lnSpc>
            </a:pPr>
            <a:endParaRPr lang="en-IN" sz="1400" dirty="0">
              <a:solidFill>
                <a:schemeClr val="bg1"/>
              </a:solidFill>
            </a:endParaRPr>
          </a:p>
          <a:p>
            <a:pPr>
              <a:lnSpc>
                <a:spcPct val="90000"/>
              </a:lnSpc>
            </a:pPr>
            <a:endParaRPr lang="en-IN"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80" y="1527897"/>
            <a:ext cx="6414627" cy="4088837"/>
          </a:xfrm>
          <a:prstGeom prst="rect">
            <a:avLst/>
          </a:prstGeom>
        </p:spPr>
      </p:pic>
    </p:spTree>
    <p:extLst>
      <p:ext uri="{BB962C8B-B14F-4D97-AF65-F5344CB8AC3E}">
        <p14:creationId xmlns:p14="http://schemas.microsoft.com/office/powerpoint/2010/main" val="393527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7152-1B1A-4912-843F-C489347D0203}"/>
              </a:ext>
            </a:extLst>
          </p:cNvPr>
          <p:cNvSpPr>
            <a:spLocks noGrp="1"/>
          </p:cNvSpPr>
          <p:nvPr>
            <p:ph type="title"/>
          </p:nvPr>
        </p:nvSpPr>
        <p:spPr/>
        <p:txBody>
          <a:bodyPr/>
          <a:lstStyle/>
          <a:p>
            <a:r>
              <a:rPr lang="en-IN" dirty="0"/>
              <a:t>Dictionaries in python</a:t>
            </a:r>
          </a:p>
        </p:txBody>
      </p:sp>
      <p:sp>
        <p:nvSpPr>
          <p:cNvPr id="3" name="Content Placeholder 2">
            <a:extLst>
              <a:ext uri="{FF2B5EF4-FFF2-40B4-BE49-F238E27FC236}">
                <a16:creationId xmlns:a16="http://schemas.microsoft.com/office/drawing/2014/main" id="{F6F9BE50-E1EC-4E02-9BD0-5CB3D33D8D70}"/>
              </a:ext>
            </a:extLst>
          </p:cNvPr>
          <p:cNvSpPr>
            <a:spLocks noGrp="1"/>
          </p:cNvSpPr>
          <p:nvPr>
            <p:ph idx="1"/>
          </p:nvPr>
        </p:nvSpPr>
        <p:spPr/>
        <p:txBody>
          <a:bodyPr>
            <a:normAutofit fontScale="85000" lnSpcReduction="10000"/>
          </a:bodyPr>
          <a:lstStyle/>
          <a:p>
            <a:r>
              <a:rPr lang="en-IN" sz="1600" dirty="0"/>
              <a:t>Each key is separated from its value by a colon (:), the items are separated by commas, and the whole thing is enclosed in curly braces. An empty dictionary without any items is written with just two curly braces, like this: {}.</a:t>
            </a:r>
          </a:p>
          <a:p>
            <a:r>
              <a:rPr lang="en-IN" sz="1600" dirty="0"/>
              <a:t>Keys are unique within a dictionary while values may not be. The values of a dictionary can be of any type, but the keys must be of an immutable data type such as strings, numbers, or tuples.</a:t>
            </a:r>
          </a:p>
          <a:p>
            <a:r>
              <a:rPr lang="en-IN" dirty="0" err="1"/>
              <a:t>thisdict</a:t>
            </a:r>
            <a:r>
              <a:rPr lang="en-IN" dirty="0"/>
              <a:t> = {</a:t>
            </a:r>
            <a:br>
              <a:rPr lang="en-IN" dirty="0"/>
            </a:br>
            <a:r>
              <a:rPr lang="en-IN" dirty="0"/>
              <a:t>  "brand": "Ford",</a:t>
            </a:r>
            <a:br>
              <a:rPr lang="en-IN" dirty="0"/>
            </a:br>
            <a:r>
              <a:rPr lang="en-IN" dirty="0"/>
              <a:t>  "model": "Mustang",</a:t>
            </a:r>
            <a:br>
              <a:rPr lang="en-IN" dirty="0"/>
            </a:br>
            <a:r>
              <a:rPr lang="en-IN" dirty="0"/>
              <a:t>  "year": 1964</a:t>
            </a:r>
            <a:br>
              <a:rPr lang="en-IN" dirty="0"/>
            </a:br>
            <a:r>
              <a:rPr lang="en-IN" dirty="0"/>
              <a:t>}</a:t>
            </a:r>
            <a:br>
              <a:rPr lang="en-IN" dirty="0"/>
            </a:br>
            <a:r>
              <a:rPr lang="en-IN" dirty="0"/>
              <a:t>print(</a:t>
            </a:r>
            <a:r>
              <a:rPr lang="en-IN" dirty="0" err="1"/>
              <a:t>thisdict</a:t>
            </a:r>
            <a:r>
              <a:rPr lang="en-IN" dirty="0"/>
              <a:t>)</a:t>
            </a:r>
          </a:p>
          <a:p>
            <a:endParaRPr lang="en-IN" dirty="0"/>
          </a:p>
          <a:p>
            <a:pPr marL="0" indent="0">
              <a:buNone/>
            </a:pPr>
            <a:endParaRPr lang="en-IN" dirty="0"/>
          </a:p>
        </p:txBody>
      </p:sp>
      <p:sp>
        <p:nvSpPr>
          <p:cNvPr id="8" name="Rectangle 5">
            <a:extLst>
              <a:ext uri="{FF2B5EF4-FFF2-40B4-BE49-F238E27FC236}">
                <a16:creationId xmlns:a16="http://schemas.microsoft.com/office/drawing/2014/main" id="{1F1D4F7C-5A46-4F9E-B1D3-83250EC63E3B}"/>
              </a:ext>
            </a:extLst>
          </p:cNvPr>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13131"/>
                </a:solidFill>
                <a:effectLst/>
                <a:latin typeface="Menlo"/>
              </a:rPr>
              <a:t>dict </a:t>
            </a:r>
            <a:r>
              <a:rPr kumimoji="0" lang="en-US" altLang="en-US" sz="900" b="0" i="0" u="none" strike="noStrike" cap="none" normalizeH="0" baseline="0">
                <a:ln>
                  <a:noFill/>
                </a:ln>
                <a:solidFill>
                  <a:srgbClr val="666600"/>
                </a:solidFill>
                <a:effectLst/>
                <a:latin typeface="Menlo"/>
              </a:rPr>
              <a:t>=</a:t>
            </a:r>
            <a:r>
              <a:rPr kumimoji="0" lang="en-US" altLang="en-US" sz="900" b="0" i="0" u="none" strike="noStrike" cap="none" normalizeH="0" baseline="0">
                <a:ln>
                  <a:noFill/>
                </a:ln>
                <a:solidFill>
                  <a:srgbClr val="313131"/>
                </a:solidFill>
                <a:effectLst/>
                <a:latin typeface="Menlo"/>
              </a:rPr>
              <a:t> </a:t>
            </a:r>
            <a:r>
              <a:rPr kumimoji="0" lang="en-US" altLang="en-US" sz="900" b="0" i="0" u="none" strike="noStrike" cap="none" normalizeH="0" baseline="0">
                <a:ln>
                  <a:noFill/>
                </a:ln>
                <a:solidFill>
                  <a:srgbClr val="666600"/>
                </a:solidFill>
                <a:effectLst/>
                <a:latin typeface="Menlo"/>
              </a:rPr>
              <a:t>{</a:t>
            </a:r>
            <a:r>
              <a:rPr kumimoji="0" lang="en-US" altLang="en-US" sz="900" b="0" i="0" u="none" strike="noStrike" cap="none" normalizeH="0" baseline="0">
                <a:ln>
                  <a:noFill/>
                </a:ln>
                <a:solidFill>
                  <a:srgbClr val="008800"/>
                </a:solidFill>
                <a:effectLst/>
                <a:latin typeface="Menlo"/>
              </a:rPr>
              <a:t>'Name'</a:t>
            </a:r>
            <a:r>
              <a:rPr kumimoji="0" lang="en-US" altLang="en-US" sz="900" b="0" i="0" u="none" strike="noStrike" cap="none" normalizeH="0" baseline="0">
                <a:ln>
                  <a:noFill/>
                </a:ln>
                <a:solidFill>
                  <a:srgbClr val="666600"/>
                </a:solidFill>
                <a:effectLst/>
                <a:latin typeface="Menlo"/>
              </a:rPr>
              <a:t>:</a:t>
            </a:r>
            <a:r>
              <a:rPr kumimoji="0" lang="en-US" altLang="en-US" sz="900" b="0" i="0" u="none" strike="noStrike" cap="none" normalizeH="0" baseline="0">
                <a:ln>
                  <a:noFill/>
                </a:ln>
                <a:solidFill>
                  <a:srgbClr val="313131"/>
                </a:solidFill>
                <a:effectLst/>
                <a:latin typeface="Menlo"/>
              </a:rPr>
              <a:t> </a:t>
            </a:r>
            <a:r>
              <a:rPr kumimoji="0" lang="en-US" altLang="en-US" sz="900" b="0" i="0" u="none" strike="noStrike" cap="none" normalizeH="0" baseline="0">
                <a:ln>
                  <a:noFill/>
                </a:ln>
                <a:solidFill>
                  <a:srgbClr val="008800"/>
                </a:solidFill>
                <a:effectLst/>
                <a:latin typeface="Menlo"/>
              </a:rPr>
              <a:t>'Zara'</a:t>
            </a:r>
            <a:r>
              <a:rPr kumimoji="0" lang="en-US" altLang="en-US" sz="900" b="0" i="0" u="none" strike="noStrike" cap="none" normalizeH="0" baseline="0">
                <a:ln>
                  <a:noFill/>
                </a:ln>
                <a:solidFill>
                  <a:srgbClr val="666600"/>
                </a:solidFill>
                <a:effectLst/>
                <a:latin typeface="Menlo"/>
              </a:rPr>
              <a:t>,</a:t>
            </a:r>
            <a:r>
              <a:rPr kumimoji="0" lang="en-US" altLang="en-US" sz="900" b="0" i="0" u="none" strike="noStrike" cap="none" normalizeH="0" baseline="0">
                <a:ln>
                  <a:noFill/>
                </a:ln>
                <a:solidFill>
                  <a:srgbClr val="313131"/>
                </a:solidFill>
                <a:effectLst/>
                <a:latin typeface="Menlo"/>
              </a:rPr>
              <a:t> </a:t>
            </a:r>
            <a:r>
              <a:rPr kumimoji="0" lang="en-US" altLang="en-US" sz="900" b="0" i="0" u="none" strike="noStrike" cap="none" normalizeH="0" baseline="0">
                <a:ln>
                  <a:noFill/>
                </a:ln>
                <a:solidFill>
                  <a:srgbClr val="008800"/>
                </a:solidFill>
                <a:effectLst/>
                <a:latin typeface="Menlo"/>
              </a:rPr>
              <a:t>'Age'</a:t>
            </a:r>
            <a:r>
              <a:rPr kumimoji="0" lang="en-US" altLang="en-US" sz="900" b="0" i="0" u="none" strike="noStrike" cap="none" normalizeH="0" baseline="0">
                <a:ln>
                  <a:noFill/>
                </a:ln>
                <a:solidFill>
                  <a:srgbClr val="666600"/>
                </a:solidFill>
                <a:effectLst/>
                <a:latin typeface="Menlo"/>
              </a:rPr>
              <a:t>:</a:t>
            </a:r>
            <a:r>
              <a:rPr kumimoji="0" lang="en-US" altLang="en-US" sz="900" b="0" i="0" u="none" strike="noStrike" cap="none" normalizeH="0" baseline="0">
                <a:ln>
                  <a:noFill/>
                </a:ln>
                <a:solidFill>
                  <a:srgbClr val="313131"/>
                </a:solidFill>
                <a:effectLst/>
                <a:latin typeface="Menlo"/>
              </a:rPr>
              <a:t> </a:t>
            </a:r>
            <a:r>
              <a:rPr kumimoji="0" lang="en-US" altLang="en-US" sz="900" b="0" i="0" u="none" strike="noStrike" cap="none" normalizeH="0" baseline="0">
                <a:ln>
                  <a:noFill/>
                </a:ln>
                <a:solidFill>
                  <a:srgbClr val="006666"/>
                </a:solidFill>
                <a:effectLst/>
                <a:latin typeface="Menlo"/>
              </a:rPr>
              <a:t>7</a:t>
            </a:r>
            <a:r>
              <a:rPr kumimoji="0" lang="en-US" altLang="en-US" sz="900" b="0" i="0" u="none" strike="noStrike" cap="none" normalizeH="0" baseline="0">
                <a:ln>
                  <a:noFill/>
                </a:ln>
                <a:solidFill>
                  <a:srgbClr val="666600"/>
                </a:solidFill>
                <a:effectLst/>
                <a:latin typeface="Menlo"/>
              </a:rPr>
              <a:t>,</a:t>
            </a:r>
            <a:r>
              <a:rPr kumimoji="0" lang="en-US" altLang="en-US" sz="900" b="0" i="0" u="none" strike="noStrike" cap="none" normalizeH="0" baseline="0">
                <a:ln>
                  <a:noFill/>
                </a:ln>
                <a:solidFill>
                  <a:srgbClr val="313131"/>
                </a:solidFill>
                <a:effectLst/>
                <a:latin typeface="Menlo"/>
              </a:rPr>
              <a:t> </a:t>
            </a:r>
            <a:r>
              <a:rPr kumimoji="0" lang="en-US" altLang="en-US" sz="900" b="0" i="0" u="none" strike="noStrike" cap="none" normalizeH="0" baseline="0">
                <a:ln>
                  <a:noFill/>
                </a:ln>
                <a:solidFill>
                  <a:srgbClr val="008800"/>
                </a:solidFill>
                <a:effectLst/>
                <a:latin typeface="Menlo"/>
              </a:rPr>
              <a:t>'Class'</a:t>
            </a:r>
            <a:r>
              <a:rPr kumimoji="0" lang="en-US" altLang="en-US" sz="900" b="0" i="0" u="none" strike="noStrike" cap="none" normalizeH="0" baseline="0">
                <a:ln>
                  <a:noFill/>
                </a:ln>
                <a:solidFill>
                  <a:srgbClr val="666600"/>
                </a:solidFill>
                <a:effectLst/>
                <a:latin typeface="Menlo"/>
              </a:rPr>
              <a:t>:</a:t>
            </a:r>
            <a:r>
              <a:rPr kumimoji="0" lang="en-US" altLang="en-US" sz="900" b="0" i="0" u="none" strike="noStrike" cap="none" normalizeH="0" baseline="0">
                <a:ln>
                  <a:noFill/>
                </a:ln>
                <a:solidFill>
                  <a:srgbClr val="313131"/>
                </a:solidFill>
                <a:effectLst/>
                <a:latin typeface="Menlo"/>
              </a:rPr>
              <a:t> </a:t>
            </a:r>
            <a:r>
              <a:rPr kumimoji="0" lang="en-US" altLang="en-US" sz="900" b="0" i="0" u="none" strike="noStrike" cap="none" normalizeH="0" baseline="0">
                <a:ln>
                  <a:noFill/>
                </a:ln>
                <a:solidFill>
                  <a:srgbClr val="008800"/>
                </a:solidFill>
                <a:effectLst/>
                <a:latin typeface="Menlo"/>
              </a:rPr>
              <a:t>'First'</a:t>
            </a:r>
            <a:r>
              <a:rPr kumimoji="0" lang="en-US" altLang="en-US" sz="900" b="0" i="0" u="none" strike="noStrike" cap="none" normalizeH="0" baseline="0">
                <a:ln>
                  <a:noFill/>
                </a:ln>
                <a:solidFill>
                  <a:srgbClr val="666600"/>
                </a:solidFill>
                <a:effectLst/>
                <a:latin typeface="Menlo"/>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07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0037-1F8C-4981-A096-8B7E2E6E186C}"/>
              </a:ext>
            </a:extLst>
          </p:cNvPr>
          <p:cNvSpPr>
            <a:spLocks noGrp="1"/>
          </p:cNvSpPr>
          <p:nvPr>
            <p:ph type="title"/>
          </p:nvPr>
        </p:nvSpPr>
        <p:spPr/>
        <p:txBody>
          <a:bodyPr>
            <a:normAutofit/>
          </a:bodyPr>
          <a:lstStyle/>
          <a:p>
            <a:r>
              <a:rPr lang="en-IN" sz="2400" dirty="0"/>
              <a:t/>
            </a:r>
            <a:br>
              <a:rPr lang="en-IN" sz="2400" dirty="0"/>
            </a:br>
            <a:r>
              <a:rPr lang="en-IN" sz="2400" dirty="0"/>
              <a:t>UNDERSTANDING OF STATISTICS FOR DATA SCIENCE</a:t>
            </a:r>
            <a:r>
              <a:rPr lang="en-IN" dirty="0"/>
              <a:t/>
            </a:r>
            <a:br>
              <a:rPr lang="en-IN" dirty="0"/>
            </a:br>
            <a:endParaRPr lang="en-IN" dirty="0"/>
          </a:p>
        </p:txBody>
      </p:sp>
      <p:sp>
        <p:nvSpPr>
          <p:cNvPr id="3" name="Content Placeholder 2">
            <a:extLst>
              <a:ext uri="{FF2B5EF4-FFF2-40B4-BE49-F238E27FC236}">
                <a16:creationId xmlns:a16="http://schemas.microsoft.com/office/drawing/2014/main" id="{3BB59B04-B598-43BA-A511-17D66A19A694}"/>
              </a:ext>
            </a:extLst>
          </p:cNvPr>
          <p:cNvSpPr>
            <a:spLocks noGrp="1"/>
          </p:cNvSpPr>
          <p:nvPr>
            <p:ph idx="1"/>
          </p:nvPr>
        </p:nvSpPr>
        <p:spPr/>
        <p:txBody>
          <a:bodyPr>
            <a:normAutofit fontScale="70000" lnSpcReduction="20000"/>
          </a:bodyPr>
          <a:lstStyle/>
          <a:p>
            <a:r>
              <a:rPr lang="en-IN" dirty="0"/>
              <a:t>Introduction to Statistics</a:t>
            </a:r>
          </a:p>
          <a:p>
            <a:r>
              <a:rPr lang="en-IN" dirty="0"/>
              <a:t>Measures of Central Tendency</a:t>
            </a:r>
          </a:p>
          <a:p>
            <a:r>
              <a:rPr lang="en-IN" dirty="0"/>
              <a:t>Understanding the spread of data</a:t>
            </a:r>
          </a:p>
          <a:p>
            <a:r>
              <a:rPr lang="en-IN" dirty="0"/>
              <a:t>Data Distribution</a:t>
            </a:r>
          </a:p>
          <a:p>
            <a:pPr marL="0" indent="0">
              <a:buNone/>
            </a:pPr>
            <a:r>
              <a:rPr lang="en-IN" dirty="0"/>
              <a:t>     Introduction to Inferential Statistics</a:t>
            </a:r>
          </a:p>
          <a:p>
            <a:r>
              <a:rPr lang="en-IN" dirty="0"/>
              <a:t>Understanding the Confidence Interval and margin of error</a:t>
            </a:r>
          </a:p>
          <a:p>
            <a:r>
              <a:rPr lang="en-IN" dirty="0"/>
              <a:t>Hypothesis Testing</a:t>
            </a:r>
          </a:p>
          <a:p>
            <a:r>
              <a:rPr lang="en-IN" dirty="0"/>
              <a:t>T tests</a:t>
            </a:r>
          </a:p>
          <a:p>
            <a:r>
              <a:rPr lang="en-IN" dirty="0"/>
              <a:t>Chi Squared Tests</a:t>
            </a:r>
          </a:p>
          <a:p>
            <a:r>
              <a:rPr lang="en-IN" dirty="0"/>
              <a:t>Understanding the concept of Correlation</a:t>
            </a:r>
          </a:p>
        </p:txBody>
      </p:sp>
    </p:spTree>
    <p:extLst>
      <p:ext uri="{BB962C8B-B14F-4D97-AF65-F5344CB8AC3E}">
        <p14:creationId xmlns:p14="http://schemas.microsoft.com/office/powerpoint/2010/main" val="92210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E08C-19DA-4EB3-BF7A-4AE3C75192A9}"/>
              </a:ext>
            </a:extLst>
          </p:cNvPr>
          <p:cNvSpPr>
            <a:spLocks noGrp="1"/>
          </p:cNvSpPr>
          <p:nvPr>
            <p:ph type="title"/>
          </p:nvPr>
        </p:nvSpPr>
        <p:spPr/>
        <p:txBody>
          <a:bodyPr>
            <a:normAutofit/>
          </a:bodyPr>
          <a:lstStyle/>
          <a:p>
            <a:r>
              <a:rPr lang="en-US" dirty="0"/>
              <a:t>INTRODUCTION TO DESCRIPTIVE STATICTICS:</a:t>
            </a:r>
            <a:br>
              <a:rPr lang="en-US" dirty="0"/>
            </a:br>
            <a:endParaRPr lang="en-IN" dirty="0"/>
          </a:p>
        </p:txBody>
      </p:sp>
      <p:sp>
        <p:nvSpPr>
          <p:cNvPr id="3" name="Content Placeholder 2">
            <a:extLst>
              <a:ext uri="{FF2B5EF4-FFF2-40B4-BE49-F238E27FC236}">
                <a16:creationId xmlns:a16="http://schemas.microsoft.com/office/drawing/2014/main" id="{E678B6B4-BA98-4936-B9C3-9C644ED75BE4}"/>
              </a:ext>
            </a:extLst>
          </p:cNvPr>
          <p:cNvSpPr>
            <a:spLocks noGrp="1"/>
          </p:cNvSpPr>
          <p:nvPr>
            <p:ph idx="1"/>
          </p:nvPr>
        </p:nvSpPr>
        <p:spPr/>
        <p:txBody>
          <a:bodyPr>
            <a:normAutofit/>
          </a:bodyPr>
          <a:lstStyle/>
          <a:p>
            <a:r>
              <a:rPr lang="en-IN" dirty="0"/>
              <a:t>Mean: Average of quantities</a:t>
            </a:r>
          </a:p>
          <a:p>
            <a:pPr marL="0" indent="0">
              <a:buNone/>
            </a:pPr>
            <a:r>
              <a:rPr lang="en-US" dirty="0"/>
              <a:t>Mean=data[‘marks’].mean()</a:t>
            </a:r>
          </a:p>
          <a:p>
            <a:pPr marL="0" indent="0">
              <a:buNone/>
            </a:pPr>
            <a:r>
              <a:rPr lang="en-US" dirty="0"/>
              <a:t>Print(mean)</a:t>
            </a:r>
          </a:p>
          <a:p>
            <a:pPr marL="0" indent="0">
              <a:buNone/>
            </a:pPr>
            <a:r>
              <a:rPr lang="en-US" dirty="0"/>
              <a:t>      </a:t>
            </a:r>
            <a:r>
              <a:rPr lang="en-US" dirty="0" err="1"/>
              <a:t>Mode:Most</a:t>
            </a:r>
            <a:r>
              <a:rPr lang="en-US" dirty="0"/>
              <a:t> frequently occurring</a:t>
            </a:r>
          </a:p>
          <a:p>
            <a:r>
              <a:rPr lang="en-US" dirty="0"/>
              <a:t>Mode=data[‘marks’].mode()</a:t>
            </a:r>
          </a:p>
          <a:p>
            <a:r>
              <a:rPr lang="en-US" dirty="0"/>
              <a:t>Print(mode)</a:t>
            </a:r>
          </a:p>
          <a:p>
            <a:pPr marL="0" indent="0">
              <a:buNone/>
            </a:pPr>
            <a:r>
              <a:rPr lang="en-US" dirty="0"/>
              <a:t>      Median: Absolute center value of data set</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45826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EFDB-5802-480B-BF68-34609B05CF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D7CFA6-0902-4299-8B1C-9C5514918111}"/>
              </a:ext>
            </a:extLst>
          </p:cNvPr>
          <p:cNvSpPr>
            <a:spLocks noGrp="1"/>
          </p:cNvSpPr>
          <p:nvPr>
            <p:ph idx="1"/>
          </p:nvPr>
        </p:nvSpPr>
        <p:spPr/>
        <p:txBody>
          <a:bodyPr>
            <a:normAutofit fontScale="62500" lnSpcReduction="20000"/>
          </a:bodyPr>
          <a:lstStyle/>
          <a:p>
            <a:r>
              <a:rPr lang="en-IN" dirty="0"/>
              <a:t>Variance:</a:t>
            </a:r>
            <a:r>
              <a:rPr lang="en-US" dirty="0"/>
              <a:t>Is the average squared deviations from the mean.</a:t>
            </a:r>
          </a:p>
          <a:p>
            <a:pPr marL="0" indent="0">
              <a:buNone/>
            </a:pPr>
            <a:r>
              <a:rPr lang="en-US" dirty="0"/>
              <a:t>Mean= data[‘marks’].mean()</a:t>
            </a:r>
          </a:p>
          <a:p>
            <a:pPr marL="0" indent="0">
              <a:buNone/>
            </a:pPr>
            <a:r>
              <a:rPr lang="en-US" dirty="0"/>
              <a:t>Difference= data[‘marks’]-mean</a:t>
            </a:r>
          </a:p>
          <a:p>
            <a:pPr marL="0" indent="0">
              <a:buNone/>
            </a:pPr>
            <a:r>
              <a:rPr lang="en-US" dirty="0" err="1"/>
              <a:t>Squared_difference</a:t>
            </a:r>
            <a:r>
              <a:rPr lang="en-US" dirty="0"/>
              <a:t>=difference**2</a:t>
            </a:r>
          </a:p>
          <a:p>
            <a:pPr marL="0" indent="0">
              <a:buNone/>
            </a:pPr>
            <a:r>
              <a:rPr lang="en-US" dirty="0"/>
              <a:t>Variance=</a:t>
            </a:r>
            <a:r>
              <a:rPr lang="en-US" dirty="0" err="1"/>
              <a:t>squared_difference.mean</a:t>
            </a:r>
            <a:r>
              <a:rPr lang="en-US" dirty="0"/>
              <a:t>()</a:t>
            </a:r>
          </a:p>
          <a:p>
            <a:pPr marL="0" indent="0">
              <a:buNone/>
            </a:pPr>
            <a:r>
              <a:rPr lang="en-US" dirty="0"/>
              <a:t>Print(variance)</a:t>
            </a:r>
          </a:p>
          <a:p>
            <a:pPr>
              <a:buFont typeface="Wingdings" panose="05000000000000000000" pitchFamily="2" charset="2"/>
              <a:buChar char="Ø"/>
            </a:pPr>
            <a:r>
              <a:rPr lang="en-US" dirty="0"/>
              <a:t> </a:t>
            </a:r>
            <a:r>
              <a:rPr lang="en-US" dirty="0" err="1"/>
              <a:t>T-TESTS:An</a:t>
            </a:r>
            <a:r>
              <a:rPr lang="en-US" dirty="0"/>
              <a:t> Independent </a:t>
            </a:r>
            <a:r>
              <a:rPr lang="en-US" b="1" dirty="0"/>
              <a:t>Samples t</a:t>
            </a:r>
            <a:r>
              <a:rPr lang="en-US" dirty="0"/>
              <a:t>-</a:t>
            </a:r>
            <a:r>
              <a:rPr lang="en-US" b="1" dirty="0"/>
              <a:t>test</a:t>
            </a:r>
            <a:r>
              <a:rPr lang="en-US" dirty="0"/>
              <a:t> compares the means for two groups. A </a:t>
            </a:r>
            <a:r>
              <a:rPr lang="en-US" b="1" dirty="0"/>
              <a:t>Paired sample t</a:t>
            </a:r>
            <a:r>
              <a:rPr lang="en-US" dirty="0"/>
              <a:t>-</a:t>
            </a:r>
            <a:r>
              <a:rPr lang="en-US" b="1" dirty="0"/>
              <a:t>test</a:t>
            </a:r>
            <a:r>
              <a:rPr lang="en-US" dirty="0"/>
              <a:t> compares means from the same group </a:t>
            </a:r>
            <a:r>
              <a:rPr lang="en-US" b="1" dirty="0"/>
              <a:t>at</a:t>
            </a:r>
            <a:r>
              <a:rPr lang="en-US" dirty="0"/>
              <a:t> different times (say, one year apart). A One </a:t>
            </a:r>
            <a:r>
              <a:rPr lang="en-US" b="1" dirty="0"/>
              <a:t>sample t</a:t>
            </a:r>
            <a:r>
              <a:rPr lang="en-US" dirty="0"/>
              <a:t>-</a:t>
            </a:r>
            <a:r>
              <a:rPr lang="en-US" b="1" dirty="0"/>
              <a:t>test tests</a:t>
            </a:r>
            <a:r>
              <a:rPr lang="en-US" dirty="0"/>
              <a:t> the mean of a single group against a known mean</a:t>
            </a:r>
          </a:p>
          <a:p>
            <a:pPr>
              <a:buFont typeface="Wingdings" panose="05000000000000000000" pitchFamily="2" charset="2"/>
              <a:buChar char="Ø"/>
            </a:pPr>
            <a:endParaRPr lang="en-US" dirty="0"/>
          </a:p>
          <a:p>
            <a:pPr marL="0" indent="0">
              <a:buNone/>
            </a:pPr>
            <a:r>
              <a:rPr lang="en-IN" dirty="0"/>
              <a:t>  </a:t>
            </a:r>
          </a:p>
        </p:txBody>
      </p:sp>
    </p:spTree>
    <p:extLst>
      <p:ext uri="{BB962C8B-B14F-4D97-AF65-F5344CB8AC3E}">
        <p14:creationId xmlns:p14="http://schemas.microsoft.com/office/powerpoint/2010/main" val="38685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1B51-27ED-4F90-995F-6C441901698F}"/>
              </a:ext>
            </a:extLst>
          </p:cNvPr>
          <p:cNvSpPr>
            <a:spLocks noGrp="1"/>
          </p:cNvSpPr>
          <p:nvPr>
            <p:ph type="title"/>
          </p:nvPr>
        </p:nvSpPr>
        <p:spPr/>
        <p:txBody>
          <a:bodyPr/>
          <a:lstStyle/>
          <a:p>
            <a:r>
              <a:rPr lang="en-IN" dirty="0"/>
              <a:t>Hypothesis</a:t>
            </a:r>
          </a:p>
        </p:txBody>
      </p:sp>
      <p:sp>
        <p:nvSpPr>
          <p:cNvPr id="3" name="Content Placeholder 2">
            <a:extLst>
              <a:ext uri="{FF2B5EF4-FFF2-40B4-BE49-F238E27FC236}">
                <a16:creationId xmlns:a16="http://schemas.microsoft.com/office/drawing/2014/main" id="{E14F3806-EF6E-46CF-9B89-3A963BA56E28}"/>
              </a:ext>
            </a:extLst>
          </p:cNvPr>
          <p:cNvSpPr>
            <a:spLocks noGrp="1"/>
          </p:cNvSpPr>
          <p:nvPr>
            <p:ph idx="1"/>
          </p:nvPr>
        </p:nvSpPr>
        <p:spPr>
          <a:xfrm>
            <a:off x="533400" y="2324100"/>
            <a:ext cx="11430000" cy="4343400"/>
          </a:xfrm>
        </p:spPr>
        <p:txBody>
          <a:bodyPr>
            <a:normAutofit/>
          </a:bodyPr>
          <a:lstStyle/>
          <a:p>
            <a:r>
              <a:rPr lang="en-IN" b="1" dirty="0"/>
              <a:t>What is hypothesis testing ?</a:t>
            </a:r>
          </a:p>
          <a:p>
            <a:pPr marL="0" indent="0">
              <a:buNone/>
            </a:pPr>
            <a:r>
              <a:rPr lang="en-IN" dirty="0"/>
              <a:t>Hypothesis testing is a statistical method that is used in making statistical decisions using experimental data. Hypothesis Testing is basically an assumption that we make about the population parameter.</a:t>
            </a:r>
          </a:p>
          <a:p>
            <a:pPr marL="0" indent="0">
              <a:buNone/>
            </a:pPr>
            <a:r>
              <a:rPr lang="en-IN" dirty="0"/>
              <a:t>Ex : you say avg student in class is 40 or a boy is taller than girls.</a:t>
            </a:r>
          </a:p>
          <a:p>
            <a:r>
              <a:rPr lang="en-IN" dirty="0"/>
              <a:t> </a:t>
            </a:r>
            <a:r>
              <a:rPr lang="en-IN" b="1" dirty="0"/>
              <a:t>why do we use it ?</a:t>
            </a:r>
          </a:p>
          <a:p>
            <a:pPr marL="0" indent="0">
              <a:buNone/>
            </a:pPr>
            <a:r>
              <a:rPr lang="en-IN" b="1" dirty="0"/>
              <a:t>Hypothesis testing</a:t>
            </a:r>
            <a:r>
              <a:rPr lang="en-IN" dirty="0"/>
              <a:t> is an essential procedure in statistics. A </a:t>
            </a:r>
            <a:r>
              <a:rPr lang="en-IN" b="1" dirty="0"/>
              <a:t>hypothesis test </a:t>
            </a:r>
            <a:r>
              <a:rPr lang="en-IN" dirty="0"/>
              <a:t>evaluates two mutually exclusive statements about a population to determine which statement is best supported by the sample data. When </a:t>
            </a:r>
            <a:r>
              <a:rPr lang="en-IN" b="1" dirty="0"/>
              <a:t>we </a:t>
            </a:r>
            <a:r>
              <a:rPr lang="en-IN" dirty="0"/>
              <a:t>say that a finding is statistically significant, it’s thanks to a </a:t>
            </a:r>
            <a:r>
              <a:rPr lang="en-IN" b="1" dirty="0"/>
              <a:t>hypothesis test</a:t>
            </a:r>
            <a:r>
              <a:rPr lang="en-IN" dirty="0"/>
              <a:t>.</a:t>
            </a:r>
          </a:p>
          <a:p>
            <a:endParaRPr lang="en-IN" dirty="0"/>
          </a:p>
        </p:txBody>
      </p:sp>
    </p:spTree>
    <p:extLst>
      <p:ext uri="{BB962C8B-B14F-4D97-AF65-F5344CB8AC3E}">
        <p14:creationId xmlns:p14="http://schemas.microsoft.com/office/powerpoint/2010/main" val="2821783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1A3-8F7A-4117-BFB9-F51CDD0C1C94}"/>
              </a:ext>
            </a:extLst>
          </p:cNvPr>
          <p:cNvSpPr>
            <a:spLocks noGrp="1"/>
          </p:cNvSpPr>
          <p:nvPr>
            <p:ph type="title"/>
          </p:nvPr>
        </p:nvSpPr>
        <p:spPr>
          <a:xfrm>
            <a:off x="1000372" y="1209957"/>
            <a:ext cx="3034580" cy="4438087"/>
          </a:xfrm>
        </p:spPr>
        <p:txBody>
          <a:bodyPr anchor="ctr">
            <a:normAutofit/>
          </a:bodyPr>
          <a:lstStyle/>
          <a:p>
            <a:pPr algn="r"/>
            <a:r>
              <a:rPr lang="en-IN" sz="3200" b="1">
                <a:solidFill>
                  <a:schemeClr val="tx1"/>
                </a:solidFill>
              </a:rPr>
              <a:t>Which are important parameter of hypothesis testing</a:t>
            </a:r>
            <a:endParaRPr lang="en-IN" sz="3200">
              <a:solidFill>
                <a:schemeClr val="tx1"/>
              </a:solidFill>
            </a:endParaRPr>
          </a:p>
        </p:txBody>
      </p:sp>
      <p:sp>
        <p:nvSpPr>
          <p:cNvPr id="3" name="Content Placeholder 2">
            <a:extLst>
              <a:ext uri="{FF2B5EF4-FFF2-40B4-BE49-F238E27FC236}">
                <a16:creationId xmlns:a16="http://schemas.microsoft.com/office/drawing/2014/main" id="{CF14D70E-6EBA-482C-AD87-09C4D53EDE15}"/>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IN" sz="1500" b="1">
                <a:solidFill>
                  <a:schemeClr val="tx1"/>
                </a:solidFill>
              </a:rPr>
              <a:t>Null hypothesis :- </a:t>
            </a:r>
            <a:r>
              <a:rPr lang="en-IN" sz="1500">
                <a:solidFill>
                  <a:schemeClr val="tx1"/>
                </a:solidFill>
              </a:rPr>
              <a:t>In inferential statistics, the null hypothesis is a general statement or default position that there is no relationship between two measured phenomena, or no association among groups</a:t>
            </a:r>
          </a:p>
          <a:p>
            <a:pPr>
              <a:lnSpc>
                <a:spcPct val="90000"/>
              </a:lnSpc>
            </a:pPr>
            <a:r>
              <a:rPr lang="en-IN" sz="1500">
                <a:solidFill>
                  <a:schemeClr val="tx1"/>
                </a:solidFill>
              </a:rPr>
              <a:t>In other words it is a basic assumption or made based on domain or problem knowledge.</a:t>
            </a:r>
          </a:p>
          <a:p>
            <a:pPr>
              <a:lnSpc>
                <a:spcPct val="90000"/>
              </a:lnSpc>
            </a:pPr>
            <a:r>
              <a:rPr lang="en-IN" sz="1500">
                <a:solidFill>
                  <a:schemeClr val="tx1"/>
                </a:solidFill>
              </a:rPr>
              <a:t>Example : a company production is = 50 unit/per day etc.</a:t>
            </a:r>
          </a:p>
          <a:p>
            <a:pPr marL="0" indent="0">
              <a:lnSpc>
                <a:spcPct val="90000"/>
              </a:lnSpc>
              <a:buNone/>
            </a:pPr>
            <a:r>
              <a:rPr lang="en-IN" sz="1500" b="1">
                <a:solidFill>
                  <a:schemeClr val="tx1"/>
                </a:solidFill>
              </a:rPr>
              <a:t>Alternative hypothesis :-</a:t>
            </a:r>
          </a:p>
          <a:p>
            <a:pPr>
              <a:lnSpc>
                <a:spcPct val="90000"/>
              </a:lnSpc>
            </a:pPr>
            <a:r>
              <a:rPr lang="en-IN" sz="1500">
                <a:solidFill>
                  <a:schemeClr val="tx1"/>
                </a:solidFill>
              </a:rPr>
              <a:t>The alternative</a:t>
            </a:r>
            <a:r>
              <a:rPr lang="en-IN" sz="1500" b="1">
                <a:solidFill>
                  <a:schemeClr val="tx1"/>
                </a:solidFill>
              </a:rPr>
              <a:t> </a:t>
            </a:r>
            <a:r>
              <a:rPr lang="en-IN" sz="1500">
                <a:solidFill>
                  <a:schemeClr val="tx1"/>
                </a:solidFill>
              </a:rPr>
              <a:t>hypothesis is the hypothesis used in </a:t>
            </a:r>
            <a:r>
              <a:rPr lang="en-IN" sz="1500" b="1">
                <a:solidFill>
                  <a:schemeClr val="tx1"/>
                </a:solidFill>
              </a:rPr>
              <a:t>hypothesis</a:t>
            </a:r>
            <a:r>
              <a:rPr lang="en-IN" sz="1500">
                <a:solidFill>
                  <a:schemeClr val="tx1"/>
                </a:solidFill>
              </a:rPr>
              <a:t> testing that is contrary to the null hypothesis. It is usually taken to be that the observations are the result of a real effect (with some amount of chance variation superposed)</a:t>
            </a:r>
          </a:p>
          <a:p>
            <a:pPr>
              <a:lnSpc>
                <a:spcPct val="90000"/>
              </a:lnSpc>
            </a:pPr>
            <a:r>
              <a:rPr lang="en-IN" sz="1500">
                <a:solidFill>
                  <a:schemeClr val="tx1"/>
                </a:solidFill>
              </a:rPr>
              <a:t>Example : a company production is !=50 unit/per day etc.</a:t>
            </a:r>
          </a:p>
          <a:p>
            <a:pPr>
              <a:lnSpc>
                <a:spcPct val="90000"/>
              </a:lnSpc>
            </a:pPr>
            <a:endParaRPr lang="en-IN" sz="1500">
              <a:solidFill>
                <a:schemeClr val="tx1"/>
              </a:solidFill>
            </a:endParaRPr>
          </a:p>
        </p:txBody>
      </p:sp>
    </p:spTree>
    <p:extLst>
      <p:ext uri="{BB962C8B-B14F-4D97-AF65-F5344CB8AC3E}">
        <p14:creationId xmlns:p14="http://schemas.microsoft.com/office/powerpoint/2010/main" val="228046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814-4E82-4139-B6B9-BEF6065F00C3}"/>
              </a:ext>
            </a:extLst>
          </p:cNvPr>
          <p:cNvSpPr>
            <a:spLocks noGrp="1"/>
          </p:cNvSpPr>
          <p:nvPr>
            <p:ph type="title"/>
          </p:nvPr>
        </p:nvSpPr>
        <p:spPr/>
        <p:txBody>
          <a:bodyPr/>
          <a:lstStyle/>
          <a:p>
            <a:r>
              <a:rPr lang="en-US" dirty="0"/>
              <a:t>Stages of Predictive Modelling</a:t>
            </a:r>
          </a:p>
        </p:txBody>
      </p:sp>
      <p:sp>
        <p:nvSpPr>
          <p:cNvPr id="3" name="Content Placeholder 2">
            <a:extLst>
              <a:ext uri="{FF2B5EF4-FFF2-40B4-BE49-F238E27FC236}">
                <a16:creationId xmlns:a16="http://schemas.microsoft.com/office/drawing/2014/main" id="{76EED233-3224-4762-AAA7-1EEB548F9F01}"/>
              </a:ext>
            </a:extLst>
          </p:cNvPr>
          <p:cNvSpPr>
            <a:spLocks noGrp="1"/>
          </p:cNvSpPr>
          <p:nvPr>
            <p:ph idx="1"/>
          </p:nvPr>
        </p:nvSpPr>
        <p:spPr/>
        <p:txBody>
          <a:bodyPr/>
          <a:lstStyle/>
          <a:p>
            <a:r>
              <a:rPr lang="en-US" dirty="0"/>
              <a:t>Problem definition	</a:t>
            </a:r>
          </a:p>
          <a:p>
            <a:r>
              <a:rPr lang="en-US" dirty="0"/>
              <a:t>Hypothesis generation</a:t>
            </a:r>
          </a:p>
          <a:p>
            <a:r>
              <a:rPr lang="en-US" dirty="0"/>
              <a:t>Data extraction</a:t>
            </a:r>
          </a:p>
          <a:p>
            <a:r>
              <a:rPr lang="en-US" dirty="0"/>
              <a:t>Data exploration</a:t>
            </a:r>
          </a:p>
          <a:p>
            <a:r>
              <a:rPr lang="en-US" dirty="0"/>
              <a:t>Predictive modelling </a:t>
            </a:r>
          </a:p>
          <a:p>
            <a:r>
              <a:rPr lang="en-US" dirty="0"/>
              <a:t>Model implementation</a:t>
            </a:r>
          </a:p>
          <a:p>
            <a:endParaRPr lang="en-US" dirty="0"/>
          </a:p>
        </p:txBody>
      </p:sp>
    </p:spTree>
    <p:extLst>
      <p:ext uri="{BB962C8B-B14F-4D97-AF65-F5344CB8AC3E}">
        <p14:creationId xmlns:p14="http://schemas.microsoft.com/office/powerpoint/2010/main" val="159783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814-4E82-4139-B6B9-BEF6065F00C3}"/>
              </a:ext>
            </a:extLst>
          </p:cNvPr>
          <p:cNvSpPr>
            <a:spLocks noGrp="1"/>
          </p:cNvSpPr>
          <p:nvPr>
            <p:ph type="title"/>
          </p:nvPr>
        </p:nvSpPr>
        <p:spPr/>
        <p:txBody>
          <a:bodyPr/>
          <a:lstStyle/>
          <a:p>
            <a:r>
              <a:rPr lang="en-US" dirty="0" smtClean="0"/>
              <a:t>Types Machine Learning</a:t>
            </a:r>
            <a:endParaRPr lang="en-US" dirty="0"/>
          </a:p>
        </p:txBody>
      </p:sp>
      <p:sp>
        <p:nvSpPr>
          <p:cNvPr id="3" name="Content Placeholder 2">
            <a:extLst>
              <a:ext uri="{FF2B5EF4-FFF2-40B4-BE49-F238E27FC236}">
                <a16:creationId xmlns:a16="http://schemas.microsoft.com/office/drawing/2014/main" id="{76EED233-3224-4762-AAA7-1EEB548F9F01}"/>
              </a:ext>
            </a:extLst>
          </p:cNvPr>
          <p:cNvSpPr>
            <a:spLocks noGrp="1"/>
          </p:cNvSpPr>
          <p:nvPr>
            <p:ph idx="1"/>
          </p:nvPr>
        </p:nvSpPr>
        <p:spPr/>
        <p:txBody>
          <a:bodyPr/>
          <a:lstStyle/>
          <a:p>
            <a:r>
              <a:rPr lang="en-US" dirty="0" smtClean="0"/>
              <a:t>Supervised machine learning</a:t>
            </a:r>
          </a:p>
          <a:p>
            <a:r>
              <a:rPr lang="en-US" dirty="0" smtClean="0"/>
              <a:t>Unsupervised machine learning</a:t>
            </a:r>
          </a:p>
          <a:p>
            <a:r>
              <a:rPr lang="en-US" dirty="0" smtClean="0"/>
              <a:t>Reinforcement machine learning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7681452"/>
          </a:xfrm>
          <a:prstGeom prst="rect">
            <a:avLst/>
          </a:prstGeom>
        </p:spPr>
      </p:pic>
    </p:spTree>
    <p:extLst>
      <p:ext uri="{BB962C8B-B14F-4D97-AF65-F5344CB8AC3E}">
        <p14:creationId xmlns:p14="http://schemas.microsoft.com/office/powerpoint/2010/main" val="324724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814-4E82-4139-B6B9-BEF6065F00C3}"/>
              </a:ext>
            </a:extLst>
          </p:cNvPr>
          <p:cNvSpPr>
            <a:spLocks noGrp="1"/>
          </p:cNvSpPr>
          <p:nvPr>
            <p:ph type="title"/>
          </p:nvPr>
        </p:nvSpPr>
        <p:spPr/>
        <p:txBody>
          <a:bodyPr/>
          <a:lstStyle/>
          <a:p>
            <a:r>
              <a:rPr lang="en-US" dirty="0"/>
              <a:t>Stages of Predictive Modelling</a:t>
            </a:r>
          </a:p>
        </p:txBody>
      </p:sp>
      <p:sp>
        <p:nvSpPr>
          <p:cNvPr id="3" name="Content Placeholder 2">
            <a:extLst>
              <a:ext uri="{FF2B5EF4-FFF2-40B4-BE49-F238E27FC236}">
                <a16:creationId xmlns:a16="http://schemas.microsoft.com/office/drawing/2014/main" id="{76EED233-3224-4762-AAA7-1EEB548F9F01}"/>
              </a:ext>
            </a:extLst>
          </p:cNvPr>
          <p:cNvSpPr>
            <a:spLocks noGrp="1"/>
          </p:cNvSpPr>
          <p:nvPr>
            <p:ph idx="1"/>
          </p:nvPr>
        </p:nvSpPr>
        <p:spPr/>
        <p:txBody>
          <a:bodyPr/>
          <a:lstStyle/>
          <a:p>
            <a:r>
              <a:rPr lang="en-US" dirty="0"/>
              <a:t>Problem definition	</a:t>
            </a:r>
          </a:p>
          <a:p>
            <a:r>
              <a:rPr lang="en-US" dirty="0"/>
              <a:t>Hypothesis generation</a:t>
            </a:r>
          </a:p>
          <a:p>
            <a:r>
              <a:rPr lang="en-US" dirty="0"/>
              <a:t>Data extraction</a:t>
            </a:r>
          </a:p>
          <a:p>
            <a:r>
              <a:rPr lang="en-US" dirty="0"/>
              <a:t>Data exploration</a:t>
            </a:r>
          </a:p>
          <a:p>
            <a:r>
              <a:rPr lang="en-US" dirty="0"/>
              <a:t>Predictive modelling </a:t>
            </a:r>
          </a:p>
          <a:p>
            <a:r>
              <a:rPr lang="en-US" dirty="0"/>
              <a:t>Model implementation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4" y="-288823"/>
            <a:ext cx="12044516" cy="7146823"/>
          </a:xfrm>
          <a:prstGeom prst="rect">
            <a:avLst/>
          </a:prstGeom>
        </p:spPr>
      </p:pic>
    </p:spTree>
    <p:extLst>
      <p:ext uri="{BB962C8B-B14F-4D97-AF65-F5344CB8AC3E}">
        <p14:creationId xmlns:p14="http://schemas.microsoft.com/office/powerpoint/2010/main" val="2578033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814-4E82-4139-B6B9-BEF6065F00C3}"/>
              </a:ext>
            </a:extLst>
          </p:cNvPr>
          <p:cNvSpPr>
            <a:spLocks noGrp="1"/>
          </p:cNvSpPr>
          <p:nvPr>
            <p:ph type="title"/>
          </p:nvPr>
        </p:nvSpPr>
        <p:spPr/>
        <p:txBody>
          <a:bodyPr/>
          <a:lstStyle/>
          <a:p>
            <a:r>
              <a:rPr lang="en-US" dirty="0"/>
              <a:t>Stages of Predictive Modelling</a:t>
            </a:r>
          </a:p>
        </p:txBody>
      </p:sp>
      <p:sp>
        <p:nvSpPr>
          <p:cNvPr id="3" name="Content Placeholder 2">
            <a:extLst>
              <a:ext uri="{FF2B5EF4-FFF2-40B4-BE49-F238E27FC236}">
                <a16:creationId xmlns:a16="http://schemas.microsoft.com/office/drawing/2014/main" id="{76EED233-3224-4762-AAA7-1EEB548F9F01}"/>
              </a:ext>
            </a:extLst>
          </p:cNvPr>
          <p:cNvSpPr>
            <a:spLocks noGrp="1"/>
          </p:cNvSpPr>
          <p:nvPr>
            <p:ph idx="1"/>
          </p:nvPr>
        </p:nvSpPr>
        <p:spPr/>
        <p:txBody>
          <a:bodyPr/>
          <a:lstStyle/>
          <a:p>
            <a:r>
              <a:rPr lang="en-US" dirty="0"/>
              <a:t>Problem definition	</a:t>
            </a:r>
          </a:p>
          <a:p>
            <a:r>
              <a:rPr lang="en-US" dirty="0"/>
              <a:t>Hypothesis generation</a:t>
            </a:r>
          </a:p>
          <a:p>
            <a:r>
              <a:rPr lang="en-US" dirty="0"/>
              <a:t>Data extraction</a:t>
            </a:r>
          </a:p>
          <a:p>
            <a:r>
              <a:rPr lang="en-US" dirty="0"/>
              <a:t>Data exploration</a:t>
            </a:r>
          </a:p>
          <a:p>
            <a:r>
              <a:rPr lang="en-US" dirty="0"/>
              <a:t>Predictive modelling </a:t>
            </a:r>
          </a:p>
          <a:p>
            <a:r>
              <a:rPr lang="en-US" dirty="0"/>
              <a:t>Model implementation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1001"/>
            <a:ext cx="12078929" cy="7371735"/>
          </a:xfrm>
          <a:prstGeom prst="rect">
            <a:avLst/>
          </a:prstGeom>
        </p:spPr>
      </p:pic>
    </p:spTree>
    <p:extLst>
      <p:ext uri="{BB962C8B-B14F-4D97-AF65-F5344CB8AC3E}">
        <p14:creationId xmlns:p14="http://schemas.microsoft.com/office/powerpoint/2010/main" val="354939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28E25-C15A-45E3-8638-566A57D9EE95}"/>
              </a:ext>
            </a:extLst>
          </p:cNvPr>
          <p:cNvSpPr>
            <a:spLocks noGrp="1"/>
          </p:cNvSpPr>
          <p:nvPr>
            <p:ph type="title"/>
          </p:nvPr>
        </p:nvSpPr>
        <p:spPr>
          <a:xfrm>
            <a:off x="-342635" y="1085548"/>
            <a:ext cx="3430947" cy="4686903"/>
          </a:xfrm>
        </p:spPr>
        <p:txBody>
          <a:bodyPr anchor="ctr">
            <a:normAutofit/>
          </a:bodyPr>
          <a:lstStyle/>
          <a:p>
            <a:pPr algn="r"/>
            <a:r>
              <a:rPr lang="en-IN" b="1" dirty="0">
                <a:solidFill>
                  <a:schemeClr val="tx1"/>
                </a:solidFill>
              </a:rPr>
              <a:t>Contents</a:t>
            </a:r>
          </a:p>
        </p:txBody>
      </p:sp>
      <p:sp>
        <p:nvSpPr>
          <p:cNvPr id="3" name="Content Placeholder 2">
            <a:extLst>
              <a:ext uri="{FF2B5EF4-FFF2-40B4-BE49-F238E27FC236}">
                <a16:creationId xmlns:a16="http://schemas.microsoft.com/office/drawing/2014/main" id="{6B30EF92-9478-4B77-BA3A-E317CEF17B98}"/>
              </a:ext>
            </a:extLst>
          </p:cNvPr>
          <p:cNvSpPr>
            <a:spLocks noGrp="1"/>
          </p:cNvSpPr>
          <p:nvPr>
            <p:ph idx="1"/>
          </p:nvPr>
        </p:nvSpPr>
        <p:spPr>
          <a:xfrm>
            <a:off x="4654297" y="1187734"/>
            <a:ext cx="5966810" cy="4686903"/>
          </a:xfrm>
        </p:spPr>
        <p:txBody>
          <a:bodyPr anchor="ctr">
            <a:normAutofit/>
          </a:bodyPr>
          <a:lstStyle/>
          <a:p>
            <a:r>
              <a:rPr lang="en-IN" dirty="0">
                <a:solidFill>
                  <a:schemeClr val="tx1"/>
                </a:solidFill>
              </a:rPr>
              <a:t>INTRODUCTION TO DATA SCIENCE</a:t>
            </a:r>
          </a:p>
          <a:p>
            <a:pPr marL="0" indent="0">
              <a:buNone/>
            </a:pPr>
            <a:r>
              <a:rPr lang="en-IN" dirty="0">
                <a:solidFill>
                  <a:schemeClr val="tx1"/>
                </a:solidFill>
              </a:rPr>
              <a:t>      </a:t>
            </a:r>
          </a:p>
          <a:p>
            <a:r>
              <a:rPr lang="en-IN" dirty="0">
                <a:solidFill>
                  <a:schemeClr val="tx1"/>
                </a:solidFill>
              </a:rPr>
              <a:t>BASIC PYTHON FOR DATA SCIENCE</a:t>
            </a:r>
          </a:p>
          <a:p>
            <a:endParaRPr lang="en-IN" dirty="0">
              <a:solidFill>
                <a:schemeClr val="tx1"/>
              </a:solidFill>
            </a:endParaRPr>
          </a:p>
          <a:p>
            <a:r>
              <a:rPr lang="en-IN" dirty="0"/>
              <a:t>UNDERSTANDING OF STATISTICS FOR DATA SCIENCE</a:t>
            </a:r>
          </a:p>
          <a:p>
            <a:r>
              <a:rPr lang="en-IN" dirty="0"/>
              <a:t>PREDECTIVE </a:t>
            </a:r>
            <a:r>
              <a:rPr lang="en-IN" dirty="0" smtClean="0"/>
              <a:t>MODELLING</a:t>
            </a:r>
          </a:p>
          <a:p>
            <a:r>
              <a:rPr lang="en-IN" dirty="0" smtClean="0"/>
              <a:t>Machine learning algorithms</a:t>
            </a:r>
            <a:endParaRPr lang="en-IN" dirty="0"/>
          </a:p>
        </p:txBody>
      </p:sp>
    </p:spTree>
    <p:extLst>
      <p:ext uri="{BB962C8B-B14F-4D97-AF65-F5344CB8AC3E}">
        <p14:creationId xmlns:p14="http://schemas.microsoft.com/office/powerpoint/2010/main" val="48108637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814-4E82-4139-B6B9-BEF6065F00C3}"/>
              </a:ext>
            </a:extLst>
          </p:cNvPr>
          <p:cNvSpPr>
            <a:spLocks noGrp="1"/>
          </p:cNvSpPr>
          <p:nvPr>
            <p:ph type="title"/>
          </p:nvPr>
        </p:nvSpPr>
        <p:spPr/>
        <p:txBody>
          <a:bodyPr/>
          <a:lstStyle/>
          <a:p>
            <a:r>
              <a:rPr lang="en-US" dirty="0"/>
              <a:t>Stages of Predictive Modelling</a:t>
            </a:r>
          </a:p>
        </p:txBody>
      </p:sp>
      <p:sp>
        <p:nvSpPr>
          <p:cNvPr id="3" name="Content Placeholder 2">
            <a:extLst>
              <a:ext uri="{FF2B5EF4-FFF2-40B4-BE49-F238E27FC236}">
                <a16:creationId xmlns:a16="http://schemas.microsoft.com/office/drawing/2014/main" id="{76EED233-3224-4762-AAA7-1EEB548F9F01}"/>
              </a:ext>
            </a:extLst>
          </p:cNvPr>
          <p:cNvSpPr>
            <a:spLocks noGrp="1"/>
          </p:cNvSpPr>
          <p:nvPr>
            <p:ph idx="1"/>
          </p:nvPr>
        </p:nvSpPr>
        <p:spPr/>
        <p:txBody>
          <a:bodyPr/>
          <a:lstStyle/>
          <a:p>
            <a:r>
              <a:rPr lang="en-US" dirty="0"/>
              <a:t>Problem definition	</a:t>
            </a:r>
          </a:p>
          <a:p>
            <a:r>
              <a:rPr lang="en-US" dirty="0"/>
              <a:t>Hypothesis generation</a:t>
            </a:r>
          </a:p>
          <a:p>
            <a:r>
              <a:rPr lang="en-US" dirty="0"/>
              <a:t>Data extraction</a:t>
            </a:r>
          </a:p>
          <a:p>
            <a:r>
              <a:rPr lang="en-US" dirty="0"/>
              <a:t>Data exploration</a:t>
            </a:r>
          </a:p>
          <a:p>
            <a:r>
              <a:rPr lang="en-US" dirty="0"/>
              <a:t>Predictive modelling </a:t>
            </a:r>
          </a:p>
          <a:p>
            <a:r>
              <a:rPr lang="en-US" dirty="0"/>
              <a:t>Model implementation</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367921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814-4E82-4139-B6B9-BEF6065F00C3}"/>
              </a:ext>
            </a:extLst>
          </p:cNvPr>
          <p:cNvSpPr>
            <a:spLocks noGrp="1"/>
          </p:cNvSpPr>
          <p:nvPr>
            <p:ph type="title"/>
          </p:nvPr>
        </p:nvSpPr>
        <p:spPr/>
        <p:txBody>
          <a:bodyPr/>
          <a:lstStyle/>
          <a:p>
            <a:r>
              <a:rPr lang="en-US" dirty="0"/>
              <a:t>Stages of Predictive Modelling</a:t>
            </a:r>
          </a:p>
        </p:txBody>
      </p:sp>
      <p:sp>
        <p:nvSpPr>
          <p:cNvPr id="3" name="Content Placeholder 2">
            <a:extLst>
              <a:ext uri="{FF2B5EF4-FFF2-40B4-BE49-F238E27FC236}">
                <a16:creationId xmlns:a16="http://schemas.microsoft.com/office/drawing/2014/main" id="{76EED233-3224-4762-AAA7-1EEB548F9F01}"/>
              </a:ext>
            </a:extLst>
          </p:cNvPr>
          <p:cNvSpPr>
            <a:spLocks noGrp="1"/>
          </p:cNvSpPr>
          <p:nvPr>
            <p:ph idx="1"/>
          </p:nvPr>
        </p:nvSpPr>
        <p:spPr/>
        <p:txBody>
          <a:bodyPr/>
          <a:lstStyle/>
          <a:p>
            <a:r>
              <a:rPr lang="en-US" dirty="0"/>
              <a:t>Problem definition	</a:t>
            </a:r>
          </a:p>
          <a:p>
            <a:r>
              <a:rPr lang="en-US" dirty="0"/>
              <a:t>Hypothesis generation</a:t>
            </a:r>
          </a:p>
          <a:p>
            <a:r>
              <a:rPr lang="en-US" dirty="0"/>
              <a:t>Data extraction</a:t>
            </a:r>
          </a:p>
          <a:p>
            <a:r>
              <a:rPr lang="en-US" dirty="0"/>
              <a:t>Data exploration</a:t>
            </a:r>
          </a:p>
          <a:p>
            <a:r>
              <a:rPr lang="en-US" dirty="0"/>
              <a:t>Predictive modelling </a:t>
            </a:r>
          </a:p>
          <a:p>
            <a:r>
              <a:rPr lang="en-US" dirty="0"/>
              <a:t>Model implementation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29" y="0"/>
            <a:ext cx="11390671" cy="6858000"/>
          </a:xfrm>
          <a:prstGeom prst="rect">
            <a:avLst/>
          </a:prstGeom>
        </p:spPr>
      </p:pic>
    </p:spTree>
    <p:extLst>
      <p:ext uri="{BB962C8B-B14F-4D97-AF65-F5344CB8AC3E}">
        <p14:creationId xmlns:p14="http://schemas.microsoft.com/office/powerpoint/2010/main" val="3393988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814-4E82-4139-B6B9-BEF6065F00C3}"/>
              </a:ext>
            </a:extLst>
          </p:cNvPr>
          <p:cNvSpPr>
            <a:spLocks noGrp="1"/>
          </p:cNvSpPr>
          <p:nvPr>
            <p:ph type="title"/>
          </p:nvPr>
        </p:nvSpPr>
        <p:spPr/>
        <p:txBody>
          <a:bodyPr/>
          <a:lstStyle/>
          <a:p>
            <a:r>
              <a:rPr lang="en-US" dirty="0"/>
              <a:t>Stages of Predictive Modelling</a:t>
            </a:r>
          </a:p>
        </p:txBody>
      </p:sp>
      <p:sp>
        <p:nvSpPr>
          <p:cNvPr id="3" name="Content Placeholder 2">
            <a:extLst>
              <a:ext uri="{FF2B5EF4-FFF2-40B4-BE49-F238E27FC236}">
                <a16:creationId xmlns:a16="http://schemas.microsoft.com/office/drawing/2014/main" id="{76EED233-3224-4762-AAA7-1EEB548F9F01}"/>
              </a:ext>
            </a:extLst>
          </p:cNvPr>
          <p:cNvSpPr>
            <a:spLocks noGrp="1"/>
          </p:cNvSpPr>
          <p:nvPr>
            <p:ph idx="1"/>
          </p:nvPr>
        </p:nvSpPr>
        <p:spPr/>
        <p:txBody>
          <a:bodyPr/>
          <a:lstStyle/>
          <a:p>
            <a:r>
              <a:rPr lang="en-US" dirty="0"/>
              <a:t>Problem definition	</a:t>
            </a:r>
          </a:p>
          <a:p>
            <a:r>
              <a:rPr lang="en-US" dirty="0"/>
              <a:t>Hypothesis generation</a:t>
            </a:r>
          </a:p>
          <a:p>
            <a:r>
              <a:rPr lang="en-US" dirty="0"/>
              <a:t>Data extraction</a:t>
            </a:r>
          </a:p>
          <a:p>
            <a:r>
              <a:rPr lang="en-US" dirty="0"/>
              <a:t>Data exploration</a:t>
            </a:r>
          </a:p>
          <a:p>
            <a:r>
              <a:rPr lang="en-US" dirty="0"/>
              <a:t>Predictive modelling </a:t>
            </a:r>
          </a:p>
          <a:p>
            <a:r>
              <a:rPr lang="en-US" dirty="0"/>
              <a:t>Model implementation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0"/>
            <a:ext cx="11287432" cy="6858000"/>
          </a:xfrm>
          <a:prstGeom prst="rect">
            <a:avLst/>
          </a:prstGeom>
        </p:spPr>
      </p:pic>
    </p:spTree>
    <p:extLst>
      <p:ext uri="{BB962C8B-B14F-4D97-AF65-F5344CB8AC3E}">
        <p14:creationId xmlns:p14="http://schemas.microsoft.com/office/powerpoint/2010/main" val="927551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814-4E82-4139-B6B9-BEF6065F00C3}"/>
              </a:ext>
            </a:extLst>
          </p:cNvPr>
          <p:cNvSpPr>
            <a:spLocks noGrp="1"/>
          </p:cNvSpPr>
          <p:nvPr>
            <p:ph type="title"/>
          </p:nvPr>
        </p:nvSpPr>
        <p:spPr/>
        <p:txBody>
          <a:bodyPr/>
          <a:lstStyle/>
          <a:p>
            <a:r>
              <a:rPr lang="en-US" dirty="0"/>
              <a:t>Stages of Predictive Modelling</a:t>
            </a:r>
          </a:p>
        </p:txBody>
      </p:sp>
      <p:sp>
        <p:nvSpPr>
          <p:cNvPr id="3" name="Content Placeholder 2">
            <a:extLst>
              <a:ext uri="{FF2B5EF4-FFF2-40B4-BE49-F238E27FC236}">
                <a16:creationId xmlns:a16="http://schemas.microsoft.com/office/drawing/2014/main" id="{76EED233-3224-4762-AAA7-1EEB548F9F01}"/>
              </a:ext>
            </a:extLst>
          </p:cNvPr>
          <p:cNvSpPr>
            <a:spLocks noGrp="1"/>
          </p:cNvSpPr>
          <p:nvPr>
            <p:ph idx="1"/>
          </p:nvPr>
        </p:nvSpPr>
        <p:spPr/>
        <p:txBody>
          <a:bodyPr/>
          <a:lstStyle/>
          <a:p>
            <a:r>
              <a:rPr lang="en-US" dirty="0"/>
              <a:t>Problem definition	</a:t>
            </a:r>
          </a:p>
          <a:p>
            <a:r>
              <a:rPr lang="en-US" dirty="0"/>
              <a:t>Hypothesis generation</a:t>
            </a:r>
          </a:p>
          <a:p>
            <a:r>
              <a:rPr lang="en-US" dirty="0"/>
              <a:t>Data extraction</a:t>
            </a:r>
          </a:p>
          <a:p>
            <a:r>
              <a:rPr lang="en-US" dirty="0"/>
              <a:t>Data exploration</a:t>
            </a:r>
          </a:p>
          <a:p>
            <a:r>
              <a:rPr lang="en-US" dirty="0"/>
              <a:t>Predictive modelling </a:t>
            </a:r>
          </a:p>
          <a:p>
            <a:r>
              <a:rPr lang="en-US" dirty="0"/>
              <a:t>Model implementation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71" y="-215081"/>
            <a:ext cx="11316929" cy="7073081"/>
          </a:xfrm>
          <a:prstGeom prst="rect">
            <a:avLst/>
          </a:prstGeom>
        </p:spPr>
      </p:pic>
    </p:spTree>
    <p:extLst>
      <p:ext uri="{BB962C8B-B14F-4D97-AF65-F5344CB8AC3E}">
        <p14:creationId xmlns:p14="http://schemas.microsoft.com/office/powerpoint/2010/main" val="287102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814-4E82-4139-B6B9-BEF6065F00C3}"/>
              </a:ext>
            </a:extLst>
          </p:cNvPr>
          <p:cNvSpPr>
            <a:spLocks noGrp="1"/>
          </p:cNvSpPr>
          <p:nvPr>
            <p:ph type="title"/>
          </p:nvPr>
        </p:nvSpPr>
        <p:spPr/>
        <p:txBody>
          <a:bodyPr/>
          <a:lstStyle/>
          <a:p>
            <a:r>
              <a:rPr lang="en-US" dirty="0"/>
              <a:t>Stages of Predictive Modelling</a:t>
            </a:r>
          </a:p>
        </p:txBody>
      </p:sp>
      <p:sp>
        <p:nvSpPr>
          <p:cNvPr id="3" name="Content Placeholder 2">
            <a:extLst>
              <a:ext uri="{FF2B5EF4-FFF2-40B4-BE49-F238E27FC236}">
                <a16:creationId xmlns:a16="http://schemas.microsoft.com/office/drawing/2014/main" id="{76EED233-3224-4762-AAA7-1EEB548F9F01}"/>
              </a:ext>
            </a:extLst>
          </p:cNvPr>
          <p:cNvSpPr>
            <a:spLocks noGrp="1"/>
          </p:cNvSpPr>
          <p:nvPr>
            <p:ph idx="1"/>
          </p:nvPr>
        </p:nvSpPr>
        <p:spPr/>
        <p:txBody>
          <a:bodyPr/>
          <a:lstStyle/>
          <a:p>
            <a:r>
              <a:rPr lang="en-US" dirty="0"/>
              <a:t>Problem definition	</a:t>
            </a:r>
          </a:p>
          <a:p>
            <a:r>
              <a:rPr lang="en-US" dirty="0"/>
              <a:t>Hypothesis generation</a:t>
            </a:r>
          </a:p>
          <a:p>
            <a:r>
              <a:rPr lang="en-US" dirty="0"/>
              <a:t>Data extraction</a:t>
            </a:r>
          </a:p>
          <a:p>
            <a:r>
              <a:rPr lang="en-US" dirty="0"/>
              <a:t>Data exploration</a:t>
            </a:r>
          </a:p>
          <a:p>
            <a:r>
              <a:rPr lang="en-US" dirty="0"/>
              <a:t>Predictive modelling </a:t>
            </a:r>
          </a:p>
          <a:p>
            <a:r>
              <a:rPr lang="en-US" dirty="0"/>
              <a:t>Model implementation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2" y="-445526"/>
            <a:ext cx="12506632" cy="7627989"/>
          </a:xfrm>
          <a:prstGeom prst="rect">
            <a:avLst/>
          </a:prstGeom>
        </p:spPr>
      </p:pic>
    </p:spTree>
    <p:extLst>
      <p:ext uri="{BB962C8B-B14F-4D97-AF65-F5344CB8AC3E}">
        <p14:creationId xmlns:p14="http://schemas.microsoft.com/office/powerpoint/2010/main" val="2481054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B3B9-C6C0-4E60-A971-17E955166745}"/>
              </a:ext>
            </a:extLst>
          </p:cNvPr>
          <p:cNvSpPr>
            <a:spLocks noGrp="1"/>
          </p:cNvSpPr>
          <p:nvPr>
            <p:ph type="title"/>
          </p:nvPr>
        </p:nvSpPr>
        <p:spPr>
          <a:xfrm>
            <a:off x="913774" y="0"/>
            <a:ext cx="10364451" cy="1283110"/>
          </a:xfrm>
        </p:spPr>
        <p:txBody>
          <a:bodyPr/>
          <a:lstStyle/>
          <a:p>
            <a:r>
              <a:rPr lang="en-US" dirty="0"/>
              <a:t>Certificate of completion: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140" y="1032387"/>
            <a:ext cx="9904402" cy="5825613"/>
          </a:xfrm>
          <a:prstGeom prst="rect">
            <a:avLst/>
          </a:prstGeom>
        </p:spPr>
      </p:pic>
    </p:spTree>
    <p:extLst>
      <p:ext uri="{BB962C8B-B14F-4D97-AF65-F5344CB8AC3E}">
        <p14:creationId xmlns:p14="http://schemas.microsoft.com/office/powerpoint/2010/main" val="41089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1764-0BB5-4BCE-B573-CE07624DC225}"/>
              </a:ext>
            </a:extLst>
          </p:cNvPr>
          <p:cNvSpPr>
            <a:spLocks noGrp="1"/>
          </p:cNvSpPr>
          <p:nvPr>
            <p:ph type="ctrTitle"/>
          </p:nvPr>
        </p:nvSpPr>
        <p:spPr>
          <a:xfrm>
            <a:off x="1473521" y="1006386"/>
            <a:ext cx="8825658" cy="2677648"/>
          </a:xfrm>
        </p:spPr>
        <p:txBody>
          <a:bodyPr/>
          <a:lstStyle/>
          <a:p>
            <a:r>
              <a:rPr lang="en-US" b="1" i="1" dirty="0">
                <a:solidFill>
                  <a:srgbClr val="FF0000"/>
                </a:solidFill>
                <a:latin typeface="Bauhaus 93" panose="04030905020B02020C02" pitchFamily="82" charset="0"/>
              </a:rPr>
              <a:t>THANK YOU </a:t>
            </a:r>
          </a:p>
        </p:txBody>
      </p:sp>
    </p:spTree>
    <p:extLst>
      <p:ext uri="{BB962C8B-B14F-4D97-AF65-F5344CB8AC3E}">
        <p14:creationId xmlns:p14="http://schemas.microsoft.com/office/powerpoint/2010/main" val="313770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838A-C3CD-4600-85DC-1FF40E6ADF5C}"/>
              </a:ext>
            </a:extLst>
          </p:cNvPr>
          <p:cNvSpPr>
            <a:spLocks noGrp="1"/>
          </p:cNvSpPr>
          <p:nvPr>
            <p:ph type="title"/>
          </p:nvPr>
        </p:nvSpPr>
        <p:spPr>
          <a:xfrm>
            <a:off x="639098" y="629265"/>
            <a:ext cx="5132438" cy="1622322"/>
          </a:xfrm>
        </p:spPr>
        <p:txBody>
          <a:bodyPr>
            <a:normAutofit/>
          </a:bodyPr>
          <a:lstStyle/>
          <a:p>
            <a:r>
              <a:rPr lang="en-US" b="1" dirty="0">
                <a:solidFill>
                  <a:srgbClr val="FFFFFF"/>
                </a:solidFill>
              </a:rPr>
              <a:t>Let’s Understand Why We Need Data Science</a:t>
            </a:r>
            <a:r>
              <a:rPr lang="en-IN" b="1" dirty="0">
                <a:solidFill>
                  <a:srgbClr val="FFFFFF"/>
                </a:solidFill>
              </a:rPr>
              <a:t/>
            </a:r>
            <a:br>
              <a:rPr lang="en-IN" b="1" dirty="0">
                <a:solidFill>
                  <a:srgbClr val="FFFFFF"/>
                </a:solidFill>
              </a:rPr>
            </a:br>
            <a:endParaRPr lang="en-IN" dirty="0">
              <a:solidFill>
                <a:srgbClr val="EBEBEB"/>
              </a:solidFill>
            </a:endParaRPr>
          </a:p>
        </p:txBody>
      </p:sp>
      <p:sp>
        <p:nvSpPr>
          <p:cNvPr id="3" name="Content Placeholder 2">
            <a:extLst>
              <a:ext uri="{FF2B5EF4-FFF2-40B4-BE49-F238E27FC236}">
                <a16:creationId xmlns:a16="http://schemas.microsoft.com/office/drawing/2014/main" id="{863ED8BF-FA46-42A9-A869-8D782B38B7F4}"/>
              </a:ext>
            </a:extLst>
          </p:cNvPr>
          <p:cNvSpPr>
            <a:spLocks noGrp="1"/>
          </p:cNvSpPr>
          <p:nvPr>
            <p:ph idx="1"/>
          </p:nvPr>
        </p:nvSpPr>
        <p:spPr>
          <a:xfrm>
            <a:off x="639098" y="2418735"/>
            <a:ext cx="5132439" cy="3811742"/>
          </a:xfrm>
        </p:spPr>
        <p:txBody>
          <a:bodyPr anchor="ctr">
            <a:normAutofit fontScale="92500" lnSpcReduction="20000"/>
          </a:bodyPr>
          <a:lstStyle/>
          <a:p>
            <a:pPr marL="0" indent="0">
              <a:buNone/>
            </a:pPr>
            <a:r>
              <a:rPr lang="en-US" dirty="0">
                <a:solidFill>
                  <a:srgbClr val="FFFFFF"/>
                </a:solidFill>
              </a:rPr>
              <a:t>Traditionally, the data that we had was mostly structured and small in size, which could be analyzed by using the simple BI tools. Unlike data in the traditional systems which was mostly structured, today most of the data is unstructured or semi-structured. Let’s have a look at the data trends in the image given below which shows that by 2020, more than 80 % of the data will be unstructured.</a:t>
            </a:r>
            <a:br>
              <a:rPr lang="en-US" dirty="0">
                <a:solidFill>
                  <a:srgbClr val="FFFFFF"/>
                </a:solidFill>
              </a:rPr>
            </a:br>
            <a:endParaRPr lang="en-IN" dirty="0">
              <a:solidFill>
                <a:srgbClr val="FFFFFF"/>
              </a:solidFill>
            </a:endParaRPr>
          </a:p>
        </p:txBody>
      </p:sp>
      <p:pic>
        <p:nvPicPr>
          <p:cNvPr id="6" name="Picture 5" descr="Flow of unstructured data - Edureka">
            <a:extLst>
              <a:ext uri="{FF2B5EF4-FFF2-40B4-BE49-F238E27FC236}">
                <a16:creationId xmlns:a16="http://schemas.microsoft.com/office/drawing/2014/main" id="{E867B46D-EE64-433C-90B2-473D46B174D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810146" y="1143000"/>
            <a:ext cx="7209168" cy="4520385"/>
          </a:xfrm>
          <a:prstGeom prst="rect">
            <a:avLst/>
          </a:prstGeom>
          <a:noFill/>
        </p:spPr>
      </p:pic>
    </p:spTree>
    <p:extLst>
      <p:ext uri="{BB962C8B-B14F-4D97-AF65-F5344CB8AC3E}">
        <p14:creationId xmlns:p14="http://schemas.microsoft.com/office/powerpoint/2010/main" val="21280763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89DF-1C9A-4EBD-B611-F76B8298040B}"/>
              </a:ext>
            </a:extLst>
          </p:cNvPr>
          <p:cNvSpPr>
            <a:spLocks noGrp="1"/>
          </p:cNvSpPr>
          <p:nvPr>
            <p:ph type="title"/>
          </p:nvPr>
        </p:nvSpPr>
        <p:spPr>
          <a:xfrm>
            <a:off x="1683171" y="838200"/>
            <a:ext cx="8825659" cy="977902"/>
          </a:xfrm>
        </p:spPr>
        <p:txBody>
          <a:bodyPr>
            <a:normAutofit fontScale="90000"/>
          </a:bodyPr>
          <a:lstStyle/>
          <a:p>
            <a:pPr algn="ctr">
              <a:lnSpc>
                <a:spcPct val="90000"/>
              </a:lnSpc>
            </a:pPr>
            <a:r>
              <a:rPr lang="en-IN" sz="4000" dirty="0">
                <a:solidFill>
                  <a:srgbClr val="FF0000"/>
                </a:solidFill>
              </a:rPr>
              <a:t>WHAT IS DATA SCIENCE</a:t>
            </a:r>
            <a:r>
              <a:rPr lang="en-IN" sz="3200" dirty="0">
                <a:solidFill>
                  <a:srgbClr val="404040"/>
                </a:solidFill>
              </a:rPr>
              <a:t/>
            </a:r>
            <a:br>
              <a:rPr lang="en-IN" sz="3200" dirty="0">
                <a:solidFill>
                  <a:srgbClr val="404040"/>
                </a:solidFill>
              </a:rPr>
            </a:br>
            <a:endParaRPr lang="en-IN" sz="3100" dirty="0">
              <a:solidFill>
                <a:srgbClr val="EBEBEB"/>
              </a:solidFill>
            </a:endParaRPr>
          </a:p>
        </p:txBody>
      </p:sp>
      <p:sp>
        <p:nvSpPr>
          <p:cNvPr id="3" name="Content Placeholder 2">
            <a:extLst>
              <a:ext uri="{FF2B5EF4-FFF2-40B4-BE49-F238E27FC236}">
                <a16:creationId xmlns:a16="http://schemas.microsoft.com/office/drawing/2014/main" id="{E23D3155-5C40-4123-BD58-401A0E7A5BDE}"/>
              </a:ext>
            </a:extLst>
          </p:cNvPr>
          <p:cNvSpPr>
            <a:spLocks noGrp="1"/>
          </p:cNvSpPr>
          <p:nvPr>
            <p:ph idx="1"/>
          </p:nvPr>
        </p:nvSpPr>
        <p:spPr>
          <a:xfrm>
            <a:off x="1133088" y="2224693"/>
            <a:ext cx="8825659" cy="3261857"/>
          </a:xfrm>
        </p:spPr>
        <p:txBody>
          <a:bodyPr>
            <a:normAutofit/>
          </a:bodyPr>
          <a:lstStyle/>
          <a:p>
            <a:pPr marL="0" indent="0">
              <a:buNone/>
            </a:pPr>
            <a:r>
              <a:rPr lang="en-US" dirty="0"/>
              <a:t>Industries </a:t>
            </a:r>
            <a:r>
              <a:rPr lang="en-US" b="1" dirty="0"/>
              <a:t>needs data</a:t>
            </a:r>
            <a:r>
              <a:rPr lang="en-US" dirty="0"/>
              <a:t> to help them and make careful decisions and </a:t>
            </a:r>
            <a:r>
              <a:rPr lang="en-US" b="1" dirty="0"/>
              <a:t>data science</a:t>
            </a:r>
            <a:r>
              <a:rPr lang="en-US" dirty="0"/>
              <a:t> churns raw </a:t>
            </a:r>
            <a:r>
              <a:rPr lang="en-US" b="1" dirty="0"/>
              <a:t>data</a:t>
            </a:r>
            <a:r>
              <a:rPr lang="en-US" dirty="0"/>
              <a:t> into meaningful insights. Therefore industries </a:t>
            </a:r>
            <a:r>
              <a:rPr lang="en-US" b="1" dirty="0"/>
              <a:t>need data science</a:t>
            </a:r>
            <a:endParaRPr lang="en-US" dirty="0"/>
          </a:p>
        </p:txBody>
      </p:sp>
      <p:pic>
        <p:nvPicPr>
          <p:cNvPr id="5122" name="Picture 2" descr="Image result for Data science">
            <a:extLst>
              <a:ext uri="{FF2B5EF4-FFF2-40B4-BE49-F238E27FC236}">
                <a16:creationId xmlns:a16="http://schemas.microsoft.com/office/drawing/2014/main" id="{2F06F7DE-C9D7-444A-BB62-35976AA28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311" y="4091748"/>
            <a:ext cx="6221979" cy="1905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180CE0C-43A1-4FDF-8F5F-2D79E3AA62C2}"/>
              </a:ext>
            </a:extLst>
          </p:cNvPr>
          <p:cNvPicPr>
            <a:picLocks noChangeAspect="1"/>
          </p:cNvPicPr>
          <p:nvPr/>
        </p:nvPicPr>
        <p:blipFill>
          <a:blip r:embed="rId4"/>
          <a:stretch>
            <a:fillRect/>
          </a:stretch>
        </p:blipFill>
        <p:spPr>
          <a:xfrm>
            <a:off x="7477513" y="3550573"/>
            <a:ext cx="4317565" cy="3261857"/>
          </a:xfrm>
          <a:prstGeom prst="rect">
            <a:avLst/>
          </a:prstGeom>
        </p:spPr>
      </p:pic>
    </p:spTree>
    <p:extLst>
      <p:ext uri="{BB962C8B-B14F-4D97-AF65-F5344CB8AC3E}">
        <p14:creationId xmlns:p14="http://schemas.microsoft.com/office/powerpoint/2010/main" val="69522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85" name="Picture 2" descr="Image result for Data science">
            <a:extLst>
              <a:ext uri="{FF2B5EF4-FFF2-40B4-BE49-F238E27FC236}">
                <a16:creationId xmlns:a16="http://schemas.microsoft.com/office/drawing/2014/main" id="{75ADE84F-04B2-4C3C-9446-F86351B474B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276" r="1834" b="-1"/>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68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FFCB-C3B8-4420-BE9E-8D6862AE2EC8}"/>
              </a:ext>
            </a:extLst>
          </p:cNvPr>
          <p:cNvSpPr>
            <a:spLocks noGrp="1"/>
          </p:cNvSpPr>
          <p:nvPr>
            <p:ph type="title"/>
          </p:nvPr>
        </p:nvSpPr>
        <p:spPr>
          <a:xfrm>
            <a:off x="1154955" y="973668"/>
            <a:ext cx="2942210" cy="1020232"/>
          </a:xfrm>
        </p:spPr>
        <p:txBody>
          <a:bodyPr>
            <a:normAutofit fontScale="90000"/>
          </a:bodyPr>
          <a:lstStyle/>
          <a:p>
            <a:pPr>
              <a:lnSpc>
                <a:spcPct val="90000"/>
              </a:lnSpc>
            </a:pPr>
            <a:r>
              <a:rPr lang="en-IN" sz="3100">
                <a:solidFill>
                  <a:srgbClr val="EBEBEB"/>
                </a:solidFill>
              </a:rPr>
              <a:t>Skills needs for data science</a:t>
            </a:r>
          </a:p>
        </p:txBody>
      </p:sp>
      <p:sp>
        <p:nvSpPr>
          <p:cNvPr id="4" name="Content Placeholder 3">
            <a:extLst>
              <a:ext uri="{FF2B5EF4-FFF2-40B4-BE49-F238E27FC236}">
                <a16:creationId xmlns:a16="http://schemas.microsoft.com/office/drawing/2014/main" id="{0569CC7D-4BAF-4318-A506-E6751152566A}"/>
              </a:ext>
            </a:extLst>
          </p:cNvPr>
          <p:cNvSpPr>
            <a:spLocks noGrp="1"/>
          </p:cNvSpPr>
          <p:nvPr>
            <p:ph idx="1"/>
          </p:nvPr>
        </p:nvSpPr>
        <p:spPr>
          <a:xfrm>
            <a:off x="1154955" y="2120900"/>
            <a:ext cx="3133726" cy="3898900"/>
          </a:xfrm>
        </p:spPr>
        <p:txBody>
          <a:bodyPr>
            <a:normAutofit/>
          </a:bodyPr>
          <a:lstStyle/>
          <a:p>
            <a:r>
              <a:rPr lang="en-US" b="1" dirty="0"/>
              <a:t>An Analytical Mind</a:t>
            </a:r>
          </a:p>
          <a:p>
            <a:r>
              <a:rPr lang="en-US" b="1" dirty="0"/>
              <a:t>Mathematics</a:t>
            </a:r>
            <a:endParaRPr lang="en-IN" dirty="0"/>
          </a:p>
          <a:p>
            <a:r>
              <a:rPr lang="en-US" dirty="0"/>
              <a:t> </a:t>
            </a:r>
            <a:r>
              <a:rPr lang="en-US" b="1" dirty="0"/>
              <a:t>Statistics</a:t>
            </a:r>
            <a:endParaRPr lang="en-IN" dirty="0"/>
          </a:p>
          <a:p>
            <a:r>
              <a:rPr lang="en-US" b="1" dirty="0"/>
              <a:t>Algorithms</a:t>
            </a:r>
            <a:endParaRPr lang="en-IN" dirty="0"/>
          </a:p>
          <a:p>
            <a:r>
              <a:rPr lang="en-US" b="1" dirty="0"/>
              <a:t>Data Visualization</a:t>
            </a:r>
          </a:p>
          <a:p>
            <a:r>
              <a:rPr lang="en-US" b="1" dirty="0"/>
              <a:t>Business Knowledge</a:t>
            </a:r>
          </a:p>
          <a:p>
            <a:r>
              <a:rPr lang="en-US" b="1" dirty="0"/>
              <a:t>Domain Expertise</a:t>
            </a:r>
          </a:p>
        </p:txBody>
      </p:sp>
      <p:pic>
        <p:nvPicPr>
          <p:cNvPr id="3" name="Picture 2">
            <a:extLst>
              <a:ext uri="{FF2B5EF4-FFF2-40B4-BE49-F238E27FC236}">
                <a16:creationId xmlns:a16="http://schemas.microsoft.com/office/drawing/2014/main" id="{E1321A63-4C44-4A30-99B5-0CACB9524B5A}"/>
              </a:ext>
            </a:extLst>
          </p:cNvPr>
          <p:cNvPicPr>
            <a:picLocks noChangeAspect="1"/>
          </p:cNvPicPr>
          <p:nvPr/>
        </p:nvPicPr>
        <p:blipFill>
          <a:blip r:embed="rId2"/>
          <a:stretch>
            <a:fillRect/>
          </a:stretch>
        </p:blipFill>
        <p:spPr>
          <a:xfrm>
            <a:off x="4664820" y="2255520"/>
            <a:ext cx="7359539" cy="3764280"/>
          </a:xfrm>
          <a:prstGeom prst="rect">
            <a:avLst/>
          </a:prstGeom>
        </p:spPr>
      </p:pic>
    </p:spTree>
    <p:extLst>
      <p:ext uri="{BB962C8B-B14F-4D97-AF65-F5344CB8AC3E}">
        <p14:creationId xmlns:p14="http://schemas.microsoft.com/office/powerpoint/2010/main" val="9532706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3EA1-DE2E-42D8-ACC7-09AD11072D81}"/>
              </a:ext>
            </a:extLst>
          </p:cNvPr>
          <p:cNvSpPr>
            <a:spLocks noGrp="1"/>
          </p:cNvSpPr>
          <p:nvPr>
            <p:ph type="title"/>
          </p:nvPr>
        </p:nvSpPr>
        <p:spPr/>
        <p:txBody>
          <a:bodyPr/>
          <a:lstStyle/>
          <a:p>
            <a:r>
              <a:rPr lang="en-IN" dirty="0"/>
              <a:t>Data science tools</a:t>
            </a:r>
          </a:p>
        </p:txBody>
      </p:sp>
      <p:sp>
        <p:nvSpPr>
          <p:cNvPr id="3" name="Content Placeholder 2">
            <a:extLst>
              <a:ext uri="{FF2B5EF4-FFF2-40B4-BE49-F238E27FC236}">
                <a16:creationId xmlns:a16="http://schemas.microsoft.com/office/drawing/2014/main" id="{B5E3ECFD-AB4E-46BC-B972-4EA2546D404D}"/>
              </a:ext>
            </a:extLst>
          </p:cNvPr>
          <p:cNvSpPr>
            <a:spLocks noGrp="1"/>
          </p:cNvSpPr>
          <p:nvPr>
            <p:ph idx="1"/>
          </p:nvPr>
        </p:nvSpPr>
        <p:spPr>
          <a:xfrm>
            <a:off x="729796" y="2356756"/>
            <a:ext cx="10732407" cy="4145644"/>
          </a:xfrm>
        </p:spPr>
        <p:txBody>
          <a:bodyPr>
            <a:normAutofit fontScale="85000" lnSpcReduction="20000"/>
          </a:bodyPr>
          <a:lstStyle/>
          <a:p>
            <a:r>
              <a:rPr lang="en-IN" dirty="0"/>
              <a:t>Excel</a:t>
            </a:r>
          </a:p>
          <a:p>
            <a:pPr marL="0" indent="0">
              <a:buNone/>
            </a:pPr>
            <a:r>
              <a:rPr lang="en-IN" dirty="0"/>
              <a:t>Probably the most widely used Data Analysis tool. Microsoft developed Excel mostly for spreadsheet calculations and today, it is widely used for data processing, visualization, and complex calculations. Excel is a powerful</a:t>
            </a:r>
            <a:r>
              <a:rPr lang="en-IN" b="1" dirty="0"/>
              <a:t> analytical tool for Data Science</a:t>
            </a:r>
            <a:r>
              <a:rPr lang="en-IN" dirty="0"/>
              <a:t>.</a:t>
            </a:r>
          </a:p>
          <a:p>
            <a:r>
              <a:rPr lang="en-IN" dirty="0" err="1"/>
              <a:t>Jupyter</a:t>
            </a:r>
            <a:endParaRPr lang="en-IN" dirty="0"/>
          </a:p>
          <a:p>
            <a:pPr marL="0" indent="0">
              <a:buNone/>
            </a:pPr>
            <a:r>
              <a:rPr lang="en-IN" dirty="0"/>
              <a:t>Project </a:t>
            </a:r>
            <a:r>
              <a:rPr lang="en-IN" b="1" dirty="0" err="1">
                <a:hlinkClick r:id="rId2"/>
              </a:rPr>
              <a:t>Jupyter</a:t>
            </a:r>
            <a:r>
              <a:rPr lang="en-IN" dirty="0"/>
              <a:t> is an open-source tool based on </a:t>
            </a:r>
            <a:r>
              <a:rPr lang="en-IN" dirty="0" err="1"/>
              <a:t>IPython</a:t>
            </a:r>
            <a:r>
              <a:rPr lang="en-IN" dirty="0"/>
              <a:t> for helping developers in making open-source software and experiences interactive computing. </a:t>
            </a:r>
            <a:r>
              <a:rPr lang="en-IN" dirty="0" err="1"/>
              <a:t>Jupyter</a:t>
            </a:r>
            <a:r>
              <a:rPr lang="en-IN" dirty="0"/>
              <a:t> supports multiple languages like Julia, </a:t>
            </a:r>
            <a:r>
              <a:rPr lang="en-IN" b="1" dirty="0">
                <a:hlinkClick r:id="rId3"/>
              </a:rPr>
              <a:t>Python</a:t>
            </a:r>
            <a:r>
              <a:rPr lang="en-IN" dirty="0"/>
              <a:t>,. </a:t>
            </a:r>
            <a:r>
              <a:rPr lang="en-IN" dirty="0" err="1"/>
              <a:t>Jupyter</a:t>
            </a:r>
            <a:r>
              <a:rPr lang="en-IN" dirty="0"/>
              <a:t> is a widely popular tool that is designed to address the requirements of Data Science.</a:t>
            </a:r>
          </a:p>
          <a:p>
            <a:r>
              <a:rPr lang="en-IN" dirty="0"/>
              <a:t>Matplotlib</a:t>
            </a:r>
          </a:p>
          <a:p>
            <a:pPr marL="0" indent="0">
              <a:buNone/>
            </a:pPr>
            <a:r>
              <a:rPr lang="en-IN" b="1" dirty="0"/>
              <a:t>Natural Language Processing</a:t>
            </a:r>
            <a:r>
              <a:rPr lang="en-IN" dirty="0"/>
              <a:t> has emerged as the most popular field in Data Science. It deals with the development of statistical models that help computers understand human language.</a:t>
            </a:r>
          </a:p>
          <a:p>
            <a:endParaRPr lang="en-IN" dirty="0"/>
          </a:p>
          <a:p>
            <a:pPr marL="0" indent="0">
              <a:buNone/>
            </a:pP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3895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5FAA-B5E6-48B7-B128-FAB194C05986}"/>
              </a:ext>
            </a:extLst>
          </p:cNvPr>
          <p:cNvSpPr>
            <a:spLocks noGrp="1"/>
          </p:cNvSpPr>
          <p:nvPr>
            <p:ph type="title"/>
          </p:nvPr>
        </p:nvSpPr>
        <p:spPr/>
        <p:txBody>
          <a:bodyPr/>
          <a:lstStyle/>
          <a:p>
            <a:r>
              <a:rPr lang="en-IN" dirty="0"/>
              <a:t>Basic python for data science</a:t>
            </a:r>
          </a:p>
        </p:txBody>
      </p:sp>
      <p:sp>
        <p:nvSpPr>
          <p:cNvPr id="3" name="Content Placeholder 2">
            <a:extLst>
              <a:ext uri="{FF2B5EF4-FFF2-40B4-BE49-F238E27FC236}">
                <a16:creationId xmlns:a16="http://schemas.microsoft.com/office/drawing/2014/main" id="{5AA3EB23-8C4F-4469-B006-895E3A6EC5CC}"/>
              </a:ext>
            </a:extLst>
          </p:cNvPr>
          <p:cNvSpPr>
            <a:spLocks noGrp="1"/>
          </p:cNvSpPr>
          <p:nvPr>
            <p:ph idx="1"/>
          </p:nvPr>
        </p:nvSpPr>
        <p:spPr>
          <a:xfrm>
            <a:off x="957944" y="2452914"/>
            <a:ext cx="9022670" cy="3566886"/>
          </a:xfrm>
        </p:spPr>
        <p:txBody>
          <a:bodyPr>
            <a:normAutofit fontScale="62500" lnSpcReduction="20000"/>
          </a:bodyPr>
          <a:lstStyle/>
          <a:p>
            <a:pPr marL="0" indent="0">
              <a:buNone/>
            </a:pPr>
            <a:r>
              <a:rPr lang="en-IN" b="1" dirty="0">
                <a:latin typeface="Times New Roman" panose="02020603050405020304" pitchFamily="18" charset="0"/>
                <a:cs typeface="Times New Roman" panose="02020603050405020304" pitchFamily="18" charset="0"/>
              </a:rPr>
              <a:t>Understanding Operators </a:t>
            </a:r>
          </a:p>
          <a:p>
            <a:pPr marL="0" indent="0">
              <a:buNone/>
            </a:pPr>
            <a:r>
              <a:rPr lang="en-IN" b="1" dirty="0">
                <a:latin typeface="Times New Roman" panose="02020603050405020304" pitchFamily="18" charset="0"/>
                <a:cs typeface="Times New Roman" panose="02020603050405020304" pitchFamily="18" charset="0"/>
              </a:rPr>
              <a:t>Variables and Data Types </a:t>
            </a:r>
          </a:p>
          <a:p>
            <a:pPr marL="0" indent="0">
              <a:buNone/>
            </a:pPr>
            <a:r>
              <a:rPr lang="en-IN" b="1" dirty="0">
                <a:latin typeface="Times New Roman" panose="02020603050405020304" pitchFamily="18" charset="0"/>
                <a:cs typeface="Times New Roman" panose="02020603050405020304" pitchFamily="18" charset="0"/>
              </a:rPr>
              <a:t>Conditional Statements </a:t>
            </a:r>
          </a:p>
          <a:p>
            <a:pPr marL="0" indent="0">
              <a:buNone/>
            </a:pPr>
            <a:r>
              <a:rPr lang="en-IN" b="1" dirty="0">
                <a:latin typeface="Times New Roman" panose="02020603050405020304" pitchFamily="18" charset="0"/>
                <a:cs typeface="Times New Roman" panose="02020603050405020304" pitchFamily="18" charset="0"/>
              </a:rPr>
              <a:t>Looping Constructs </a:t>
            </a:r>
          </a:p>
          <a:p>
            <a:pPr marL="0" indent="0">
              <a:buNone/>
            </a:pPr>
            <a:r>
              <a:rPr lang="en-IN" b="1" dirty="0">
                <a:latin typeface="Times New Roman" panose="02020603050405020304" pitchFamily="18" charset="0"/>
                <a:cs typeface="Times New Roman" panose="02020603050405020304" pitchFamily="18" charset="0"/>
              </a:rPr>
              <a:t>Functions </a:t>
            </a:r>
          </a:p>
          <a:p>
            <a:pPr marL="0" indent="0">
              <a:buNone/>
            </a:pPr>
            <a:r>
              <a:rPr lang="en-IN" b="1" dirty="0">
                <a:latin typeface="Times New Roman" panose="02020603050405020304" pitchFamily="18" charset="0"/>
                <a:cs typeface="Times New Roman" panose="02020603050405020304" pitchFamily="18" charset="0"/>
              </a:rPr>
              <a:t>Lists </a:t>
            </a:r>
          </a:p>
          <a:p>
            <a:pPr marL="0" indent="0">
              <a:buNone/>
            </a:pPr>
            <a:r>
              <a:rPr lang="en-IN" b="1" dirty="0">
                <a:latin typeface="Times New Roman" panose="02020603050405020304" pitchFamily="18" charset="0"/>
                <a:cs typeface="Times New Roman" panose="02020603050405020304" pitchFamily="18" charset="0"/>
              </a:rPr>
              <a:t>Dictionaries </a:t>
            </a:r>
          </a:p>
          <a:p>
            <a:pPr marL="0" indent="0">
              <a:buNone/>
            </a:pPr>
            <a:r>
              <a:rPr lang="en-IN" b="1" dirty="0">
                <a:latin typeface="Times New Roman" panose="02020603050405020304" pitchFamily="18" charset="0"/>
                <a:cs typeface="Times New Roman" panose="02020603050405020304" pitchFamily="18" charset="0"/>
              </a:rPr>
              <a:t>Understanding Standard Libraries in Python </a:t>
            </a:r>
          </a:p>
          <a:p>
            <a:pPr marL="0" indent="0">
              <a:buNone/>
            </a:pPr>
            <a:r>
              <a:rPr lang="en-IN" b="1" dirty="0">
                <a:latin typeface="Times New Roman" panose="02020603050405020304" pitchFamily="18" charset="0"/>
                <a:cs typeface="Times New Roman" panose="02020603050405020304" pitchFamily="18" charset="0"/>
              </a:rPr>
              <a:t>Reading a CSV File in Python 2.12</a:t>
            </a:r>
          </a:p>
          <a:p>
            <a:pPr marL="0" indent="0">
              <a:buNone/>
            </a:pPr>
            <a:r>
              <a:rPr lang="en-IN" b="1" dirty="0">
                <a:latin typeface="Times New Roman" panose="02020603050405020304" pitchFamily="18" charset="0"/>
                <a:cs typeface="Times New Roman" panose="02020603050405020304" pitchFamily="18" charset="0"/>
              </a:rPr>
              <a:t>Data Frames and basic operations with Data Frames</a:t>
            </a:r>
          </a:p>
          <a:p>
            <a:pPr marL="0" indent="0">
              <a:buNone/>
            </a:pPr>
            <a:r>
              <a:rPr lang="en-IN" b="1" dirty="0">
                <a:latin typeface="Times New Roman" panose="02020603050405020304" pitchFamily="18" charset="0"/>
                <a:cs typeface="Times New Roman" panose="02020603050405020304" pitchFamily="18" charset="0"/>
              </a:rPr>
              <a:t>Indexing Data Frame</a:t>
            </a: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23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C655-6FEE-4AC5-840E-E86B04A633CF}"/>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62E2348F-793C-4062-A792-173654F4E90F}"/>
              </a:ext>
            </a:extLst>
          </p:cNvPr>
          <p:cNvSpPr>
            <a:spLocks noGrp="1"/>
          </p:cNvSpPr>
          <p:nvPr>
            <p:ph idx="1"/>
          </p:nvPr>
        </p:nvSpPr>
        <p:spPr>
          <a:xfrm>
            <a:off x="437535" y="2430968"/>
            <a:ext cx="11684000" cy="3202214"/>
          </a:xfrm>
        </p:spPr>
        <p:txBody>
          <a:bodyPr>
            <a:normAutofit fontScale="55000" lnSpcReduction="20000"/>
          </a:bodyPr>
          <a:lstStyle/>
          <a:p>
            <a:pPr marL="0" lvl="0" indent="0" defTabSz="914400" eaLnBrk="0" fontAlgn="base" hangingPunct="0">
              <a:spcBef>
                <a:spcPct val="0"/>
              </a:spcBef>
              <a:spcAft>
                <a:spcPct val="0"/>
              </a:spcAft>
              <a:buClrTx/>
              <a:buSzTx/>
              <a:buNone/>
            </a:pPr>
            <a:r>
              <a:rPr lang="en-US" altLang="en-US" sz="2900" dirty="0">
                <a:latin typeface="Verdana" panose="020B0604030504040204" pitchFamily="34" charset="0"/>
              </a:rPr>
              <a:t>Python Lists</a:t>
            </a:r>
          </a:p>
          <a:p>
            <a:pPr marL="0" lvl="0" indent="0" defTabSz="914400" eaLnBrk="0" fontAlgn="base" hangingPunct="0">
              <a:spcBef>
                <a:spcPct val="0"/>
              </a:spcBef>
              <a:spcAft>
                <a:spcPct val="0"/>
              </a:spcAft>
              <a:buClrTx/>
              <a:buSzTx/>
              <a:buNone/>
            </a:pPr>
            <a:endParaRPr lang="en-US" altLang="en-US" sz="2900" dirty="0">
              <a:latin typeface="Verdana" panose="020B0604030504040204" pitchFamily="34" charset="0"/>
            </a:endParaRPr>
          </a:p>
          <a:p>
            <a:pPr marL="0" lvl="0" indent="0" defTabSz="914400" eaLnBrk="0" fontAlgn="base" hangingPunct="0">
              <a:spcBef>
                <a:spcPct val="0"/>
              </a:spcBef>
              <a:spcAft>
                <a:spcPct val="0"/>
              </a:spcAft>
              <a:buClrTx/>
              <a:buSzTx/>
              <a:buNone/>
            </a:pPr>
            <a:r>
              <a:rPr lang="en-US" altLang="en-US" sz="2600" dirty="0">
                <a:latin typeface="Verdana" panose="020B0604030504040204" pitchFamily="34" charset="0"/>
              </a:rPr>
              <a:t>The list is a most versatile datatype available in Python which can be written as a list of </a:t>
            </a:r>
          </a:p>
          <a:p>
            <a:pPr marL="0" lvl="0" indent="0" defTabSz="914400" eaLnBrk="0" fontAlgn="base" hangingPunct="0">
              <a:spcBef>
                <a:spcPct val="0"/>
              </a:spcBef>
              <a:spcAft>
                <a:spcPct val="0"/>
              </a:spcAft>
              <a:buClrTx/>
              <a:buSzTx/>
              <a:buNone/>
            </a:pPr>
            <a:r>
              <a:rPr lang="en-US" altLang="en-US" sz="2600" dirty="0">
                <a:latin typeface="Verdana" panose="020B0604030504040204" pitchFamily="34" charset="0"/>
              </a:rPr>
              <a:t>comma-separated values (items) between square brackets. </a:t>
            </a:r>
          </a:p>
          <a:p>
            <a:pPr marL="0" lvl="0" indent="0" defTabSz="914400" eaLnBrk="0" fontAlgn="base" hangingPunct="0">
              <a:spcBef>
                <a:spcPct val="0"/>
              </a:spcBef>
              <a:spcAft>
                <a:spcPct val="0"/>
              </a:spcAft>
              <a:buClrTx/>
              <a:buSzTx/>
              <a:buNone/>
            </a:pPr>
            <a:r>
              <a:rPr lang="en-US" altLang="en-US" sz="2600" dirty="0">
                <a:latin typeface="Verdana" panose="020B0604030504040204" pitchFamily="34" charset="0"/>
              </a:rPr>
              <a:t>Important thing about a list is that items in a list need not be of the same type.</a:t>
            </a:r>
            <a:endParaRPr lang="en-US" altLang="en-US" sz="2600" dirty="0"/>
          </a:p>
          <a:p>
            <a:pPr marL="0" lvl="0" indent="0" defTabSz="914400" eaLnBrk="0" fontAlgn="base" hangingPunct="0">
              <a:spcBef>
                <a:spcPct val="0"/>
              </a:spcBef>
              <a:spcAft>
                <a:spcPct val="0"/>
              </a:spcAft>
              <a:buClrTx/>
              <a:buSzTx/>
              <a:buNone/>
            </a:pPr>
            <a:r>
              <a:rPr lang="en-US" altLang="en-US" sz="2600" dirty="0">
                <a:latin typeface="Verdana" panose="020B0604030504040204" pitchFamily="34" charset="0"/>
              </a:rPr>
              <a:t>Creating a list is as simple as putting different comma-separated values between square brackets. </a:t>
            </a:r>
          </a:p>
          <a:p>
            <a:pPr marL="0" lvl="0" indent="0" defTabSz="914400" eaLnBrk="0" fontAlgn="base" hangingPunct="0">
              <a:spcBef>
                <a:spcPct val="0"/>
              </a:spcBef>
              <a:spcAft>
                <a:spcPct val="0"/>
              </a:spcAft>
              <a:buClrTx/>
              <a:buSzTx/>
              <a:buNone/>
            </a:pPr>
            <a:r>
              <a:rPr lang="en-US" altLang="en-US" sz="2600" dirty="0">
                <a:latin typeface="Verdana" panose="020B0604030504040204" pitchFamily="34" charset="0"/>
              </a:rPr>
              <a:t>For example −</a:t>
            </a:r>
            <a:endParaRPr lang="en-US" altLang="en-US" sz="1400" dirty="0">
              <a:latin typeface="Menlo"/>
            </a:endParaRPr>
          </a:p>
          <a:p>
            <a:pPr marL="0" lvl="0" indent="0" defTabSz="914400" eaLnBrk="0" fontAlgn="base" hangingPunct="0">
              <a:spcBef>
                <a:spcPct val="0"/>
              </a:spcBef>
              <a:spcAft>
                <a:spcPct val="0"/>
              </a:spcAft>
              <a:buClrTx/>
              <a:buSzTx/>
              <a:buNone/>
            </a:pPr>
            <a:r>
              <a:rPr lang="en-US" altLang="en-US" sz="1400" dirty="0">
                <a:latin typeface="Menlo"/>
              </a:rPr>
              <a:t>list1 = ['physics', 'chemistry', 1997, 2000];</a:t>
            </a:r>
          </a:p>
          <a:p>
            <a:pPr marL="0" lvl="0" indent="0" defTabSz="914400" eaLnBrk="0" fontAlgn="base" hangingPunct="0">
              <a:spcBef>
                <a:spcPct val="0"/>
              </a:spcBef>
              <a:spcAft>
                <a:spcPct val="0"/>
              </a:spcAft>
              <a:buClrTx/>
              <a:buSzTx/>
              <a:buNone/>
            </a:pPr>
            <a:r>
              <a:rPr lang="en-US" altLang="en-US" sz="1400" dirty="0">
                <a:latin typeface="Menlo"/>
              </a:rPr>
              <a:t>list2 = [1, 2, 3, 4, 5 ]; </a:t>
            </a:r>
          </a:p>
          <a:p>
            <a:pPr marL="0" lvl="0" indent="0" defTabSz="914400" eaLnBrk="0" fontAlgn="base" hangingPunct="0">
              <a:spcBef>
                <a:spcPct val="0"/>
              </a:spcBef>
              <a:spcAft>
                <a:spcPct val="0"/>
              </a:spcAft>
              <a:buClrTx/>
              <a:buSzTx/>
              <a:buNone/>
            </a:pPr>
            <a:r>
              <a:rPr lang="en-US" altLang="en-US" sz="1400" dirty="0">
                <a:latin typeface="Menlo"/>
              </a:rPr>
              <a:t>list3 = ["a", "b", "c", "d"]</a:t>
            </a:r>
            <a:r>
              <a:rPr lang="en-US" altLang="en-US" sz="2600" dirty="0"/>
              <a:t> ;</a:t>
            </a:r>
          </a:p>
          <a:p>
            <a:pPr marL="0" lvl="0" indent="0" defTabSz="914400" eaLnBrk="0" fontAlgn="base" hangingPunct="0">
              <a:spcBef>
                <a:spcPct val="0"/>
              </a:spcBef>
              <a:spcAft>
                <a:spcPct val="0"/>
              </a:spcAft>
              <a:buClrTx/>
              <a:buSzTx/>
              <a:buNone/>
            </a:pPr>
            <a:endParaRPr lang="en-US" altLang="en-US" dirty="0"/>
          </a:p>
          <a:p>
            <a:pPr marL="0" lvl="0" indent="0" defTabSz="914400" eaLnBrk="0" fontAlgn="base" hangingPunct="0">
              <a:spcBef>
                <a:spcPct val="0"/>
              </a:spcBef>
              <a:spcAft>
                <a:spcPct val="0"/>
              </a:spcAft>
              <a:buClrTx/>
              <a:buSzTx/>
              <a:buNone/>
            </a:pPr>
            <a:endParaRPr lang="en-US" altLang="en-US" dirty="0"/>
          </a:p>
          <a:p>
            <a:pPr marL="0" indent="0" defTabSz="914400" eaLnBrk="0" fontAlgn="base" hangingPunct="0">
              <a:spcBef>
                <a:spcPct val="0"/>
              </a:spcBef>
              <a:spcAft>
                <a:spcPct val="0"/>
              </a:spcAft>
              <a:buClrTx/>
              <a:buSzTx/>
              <a:buNone/>
            </a:pPr>
            <a:r>
              <a:rPr lang="en-IN" dirty="0"/>
              <a:t>Indexing, Slicing, and Matrixes</a:t>
            </a:r>
          </a:p>
          <a:p>
            <a:pPr marL="0" lvl="0" indent="0" defTabSz="914400" eaLnBrk="0" fontAlgn="base" hangingPunct="0">
              <a:spcBef>
                <a:spcPct val="0"/>
              </a:spcBef>
              <a:spcAft>
                <a:spcPct val="0"/>
              </a:spcAft>
              <a:buClrTx/>
              <a:buSzTx/>
              <a:buNone/>
            </a:pPr>
            <a:endParaRPr lang="en-US" altLang="en-US" dirty="0">
              <a:solidFill>
                <a:schemeClr val="tx1"/>
              </a:solidFill>
            </a:endParaRPr>
          </a:p>
          <a:p>
            <a:pPr marL="0" lvl="0" indent="0" defTabSz="914400" eaLnBrk="0" fontAlgn="base" hangingPunct="0">
              <a:spcBef>
                <a:spcPct val="0"/>
              </a:spcBef>
              <a:spcAft>
                <a:spcPct val="0"/>
              </a:spcAft>
              <a:buClrTx/>
              <a:buSzTx/>
              <a:buNone/>
            </a:pPr>
            <a:endParaRPr lang="en-US" altLang="en-US" dirty="0">
              <a:solidFill>
                <a:schemeClr val="tx1"/>
              </a:solidFill>
            </a:endParaRPr>
          </a:p>
          <a:p>
            <a:pPr marL="0" lvl="0" indent="0" defTabSz="914400" eaLnBrk="0" fontAlgn="base" hangingPunct="0">
              <a:spcBef>
                <a:spcPct val="0"/>
              </a:spcBef>
              <a:spcAft>
                <a:spcPct val="0"/>
              </a:spcAft>
              <a:buClrTx/>
              <a:buSzTx/>
              <a:buNone/>
            </a:pPr>
            <a:endParaRPr lang="en-US" altLang="en-US" dirty="0">
              <a:solidFill>
                <a:schemeClr val="tx1"/>
              </a:solidFill>
            </a:endParaRPr>
          </a:p>
          <a:p>
            <a:pPr marL="0" lvl="0" indent="0" defTabSz="914400" eaLnBrk="0" fontAlgn="base" hangingPunct="0">
              <a:spcBef>
                <a:spcPct val="0"/>
              </a:spcBef>
              <a:spcAft>
                <a:spcPct val="0"/>
              </a:spcAft>
              <a:buClrTx/>
              <a:buSzTx/>
              <a:buNone/>
            </a:pPr>
            <a:endParaRPr lang="en-US" altLang="en-US" dirty="0">
              <a:solidFill>
                <a:schemeClr val="tx1"/>
              </a:solidFill>
            </a:endParaRPr>
          </a:p>
          <a:p>
            <a:endParaRPr lang="en-IN" dirty="0"/>
          </a:p>
        </p:txBody>
      </p:sp>
    </p:spTree>
    <p:extLst>
      <p:ext uri="{BB962C8B-B14F-4D97-AF65-F5344CB8AC3E}">
        <p14:creationId xmlns:p14="http://schemas.microsoft.com/office/powerpoint/2010/main" val="394042990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500</TotalTime>
  <Words>625</Words>
  <Application>Microsoft Office PowerPoint</Application>
  <PresentationFormat>Widescreen</PresentationFormat>
  <Paragraphs>174</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Bauhaus 93</vt:lpstr>
      <vt:lpstr>Calibri</vt:lpstr>
      <vt:lpstr>Menlo</vt:lpstr>
      <vt:lpstr>Times New Roman</vt:lpstr>
      <vt:lpstr>Tw Cen MT</vt:lpstr>
      <vt:lpstr>Verdana</vt:lpstr>
      <vt:lpstr>Wingdings</vt:lpstr>
      <vt:lpstr>Droplet</vt:lpstr>
      <vt:lpstr> DATA SCIENCE  </vt:lpstr>
      <vt:lpstr>Contents</vt:lpstr>
      <vt:lpstr>Let’s Understand Why We Need Data Science </vt:lpstr>
      <vt:lpstr>WHAT IS DATA SCIENCE </vt:lpstr>
      <vt:lpstr>PowerPoint Presentation</vt:lpstr>
      <vt:lpstr>Skills needs for data science</vt:lpstr>
      <vt:lpstr>Data science tools</vt:lpstr>
      <vt:lpstr>Basic python for data science</vt:lpstr>
      <vt:lpstr>PowerPoint Presentation</vt:lpstr>
      <vt:lpstr>Dictionaries in python</vt:lpstr>
      <vt:lpstr> UNDERSTANDING OF STATISTICS FOR DATA SCIENCE </vt:lpstr>
      <vt:lpstr>INTRODUCTION TO DESCRIPTIVE STATICTICS: </vt:lpstr>
      <vt:lpstr>PowerPoint Presentation</vt:lpstr>
      <vt:lpstr>Hypothesis</vt:lpstr>
      <vt:lpstr>Which are important parameter of hypothesis testing</vt:lpstr>
      <vt:lpstr>Stages of Predictive Modelling</vt:lpstr>
      <vt:lpstr>Types Machine Learning</vt:lpstr>
      <vt:lpstr>Stages of Predictive Modelling</vt:lpstr>
      <vt:lpstr>Stages of Predictive Modelling</vt:lpstr>
      <vt:lpstr>Stages of Predictive Modelling</vt:lpstr>
      <vt:lpstr>Stages of Predictive Modelling</vt:lpstr>
      <vt:lpstr>Stages of Predictive Modelling</vt:lpstr>
      <vt:lpstr>Stages of Predictive Modelling</vt:lpstr>
      <vt:lpstr>Stages of Predictive Modelling</vt:lpstr>
      <vt:lpstr>Certificate of completion: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prithvi korlepara</dc:creator>
  <cp:lastModifiedBy>Indra Narayana</cp:lastModifiedBy>
  <cp:revision>24</cp:revision>
  <dcterms:created xsi:type="dcterms:W3CDTF">2019-08-02T23:49:43Z</dcterms:created>
  <dcterms:modified xsi:type="dcterms:W3CDTF">2019-08-04T02:05:45Z</dcterms:modified>
</cp:coreProperties>
</file>