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6" r:id="rId5"/>
    <p:sldId id="291" r:id="rId6"/>
    <p:sldId id="267" r:id="rId7"/>
    <p:sldId id="292" r:id="rId8"/>
    <p:sldId id="268" r:id="rId9"/>
    <p:sldId id="269" r:id="rId10"/>
    <p:sldId id="270"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93" r:id="rId27"/>
    <p:sldId id="287" r:id="rId28"/>
    <p:sldId id="289"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D68486-D35F-4BF2-A549-300EA32780AA}"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8CEBE-DBA0-4115-BFE1-06EEF1CA4B6D}" type="slidenum">
              <a:rPr lang="en-US" smtClean="0"/>
              <a:t>‹#›</a:t>
            </a:fld>
            <a:endParaRPr lang="en-US"/>
          </a:p>
        </p:txBody>
      </p:sp>
    </p:spTree>
    <p:extLst>
      <p:ext uri="{BB962C8B-B14F-4D97-AF65-F5344CB8AC3E}">
        <p14:creationId xmlns:p14="http://schemas.microsoft.com/office/powerpoint/2010/main" val="50879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68486-D35F-4BF2-A549-300EA32780AA}"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8CEBE-DBA0-4115-BFE1-06EEF1CA4B6D}" type="slidenum">
              <a:rPr lang="en-US" smtClean="0"/>
              <a:t>‹#›</a:t>
            </a:fld>
            <a:endParaRPr lang="en-US"/>
          </a:p>
        </p:txBody>
      </p:sp>
    </p:spTree>
    <p:extLst>
      <p:ext uri="{BB962C8B-B14F-4D97-AF65-F5344CB8AC3E}">
        <p14:creationId xmlns:p14="http://schemas.microsoft.com/office/powerpoint/2010/main" val="46878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68486-D35F-4BF2-A549-300EA32780AA}"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8CEBE-DBA0-4115-BFE1-06EEF1CA4B6D}" type="slidenum">
              <a:rPr lang="en-US" smtClean="0"/>
              <a:t>‹#›</a:t>
            </a:fld>
            <a:endParaRPr lang="en-US"/>
          </a:p>
        </p:txBody>
      </p:sp>
    </p:spTree>
    <p:extLst>
      <p:ext uri="{BB962C8B-B14F-4D97-AF65-F5344CB8AC3E}">
        <p14:creationId xmlns:p14="http://schemas.microsoft.com/office/powerpoint/2010/main" val="498326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68486-D35F-4BF2-A549-300EA32780AA}"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8CEBE-DBA0-4115-BFE1-06EEF1CA4B6D}" type="slidenum">
              <a:rPr lang="en-US" smtClean="0"/>
              <a:t>‹#›</a:t>
            </a:fld>
            <a:endParaRPr lang="en-US"/>
          </a:p>
        </p:txBody>
      </p:sp>
    </p:spTree>
    <p:extLst>
      <p:ext uri="{BB962C8B-B14F-4D97-AF65-F5344CB8AC3E}">
        <p14:creationId xmlns:p14="http://schemas.microsoft.com/office/powerpoint/2010/main" val="215095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D68486-D35F-4BF2-A549-300EA32780AA}"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8CEBE-DBA0-4115-BFE1-06EEF1CA4B6D}" type="slidenum">
              <a:rPr lang="en-US" smtClean="0"/>
              <a:t>‹#›</a:t>
            </a:fld>
            <a:endParaRPr lang="en-US"/>
          </a:p>
        </p:txBody>
      </p:sp>
    </p:spTree>
    <p:extLst>
      <p:ext uri="{BB962C8B-B14F-4D97-AF65-F5344CB8AC3E}">
        <p14:creationId xmlns:p14="http://schemas.microsoft.com/office/powerpoint/2010/main" val="160582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D68486-D35F-4BF2-A549-300EA32780AA}"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8CEBE-DBA0-4115-BFE1-06EEF1CA4B6D}" type="slidenum">
              <a:rPr lang="en-US" smtClean="0"/>
              <a:t>‹#›</a:t>
            </a:fld>
            <a:endParaRPr lang="en-US"/>
          </a:p>
        </p:txBody>
      </p:sp>
    </p:spTree>
    <p:extLst>
      <p:ext uri="{BB962C8B-B14F-4D97-AF65-F5344CB8AC3E}">
        <p14:creationId xmlns:p14="http://schemas.microsoft.com/office/powerpoint/2010/main" val="1139574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D68486-D35F-4BF2-A549-300EA32780AA}" type="datetimeFigureOut">
              <a:rPr lang="en-US" smtClean="0"/>
              <a:t>4/29/2015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A8CEBE-DBA0-4115-BFE1-06EEF1CA4B6D}" type="slidenum">
              <a:rPr lang="en-US" smtClean="0"/>
              <a:t>‹#›</a:t>
            </a:fld>
            <a:endParaRPr lang="en-US"/>
          </a:p>
        </p:txBody>
      </p:sp>
    </p:spTree>
    <p:extLst>
      <p:ext uri="{BB962C8B-B14F-4D97-AF65-F5344CB8AC3E}">
        <p14:creationId xmlns:p14="http://schemas.microsoft.com/office/powerpoint/2010/main" val="1635443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D68486-D35F-4BF2-A549-300EA32780AA}" type="datetimeFigureOut">
              <a:rPr lang="en-US" smtClean="0"/>
              <a:t>4/29/2015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A8CEBE-DBA0-4115-BFE1-06EEF1CA4B6D}" type="slidenum">
              <a:rPr lang="en-US" smtClean="0"/>
              <a:t>‹#›</a:t>
            </a:fld>
            <a:endParaRPr lang="en-US"/>
          </a:p>
        </p:txBody>
      </p:sp>
    </p:spTree>
    <p:extLst>
      <p:ext uri="{BB962C8B-B14F-4D97-AF65-F5344CB8AC3E}">
        <p14:creationId xmlns:p14="http://schemas.microsoft.com/office/powerpoint/2010/main" val="3042067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68486-D35F-4BF2-A549-300EA32780AA}" type="datetimeFigureOut">
              <a:rPr lang="en-US" smtClean="0"/>
              <a:t>4/29/2015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A8CEBE-DBA0-4115-BFE1-06EEF1CA4B6D}" type="slidenum">
              <a:rPr lang="en-US" smtClean="0"/>
              <a:t>‹#›</a:t>
            </a:fld>
            <a:endParaRPr lang="en-US"/>
          </a:p>
        </p:txBody>
      </p:sp>
    </p:spTree>
    <p:extLst>
      <p:ext uri="{BB962C8B-B14F-4D97-AF65-F5344CB8AC3E}">
        <p14:creationId xmlns:p14="http://schemas.microsoft.com/office/powerpoint/2010/main" val="3391195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68486-D35F-4BF2-A549-300EA32780AA}"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8CEBE-DBA0-4115-BFE1-06EEF1CA4B6D}" type="slidenum">
              <a:rPr lang="en-US" smtClean="0"/>
              <a:t>‹#›</a:t>
            </a:fld>
            <a:endParaRPr lang="en-US"/>
          </a:p>
        </p:txBody>
      </p:sp>
    </p:spTree>
    <p:extLst>
      <p:ext uri="{BB962C8B-B14F-4D97-AF65-F5344CB8AC3E}">
        <p14:creationId xmlns:p14="http://schemas.microsoft.com/office/powerpoint/2010/main" val="1663042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68486-D35F-4BF2-A549-300EA32780AA}"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8CEBE-DBA0-4115-BFE1-06EEF1CA4B6D}" type="slidenum">
              <a:rPr lang="en-US" smtClean="0"/>
              <a:t>‹#›</a:t>
            </a:fld>
            <a:endParaRPr lang="en-US"/>
          </a:p>
        </p:txBody>
      </p:sp>
    </p:spTree>
    <p:extLst>
      <p:ext uri="{BB962C8B-B14F-4D97-AF65-F5344CB8AC3E}">
        <p14:creationId xmlns:p14="http://schemas.microsoft.com/office/powerpoint/2010/main" val="1844591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68486-D35F-4BF2-A549-300EA32780AA}" type="datetimeFigureOut">
              <a:rPr lang="en-US" smtClean="0"/>
              <a:t>4/29/2015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8CEBE-DBA0-4115-BFE1-06EEF1CA4B6D}" type="slidenum">
              <a:rPr lang="en-US" smtClean="0"/>
              <a:t>‹#›</a:t>
            </a:fld>
            <a:endParaRPr lang="en-US"/>
          </a:p>
        </p:txBody>
      </p:sp>
    </p:spTree>
    <p:extLst>
      <p:ext uri="{BB962C8B-B14F-4D97-AF65-F5344CB8AC3E}">
        <p14:creationId xmlns:p14="http://schemas.microsoft.com/office/powerpoint/2010/main" val="1941888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DETAILED ANALYSIS OF OFDM SYSTEMS</a:t>
            </a:r>
            <a:endParaRPr lang="en-US" dirty="0"/>
          </a:p>
        </p:txBody>
      </p:sp>
      <p:sp>
        <p:nvSpPr>
          <p:cNvPr id="3" name="Subtitle 2"/>
          <p:cNvSpPr>
            <a:spLocks noGrp="1"/>
          </p:cNvSpPr>
          <p:nvPr>
            <p:ph type="subTitle" idx="1"/>
          </p:nvPr>
        </p:nvSpPr>
        <p:spPr/>
        <p:txBody>
          <a:bodyPr/>
          <a:lstStyle/>
          <a:p>
            <a:r>
              <a:rPr lang="en-US" dirty="0" smtClean="0"/>
              <a:t>INDRANEEL SATYAJIT SANYAL</a:t>
            </a:r>
          </a:p>
          <a:p>
            <a:r>
              <a:rPr lang="en-US" dirty="0" smtClean="0"/>
              <a:t>EEL-6509 COURSE PROJECT PRESENTATION	</a:t>
            </a:r>
            <a:endParaRPr lang="en-US" dirty="0"/>
          </a:p>
        </p:txBody>
      </p:sp>
    </p:spTree>
    <p:extLst>
      <p:ext uri="{BB962C8B-B14F-4D97-AF65-F5344CB8AC3E}">
        <p14:creationId xmlns:p14="http://schemas.microsoft.com/office/powerpoint/2010/main" val="3681144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Guard Interval Insertion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as low symbol rates are less affected by Inter-Symbol Interference (ISI), it is very economical and advantageous to transmit number of low data rate streams instead of single stream.</a:t>
            </a:r>
          </a:p>
          <a:p>
            <a:r>
              <a:rPr lang="en-US" dirty="0" smtClean="0"/>
              <a:t>Now, as symbol length is long, it is economical to insert a guard interval between symbols, thereby eliminating ISI.</a:t>
            </a:r>
          </a:p>
          <a:p>
            <a:r>
              <a:rPr lang="en-US" dirty="0" smtClean="0"/>
              <a:t>Guard band insertion gives us an additional advantage as no specific pulse-shaping filter will also be required.</a:t>
            </a:r>
          </a:p>
          <a:p>
            <a:r>
              <a:rPr lang="en-US" dirty="0" smtClean="0"/>
              <a:t>Cyclic prefix as discussed earlier will be transmitted at the end of the signal consists of end of the OFDM symbol copied at the end of the guard </a:t>
            </a:r>
            <a:r>
              <a:rPr lang="en-US" dirty="0"/>
              <a:t>band. </a:t>
            </a:r>
            <a:endParaRPr lang="en-US" dirty="0" smtClean="0"/>
          </a:p>
          <a:p>
            <a:r>
              <a:rPr lang="en-US" dirty="0" smtClean="0"/>
              <a:t>The </a:t>
            </a:r>
            <a:r>
              <a:rPr lang="en-US" dirty="0"/>
              <a:t>reason as the guard band will contain he cyclic prefix so that the receiver will integrate the all the prefix signals over an integer number of sinusoid cycles for each of the multipath.</a:t>
            </a:r>
          </a:p>
          <a:p>
            <a:endParaRPr lang="en-US" dirty="0"/>
          </a:p>
          <a:p>
            <a:endParaRPr lang="en-US" dirty="0"/>
          </a:p>
          <a:p>
            <a:endParaRPr lang="en-US" dirty="0" smtClean="0"/>
          </a:p>
          <a:p>
            <a:pPr marL="0" indent="0">
              <a:buNone/>
            </a:pPr>
            <a:endParaRPr lang="en-US" dirty="0"/>
          </a:p>
        </p:txBody>
      </p:sp>
    </p:spTree>
    <p:extLst>
      <p:ext uri="{BB962C8B-B14F-4D97-AF65-F5344CB8AC3E}">
        <p14:creationId xmlns:p14="http://schemas.microsoft.com/office/powerpoint/2010/main" val="3749191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EQUALIZATION</a:t>
            </a:r>
            <a:endParaRPr lang="en-US" dirty="0"/>
          </a:p>
        </p:txBody>
      </p:sp>
      <p:sp>
        <p:nvSpPr>
          <p:cNvPr id="3" name="Content Placeholder 2"/>
          <p:cNvSpPr>
            <a:spLocks noGrp="1"/>
          </p:cNvSpPr>
          <p:nvPr>
            <p:ph idx="1"/>
          </p:nvPr>
        </p:nvSpPr>
        <p:spPr/>
        <p:txBody>
          <a:bodyPr>
            <a:normAutofit/>
          </a:bodyPr>
          <a:lstStyle/>
          <a:p>
            <a:r>
              <a:rPr lang="en-US" dirty="0" smtClean="0"/>
              <a:t>Single carrier systems employ time-domain channel equalization</a:t>
            </a:r>
          </a:p>
          <a:p>
            <a:r>
              <a:rPr lang="en-US" dirty="0" smtClean="0"/>
              <a:t>OFDM employs frequency domain equalization which is simpler as compared to time-domain equalization.</a:t>
            </a:r>
          </a:p>
          <a:p>
            <a:r>
              <a:rPr lang="en-US" dirty="0" smtClean="0"/>
              <a:t>In OFDM, the channel equalization concept is each information in each sub-carrier is multiplied by a constant complex number which rarely changes over the complete process.</a:t>
            </a:r>
          </a:p>
          <a:p>
            <a:r>
              <a:rPr lang="en-US" dirty="0" smtClean="0"/>
              <a:t>Now, in special cases where DQPSK,DPSK modulation are used, the equalization can be completely omitted </a:t>
            </a:r>
            <a:r>
              <a:rPr lang="en-US" dirty="0"/>
              <a:t>since these non-coherent schemes are insensitive to slowly changing </a:t>
            </a:r>
            <a:r>
              <a:rPr lang="en-US" dirty="0" smtClean="0"/>
              <a:t>amplitude.</a:t>
            </a:r>
          </a:p>
          <a:p>
            <a:pPr marL="0" indent="0">
              <a:buNone/>
            </a:pPr>
            <a:endParaRPr lang="en-US" dirty="0"/>
          </a:p>
        </p:txBody>
      </p:sp>
    </p:spTree>
    <p:extLst>
      <p:ext uri="{BB962C8B-B14F-4D97-AF65-F5344CB8AC3E}">
        <p14:creationId xmlns:p14="http://schemas.microsoft.com/office/powerpoint/2010/main" val="4013754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728" y="286603"/>
            <a:ext cx="10917072" cy="5890360"/>
          </a:xfrm>
        </p:spPr>
        <p:txBody>
          <a:bodyPr/>
          <a:lstStyle/>
          <a:p>
            <a:r>
              <a:rPr lang="en-US" sz="3200" dirty="0" smtClean="0"/>
              <a:t>Equalization in OFDM is easier to implement as the sub-carriers are adaptable to other methods rather than just the variable coefficient methods such as different QAM constellation schemes.</a:t>
            </a:r>
          </a:p>
          <a:p>
            <a:r>
              <a:rPr lang="en-US" sz="3200" dirty="0" smtClean="0"/>
              <a:t>Now, it may also be a case that some of the OFDM signals might carry Pilot signals, which provides measurement of channel conditions.</a:t>
            </a:r>
          </a:p>
          <a:p>
            <a:r>
              <a:rPr lang="en-US" sz="3200" dirty="0" smtClean="0"/>
              <a:t>Now, together with the pilot signals and training signals, channel equalization can help in time synchronization (elimination of ISI) and frequency synchronization (elimination of ICI</a:t>
            </a:r>
            <a:r>
              <a:rPr lang="en-US" dirty="0" smtClean="0"/>
              <a:t>).</a:t>
            </a:r>
            <a:endParaRPr lang="en-US" dirty="0" smtClean="0"/>
          </a:p>
          <a:p>
            <a:endParaRPr lang="en-US" dirty="0" smtClean="0"/>
          </a:p>
        </p:txBody>
      </p:sp>
    </p:spTree>
    <p:extLst>
      <p:ext uri="{BB962C8B-B14F-4D97-AF65-F5344CB8AC3E}">
        <p14:creationId xmlns:p14="http://schemas.microsoft.com/office/powerpoint/2010/main" val="301163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 Coding and Interleaving</a:t>
            </a:r>
            <a:endParaRPr lang="en-US" dirty="0"/>
          </a:p>
        </p:txBody>
      </p:sp>
      <p:sp>
        <p:nvSpPr>
          <p:cNvPr id="3" name="Content Placeholder 2"/>
          <p:cNvSpPr>
            <a:spLocks noGrp="1"/>
          </p:cNvSpPr>
          <p:nvPr>
            <p:ph idx="1"/>
          </p:nvPr>
        </p:nvSpPr>
        <p:spPr/>
        <p:txBody>
          <a:bodyPr/>
          <a:lstStyle/>
          <a:p>
            <a:r>
              <a:rPr lang="en-US" dirty="0" smtClean="0"/>
              <a:t>Channel coding is invariably used in OFDM and time or frequency interleaving are always used in OFDM process.</a:t>
            </a:r>
          </a:p>
          <a:p>
            <a:r>
              <a:rPr lang="en-US" dirty="0" smtClean="0"/>
              <a:t>Frequency interleaving decreases the possibility of fading in frequency-selective channels.</a:t>
            </a:r>
          </a:p>
          <a:p>
            <a:r>
              <a:rPr lang="en-US" dirty="0" smtClean="0"/>
              <a:t>Frequency interleaving ensures that the faded sub-carriers bit errors get spread out over the complete band rather than remain concentrated in a small part.</a:t>
            </a:r>
          </a:p>
          <a:p>
            <a:r>
              <a:rPr lang="en-US" dirty="0" smtClean="0"/>
              <a:t>Time interleaving spreads out all the bits which originally together in the bit stream to mitigate the effects of fading when travelling at high speed.</a:t>
            </a:r>
          </a:p>
        </p:txBody>
      </p:sp>
    </p:spTree>
    <p:extLst>
      <p:ext uri="{BB962C8B-B14F-4D97-AF65-F5344CB8AC3E}">
        <p14:creationId xmlns:p14="http://schemas.microsoft.com/office/powerpoint/2010/main" val="1283584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415" y="706508"/>
            <a:ext cx="10789692" cy="5707939"/>
          </a:xfrm>
        </p:spPr>
        <p:txBody>
          <a:bodyPr/>
          <a:lstStyle/>
          <a:p>
            <a:r>
              <a:rPr lang="en-US" dirty="0" smtClean="0"/>
              <a:t>The </a:t>
            </a:r>
            <a:r>
              <a:rPr lang="en-US" dirty="0"/>
              <a:t>reason why interleaving is used on OFDM is to attempt to spread the errors out in the bit-stream that is presented to the error correction decoder, because when such decoders are presented with a high concentration of errors the decoder is unable to correct all the bit errors, and a burst of uncorrected errors occurs. </a:t>
            </a:r>
            <a:endParaRPr lang="en-US" dirty="0" smtClean="0"/>
          </a:p>
          <a:p>
            <a:r>
              <a:rPr lang="en-US" dirty="0" smtClean="0"/>
              <a:t>An example of interleaving coding use din OFDM systems is convolutional coding and Reed-Solomon coding.</a:t>
            </a:r>
          </a:p>
          <a:p>
            <a:r>
              <a:rPr lang="en-US" dirty="0" smtClean="0"/>
              <a:t>Newer systems are based on turbo codes principle which uses optimal error correction technique.</a:t>
            </a:r>
          </a:p>
          <a:p>
            <a:r>
              <a:rPr lang="en-US" dirty="0" smtClean="0"/>
              <a:t>Examples of new systems are LDPC codes, turbo code which perform close to Shannon Limit.</a:t>
            </a:r>
            <a:endParaRPr lang="en-US" dirty="0"/>
          </a:p>
        </p:txBody>
      </p:sp>
    </p:spTree>
    <p:extLst>
      <p:ext uri="{BB962C8B-B14F-4D97-AF65-F5344CB8AC3E}">
        <p14:creationId xmlns:p14="http://schemas.microsoft.com/office/powerpoint/2010/main" val="1421526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 Adaptation</a:t>
            </a:r>
            <a:endParaRPr lang="en-US" dirty="0"/>
          </a:p>
        </p:txBody>
      </p:sp>
      <p:sp>
        <p:nvSpPr>
          <p:cNvPr id="3" name="Content Placeholder 2"/>
          <p:cNvSpPr>
            <a:spLocks noGrp="1"/>
          </p:cNvSpPr>
          <p:nvPr>
            <p:ph idx="1"/>
          </p:nvPr>
        </p:nvSpPr>
        <p:spPr/>
        <p:txBody>
          <a:bodyPr/>
          <a:lstStyle/>
          <a:p>
            <a:r>
              <a:rPr lang="en-US" dirty="0" smtClean="0"/>
              <a:t>The resistance to the channel interference can be again enhanced if the information is sent over a return channel.</a:t>
            </a:r>
          </a:p>
          <a:p>
            <a:r>
              <a:rPr lang="en-US" dirty="0" smtClean="0"/>
              <a:t>Therefore, channel coding, adaptive modulation may be applied to all the sub-carriers.</a:t>
            </a:r>
          </a:p>
          <a:p>
            <a:r>
              <a:rPr lang="en-US" dirty="0"/>
              <a:t>The term </a:t>
            </a:r>
            <a:r>
              <a:rPr lang="en-US" dirty="0" smtClean="0"/>
              <a:t>Discrete </a:t>
            </a:r>
            <a:r>
              <a:rPr lang="en-US" dirty="0"/>
              <a:t>M</a:t>
            </a:r>
            <a:r>
              <a:rPr lang="en-US" dirty="0" smtClean="0"/>
              <a:t>ultitone </a:t>
            </a:r>
            <a:r>
              <a:rPr lang="en-US" dirty="0"/>
              <a:t>M</a:t>
            </a:r>
            <a:r>
              <a:rPr lang="en-US" dirty="0" smtClean="0"/>
              <a:t>odulation</a:t>
            </a:r>
            <a:r>
              <a:rPr lang="en-US" dirty="0"/>
              <a:t> (</a:t>
            </a:r>
            <a:r>
              <a:rPr lang="en-US" i="1" dirty="0"/>
              <a:t>DMT</a:t>
            </a:r>
            <a:r>
              <a:rPr lang="en-US" dirty="0"/>
              <a:t>) denotes OFDM based communication systems that adapt the transmission to the channel conditions individually for each sub-carrier, by means of </a:t>
            </a:r>
            <a:r>
              <a:rPr lang="en-US" dirty="0" smtClean="0"/>
              <a:t>so-called bit-loading concept.</a:t>
            </a:r>
            <a:endParaRPr lang="en-US" dirty="0"/>
          </a:p>
        </p:txBody>
      </p:sp>
    </p:spTree>
    <p:extLst>
      <p:ext uri="{BB962C8B-B14F-4D97-AF65-F5344CB8AC3E}">
        <p14:creationId xmlns:p14="http://schemas.microsoft.com/office/powerpoint/2010/main" val="811168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OFDM with Multiple Access (OFDMA)</a:t>
            </a:r>
            <a:endParaRPr lang="en-US" dirty="0"/>
          </a:p>
        </p:txBody>
      </p:sp>
      <p:sp>
        <p:nvSpPr>
          <p:cNvPr id="3" name="Content Placeholder 2"/>
          <p:cNvSpPr>
            <a:spLocks noGrp="1"/>
          </p:cNvSpPr>
          <p:nvPr>
            <p:ph idx="1"/>
          </p:nvPr>
        </p:nvSpPr>
        <p:spPr/>
        <p:txBody>
          <a:bodyPr>
            <a:normAutofit fontScale="92500" lnSpcReduction="10000"/>
          </a:bodyPr>
          <a:lstStyle/>
          <a:p>
            <a:r>
              <a:rPr lang="en-US" dirty="0"/>
              <a:t>OFDM in its primary form is considered as a digital modulation technique, and not a multi-user channel access method, since it is utilized for transferring one bit stream over one communication channel using one sequence of OFDM symbols. However, OFDM can be combined with multiple access using time, frequency or coding separation of the users.</a:t>
            </a:r>
          </a:p>
          <a:p>
            <a:r>
              <a:rPr lang="en-US" dirty="0"/>
              <a:t>In orthogonal frequency-division multiple access (OFDMA), frequency-division multiple access is achieved by assigning different OFDM sub-channels to different users. OFDMA supports differentiated quality of service by assigning different number of sub-carriers to different users in a similar fashion as in CDMA, and thus complex packet scheduling </a:t>
            </a:r>
            <a:r>
              <a:rPr lang="en-US" dirty="0" smtClean="0"/>
              <a:t>or Media </a:t>
            </a:r>
            <a:r>
              <a:rPr lang="en-US" dirty="0"/>
              <a:t>Access Control schemes can be avoided. </a:t>
            </a:r>
          </a:p>
          <a:p>
            <a:endParaRPr lang="en-US" dirty="0"/>
          </a:p>
        </p:txBody>
      </p:sp>
    </p:spTree>
    <p:extLst>
      <p:ext uri="{BB962C8B-B14F-4D97-AF65-F5344CB8AC3E}">
        <p14:creationId xmlns:p14="http://schemas.microsoft.com/office/powerpoint/2010/main" val="1262726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OFDMA</a:t>
            </a:r>
            <a:endParaRPr lang="en-US" dirty="0"/>
          </a:p>
        </p:txBody>
      </p:sp>
      <p:sp>
        <p:nvSpPr>
          <p:cNvPr id="3" name="Content Placeholder 2"/>
          <p:cNvSpPr>
            <a:spLocks noGrp="1"/>
          </p:cNvSpPr>
          <p:nvPr>
            <p:ph idx="1"/>
          </p:nvPr>
        </p:nvSpPr>
        <p:spPr/>
        <p:txBody>
          <a:bodyPr/>
          <a:lstStyle/>
          <a:p>
            <a:r>
              <a:rPr lang="en-US" dirty="0"/>
              <a:t>OFDMA is also a candidate access method for the IEEE 802.22 </a:t>
            </a:r>
            <a:r>
              <a:rPr lang="en-US" i="1" dirty="0"/>
              <a:t>Wireless Regional Area Networks</a:t>
            </a:r>
            <a:r>
              <a:rPr lang="en-US" dirty="0"/>
              <a:t> (WRAN). The project aims at designing the first cognitive radio based standard operating in the VHF-low UHF spectrum (TV spectrum).</a:t>
            </a:r>
          </a:p>
          <a:p>
            <a:r>
              <a:rPr lang="en-US" dirty="0"/>
              <a:t>In Multi-carrier code division multiple access (MC-CDMA), also known as OFDM-CDMA, OFDM is combined with CDMA spread spectrum communication for coding separation of the users. Co-channel interference can be mitigated, meaning that manual fixed channel allocation (FCA) frequency planning is simplified, or complex dynamic channel allocation(DCA) schemes are avoided.</a:t>
            </a:r>
          </a:p>
          <a:p>
            <a:endParaRPr lang="en-US" dirty="0"/>
          </a:p>
        </p:txBody>
      </p:sp>
    </p:spTree>
    <p:extLst>
      <p:ext uri="{BB962C8B-B14F-4D97-AF65-F5344CB8AC3E}">
        <p14:creationId xmlns:p14="http://schemas.microsoft.com/office/powerpoint/2010/main" val="3743247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Transmitter Power Amplifier</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A</a:t>
            </a:r>
            <a:r>
              <a:rPr lang="en-US" dirty="0" smtClean="0"/>
              <a:t>n </a:t>
            </a:r>
            <a:r>
              <a:rPr lang="en-US" dirty="0"/>
              <a:t>OFDM signal exhibits a high peak-to-average power ratio (PAPR) because the independent phases of the sub-carriers mean that they will often combine constructively. Handling this high PAPR requires:</a:t>
            </a:r>
          </a:p>
          <a:p>
            <a:r>
              <a:rPr lang="en-US" dirty="0"/>
              <a:t>A</a:t>
            </a:r>
            <a:r>
              <a:rPr lang="en-US" dirty="0" smtClean="0"/>
              <a:t> </a:t>
            </a:r>
            <a:r>
              <a:rPr lang="en-US" dirty="0"/>
              <a:t>high-resolution digital-to-analogue converter (DAC) in the transmitter</a:t>
            </a:r>
          </a:p>
          <a:p>
            <a:r>
              <a:rPr lang="en-US" dirty="0" smtClean="0"/>
              <a:t>A high-resolution</a:t>
            </a:r>
            <a:r>
              <a:rPr lang="en-US" dirty="0"/>
              <a:t> analogue-to-digital converter (ADC) in the receiver</a:t>
            </a:r>
          </a:p>
          <a:p>
            <a:r>
              <a:rPr lang="en-US" dirty="0"/>
              <a:t>A</a:t>
            </a:r>
            <a:r>
              <a:rPr lang="en-US" dirty="0" smtClean="0"/>
              <a:t> </a:t>
            </a:r>
            <a:r>
              <a:rPr lang="en-US" dirty="0"/>
              <a:t>linear signal chain.</a:t>
            </a:r>
          </a:p>
          <a:p>
            <a:pPr marL="0" indent="0">
              <a:buNone/>
            </a:pPr>
            <a:r>
              <a:rPr lang="en-US" dirty="0"/>
              <a:t>Any non-linearity in the signal chain will cause intermodulation distortion that</a:t>
            </a:r>
          </a:p>
          <a:p>
            <a:r>
              <a:rPr lang="en-US" dirty="0"/>
              <a:t>raises the noise floor</a:t>
            </a:r>
          </a:p>
          <a:p>
            <a:r>
              <a:rPr lang="en-US" dirty="0"/>
              <a:t>may cause inter-carrier interference</a:t>
            </a:r>
          </a:p>
          <a:p>
            <a:r>
              <a:rPr lang="en-US" dirty="0"/>
              <a:t>generates out-of-band spurious radiation.</a:t>
            </a:r>
          </a:p>
          <a:p>
            <a:endParaRPr lang="en-US" dirty="0"/>
          </a:p>
        </p:txBody>
      </p:sp>
    </p:spTree>
    <p:extLst>
      <p:ext uri="{BB962C8B-B14F-4D97-AF65-F5344CB8AC3E}">
        <p14:creationId xmlns:p14="http://schemas.microsoft.com/office/powerpoint/2010/main" val="1254856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910" y="423081"/>
            <a:ext cx="10807890" cy="5753882"/>
          </a:xfrm>
        </p:spPr>
        <p:txBody>
          <a:bodyPr/>
          <a:lstStyle/>
          <a:p>
            <a:r>
              <a:rPr lang="en-US" dirty="0"/>
              <a:t>The linearity requirement is demanding, especially for transmitter RF output circuitry where amplifiers are often designed to be non-linear in order to </a:t>
            </a:r>
            <a:r>
              <a:rPr lang="en-US" dirty="0" smtClean="0"/>
              <a:t>minimize </a:t>
            </a:r>
            <a:r>
              <a:rPr lang="en-US" dirty="0"/>
              <a:t>power consumption. In practical OFDM systems a small amount of peak clipping is allowed to limit the PAPR in a judicious trade-off against the above consequences. However, the transmitter output filter which is required to reduce out-of-band spurs to legal levels has the effect of restoring peak levels that were clipped, so clipping is not an effective way to reduce PAPR.</a:t>
            </a:r>
          </a:p>
          <a:p>
            <a:r>
              <a:rPr lang="en-US" dirty="0"/>
              <a:t>Although the spectral efficiency of OFDM is attractive for both terrestrial and space communications, the high PAPR requirements have so far limited OFDM applications to terrestrial systems.</a:t>
            </a:r>
          </a:p>
          <a:p>
            <a:endParaRPr lang="en-US" dirty="0"/>
          </a:p>
        </p:txBody>
      </p:sp>
    </p:spTree>
    <p:extLst>
      <p:ext uri="{BB962C8B-B14F-4D97-AF65-F5344CB8AC3E}">
        <p14:creationId xmlns:p14="http://schemas.microsoft.com/office/powerpoint/2010/main" val="298035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t>Communications Growth	</a:t>
            </a:r>
          </a:p>
          <a:p>
            <a:r>
              <a:rPr lang="en-US" dirty="0" smtClean="0"/>
              <a:t>Different Generations of Technology	</a:t>
            </a:r>
          </a:p>
          <a:p>
            <a:r>
              <a:rPr lang="en-US" dirty="0" smtClean="0"/>
              <a:t>1G systems- Analog Switching Techniques. Frequency Division Multiple Access</a:t>
            </a:r>
          </a:p>
          <a:p>
            <a:r>
              <a:rPr lang="en-US" dirty="0" smtClean="0"/>
              <a:t>2G Systems-Digital Switching, Time Division Multiple Access</a:t>
            </a:r>
          </a:p>
          <a:p>
            <a:r>
              <a:rPr lang="en-US" dirty="0" smtClean="0"/>
              <a:t>3G systems- Code Division Multiple Access, More Mobility, </a:t>
            </a:r>
          </a:p>
          <a:p>
            <a:r>
              <a:rPr lang="en-US" dirty="0" smtClean="0"/>
              <a:t>4G systems-Orthogonal Frequency Division Access, Global Mobility.</a:t>
            </a:r>
          </a:p>
          <a:p>
            <a:r>
              <a:rPr lang="en-US" dirty="0" smtClean="0"/>
              <a:t>5G </a:t>
            </a:r>
            <a:r>
              <a:rPr lang="en-US" dirty="0" smtClean="0"/>
              <a:t>systems-MIMO-OFDM</a:t>
            </a:r>
            <a:endParaRPr lang="en-US" dirty="0" smtClean="0"/>
          </a:p>
          <a:p>
            <a:endParaRPr lang="en-US" dirty="0" smtClean="0"/>
          </a:p>
        </p:txBody>
      </p:sp>
    </p:spTree>
    <p:extLst>
      <p:ext uri="{BB962C8B-B14F-4D97-AF65-F5344CB8AC3E}">
        <p14:creationId xmlns:p14="http://schemas.microsoft.com/office/powerpoint/2010/main" val="2627509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OFDM with Multiple Input Multiple Output(MIMO)</a:t>
            </a:r>
            <a:endParaRPr lang="en-US" dirty="0"/>
          </a:p>
        </p:txBody>
      </p:sp>
      <p:pic>
        <p:nvPicPr>
          <p:cNvPr id="2050" name="Picture 2" descr="http://users.ece.utexas.edu/~jandrews/molabview_files/mimoofdm.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2890" y="2101755"/>
            <a:ext cx="9362364" cy="319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435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37" y="395785"/>
            <a:ext cx="10971663" cy="5781178"/>
          </a:xfrm>
        </p:spPr>
        <p:txBody>
          <a:bodyPr/>
          <a:lstStyle/>
          <a:p>
            <a:r>
              <a:rPr lang="en-US" dirty="0" smtClean="0"/>
              <a:t>MIMO-OFDM is a popular wireless communication technique used in 4G and will be used in 5G technology.</a:t>
            </a:r>
          </a:p>
          <a:p>
            <a:r>
              <a:rPr lang="en-US" dirty="0" smtClean="0"/>
              <a:t>It couples and combines both aspects of MIMO and OFDM</a:t>
            </a:r>
          </a:p>
          <a:p>
            <a:r>
              <a:rPr lang="en-US" dirty="0" smtClean="0"/>
              <a:t>MIMO- Multiple Input Multiple Output signifies multiplying capacity by transmitting different signals through multiple antennas simultaneously.</a:t>
            </a:r>
          </a:p>
          <a:p>
            <a:r>
              <a:rPr lang="en-US" dirty="0" smtClean="0"/>
              <a:t>OFDM-multiple subcarriers as stated earlier </a:t>
            </a:r>
          </a:p>
          <a:p>
            <a:r>
              <a:rPr lang="en-US" dirty="0"/>
              <a:t>MIMO-OFDM is the foundation for most advanced wireless local area </a:t>
            </a:r>
            <a:r>
              <a:rPr lang="en-US" dirty="0" smtClean="0"/>
              <a:t>network because </a:t>
            </a:r>
            <a:r>
              <a:rPr lang="en-US" dirty="0"/>
              <a:t>it achieves the greatest spectral efficiency </a:t>
            </a:r>
            <a:r>
              <a:rPr lang="en-US" dirty="0" smtClean="0"/>
              <a:t>and therefore</a:t>
            </a:r>
            <a:r>
              <a:rPr lang="en-US" dirty="0"/>
              <a:t>, delivers the highest capacity and data </a:t>
            </a:r>
            <a:r>
              <a:rPr lang="en-US" dirty="0" smtClean="0"/>
              <a:t>throughput.</a:t>
            </a:r>
          </a:p>
          <a:p>
            <a:r>
              <a:rPr lang="en-US" dirty="0"/>
              <a:t>While multiple transmit antennas can be used for beamforming, and multiple receive antennas can be used for </a:t>
            </a:r>
            <a:r>
              <a:rPr lang="en-US" dirty="0" smtClean="0"/>
              <a:t>diversity, MIMO generalizes multiply spectral efficiency.</a:t>
            </a:r>
            <a:endParaRPr lang="en-US" dirty="0"/>
          </a:p>
        </p:txBody>
      </p:sp>
    </p:spTree>
    <p:extLst>
      <p:ext uri="{BB962C8B-B14F-4D97-AF65-F5344CB8AC3E}">
        <p14:creationId xmlns:p14="http://schemas.microsoft.com/office/powerpoint/2010/main" val="2038115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a:t>
            </a:r>
            <a:endParaRPr lang="en-US" dirty="0"/>
          </a:p>
        </p:txBody>
      </p:sp>
      <p:sp>
        <p:nvSpPr>
          <p:cNvPr id="3" name="Content Placeholder 2"/>
          <p:cNvSpPr>
            <a:spLocks noGrp="1"/>
          </p:cNvSpPr>
          <p:nvPr>
            <p:ph idx="1"/>
          </p:nvPr>
        </p:nvSpPr>
        <p:spPr/>
        <p:txBody>
          <a:bodyPr>
            <a:normAutofit fontScale="77500" lnSpcReduction="20000"/>
          </a:bodyPr>
          <a:lstStyle/>
          <a:p>
            <a:r>
              <a:rPr lang="en-US" dirty="0"/>
              <a:t>OFDM enables reliable broadband communications by distributing user data across a number of closely spaced, narrowband </a:t>
            </a:r>
            <a:r>
              <a:rPr lang="en-US" dirty="0" smtClean="0"/>
              <a:t>sub channels.</a:t>
            </a:r>
            <a:endParaRPr lang="en-US" baseline="30000" dirty="0"/>
          </a:p>
          <a:p>
            <a:r>
              <a:rPr lang="en-US" dirty="0" smtClean="0"/>
              <a:t>This </a:t>
            </a:r>
            <a:r>
              <a:rPr lang="en-US" dirty="0"/>
              <a:t>arrangement makes it possible to eliminate the biggest obstacle to reliable broadband communications, intersymbol interference (ISI</a:t>
            </a:r>
            <a:r>
              <a:rPr lang="en-US" dirty="0" smtClean="0"/>
              <a:t>).</a:t>
            </a:r>
          </a:p>
          <a:p>
            <a:r>
              <a:rPr lang="en-US" dirty="0" smtClean="0"/>
              <a:t> </a:t>
            </a:r>
            <a:r>
              <a:rPr lang="en-US" dirty="0"/>
              <a:t>ISI occurs when the overlap between consecutive symbols is large compared to the symbols’ duration. Normally, high data rates require shorter duration symbols, increasing the risk of ISI</a:t>
            </a:r>
            <a:r>
              <a:rPr lang="en-US" dirty="0" smtClean="0"/>
              <a:t>.</a:t>
            </a:r>
          </a:p>
          <a:p>
            <a:r>
              <a:rPr lang="en-US" dirty="0" smtClean="0"/>
              <a:t> </a:t>
            </a:r>
            <a:r>
              <a:rPr lang="en-US" dirty="0"/>
              <a:t>By dividing a high-rate data stream into numerous low-rate data streams, OFDM enables longer duration symbols. A cyclic prefix (CP) may be inserted to create a (time) guard interval that prevents ISI entirely. </a:t>
            </a:r>
            <a:endParaRPr lang="en-US" dirty="0" smtClean="0"/>
          </a:p>
          <a:p>
            <a:r>
              <a:rPr lang="en-US" dirty="0" smtClean="0"/>
              <a:t>If </a:t>
            </a:r>
            <a:r>
              <a:rPr lang="en-US" dirty="0"/>
              <a:t>the guard interval is longer than the delay spread—the difference in delays experienced by symbols transmitted over the channel—then there will be no overlap between adjacent symbols and consequently no intersymbol interference. </a:t>
            </a:r>
            <a:endParaRPr lang="en-US" dirty="0" smtClean="0"/>
          </a:p>
          <a:p>
            <a:r>
              <a:rPr lang="en-US" dirty="0" smtClean="0"/>
              <a:t>Though </a:t>
            </a:r>
            <a:r>
              <a:rPr lang="en-US" dirty="0"/>
              <a:t>the CP slightly reduces spectral capacity by consuming a small percentage of the available bandwidth, the elimination of ISI makes it an exceedingly worthwhile tradeoff.</a:t>
            </a:r>
          </a:p>
        </p:txBody>
      </p:sp>
    </p:spTree>
    <p:extLst>
      <p:ext uri="{BB962C8B-B14F-4D97-AF65-F5344CB8AC3E}">
        <p14:creationId xmlns:p14="http://schemas.microsoft.com/office/powerpoint/2010/main" val="1953236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313899"/>
            <a:ext cx="11039901" cy="5863064"/>
          </a:xfrm>
        </p:spPr>
        <p:txBody>
          <a:bodyPr/>
          <a:lstStyle/>
          <a:p>
            <a:r>
              <a:rPr lang="en-US" dirty="0"/>
              <a:t>MIMO-OFDM is a particularly powerful combination because MIMO does not attempt to mitigate multipath propagation and OFDM avoids the need for signal equalization. </a:t>
            </a:r>
            <a:endParaRPr lang="en-US" dirty="0" smtClean="0"/>
          </a:p>
          <a:p>
            <a:r>
              <a:rPr lang="en-US" dirty="0" smtClean="0"/>
              <a:t>MIMO-OFDM </a:t>
            </a:r>
            <a:r>
              <a:rPr lang="en-US" dirty="0"/>
              <a:t>can achieve very high spectral efficiency even when the transmitter does not possess channel state information (CSI). </a:t>
            </a:r>
            <a:endParaRPr lang="en-US" dirty="0" smtClean="0"/>
          </a:p>
          <a:p>
            <a:r>
              <a:rPr lang="en-US" dirty="0" smtClean="0"/>
              <a:t>When </a:t>
            </a:r>
            <a:r>
              <a:rPr lang="en-US" dirty="0"/>
              <a:t>the transmitter does possess CSI (which can be obtained through the use of training sequences), it is possible to approach the theoretical channel capacity. </a:t>
            </a:r>
            <a:endParaRPr lang="en-US" dirty="0" smtClean="0"/>
          </a:p>
          <a:p>
            <a:r>
              <a:rPr lang="en-US" dirty="0" smtClean="0"/>
              <a:t>More </a:t>
            </a:r>
            <a:r>
              <a:rPr lang="en-US" dirty="0"/>
              <a:t>recent MIMO-OFDM developments include multi-user MIMO (MU-MIMO), higher order MIMO implementations (greater number of spatial streams), and research concerning “massive MIMO” and “Cooperative MIMO” for inclusion in coming 5G standards.</a:t>
            </a:r>
          </a:p>
          <a:p>
            <a:endParaRPr lang="en-US" dirty="0"/>
          </a:p>
        </p:txBody>
      </p:sp>
    </p:spTree>
    <p:extLst>
      <p:ext uri="{BB962C8B-B14F-4D97-AF65-F5344CB8AC3E}">
        <p14:creationId xmlns:p14="http://schemas.microsoft.com/office/powerpoint/2010/main" val="3727388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normAutofit lnSpcReduction="10000"/>
          </a:bodyPr>
          <a:lstStyle/>
          <a:p>
            <a:r>
              <a:rPr lang="en-US" dirty="0" smtClean="0"/>
              <a:t>Digital Audio Systems</a:t>
            </a:r>
          </a:p>
          <a:p>
            <a:r>
              <a:rPr lang="en-US" dirty="0" smtClean="0"/>
              <a:t>4G technology( LTE and LTE-Advanced)</a:t>
            </a:r>
          </a:p>
          <a:p>
            <a:r>
              <a:rPr lang="en-US" dirty="0" smtClean="0"/>
              <a:t>Digital television Systems</a:t>
            </a:r>
          </a:p>
          <a:p>
            <a:r>
              <a:rPr lang="en-US" dirty="0" smtClean="0"/>
              <a:t>WiMAX</a:t>
            </a:r>
          </a:p>
          <a:p>
            <a:r>
              <a:rPr lang="en-US" dirty="0"/>
              <a:t>Wireless LAN IEEE 802.11a, IEEE 802.11g, IEEE 802.11n, IEEE 802.11ac, and IEEE </a:t>
            </a:r>
            <a:r>
              <a:rPr lang="en-US" dirty="0" smtClean="0"/>
              <a:t>802.11ad;</a:t>
            </a:r>
          </a:p>
          <a:p>
            <a:r>
              <a:rPr lang="en-US" dirty="0" smtClean="0"/>
              <a:t>HIPERLAN/2</a:t>
            </a:r>
          </a:p>
          <a:p>
            <a:r>
              <a:rPr lang="en-US" dirty="0"/>
              <a:t>IEEE 802.16 Broadband Wireless Access System</a:t>
            </a:r>
            <a:r>
              <a:rPr lang="en-US" dirty="0" smtClean="0"/>
              <a:t>.</a:t>
            </a:r>
          </a:p>
          <a:p>
            <a:r>
              <a:rPr lang="en-US" dirty="0" smtClean="0"/>
              <a:t> </a:t>
            </a:r>
            <a:r>
              <a:rPr lang="en-US" dirty="0"/>
              <a:t>Wireless ATM transmission system</a:t>
            </a:r>
            <a:endParaRPr lang="en-US" dirty="0" smtClean="0"/>
          </a:p>
          <a:p>
            <a:pPr marL="0" indent="0">
              <a:buNone/>
            </a:pPr>
            <a:endParaRPr lang="en-US" dirty="0"/>
          </a:p>
        </p:txBody>
      </p:sp>
    </p:spTree>
    <p:extLst>
      <p:ext uri="{BB962C8B-B14F-4D97-AF65-F5344CB8AC3E}">
        <p14:creationId xmlns:p14="http://schemas.microsoft.com/office/powerpoint/2010/main" val="4054156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dirty="0" smtClean="0"/>
              <a:t>High Spectral Efficiency</a:t>
            </a:r>
          </a:p>
          <a:p>
            <a:r>
              <a:rPr lang="en-US" dirty="0" smtClean="0"/>
              <a:t>Robust to multipath distortion</a:t>
            </a:r>
          </a:p>
          <a:p>
            <a:r>
              <a:rPr lang="en-US" dirty="0" smtClean="0"/>
              <a:t>Resistant to Radio Frequency interference</a:t>
            </a:r>
          </a:p>
          <a:p>
            <a:r>
              <a:rPr lang="en-US" dirty="0" smtClean="0"/>
              <a:t>Equalization is Easy-</a:t>
            </a:r>
            <a:r>
              <a:rPr lang="en-US" dirty="0"/>
              <a:t>: OFDM symbols are longer than the maximum delay spread resulting in flat fading channel which can be easily equalized.</a:t>
            </a:r>
            <a:endParaRPr lang="en-US" dirty="0" smtClean="0"/>
          </a:p>
          <a:p>
            <a:r>
              <a:rPr lang="en-US" dirty="0"/>
              <a:t>Flexibility-each transceiver has access to all subcarriers within a cell </a:t>
            </a:r>
            <a:r>
              <a:rPr lang="en-US" dirty="0" smtClean="0"/>
              <a:t>layer.</a:t>
            </a:r>
          </a:p>
          <a:p>
            <a:r>
              <a:rPr lang="en-US" dirty="0"/>
              <a:t>High transmission </a:t>
            </a:r>
            <a:r>
              <a:rPr lang="en-US" dirty="0" smtClean="0"/>
              <a:t>bitrates.</a:t>
            </a:r>
          </a:p>
          <a:p>
            <a:r>
              <a:rPr lang="en-US" dirty="0" smtClean="0"/>
              <a:t> </a:t>
            </a:r>
            <a:r>
              <a:rPr lang="en-US" dirty="0"/>
              <a:t>Chance to cancel any cannel if is affected by </a:t>
            </a:r>
            <a:r>
              <a:rPr lang="en-US" dirty="0" smtClean="0"/>
              <a:t>fading.</a:t>
            </a:r>
          </a:p>
          <a:p>
            <a:endParaRPr lang="en-US" dirty="0"/>
          </a:p>
        </p:txBody>
      </p:sp>
    </p:spTree>
    <p:extLst>
      <p:ext uri="{BB962C8B-B14F-4D97-AF65-F5344CB8AC3E}">
        <p14:creationId xmlns:p14="http://schemas.microsoft.com/office/powerpoint/2010/main" val="3075569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6854" y="368490"/>
            <a:ext cx="10766946" cy="5808473"/>
          </a:xfrm>
        </p:spPr>
        <p:txBody>
          <a:bodyPr>
            <a:normAutofit/>
          </a:bodyPr>
          <a:lstStyle/>
          <a:p>
            <a:r>
              <a:rPr lang="en-US" dirty="0"/>
              <a:t>Multipath delay spread tolerance: OFDM is highly immune to multipath delay spread that causes inter-symbol interference in wireless channels. Since the symbol duration is made larger (by converting a high data rate signal into </a:t>
            </a:r>
            <a:r>
              <a:rPr lang="en-US" dirty="0" smtClean="0"/>
              <a:t>N low </a:t>
            </a:r>
            <a:r>
              <a:rPr lang="en-US" dirty="0"/>
              <a:t>rate signals), the effect of delay spread is reduced by the same factor. Also by introducing the concepts of guard time and cyclic extension, the effects of inter-symbol interference (ISI) and inter-carrier interference (ICI) can be </a:t>
            </a:r>
            <a:r>
              <a:rPr lang="en-US" dirty="0" smtClean="0"/>
              <a:t>removed.</a:t>
            </a:r>
          </a:p>
          <a:p>
            <a:r>
              <a:rPr lang="en-US" dirty="0"/>
              <a:t>Immunity to frequency selective fading </a:t>
            </a:r>
            <a:r>
              <a:rPr lang="en-US" dirty="0" smtClean="0"/>
              <a:t>channels: in </a:t>
            </a:r>
            <a:r>
              <a:rPr lang="en-US" dirty="0"/>
              <a:t>the case of OFDM the available bandwidth is split among many orthogonal narrowly spaced sub-carriers. Thus the available channel bandwidth is converted into many narrow flat- fading sub-channels. Hence it can be assumed that the subcarriers experience flat fading only, though the channel gain/phase associated with the sub-carriers may vary. </a:t>
            </a:r>
            <a:endParaRPr lang="en-US" dirty="0" smtClean="0"/>
          </a:p>
          <a:p>
            <a:endParaRPr lang="en-US" dirty="0"/>
          </a:p>
        </p:txBody>
      </p:sp>
    </p:spTree>
    <p:extLst>
      <p:ext uri="{BB962C8B-B14F-4D97-AF65-F5344CB8AC3E}">
        <p14:creationId xmlns:p14="http://schemas.microsoft.com/office/powerpoint/2010/main" val="1830043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High synchronism accuracy. </a:t>
            </a:r>
          </a:p>
          <a:p>
            <a:r>
              <a:rPr lang="en-US" dirty="0" smtClean="0"/>
              <a:t>Multipath </a:t>
            </a:r>
            <a:r>
              <a:rPr lang="en-US" dirty="0"/>
              <a:t>propagation must be avoided in other </a:t>
            </a:r>
            <a:r>
              <a:rPr lang="en-US" dirty="0" smtClean="0"/>
              <a:t>orthogonality </a:t>
            </a:r>
            <a:r>
              <a:rPr lang="en-US" dirty="0"/>
              <a:t>not be </a:t>
            </a:r>
            <a:r>
              <a:rPr lang="en-US" dirty="0" smtClean="0"/>
              <a:t>affected.</a:t>
            </a:r>
          </a:p>
          <a:p>
            <a:r>
              <a:rPr lang="en-US" dirty="0" smtClean="0"/>
              <a:t>Large </a:t>
            </a:r>
            <a:r>
              <a:rPr lang="en-US" dirty="0"/>
              <a:t>peak-to-mean power ratio due to the superposition of all subcarrier signals, this can become a distortion problem</a:t>
            </a:r>
            <a:r>
              <a:rPr lang="en-US" dirty="0" smtClean="0"/>
              <a:t>.</a:t>
            </a:r>
          </a:p>
          <a:p>
            <a:r>
              <a:rPr lang="en-US" dirty="0" smtClean="0"/>
              <a:t> </a:t>
            </a:r>
            <a:r>
              <a:rPr lang="en-US" dirty="0"/>
              <a:t>More complex than single-carrier Modulation. </a:t>
            </a:r>
            <a:endParaRPr lang="en-US" dirty="0" smtClean="0"/>
          </a:p>
          <a:p>
            <a:r>
              <a:rPr lang="en-US" dirty="0" smtClean="0"/>
              <a:t>Requires </a:t>
            </a:r>
            <a:r>
              <a:rPr lang="en-US" dirty="0"/>
              <a:t>a more linear power </a:t>
            </a:r>
            <a:r>
              <a:rPr lang="en-US" dirty="0" smtClean="0"/>
              <a:t>amplifier.</a:t>
            </a:r>
          </a:p>
          <a:p>
            <a:r>
              <a:rPr lang="en-US" dirty="0" smtClean="0"/>
              <a:t>The </a:t>
            </a:r>
            <a:r>
              <a:rPr lang="en-US" dirty="0"/>
              <a:t>OFDM signal has a noise like amplitude with a very large dynamic range, therefore it requires RF power amplifiers with a high peak to average power ratio. </a:t>
            </a:r>
          </a:p>
          <a:p>
            <a:r>
              <a:rPr lang="en-US" dirty="0" smtClean="0"/>
              <a:t>It </a:t>
            </a:r>
            <a:r>
              <a:rPr lang="en-US" dirty="0"/>
              <a:t>is more sensitive to carrier frequency offset and drift than single carrier systems are due to leakage of the DFT. </a:t>
            </a:r>
          </a:p>
          <a:p>
            <a:r>
              <a:rPr lang="en-US" dirty="0" smtClean="0"/>
              <a:t>High </a:t>
            </a:r>
            <a:r>
              <a:rPr lang="en-US" dirty="0"/>
              <a:t>power transmitter amplifiers need </a:t>
            </a:r>
            <a:r>
              <a:rPr lang="en-US" dirty="0" smtClean="0"/>
              <a:t>linearization.</a:t>
            </a:r>
          </a:p>
          <a:p>
            <a:r>
              <a:rPr lang="en-US" dirty="0" smtClean="0"/>
              <a:t>Low </a:t>
            </a:r>
            <a:r>
              <a:rPr lang="en-US" dirty="0"/>
              <a:t>noise receiver amplifiers need large dynamic range. </a:t>
            </a:r>
          </a:p>
          <a:p>
            <a:r>
              <a:rPr lang="en-US" dirty="0" smtClean="0"/>
              <a:t>Capacity </a:t>
            </a:r>
            <a:r>
              <a:rPr lang="en-US" dirty="0"/>
              <a:t>and power loss due to guard interval. </a:t>
            </a:r>
          </a:p>
          <a:p>
            <a:r>
              <a:rPr lang="en-US" dirty="0" smtClean="0"/>
              <a:t>Bandwidth </a:t>
            </a:r>
            <a:r>
              <a:rPr lang="en-US" dirty="0"/>
              <a:t>and power loss due to the guard interval can be significant. </a:t>
            </a:r>
          </a:p>
        </p:txBody>
      </p:sp>
    </p:spTree>
    <p:extLst>
      <p:ext uri="{BB962C8B-B14F-4D97-AF65-F5344CB8AC3E}">
        <p14:creationId xmlns:p14="http://schemas.microsoft.com/office/powerpoint/2010/main" val="2505854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smtClean="0"/>
              <a:t>OFDM is a very beneficial technique when it comes to elimination of ISI and ICI. </a:t>
            </a:r>
            <a:r>
              <a:rPr lang="en-US" dirty="0"/>
              <a:t>B</a:t>
            </a:r>
            <a:r>
              <a:rPr lang="en-US" dirty="0" smtClean="0"/>
              <a:t>eing robust to the multipath spread loss, it </a:t>
            </a:r>
            <a:r>
              <a:rPr lang="en-US" dirty="0"/>
              <a:t>i</a:t>
            </a:r>
            <a:r>
              <a:rPr lang="en-US" dirty="0" smtClean="0"/>
              <a:t>s today a growing technology. It is the backbone of the 4G technology.</a:t>
            </a:r>
          </a:p>
          <a:p>
            <a:r>
              <a:rPr lang="en-US" dirty="0" smtClean="0"/>
              <a:t>Being such a revolutionized technique and from all the simulations, I conclude that with the 5G in development, OFDM promises to be another cornerstone for the technology where Internet of Things and Big Data.</a:t>
            </a:r>
          </a:p>
          <a:p>
            <a:r>
              <a:rPr lang="en-US" dirty="0" smtClean="0"/>
              <a:t>There are also some shortcomings of the technique which can be removed using supportable techniques.</a:t>
            </a:r>
          </a:p>
        </p:txBody>
      </p:sp>
    </p:spTree>
    <p:extLst>
      <p:ext uri="{BB962C8B-B14F-4D97-AF65-F5344CB8AC3E}">
        <p14:creationId xmlns:p14="http://schemas.microsoft.com/office/powerpoint/2010/main" val="3900520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a:t>
            </a:r>
            <a:endParaRPr lang="en-US" dirty="0"/>
          </a:p>
        </p:txBody>
      </p:sp>
      <p:sp>
        <p:nvSpPr>
          <p:cNvPr id="3" name="Subtitle 2"/>
          <p:cNvSpPr>
            <a:spLocks noGrp="1"/>
          </p:cNvSpPr>
          <p:nvPr>
            <p:ph type="subTitle" idx="1"/>
          </p:nvPr>
        </p:nvSpPr>
        <p:spPr/>
        <p:txBody>
          <a:bodyPr/>
          <a:lstStyle/>
          <a:p>
            <a:r>
              <a:rPr lang="en-US" dirty="0" smtClean="0"/>
              <a:t>OFDM SYSTEMS</a:t>
            </a:r>
            <a:endParaRPr lang="en-US" dirty="0"/>
          </a:p>
        </p:txBody>
      </p:sp>
    </p:spTree>
    <p:extLst>
      <p:ext uri="{BB962C8B-B14F-4D97-AF65-F5344CB8AC3E}">
        <p14:creationId xmlns:p14="http://schemas.microsoft.com/office/powerpoint/2010/main" val="2091392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OFDM		</a:t>
            </a:r>
            <a:endParaRPr lang="en-US" dirty="0"/>
          </a:p>
        </p:txBody>
      </p:sp>
      <p:sp>
        <p:nvSpPr>
          <p:cNvPr id="3" name="Content Placeholder 2"/>
          <p:cNvSpPr>
            <a:spLocks noGrp="1"/>
          </p:cNvSpPr>
          <p:nvPr>
            <p:ph idx="1"/>
          </p:nvPr>
        </p:nvSpPr>
        <p:spPr>
          <a:xfrm>
            <a:off x="838200" y="1690688"/>
            <a:ext cx="6668069" cy="4682815"/>
          </a:xfrm>
        </p:spPr>
        <p:txBody>
          <a:bodyPr>
            <a:normAutofit fontScale="92500" lnSpcReduction="10000"/>
          </a:bodyPr>
          <a:lstStyle/>
          <a:p>
            <a:pPr algn="just"/>
            <a:r>
              <a:rPr lang="en-US" dirty="0" smtClean="0"/>
              <a:t>OFDM stands for Orthogonal Frequency </a:t>
            </a:r>
            <a:r>
              <a:rPr lang="en-US" dirty="0"/>
              <a:t>D</a:t>
            </a:r>
            <a:r>
              <a:rPr lang="en-US" dirty="0" smtClean="0"/>
              <a:t>ivision Multiplexing.</a:t>
            </a:r>
          </a:p>
          <a:p>
            <a:pPr algn="just"/>
            <a:r>
              <a:rPr lang="en-US" dirty="0" smtClean="0"/>
              <a:t>PROCESS:</a:t>
            </a:r>
            <a:r>
              <a:rPr lang="en-US" b="1" dirty="0"/>
              <a:t> </a:t>
            </a:r>
            <a:r>
              <a:rPr lang="en-US" dirty="0" smtClean="0"/>
              <a:t>It is </a:t>
            </a:r>
            <a:r>
              <a:rPr lang="en-US" dirty="0"/>
              <a:t>frequency-division multiplexing (FDM) scheme used as a digital multi-carrier modulation method. </a:t>
            </a:r>
            <a:r>
              <a:rPr lang="en-US" dirty="0" smtClean="0"/>
              <a:t>A large </a:t>
            </a:r>
            <a:r>
              <a:rPr lang="en-US" dirty="0"/>
              <a:t>number of closely spaced orthogonal sub-carrier signals are used to carry data on several parallel data streams or channels.</a:t>
            </a:r>
            <a:endParaRPr lang="en-US" dirty="0" smtClean="0"/>
          </a:p>
          <a:p>
            <a:pPr algn="just"/>
            <a:r>
              <a:rPr lang="en-US" dirty="0" smtClean="0"/>
              <a:t>Unlike conventional FDM, this method has the orthogonality concept which prevents any cross-talk and co-channel interference.</a:t>
            </a:r>
          </a:p>
          <a:p>
            <a:pPr algn="just"/>
            <a:r>
              <a:rPr lang="en-US" dirty="0" smtClean="0"/>
              <a:t>OFDM is the basis of the 4G technology.it is popular for wideband digital communications.</a:t>
            </a:r>
          </a:p>
          <a:p>
            <a:pPr algn="just"/>
            <a:endParaRPr lang="en-US" dirty="0" smtClean="0"/>
          </a:p>
        </p:txBody>
      </p:sp>
      <p:pic>
        <p:nvPicPr>
          <p:cNvPr id="4" name="Picture 3"/>
          <p:cNvPicPr>
            <a:picLocks noChangeAspect="1"/>
          </p:cNvPicPr>
          <p:nvPr/>
        </p:nvPicPr>
        <p:blipFill>
          <a:blip r:embed="rId2"/>
          <a:stretch>
            <a:fillRect/>
          </a:stretch>
        </p:blipFill>
        <p:spPr>
          <a:xfrm>
            <a:off x="7751277" y="1690688"/>
            <a:ext cx="4276801" cy="4000427"/>
          </a:xfrm>
          <a:prstGeom prst="rect">
            <a:avLst/>
          </a:prstGeom>
        </p:spPr>
      </p:pic>
    </p:spTree>
    <p:extLst>
      <p:ext uri="{BB962C8B-B14F-4D97-AF65-F5344CB8AC3E}">
        <p14:creationId xmlns:p14="http://schemas.microsoft.com/office/powerpoint/2010/main" val="1193288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OFDM</a:t>
            </a:r>
            <a:endParaRPr lang="en-US" dirty="0"/>
          </a:p>
        </p:txBody>
      </p:sp>
      <p:sp>
        <p:nvSpPr>
          <p:cNvPr id="3" name="Content Placeholder 2"/>
          <p:cNvSpPr>
            <a:spLocks noGrp="1"/>
          </p:cNvSpPr>
          <p:nvPr>
            <p:ph idx="1"/>
          </p:nvPr>
        </p:nvSpPr>
        <p:spPr/>
        <p:txBody>
          <a:bodyPr/>
          <a:lstStyle/>
          <a:p>
            <a:pPr algn="just"/>
            <a:r>
              <a:rPr lang="en-US" dirty="0"/>
              <a:t> </a:t>
            </a:r>
            <a:r>
              <a:rPr lang="en-US" dirty="0" smtClean="0"/>
              <a:t>As OFDM contains multiple sub-carriers,</a:t>
            </a:r>
            <a:r>
              <a:rPr lang="en-US" dirty="0"/>
              <a:t> </a:t>
            </a:r>
            <a:r>
              <a:rPr lang="en-US" dirty="0" smtClean="0"/>
              <a:t>where each  </a:t>
            </a:r>
            <a:r>
              <a:rPr lang="en-US" dirty="0"/>
              <a:t>sub-carrier is modulated with a conventional modulation scheme </a:t>
            </a:r>
            <a:r>
              <a:rPr lang="en-US" dirty="0" smtClean="0"/>
              <a:t>like QPSK, QAMM at low data rates.</a:t>
            </a:r>
          </a:p>
          <a:p>
            <a:pPr algn="just"/>
            <a:r>
              <a:rPr lang="en-US" dirty="0" smtClean="0"/>
              <a:t>The low data rate signals when combined correspondingly form a large data rate system which then facilitates complete and efficient use of the entire frequency band.</a:t>
            </a:r>
          </a:p>
          <a:p>
            <a:pPr algn="just"/>
            <a:r>
              <a:rPr lang="en-US" dirty="0" smtClean="0"/>
              <a:t>Characteristics and Principle of Operation are to be discussed in this project.</a:t>
            </a:r>
            <a:endParaRPr lang="en-US" dirty="0"/>
          </a:p>
        </p:txBody>
      </p:sp>
    </p:spTree>
    <p:extLst>
      <p:ext uri="{BB962C8B-B14F-4D97-AF65-F5344CB8AC3E}">
        <p14:creationId xmlns:p14="http://schemas.microsoft.com/office/powerpoint/2010/main" val="3000687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443484" cy="861540"/>
          </a:xfrm>
        </p:spPr>
        <p:txBody>
          <a:bodyPr>
            <a:normAutofit fontScale="90000"/>
          </a:bodyPr>
          <a:lstStyle/>
          <a:p>
            <a:r>
              <a:rPr lang="en-US" dirty="0" smtClean="0"/>
              <a:t>BLOCK DIAGRAM OF OFDM SYSTEM</a:t>
            </a:r>
            <a:endParaRPr lang="en-US" dirty="0"/>
          </a:p>
        </p:txBody>
      </p:sp>
      <p:pic>
        <p:nvPicPr>
          <p:cNvPr id="1026" name="Picture 2" descr="http://www.wirelesscommunication.nl/reference/chaptr05/ofdm/images/fig5.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5404" y="1349494"/>
            <a:ext cx="7942996" cy="25947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mobile.ecs.soton.ac.uk/comms/ofdm_syste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040" y="4067032"/>
            <a:ext cx="7833814" cy="2422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52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a:t>
            </a:r>
            <a:endParaRPr lang="en-US" dirty="0"/>
          </a:p>
        </p:txBody>
      </p:sp>
      <p:sp>
        <p:nvSpPr>
          <p:cNvPr id="3" name="Content Placeholder 2"/>
          <p:cNvSpPr>
            <a:spLocks noGrp="1"/>
          </p:cNvSpPr>
          <p:nvPr>
            <p:ph idx="1"/>
          </p:nvPr>
        </p:nvSpPr>
        <p:spPr/>
        <p:txBody>
          <a:bodyPr>
            <a:normAutofit lnSpcReduction="10000"/>
          </a:bodyPr>
          <a:lstStyle/>
          <a:p>
            <a:r>
              <a:rPr lang="en-US" dirty="0" smtClean="0"/>
              <a:t>ORTHOGONALITY CONCEPT:</a:t>
            </a:r>
          </a:p>
          <a:p>
            <a:pPr marL="0" indent="0" algn="just">
              <a:buNone/>
            </a:pPr>
            <a:r>
              <a:rPr lang="en-US" dirty="0"/>
              <a:t> </a:t>
            </a:r>
            <a:r>
              <a:rPr lang="en-US" dirty="0" smtClean="0"/>
              <a:t>    All the sub-carriers are orthogonal to each other which thereby prevents cross-talk between the respective bands and eliminates the need of guard band.</a:t>
            </a:r>
          </a:p>
          <a:p>
            <a:pPr algn="just"/>
            <a:r>
              <a:rPr lang="en-US" dirty="0" smtClean="0"/>
              <a:t>It also has the advantage of not requiring sub-filters for each channel unlike conventional Frequency Division Multiplexing (FDM).</a:t>
            </a:r>
          </a:p>
          <a:p>
            <a:pPr algn="just"/>
            <a:r>
              <a:rPr lang="en-US" dirty="0" smtClean="0"/>
              <a:t>Each sub-carrier should be spaced at </a:t>
            </a:r>
            <a:r>
              <a:rPr lang="el-GR" dirty="0" smtClean="0"/>
              <a:t>δ</a:t>
            </a:r>
            <a:r>
              <a:rPr lang="en-US" dirty="0" smtClean="0"/>
              <a:t>F=K/T, where </a:t>
            </a:r>
          </a:p>
          <a:p>
            <a:pPr marL="0" indent="0" algn="just">
              <a:buNone/>
            </a:pPr>
            <a:r>
              <a:rPr lang="el-GR" dirty="0" smtClean="0"/>
              <a:t>δ</a:t>
            </a:r>
            <a:r>
              <a:rPr lang="en-US" dirty="0" smtClean="0"/>
              <a:t>F=sub-carrier spacing, K=any positive integer, T=receiver window size.</a:t>
            </a:r>
          </a:p>
          <a:p>
            <a:pPr algn="just"/>
            <a:r>
              <a:rPr lang="en-US" dirty="0" smtClean="0"/>
              <a:t>Orthogonality allows high spectral efficiency because  with a  symbol rate near the </a:t>
            </a:r>
            <a:r>
              <a:rPr lang="en-US" dirty="0" err="1" smtClean="0"/>
              <a:t>Nyquist</a:t>
            </a:r>
            <a:r>
              <a:rPr lang="en-US" dirty="0" smtClean="0"/>
              <a:t> rate, it utilizes the complete frequency band.</a:t>
            </a:r>
            <a:endParaRPr lang="en-US" dirty="0"/>
          </a:p>
        </p:txBody>
      </p:sp>
    </p:spTree>
    <p:extLst>
      <p:ext uri="{BB962C8B-B14F-4D97-AF65-F5344CB8AC3E}">
        <p14:creationId xmlns:p14="http://schemas.microsoft.com/office/powerpoint/2010/main" val="3897564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797" y="450376"/>
            <a:ext cx="10726003" cy="5726587"/>
          </a:xfrm>
        </p:spPr>
        <p:txBody>
          <a:bodyPr/>
          <a:lstStyle/>
          <a:p>
            <a:r>
              <a:rPr lang="en-US" dirty="0" smtClean="0"/>
              <a:t>OFDM requires very strong synergy between transmitter and receiver. If the sub-carriers are not orthogonal, it can induce Inter-Carrier Interference (ICI) between the consecutive bands.</a:t>
            </a:r>
          </a:p>
          <a:p>
            <a:r>
              <a:rPr lang="en-US" dirty="0" smtClean="0"/>
              <a:t>Even the frequency deviation might make the orthogonal carriers non-orthogonal, this situation gets worse when multipath reflections comes into picture.</a:t>
            </a:r>
          </a:p>
          <a:p>
            <a:r>
              <a:rPr lang="en-US" dirty="0" smtClean="0"/>
              <a:t>So, to prevent the interference and ICI, cyclic prefix is used as a scheme.</a:t>
            </a:r>
          </a:p>
          <a:p>
            <a:r>
              <a:rPr lang="en-US" dirty="0" smtClean="0"/>
              <a:t>An example of Cyclic Prefix is using short filters at the transmitter output </a:t>
            </a:r>
            <a:r>
              <a:rPr lang="en-US" dirty="0"/>
              <a:t>in order to perform a </a:t>
            </a:r>
            <a:r>
              <a:rPr lang="en-US" dirty="0" smtClean="0"/>
              <a:t>pulse </a:t>
            </a:r>
            <a:r>
              <a:rPr lang="en-US" dirty="0"/>
              <a:t>shaping and </a:t>
            </a:r>
            <a:r>
              <a:rPr lang="en-US" dirty="0" smtClean="0"/>
              <a:t>an almost perfect </a:t>
            </a:r>
            <a:r>
              <a:rPr lang="en-US" dirty="0"/>
              <a:t>reconstruction using a single-tap per subcarrier equalization.</a:t>
            </a:r>
            <a:endParaRPr lang="en-US" dirty="0" smtClean="0"/>
          </a:p>
        </p:txBody>
      </p:sp>
    </p:spTree>
    <p:extLst>
      <p:ext uri="{BB962C8B-B14F-4D97-AF65-F5344CB8AC3E}">
        <p14:creationId xmlns:p14="http://schemas.microsoft.com/office/powerpoint/2010/main" val="1622109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842" y="491319"/>
            <a:ext cx="10998958" cy="5685644"/>
          </a:xfrm>
        </p:spPr>
        <p:txBody>
          <a:bodyPr/>
          <a:lstStyle/>
          <a:p>
            <a:r>
              <a:rPr lang="en-US" dirty="0"/>
              <a:t>Modulation T</a:t>
            </a:r>
            <a:r>
              <a:rPr lang="en-US" dirty="0" smtClean="0"/>
              <a:t>echniques: </a:t>
            </a:r>
            <a:r>
              <a:rPr lang="en-US" dirty="0"/>
              <a:t>M</a:t>
            </a:r>
            <a:r>
              <a:rPr lang="en-US" dirty="0" smtClean="0"/>
              <a:t>onocarrier </a:t>
            </a:r>
            <a:r>
              <a:rPr lang="en-US" dirty="0"/>
              <a:t>vs. </a:t>
            </a:r>
            <a:r>
              <a:rPr lang="en-US" dirty="0" smtClean="0"/>
              <a:t>Multicarrier</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Advantages of Multi-Carrier:</a:t>
            </a:r>
          </a:p>
          <a:p>
            <a:r>
              <a:rPr lang="en-US" dirty="0" smtClean="0"/>
              <a:t>Flat fading Per Carrier</a:t>
            </a:r>
          </a:p>
          <a:p>
            <a:r>
              <a:rPr lang="en-US" dirty="0" smtClean="0"/>
              <a:t>Less Inter-Symbol interference</a:t>
            </a:r>
          </a:p>
          <a:p>
            <a:r>
              <a:rPr lang="en-US" dirty="0" smtClean="0"/>
              <a:t>Less Inter-Carrier Interference</a:t>
            </a:r>
          </a:p>
          <a:p>
            <a:r>
              <a:rPr lang="en-US" dirty="0" smtClean="0"/>
              <a:t>N long pulses as compared to a single pulse</a:t>
            </a:r>
            <a:endParaRPr lang="en-US" dirty="0"/>
          </a:p>
        </p:txBody>
      </p:sp>
      <p:pic>
        <p:nvPicPr>
          <p:cNvPr id="4" name="Picture 3"/>
          <p:cNvPicPr>
            <a:picLocks noChangeAspect="1"/>
          </p:cNvPicPr>
          <p:nvPr/>
        </p:nvPicPr>
        <p:blipFill>
          <a:blip r:embed="rId2"/>
          <a:stretch>
            <a:fillRect/>
          </a:stretch>
        </p:blipFill>
        <p:spPr>
          <a:xfrm>
            <a:off x="618016" y="995456"/>
            <a:ext cx="8752108" cy="2648495"/>
          </a:xfrm>
          <a:prstGeom prst="rect">
            <a:avLst/>
          </a:prstGeom>
        </p:spPr>
      </p:pic>
    </p:spTree>
    <p:extLst>
      <p:ext uri="{BB962C8B-B14F-4D97-AF65-F5344CB8AC3E}">
        <p14:creationId xmlns:p14="http://schemas.microsoft.com/office/powerpoint/2010/main" val="221675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Fourier Transform (FFT) Implementation</a:t>
            </a:r>
            <a:endParaRPr lang="en-US" dirty="0"/>
          </a:p>
        </p:txBody>
      </p:sp>
      <p:sp>
        <p:nvSpPr>
          <p:cNvPr id="3" name="Content Placeholder 2"/>
          <p:cNvSpPr>
            <a:spLocks noGrp="1"/>
          </p:cNvSpPr>
          <p:nvPr>
            <p:ph idx="1"/>
          </p:nvPr>
        </p:nvSpPr>
        <p:spPr/>
        <p:txBody>
          <a:bodyPr/>
          <a:lstStyle/>
          <a:p>
            <a:r>
              <a:rPr lang="en-US" dirty="0" smtClean="0"/>
              <a:t>The principle of operation and benefits of OFDM were known during the 1970s, but due to the absence of proper signal processing techniques, it was not economical those days.</a:t>
            </a:r>
          </a:p>
          <a:p>
            <a:r>
              <a:rPr lang="en-US" dirty="0" smtClean="0"/>
              <a:t>Now, due to the advent of low-cost digital signal processing techniques and components, OFDM process ahs become cost-effective.</a:t>
            </a:r>
          </a:p>
          <a:p>
            <a:r>
              <a:rPr lang="en-US" dirty="0" smtClean="0"/>
              <a:t>The time to compute the IFFT and FFT of the symbols will take roughly in the order of microseconds (</a:t>
            </a:r>
            <a:r>
              <a:rPr lang="el-GR" dirty="0" smtClean="0"/>
              <a:t>μ</a:t>
            </a:r>
            <a:r>
              <a:rPr lang="en-US" dirty="0" smtClean="0"/>
              <a:t>s).</a:t>
            </a:r>
          </a:p>
          <a:p>
            <a:r>
              <a:rPr lang="en-US" dirty="0"/>
              <a:t>The computational demand approximately scales linearly with FFT </a:t>
            </a:r>
            <a:r>
              <a:rPr lang="en-US" dirty="0" smtClean="0"/>
              <a:t>size.</a:t>
            </a:r>
          </a:p>
          <a:p>
            <a:pPr marL="0" indent="0">
              <a:buNone/>
            </a:pPr>
            <a:endParaRPr lang="en-US" dirty="0"/>
          </a:p>
        </p:txBody>
      </p:sp>
    </p:spTree>
    <p:extLst>
      <p:ext uri="{BB962C8B-B14F-4D97-AF65-F5344CB8AC3E}">
        <p14:creationId xmlns:p14="http://schemas.microsoft.com/office/powerpoint/2010/main" val="3139731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1378</TotalTime>
  <Words>1695</Words>
  <Application>Microsoft Office PowerPoint</Application>
  <PresentationFormat>Widescreen</PresentationFormat>
  <Paragraphs>149</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DETAILED ANALYSIS OF OFDM SYSTEMS</vt:lpstr>
      <vt:lpstr>INTRODUCTION  </vt:lpstr>
      <vt:lpstr>OFDM  </vt:lpstr>
      <vt:lpstr>BASICS of OFDM</vt:lpstr>
      <vt:lpstr>BLOCK DIAGRAM OF OFDM SYSTEM</vt:lpstr>
      <vt:lpstr>Characteristics  </vt:lpstr>
      <vt:lpstr>PowerPoint Presentation</vt:lpstr>
      <vt:lpstr>PowerPoint Presentation</vt:lpstr>
      <vt:lpstr>Fast Fourier Transform (FFT) Implementation</vt:lpstr>
      <vt:lpstr>Guard Interval Insertion</vt:lpstr>
      <vt:lpstr>EQUALIZATION</vt:lpstr>
      <vt:lpstr>PowerPoint Presentation</vt:lpstr>
      <vt:lpstr>Channel Coding and Interleaving</vt:lpstr>
      <vt:lpstr>PowerPoint Presentation</vt:lpstr>
      <vt:lpstr>Transmission Adaptation</vt:lpstr>
      <vt:lpstr>OFDM with Multiple Access (OFDMA)</vt:lpstr>
      <vt:lpstr>OFDMA</vt:lpstr>
      <vt:lpstr>Linear Transmitter Power Amplifier</vt:lpstr>
      <vt:lpstr>PowerPoint Presentation</vt:lpstr>
      <vt:lpstr>OFDM with Multiple Input Multiple Output(MIMO)</vt:lpstr>
      <vt:lpstr>PowerPoint Presentation</vt:lpstr>
      <vt:lpstr>OPERATION </vt:lpstr>
      <vt:lpstr>PowerPoint Presentation</vt:lpstr>
      <vt:lpstr>APPLICATIONS</vt:lpstr>
      <vt:lpstr>ADVANTAGES</vt:lpstr>
      <vt:lpstr>PowerPoint Presentation</vt:lpstr>
      <vt:lpstr>DISADVANTAGES</vt:lpstr>
      <vt:lpstr>CONCLUSION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ANALYSIS OF OFDM MIMO SYSTEMS</dc:title>
  <dc:creator>Indraneel Sanyal</dc:creator>
  <cp:lastModifiedBy>Indraneel Sanyal</cp:lastModifiedBy>
  <cp:revision>32</cp:revision>
  <dcterms:created xsi:type="dcterms:W3CDTF">2015-04-26T17:42:09Z</dcterms:created>
  <dcterms:modified xsi:type="dcterms:W3CDTF">2015-04-29T15:52:12Z</dcterms:modified>
</cp:coreProperties>
</file>