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4" r:id="rId8"/>
    <p:sldId id="263"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noop%20Yadav\Downloads\Dashboard%20(1).xlsx"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Anoop%20Yadav\Downloads\Dashboard%20(1).xlsx"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Anoop%20Yadav\Downloads\Dashboard%20(1).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Anoop%20Yadav\Downloads\Dashboard%2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noop%20Yadav\Downloads\Dashboard%20(1).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noop%20Yadav\Downloads\Dashboard%20(1).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noop%20Yadav\Downloads\Dashboard%20(1).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Anoop%20Yadav\Downloads\Dashboard%20(1).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Anoop%20Yadav\Downloads\Dashboard%20(1).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Anoop%20Yadav\Downloads\Dashboard%20(1).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Anoop%20Yadav\Downloads\Dashboard%20(1).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Anoop%20Yadav\Downloads\Dashboard%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(1).xlsx]Total sales over year!Total sales trend over year</c:name>
    <c:fmtId val="-1"/>
  </c:pivotSource>
  <c:chart>
    <c:title>
      <c:tx>
        <c:rich>
          <a:bodyPr rot="0" spcFirstLastPara="1" vertOverflow="ellipsis" vert="horz" wrap="square" anchor="ctr" anchorCtr="1"/>
          <a:lstStyle/>
          <a:p>
            <a:pPr>
              <a:defRPr lang="en-US" sz="2800" b="1" i="0" u="none" strike="noStrike" kern="1200" spc="0" baseline="0">
                <a:solidFill>
                  <a:schemeClr val="tx1">
                    <a:lumMod val="65000"/>
                    <a:lumOff val="35000"/>
                  </a:schemeClr>
                </a:solidFill>
                <a:latin typeface="+mn-lt"/>
                <a:ea typeface="+mn-ea"/>
                <a:cs typeface="+mn-cs"/>
              </a:defRPr>
            </a:pPr>
            <a:r>
              <a:rPr lang="en-US" sz="2800" b="1" dirty="0"/>
              <a:t>Total</a:t>
            </a:r>
            <a:r>
              <a:rPr lang="en-US" sz="2800" b="1" baseline="0" dirty="0"/>
              <a:t> sales trends</a:t>
            </a:r>
            <a:endParaRPr lang="en-US" sz="2800" b="1" dirty="0"/>
          </a:p>
        </c:rich>
      </c:tx>
      <c:layout/>
      <c:overlay val="0"/>
      <c:spPr>
        <a:noFill/>
        <a:ln>
          <a:noFill/>
        </a:ln>
        <a:effectLst/>
      </c:spPr>
    </c:title>
    <c:autoTitleDeleted val="0"/>
    <c:plotArea>
      <c:layout>
        <c:manualLayout>
          <c:layoutTarget val="inner"/>
          <c:xMode val="edge"/>
          <c:yMode val="edge"/>
          <c:x val="0.0692547554475025"/>
          <c:y val="0.129185129273635"/>
          <c:w val="0.816477677806279"/>
          <c:h val="0.652704586042388"/>
        </c:manualLayout>
      </c:layout>
      <c:lineChart>
        <c:grouping val="standard"/>
        <c:varyColors val="0"/>
        <c:ser>
          <c:idx val="0"/>
          <c:order val="0"/>
          <c:tx>
            <c:strRef>
              <c:f>'Total sales over year'!$Q$5:$Q$6</c:f>
              <c:strCache>
                <c:ptCount val="1"/>
                <c:pt idx="0">
                  <c:v>AC</c:v>
                </c:pt>
              </c:strCache>
            </c:strRef>
          </c:tx>
          <c:spPr>
            <a:ln w="28575" cap="rnd">
              <a:solidFill>
                <a:schemeClr val="accent1"/>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year'!$Q$7:$Q$32</c:f>
              <c:numCache>
                <c:formatCode>General</c:formatCode>
                <c:ptCount val="22"/>
                <c:pt idx="2">
                  <c:v>723.149993896484</c:v>
                </c:pt>
                <c:pt idx="3">
                  <c:v>597.399993896484</c:v>
                </c:pt>
                <c:pt idx="4">
                  <c:v>530.179985046387</c:v>
                </c:pt>
                <c:pt idx="5">
                  <c:v>1351.50997161865</c:v>
                </c:pt>
                <c:pt idx="6">
                  <c:v>2382.64002609253</c:v>
                </c:pt>
                <c:pt idx="7">
                  <c:v>510.269992828369</c:v>
                </c:pt>
                <c:pt idx="8">
                  <c:v>794.399978637695</c:v>
                </c:pt>
                <c:pt idx="9">
                  <c:v>765.830009460449</c:v>
                </c:pt>
                <c:pt idx="10">
                  <c:v>2029.22996520996</c:v>
                </c:pt>
                <c:pt idx="11">
                  <c:v>863.800006866455</c:v>
                </c:pt>
                <c:pt idx="12">
                  <c:v>945.159969329834</c:v>
                </c:pt>
                <c:pt idx="13">
                  <c:v>1409.57998657227</c:v>
                </c:pt>
                <c:pt idx="14">
                  <c:v>1157.8899974823</c:v>
                </c:pt>
                <c:pt idx="15">
                  <c:v>299.219993591309</c:v>
                </c:pt>
                <c:pt idx="16">
                  <c:v>164.669998168945</c:v>
                </c:pt>
                <c:pt idx="17">
                  <c:v>588.170001983643</c:v>
                </c:pt>
                <c:pt idx="18">
                  <c:v>1501.41998291016</c:v>
                </c:pt>
                <c:pt idx="19">
                  <c:v>597.260009765625</c:v>
                </c:pt>
                <c:pt idx="20">
                  <c:v>1769.94999694824</c:v>
                </c:pt>
                <c:pt idx="21">
                  <c:v>604.520011901855</c:v>
                </c:pt>
              </c:numCache>
            </c:numRef>
          </c:val>
          <c:smooth val="0"/>
        </c:ser>
        <c:ser>
          <c:idx val="1"/>
          <c:order val="1"/>
          <c:tx>
            <c:strRef>
              <c:f>'Total sales over year'!$R$5:$R$6</c:f>
              <c:strCache>
                <c:ptCount val="1"/>
                <c:pt idx="0">
                  <c:v>AL</c:v>
                </c:pt>
              </c:strCache>
            </c:strRef>
          </c:tx>
          <c:spPr>
            <a:ln w="28575" cap="rnd">
              <a:solidFill>
                <a:schemeClr val="accent2"/>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year'!$R$7:$R$32</c:f>
              <c:numCache>
                <c:formatCode>General</c:formatCode>
                <c:ptCount val="22"/>
                <c:pt idx="0">
                  <c:v>76.5999984741211</c:v>
                </c:pt>
                <c:pt idx="2">
                  <c:v>454.360015869141</c:v>
                </c:pt>
                <c:pt idx="3">
                  <c:v>2967.86997044086</c:v>
                </c:pt>
                <c:pt idx="4">
                  <c:v>1421.50002288818</c:v>
                </c:pt>
                <c:pt idx="5">
                  <c:v>5169.93001937866</c:v>
                </c:pt>
                <c:pt idx="6">
                  <c:v>5634.42000579834</c:v>
                </c:pt>
                <c:pt idx="7">
                  <c:v>1276.02000808716</c:v>
                </c:pt>
                <c:pt idx="8">
                  <c:v>2855.8099899292</c:v>
                </c:pt>
                <c:pt idx="9">
                  <c:v>9558.32004547119</c:v>
                </c:pt>
                <c:pt idx="10">
                  <c:v>5093.78002166748</c:v>
                </c:pt>
                <c:pt idx="11">
                  <c:v>6341.59001541138</c:v>
                </c:pt>
                <c:pt idx="12">
                  <c:v>7441.47001647949</c:v>
                </c:pt>
                <c:pt idx="13">
                  <c:v>2680.76003646851</c:v>
                </c:pt>
                <c:pt idx="14">
                  <c:v>6218.42004013062</c:v>
                </c:pt>
                <c:pt idx="15">
                  <c:v>5680.85004806519</c:v>
                </c:pt>
                <c:pt idx="16">
                  <c:v>7465.30993652344</c:v>
                </c:pt>
                <c:pt idx="17">
                  <c:v>7006.46005868912</c:v>
                </c:pt>
                <c:pt idx="18">
                  <c:v>4393.09998703003</c:v>
                </c:pt>
                <c:pt idx="19">
                  <c:v>4852.92998504639</c:v>
                </c:pt>
                <c:pt idx="20">
                  <c:v>4692.58000946045</c:v>
                </c:pt>
                <c:pt idx="21">
                  <c:v>2913.71000671387</c:v>
                </c:pt>
              </c:numCache>
            </c:numRef>
          </c:val>
          <c:smooth val="0"/>
        </c:ser>
        <c:ser>
          <c:idx val="2"/>
          <c:order val="2"/>
          <c:tx>
            <c:strRef>
              <c:f>'Total sales over year'!$S$5:$S$6</c:f>
              <c:strCache>
                <c:ptCount val="1"/>
                <c:pt idx="0">
                  <c:v>AM</c:v>
                </c:pt>
              </c:strCache>
            </c:strRef>
          </c:tx>
          <c:spPr>
            <a:ln w="28575" cap="rnd">
              <a:solidFill>
                <a:schemeClr val="accent3"/>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year'!$S$7:$S$32</c:f>
              <c:numCache>
                <c:formatCode>General</c:formatCode>
                <c:ptCount val="22"/>
                <c:pt idx="3">
                  <c:v>1122.54000473022</c:v>
                </c:pt>
                <c:pt idx="4">
                  <c:v>793.389999389648</c:v>
                </c:pt>
                <c:pt idx="5">
                  <c:v>1176.23000621796</c:v>
                </c:pt>
                <c:pt idx="6">
                  <c:v>1244.48999595642</c:v>
                </c:pt>
                <c:pt idx="7">
                  <c:v>204.839996337891</c:v>
                </c:pt>
                <c:pt idx="8">
                  <c:v>951.399993896484</c:v>
                </c:pt>
                <c:pt idx="9">
                  <c:v>1483.4100112915</c:v>
                </c:pt>
                <c:pt idx="10">
                  <c:v>1518.43997573853</c:v>
                </c:pt>
                <c:pt idx="11">
                  <c:v>164.559997558594</c:v>
                </c:pt>
                <c:pt idx="12">
                  <c:v>3001.00999832153</c:v>
                </c:pt>
                <c:pt idx="13">
                  <c:v>1173.62000340223</c:v>
                </c:pt>
                <c:pt idx="14">
                  <c:v>3433.46000289917</c:v>
                </c:pt>
                <c:pt idx="15">
                  <c:v>2486.59996795654</c:v>
                </c:pt>
                <c:pt idx="16">
                  <c:v>1434.17002487183</c:v>
                </c:pt>
                <c:pt idx="17">
                  <c:v>893.489990234375</c:v>
                </c:pt>
                <c:pt idx="18">
                  <c:v>2192.48004150391</c:v>
                </c:pt>
                <c:pt idx="19">
                  <c:v>1211.14000701904</c:v>
                </c:pt>
                <c:pt idx="20">
                  <c:v>2598.40998840332</c:v>
                </c:pt>
                <c:pt idx="21">
                  <c:v>512.5</c:v>
                </c:pt>
              </c:numCache>
            </c:numRef>
          </c:val>
          <c:smooth val="0"/>
        </c:ser>
        <c:ser>
          <c:idx val="3"/>
          <c:order val="3"/>
          <c:tx>
            <c:strRef>
              <c:f>'Total sales over year'!$T$5:$T$6</c:f>
              <c:strCache>
                <c:ptCount val="1"/>
                <c:pt idx="0">
                  <c:v>AP</c:v>
                </c:pt>
              </c:strCache>
            </c:strRef>
          </c:tx>
          <c:spPr>
            <a:ln w="28575" cap="rnd">
              <a:solidFill>
                <a:schemeClr val="accent4"/>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year'!$T$7:$T$32</c:f>
              <c:numCache>
                <c:formatCode>General</c:formatCode>
                <c:ptCount val="22"/>
                <c:pt idx="3">
                  <c:v>707.199981689453</c:v>
                </c:pt>
                <c:pt idx="4">
                  <c:v>412.889991760254</c:v>
                </c:pt>
                <c:pt idx="6">
                  <c:v>1387.84997558594</c:v>
                </c:pt>
                <c:pt idx="7">
                  <c:v>369.73999786377</c:v>
                </c:pt>
                <c:pt idx="8">
                  <c:v>292.390014648438</c:v>
                </c:pt>
                <c:pt idx="9">
                  <c:v>384.779998779297</c:v>
                </c:pt>
                <c:pt idx="10">
                  <c:v>499.219993591309</c:v>
                </c:pt>
                <c:pt idx="11">
                  <c:v>1696.74004364014</c:v>
                </c:pt>
                <c:pt idx="12">
                  <c:v>689.169998168945</c:v>
                </c:pt>
                <c:pt idx="13">
                  <c:v>770.559997558594</c:v>
                </c:pt>
                <c:pt idx="14">
                  <c:v>2788.73996734619</c:v>
                </c:pt>
                <c:pt idx="15">
                  <c:v>1086.31001281738</c:v>
                </c:pt>
                <c:pt idx="16">
                  <c:v>704.540016174316</c:v>
                </c:pt>
                <c:pt idx="17">
                  <c:v>1042.80001068115</c:v>
                </c:pt>
                <c:pt idx="18">
                  <c:v>1189.93000793457</c:v>
                </c:pt>
                <c:pt idx="19">
                  <c:v>247.92000579834</c:v>
                </c:pt>
                <c:pt idx="20">
                  <c:v>1613.6300239563</c:v>
                </c:pt>
                <c:pt idx="21">
                  <c:v>257.400009155273</c:v>
                </c:pt>
              </c:numCache>
            </c:numRef>
          </c:val>
          <c:smooth val="0"/>
        </c:ser>
        <c:ser>
          <c:idx val="4"/>
          <c:order val="4"/>
          <c:tx>
            <c:strRef>
              <c:f>'Total sales over year'!$U$5:$U$6</c:f>
              <c:strCache>
                <c:ptCount val="1"/>
                <c:pt idx="0">
                  <c:v>BA</c:v>
                </c:pt>
              </c:strCache>
            </c:strRef>
          </c:tx>
          <c:spPr>
            <a:ln w="28575" cap="rnd">
              <a:solidFill>
                <a:schemeClr val="accent5"/>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year'!$U$7:$U$32</c:f>
              <c:numCache>
                <c:formatCode>General</c:formatCode>
                <c:ptCount val="22"/>
                <c:pt idx="0">
                  <c:v>321.01000213623</c:v>
                </c:pt>
                <c:pt idx="2">
                  <c:v>4325.36999893188</c:v>
                </c:pt>
                <c:pt idx="3">
                  <c:v>8517.46996259689</c:v>
                </c:pt>
                <c:pt idx="4">
                  <c:v>18314.2499790192</c:v>
                </c:pt>
                <c:pt idx="5">
                  <c:v>20394.3402395248</c:v>
                </c:pt>
                <c:pt idx="6">
                  <c:v>19536.110022068</c:v>
                </c:pt>
                <c:pt idx="7">
                  <c:v>22872.9199924469</c:v>
                </c:pt>
                <c:pt idx="8">
                  <c:v>22119.8699789643</c:v>
                </c:pt>
                <c:pt idx="9">
                  <c:v>29358.4101314545</c:v>
                </c:pt>
                <c:pt idx="10">
                  <c:v>27981.9098566771</c:v>
                </c:pt>
                <c:pt idx="11">
                  <c:v>27614.2000214159</c:v>
                </c:pt>
                <c:pt idx="12">
                  <c:v>35449.5499067307</c:v>
                </c:pt>
                <c:pt idx="13">
                  <c:v>32940.4301981926</c:v>
                </c:pt>
                <c:pt idx="14">
                  <c:v>43530.0000960827</c:v>
                </c:pt>
                <c:pt idx="15">
                  <c:v>37605.6400647163</c:v>
                </c:pt>
                <c:pt idx="16">
                  <c:v>43214.859993577</c:v>
                </c:pt>
                <c:pt idx="17">
                  <c:v>36881.740070343</c:v>
                </c:pt>
                <c:pt idx="18">
                  <c:v>42323.5699299574</c:v>
                </c:pt>
                <c:pt idx="19">
                  <c:v>41951.130043745</c:v>
                </c:pt>
                <c:pt idx="20">
                  <c:v>49918.3699398041</c:v>
                </c:pt>
                <c:pt idx="21">
                  <c:v>26099.4498788118</c:v>
                </c:pt>
              </c:numCache>
            </c:numRef>
          </c:val>
          <c:smooth val="0"/>
        </c:ser>
        <c:ser>
          <c:idx val="5"/>
          <c:order val="5"/>
          <c:tx>
            <c:strRef>
              <c:f>'Total sales over year'!$V$5:$V$6</c:f>
              <c:strCache>
                <c:ptCount val="1"/>
                <c:pt idx="0">
                  <c:v>CE</c:v>
                </c:pt>
              </c:strCache>
            </c:strRef>
          </c:tx>
          <c:spPr>
            <a:ln w="28575" cap="rnd">
              <a:solidFill>
                <a:schemeClr val="accent6"/>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year'!$V$7:$V$32</c:f>
              <c:numCache>
                <c:formatCode>General</c:formatCode>
                <c:ptCount val="22"/>
                <c:pt idx="0">
                  <c:v>1885.3800201416</c:v>
                </c:pt>
                <c:pt idx="2">
                  <c:v>1085.13000869751</c:v>
                </c:pt>
                <c:pt idx="3">
                  <c:v>2483.52999448776</c:v>
                </c:pt>
                <c:pt idx="4">
                  <c:v>7158.8399848938</c:v>
                </c:pt>
                <c:pt idx="5">
                  <c:v>6924.79003334045</c:v>
                </c:pt>
                <c:pt idx="6">
                  <c:v>12655.479968071</c:v>
                </c:pt>
                <c:pt idx="7">
                  <c:v>10884.08005476</c:v>
                </c:pt>
                <c:pt idx="8">
                  <c:v>9833.20997619629</c:v>
                </c:pt>
                <c:pt idx="9">
                  <c:v>12957.6699934006</c:v>
                </c:pt>
                <c:pt idx="10">
                  <c:v>19287.0000247955</c:v>
                </c:pt>
                <c:pt idx="11">
                  <c:v>14338.5999832153</c:v>
                </c:pt>
                <c:pt idx="12">
                  <c:v>22128.3699645996</c:v>
                </c:pt>
                <c:pt idx="13">
                  <c:v>12640.2000021935</c:v>
                </c:pt>
                <c:pt idx="14">
                  <c:v>14757.259973526</c:v>
                </c:pt>
                <c:pt idx="15">
                  <c:v>12669.0700340271</c:v>
                </c:pt>
                <c:pt idx="16">
                  <c:v>22201.1998817921</c:v>
                </c:pt>
                <c:pt idx="17">
                  <c:v>19887.9701075554</c:v>
                </c:pt>
                <c:pt idx="18">
                  <c:v>14495.3399734497</c:v>
                </c:pt>
                <c:pt idx="19">
                  <c:v>19726.470277369</c:v>
                </c:pt>
                <c:pt idx="20">
                  <c:v>16582.8100709915</c:v>
                </c:pt>
                <c:pt idx="21">
                  <c:v>11881.5701065063</c:v>
                </c:pt>
              </c:numCache>
            </c:numRef>
          </c:val>
          <c:smooth val="0"/>
        </c:ser>
        <c:ser>
          <c:idx val="6"/>
          <c:order val="6"/>
          <c:tx>
            <c:strRef>
              <c:f>'Total sales over year'!$W$5:$W$6</c:f>
              <c:strCache>
                <c:ptCount val="1"/>
                <c:pt idx="0">
                  <c:v>DF</c:v>
                </c:pt>
              </c:strCache>
            </c:strRef>
          </c:tx>
          <c:spPr>
            <a:ln w="28575" cap="rnd">
              <a:solidFill>
                <a:schemeClr val="accent1">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year'!$W$7:$W$32</c:f>
              <c:numCache>
                <c:formatCode>General</c:formatCode>
                <c:ptCount val="22"/>
                <c:pt idx="0">
                  <c:v>1200.10998535156</c:v>
                </c:pt>
                <c:pt idx="2">
                  <c:v>2104.7499961853</c:v>
                </c:pt>
                <c:pt idx="3">
                  <c:v>10366.599899292</c:v>
                </c:pt>
                <c:pt idx="4">
                  <c:v>7957.28995466232</c:v>
                </c:pt>
                <c:pt idx="5">
                  <c:v>8550.67991065979</c:v>
                </c:pt>
                <c:pt idx="6">
                  <c:v>8687.25002002716</c:v>
                </c:pt>
                <c:pt idx="7">
                  <c:v>9700.35008430481</c:v>
                </c:pt>
                <c:pt idx="8">
                  <c:v>12837.6900596619</c:v>
                </c:pt>
                <c:pt idx="9">
                  <c:v>11396.9299688339</c:v>
                </c:pt>
                <c:pt idx="10">
                  <c:v>15362.9301147461</c:v>
                </c:pt>
                <c:pt idx="11">
                  <c:v>14731.4999639988</c:v>
                </c:pt>
                <c:pt idx="12">
                  <c:v>30196.0198287964</c:v>
                </c:pt>
                <c:pt idx="13">
                  <c:v>19766.6499021053</c:v>
                </c:pt>
                <c:pt idx="14">
                  <c:v>20381.9399642348</c:v>
                </c:pt>
                <c:pt idx="15">
                  <c:v>24650.3899688721</c:v>
                </c:pt>
                <c:pt idx="16">
                  <c:v>24405.5199972987</c:v>
                </c:pt>
                <c:pt idx="17">
                  <c:v>21467.2500052452</c:v>
                </c:pt>
                <c:pt idx="18">
                  <c:v>28836.3599112034</c:v>
                </c:pt>
                <c:pt idx="19">
                  <c:v>22880.2099876404</c:v>
                </c:pt>
                <c:pt idx="20">
                  <c:v>27244.0401113033</c:v>
                </c:pt>
                <c:pt idx="21">
                  <c:v>23421.710105896</c:v>
                </c:pt>
              </c:numCache>
            </c:numRef>
          </c:val>
          <c:smooth val="0"/>
        </c:ser>
        <c:ser>
          <c:idx val="7"/>
          <c:order val="7"/>
          <c:tx>
            <c:strRef>
              <c:f>'Total sales over year'!$X$5:$X$6</c:f>
              <c:strCache>
                <c:ptCount val="1"/>
                <c:pt idx="0">
                  <c:v>ES</c:v>
                </c:pt>
              </c:strCache>
            </c:strRef>
          </c:tx>
          <c:spPr>
            <a:ln w="28575" cap="rnd">
              <a:solidFill>
                <a:schemeClr val="accent2">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year'!$X$7:$X$32</c:f>
              <c:numCache>
                <c:formatCode>General</c:formatCode>
                <c:ptCount val="22"/>
                <c:pt idx="0">
                  <c:v>991.80997467041</c:v>
                </c:pt>
                <c:pt idx="2">
                  <c:v>1010.77998542786</c:v>
                </c:pt>
                <c:pt idx="3">
                  <c:v>4592.36997318268</c:v>
                </c:pt>
                <c:pt idx="4">
                  <c:v>5934.77003097534</c:v>
                </c:pt>
                <c:pt idx="5">
                  <c:v>6381.70000934601</c:v>
                </c:pt>
                <c:pt idx="6">
                  <c:v>14658.6800156832</c:v>
                </c:pt>
                <c:pt idx="7">
                  <c:v>12343.2899837494</c:v>
                </c:pt>
                <c:pt idx="8">
                  <c:v>8879.17003828287</c:v>
                </c:pt>
                <c:pt idx="9">
                  <c:v>15348.5799107552</c:v>
                </c:pt>
                <c:pt idx="10">
                  <c:v>13314.1799983978</c:v>
                </c:pt>
                <c:pt idx="11">
                  <c:v>12667.549937591</c:v>
                </c:pt>
                <c:pt idx="12">
                  <c:v>28402.8299512863</c:v>
                </c:pt>
                <c:pt idx="13">
                  <c:v>14250.5600395203</c:v>
                </c:pt>
                <c:pt idx="14">
                  <c:v>23528.2199611664</c:v>
                </c:pt>
                <c:pt idx="15">
                  <c:v>20332.5299499035</c:v>
                </c:pt>
                <c:pt idx="16">
                  <c:v>20361.2999794483</c:v>
                </c:pt>
                <c:pt idx="17">
                  <c:v>19112.6400337219</c:v>
                </c:pt>
                <c:pt idx="18">
                  <c:v>22037.6700000763</c:v>
                </c:pt>
                <c:pt idx="19">
                  <c:v>20648.4602288604</c:v>
                </c:pt>
                <c:pt idx="20">
                  <c:v>33519.4598286152</c:v>
                </c:pt>
                <c:pt idx="21">
                  <c:v>19366.0999603271</c:v>
                </c:pt>
              </c:numCache>
            </c:numRef>
          </c:val>
          <c:smooth val="0"/>
        </c:ser>
        <c:ser>
          <c:idx val="8"/>
          <c:order val="8"/>
          <c:tx>
            <c:strRef>
              <c:f>'Total sales over year'!$Y$5:$Y$6</c:f>
              <c:strCache>
                <c:ptCount val="1"/>
                <c:pt idx="0">
                  <c:v>GO</c:v>
                </c:pt>
              </c:strCache>
            </c:strRef>
          </c:tx>
          <c:spPr>
            <a:ln w="28575" cap="rnd">
              <a:solidFill>
                <a:schemeClr val="accent3">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year'!$Y$7:$Y$32</c:f>
              <c:numCache>
                <c:formatCode>General</c:formatCode>
                <c:ptCount val="22"/>
                <c:pt idx="0">
                  <c:v>1056.12002182007</c:v>
                </c:pt>
                <c:pt idx="2">
                  <c:v>4658.29003143311</c:v>
                </c:pt>
                <c:pt idx="3">
                  <c:v>2855.54000854492</c:v>
                </c:pt>
                <c:pt idx="4">
                  <c:v>9699.02995872498</c:v>
                </c:pt>
                <c:pt idx="5">
                  <c:v>6346.47002792358</c:v>
                </c:pt>
                <c:pt idx="6">
                  <c:v>18845.5500545502</c:v>
                </c:pt>
                <c:pt idx="7">
                  <c:v>10585.2199668884</c:v>
                </c:pt>
                <c:pt idx="8">
                  <c:v>10576.9699907303</c:v>
                </c:pt>
                <c:pt idx="9">
                  <c:v>15610.9400362968</c:v>
                </c:pt>
                <c:pt idx="10">
                  <c:v>15488.3099956512</c:v>
                </c:pt>
                <c:pt idx="11">
                  <c:v>19277.6798868179</c:v>
                </c:pt>
                <c:pt idx="12">
                  <c:v>24663.5400571823</c:v>
                </c:pt>
                <c:pt idx="13">
                  <c:v>18386.4800701141</c:v>
                </c:pt>
                <c:pt idx="14">
                  <c:v>19964.9499702454</c:v>
                </c:pt>
                <c:pt idx="15">
                  <c:v>21290.4900417328</c:v>
                </c:pt>
                <c:pt idx="16">
                  <c:v>22223.2700300217</c:v>
                </c:pt>
                <c:pt idx="17">
                  <c:v>22262.1999826431</c:v>
                </c:pt>
                <c:pt idx="18">
                  <c:v>27537.770229578</c:v>
                </c:pt>
                <c:pt idx="19">
                  <c:v>17381.3099784851</c:v>
                </c:pt>
                <c:pt idx="20">
                  <c:v>24379.4400863647</c:v>
                </c:pt>
                <c:pt idx="21">
                  <c:v>21204.6500196457</c:v>
                </c:pt>
              </c:numCache>
            </c:numRef>
          </c:val>
          <c:smooth val="0"/>
        </c:ser>
        <c:ser>
          <c:idx val="9"/>
          <c:order val="9"/>
          <c:tx>
            <c:strRef>
              <c:f>'Total sales over year'!$Z$5:$Z$6</c:f>
              <c:strCache>
                <c:ptCount val="1"/>
                <c:pt idx="0">
                  <c:v>MA</c:v>
                </c:pt>
              </c:strCache>
            </c:strRef>
          </c:tx>
          <c:spPr>
            <a:ln w="28575" cap="rnd">
              <a:solidFill>
                <a:schemeClr val="accent4">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year'!$Z$7:$Z$32</c:f>
              <c:numCache>
                <c:formatCode>General</c:formatCode>
                <c:ptCount val="22"/>
                <c:pt idx="0">
                  <c:v>998.850002288818</c:v>
                </c:pt>
                <c:pt idx="2">
                  <c:v>716.469993591309</c:v>
                </c:pt>
                <c:pt idx="3">
                  <c:v>1195.22999191284</c:v>
                </c:pt>
                <c:pt idx="4">
                  <c:v>2722.13998794556</c:v>
                </c:pt>
                <c:pt idx="5">
                  <c:v>3764.04997634888</c:v>
                </c:pt>
                <c:pt idx="6">
                  <c:v>4274.65001296997</c:v>
                </c:pt>
                <c:pt idx="7">
                  <c:v>2224.06001281738</c:v>
                </c:pt>
                <c:pt idx="8">
                  <c:v>7599.89999580383</c:v>
                </c:pt>
                <c:pt idx="9">
                  <c:v>7625.9399523735</c:v>
                </c:pt>
                <c:pt idx="10">
                  <c:v>11223.6900901794</c:v>
                </c:pt>
                <c:pt idx="11">
                  <c:v>12526.9800109863</c:v>
                </c:pt>
                <c:pt idx="12">
                  <c:v>12234.3999710083</c:v>
                </c:pt>
                <c:pt idx="13">
                  <c:v>7281.94003677368</c:v>
                </c:pt>
                <c:pt idx="14">
                  <c:v>11090.6399612427</c:v>
                </c:pt>
                <c:pt idx="15">
                  <c:v>12463.690117836</c:v>
                </c:pt>
                <c:pt idx="16">
                  <c:v>10459.4299812317</c:v>
                </c:pt>
                <c:pt idx="17">
                  <c:v>10023.530040741</c:v>
                </c:pt>
                <c:pt idx="18">
                  <c:v>8589.5400352478</c:v>
                </c:pt>
                <c:pt idx="19">
                  <c:v>7845.37001752853</c:v>
                </c:pt>
                <c:pt idx="20">
                  <c:v>7746.75998306274</c:v>
                </c:pt>
                <c:pt idx="21">
                  <c:v>5200.03002548218</c:v>
                </c:pt>
              </c:numCache>
            </c:numRef>
          </c:val>
          <c:smooth val="0"/>
        </c:ser>
        <c:ser>
          <c:idx val="10"/>
          <c:order val="10"/>
          <c:tx>
            <c:strRef>
              <c:f>'Total sales over year'!$AA$5:$AA$6</c:f>
              <c:strCache>
                <c:ptCount val="1"/>
                <c:pt idx="0">
                  <c:v>MG</c:v>
                </c:pt>
              </c:strCache>
            </c:strRef>
          </c:tx>
          <c:spPr>
            <a:ln w="28575" cap="rnd">
              <a:solidFill>
                <a:schemeClr val="accent5">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year'!$AA$7:$AA$32</c:f>
              <c:numCache>
                <c:formatCode>General</c:formatCode>
                <c:ptCount val="22"/>
                <c:pt idx="0">
                  <c:v>4959.81996917725</c:v>
                </c:pt>
                <c:pt idx="2">
                  <c:v>18070.6299056411</c:v>
                </c:pt>
                <c:pt idx="3">
                  <c:v>33918.1998986602</c:v>
                </c:pt>
                <c:pt idx="4">
                  <c:v>48493.8500058949</c:v>
                </c:pt>
                <c:pt idx="5">
                  <c:v>44909.3000138998</c:v>
                </c:pt>
                <c:pt idx="6">
                  <c:v>57394.4600002561</c:v>
                </c:pt>
                <c:pt idx="7">
                  <c:v>54352.770057559</c:v>
                </c:pt>
                <c:pt idx="8">
                  <c:v>63485.5599633455</c:v>
                </c:pt>
                <c:pt idx="9">
                  <c:v>69008.8500756118</c:v>
                </c:pt>
                <c:pt idx="10">
                  <c:v>82843.4801028967</c:v>
                </c:pt>
                <c:pt idx="11">
                  <c:v>93049.1701313853</c:v>
                </c:pt>
                <c:pt idx="12">
                  <c:v>154131.979907855</c:v>
                </c:pt>
                <c:pt idx="13">
                  <c:v>105468.03985095</c:v>
                </c:pt>
                <c:pt idx="14">
                  <c:v>132693.139708489</c:v>
                </c:pt>
                <c:pt idx="15">
                  <c:v>124282.940130234</c:v>
                </c:pt>
                <c:pt idx="16">
                  <c:v>136213.790047646</c:v>
                </c:pt>
                <c:pt idx="17">
                  <c:v>128829.910027886</c:v>
                </c:pt>
                <c:pt idx="18">
                  <c:v>119510.800251484</c:v>
                </c:pt>
                <c:pt idx="19">
                  <c:v>125358.970024347</c:v>
                </c:pt>
                <c:pt idx="20">
                  <c:v>108762.169686079</c:v>
                </c:pt>
                <c:pt idx="21">
                  <c:v>113583.870318592</c:v>
                </c:pt>
              </c:numCache>
            </c:numRef>
          </c:val>
          <c:smooth val="0"/>
        </c:ser>
        <c:ser>
          <c:idx val="11"/>
          <c:order val="11"/>
          <c:tx>
            <c:strRef>
              <c:f>'Total sales over year'!$AB$5:$AB$6</c:f>
              <c:strCache>
                <c:ptCount val="1"/>
                <c:pt idx="0">
                  <c:v>MS</c:v>
                </c:pt>
              </c:strCache>
            </c:strRef>
          </c:tx>
          <c:spPr>
            <a:ln w="28575" cap="rnd">
              <a:solidFill>
                <a:schemeClr val="accent6">
                  <a:lumMod val="6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year'!$AB$7:$AB$32</c:f>
              <c:numCache>
                <c:formatCode>General</c:formatCode>
                <c:ptCount val="22"/>
                <c:pt idx="2">
                  <c:v>170.360000610352</c:v>
                </c:pt>
                <c:pt idx="3">
                  <c:v>7927.16005325317</c:v>
                </c:pt>
                <c:pt idx="4">
                  <c:v>6992.90016174316</c:v>
                </c:pt>
                <c:pt idx="5">
                  <c:v>2208.44003677368</c:v>
                </c:pt>
                <c:pt idx="6">
                  <c:v>3722.32001304626</c:v>
                </c:pt>
                <c:pt idx="7">
                  <c:v>4442.66006278992</c:v>
                </c:pt>
                <c:pt idx="8">
                  <c:v>4120.78998184204</c:v>
                </c:pt>
                <c:pt idx="9">
                  <c:v>4468.64002227783</c:v>
                </c:pt>
                <c:pt idx="10">
                  <c:v>5569.47999572754</c:v>
                </c:pt>
                <c:pt idx="11">
                  <c:v>7301.77000427246</c:v>
                </c:pt>
                <c:pt idx="12">
                  <c:v>7017.29002213478</c:v>
                </c:pt>
                <c:pt idx="13">
                  <c:v>6005.94995880127</c:v>
                </c:pt>
                <c:pt idx="14">
                  <c:v>12029.8799285889</c:v>
                </c:pt>
                <c:pt idx="15">
                  <c:v>10129.1100254059</c:v>
                </c:pt>
                <c:pt idx="16">
                  <c:v>8588.88998603821</c:v>
                </c:pt>
                <c:pt idx="17">
                  <c:v>7053.14001441002</c:v>
                </c:pt>
                <c:pt idx="18">
                  <c:v>11059.7299976349</c:v>
                </c:pt>
                <c:pt idx="19">
                  <c:v>10765.7500591278</c:v>
                </c:pt>
                <c:pt idx="20">
                  <c:v>8295.34003186226</c:v>
                </c:pt>
                <c:pt idx="21">
                  <c:v>6551.94005203247</c:v>
                </c:pt>
              </c:numCache>
            </c:numRef>
          </c:val>
          <c:smooth val="0"/>
        </c:ser>
        <c:ser>
          <c:idx val="12"/>
          <c:order val="12"/>
          <c:tx>
            <c:strRef>
              <c:f>'Total sales over year'!$AC$5:$AC$6</c:f>
              <c:strCache>
                <c:ptCount val="1"/>
                <c:pt idx="0">
                  <c:v>MT</c:v>
                </c:pt>
              </c:strCache>
            </c:strRef>
          </c:tx>
          <c:spPr>
            <a:ln w="28575" cap="rnd">
              <a:solidFill>
                <a:schemeClr val="accent1">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year'!$AC$7:$AC$32</c:f>
              <c:numCache>
                <c:formatCode>General</c:formatCode>
                <c:ptCount val="22"/>
                <c:pt idx="0">
                  <c:v>101.440002441406</c:v>
                </c:pt>
                <c:pt idx="2">
                  <c:v>1922.78000259399</c:v>
                </c:pt>
                <c:pt idx="3">
                  <c:v>3583.36003112793</c:v>
                </c:pt>
                <c:pt idx="4">
                  <c:v>2702.55001831055</c:v>
                </c:pt>
                <c:pt idx="5">
                  <c:v>3991.56004619598</c:v>
                </c:pt>
                <c:pt idx="6">
                  <c:v>7680.93001556396</c:v>
                </c:pt>
                <c:pt idx="7">
                  <c:v>4843.95005607605</c:v>
                </c:pt>
                <c:pt idx="8">
                  <c:v>11302.1100215912</c:v>
                </c:pt>
                <c:pt idx="9">
                  <c:v>7831.88997554779</c:v>
                </c:pt>
                <c:pt idx="10">
                  <c:v>8167.2200050354</c:v>
                </c:pt>
                <c:pt idx="11">
                  <c:v>12892.8800773621</c:v>
                </c:pt>
                <c:pt idx="12">
                  <c:v>13363.5500073433</c:v>
                </c:pt>
                <c:pt idx="13">
                  <c:v>10560.5400123596</c:v>
                </c:pt>
                <c:pt idx="14">
                  <c:v>12949.0799906254</c:v>
                </c:pt>
                <c:pt idx="15">
                  <c:v>9847.27997779846</c:v>
                </c:pt>
                <c:pt idx="16">
                  <c:v>9981.37997627258</c:v>
                </c:pt>
                <c:pt idx="17">
                  <c:v>13542.4501419067</c:v>
                </c:pt>
                <c:pt idx="18">
                  <c:v>14789.900103569</c:v>
                </c:pt>
                <c:pt idx="19">
                  <c:v>13008.5500965118</c:v>
                </c:pt>
                <c:pt idx="20">
                  <c:v>12645.6799354553</c:v>
                </c:pt>
                <c:pt idx="21">
                  <c:v>5732.64003658295</c:v>
                </c:pt>
              </c:numCache>
            </c:numRef>
          </c:val>
          <c:smooth val="0"/>
        </c:ser>
        <c:ser>
          <c:idx val="13"/>
          <c:order val="13"/>
          <c:tx>
            <c:strRef>
              <c:f>'Total sales over year'!$AD$5:$AD$6</c:f>
              <c:strCache>
                <c:ptCount val="1"/>
                <c:pt idx="0">
                  <c:v>PA</c:v>
                </c:pt>
              </c:strCache>
            </c:strRef>
          </c:tx>
          <c:spPr>
            <a:ln w="28575" cap="rnd">
              <a:solidFill>
                <a:schemeClr val="accent2">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year'!$AD$7:$AD$32</c:f>
              <c:numCache>
                <c:formatCode>General</c:formatCode>
                <c:ptCount val="22"/>
                <c:pt idx="0">
                  <c:v>1283.09000396729</c:v>
                </c:pt>
                <c:pt idx="2">
                  <c:v>1522.92001724243</c:v>
                </c:pt>
                <c:pt idx="3">
                  <c:v>10604.6999855042</c:v>
                </c:pt>
                <c:pt idx="4">
                  <c:v>9072.74002838135</c:v>
                </c:pt>
                <c:pt idx="5">
                  <c:v>6108.21003365517</c:v>
                </c:pt>
                <c:pt idx="6">
                  <c:v>6570.70000648499</c:v>
                </c:pt>
                <c:pt idx="7">
                  <c:v>6610.3500623703</c:v>
                </c:pt>
                <c:pt idx="8">
                  <c:v>5700.97998809814</c:v>
                </c:pt>
                <c:pt idx="9">
                  <c:v>17119.0999383926</c:v>
                </c:pt>
                <c:pt idx="10">
                  <c:v>7731.73993110657</c:v>
                </c:pt>
                <c:pt idx="11">
                  <c:v>8721.80997180939</c:v>
                </c:pt>
                <c:pt idx="12">
                  <c:v>14372.5300121307</c:v>
                </c:pt>
                <c:pt idx="13">
                  <c:v>12382.4000492096</c:v>
                </c:pt>
                <c:pt idx="14">
                  <c:v>16737.8000259399</c:v>
                </c:pt>
                <c:pt idx="15">
                  <c:v>10947.1800231934</c:v>
                </c:pt>
                <c:pt idx="16">
                  <c:v>14787.109828949</c:v>
                </c:pt>
                <c:pt idx="17">
                  <c:v>13825.5500497818</c:v>
                </c:pt>
                <c:pt idx="18">
                  <c:v>9160.54999136925</c:v>
                </c:pt>
                <c:pt idx="19">
                  <c:v>11950.5499596596</c:v>
                </c:pt>
                <c:pt idx="20">
                  <c:v>15851.6399202347</c:v>
                </c:pt>
                <c:pt idx="21">
                  <c:v>10965.9000854492</c:v>
                </c:pt>
              </c:numCache>
            </c:numRef>
          </c:val>
          <c:smooth val="0"/>
        </c:ser>
        <c:ser>
          <c:idx val="14"/>
          <c:order val="14"/>
          <c:tx>
            <c:strRef>
              <c:f>'Total sales over year'!$AE$5:$AE$6</c:f>
              <c:strCache>
                <c:ptCount val="1"/>
                <c:pt idx="0">
                  <c:v>PB</c:v>
                </c:pt>
              </c:strCache>
            </c:strRef>
          </c:tx>
          <c:spPr>
            <a:ln w="28575" cap="rnd">
              <a:solidFill>
                <a:schemeClr val="accent3">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year'!$AE$7:$AE$32</c:f>
              <c:numCache>
                <c:formatCode>General</c:formatCode>
                <c:ptCount val="22"/>
                <c:pt idx="0">
                  <c:v>74.7399978637695</c:v>
                </c:pt>
                <c:pt idx="2">
                  <c:v>463.129981994629</c:v>
                </c:pt>
                <c:pt idx="3">
                  <c:v>2248.30997848511</c:v>
                </c:pt>
                <c:pt idx="4">
                  <c:v>4936.4100112915</c:v>
                </c:pt>
                <c:pt idx="5">
                  <c:v>3562.67999458313</c:v>
                </c:pt>
                <c:pt idx="6">
                  <c:v>3372.49001026154</c:v>
                </c:pt>
                <c:pt idx="7">
                  <c:v>6912.99005126953</c:v>
                </c:pt>
                <c:pt idx="8">
                  <c:v>5527.02993392944</c:v>
                </c:pt>
                <c:pt idx="9">
                  <c:v>3053.10998535156</c:v>
                </c:pt>
                <c:pt idx="10">
                  <c:v>6284.26996231079</c:v>
                </c:pt>
                <c:pt idx="11">
                  <c:v>11515.4901237488</c:v>
                </c:pt>
                <c:pt idx="12">
                  <c:v>5716.22002410889</c:v>
                </c:pt>
                <c:pt idx="13">
                  <c:v>7016.24999427795</c:v>
                </c:pt>
                <c:pt idx="14">
                  <c:v>8022.51998901367</c:v>
                </c:pt>
                <c:pt idx="15">
                  <c:v>6342.92000961304</c:v>
                </c:pt>
                <c:pt idx="16">
                  <c:v>8067.22999191284</c:v>
                </c:pt>
                <c:pt idx="17">
                  <c:v>5516.37000989914</c:v>
                </c:pt>
                <c:pt idx="18">
                  <c:v>5909.59006118774</c:v>
                </c:pt>
                <c:pt idx="19">
                  <c:v>14221.1296882629</c:v>
                </c:pt>
                <c:pt idx="20">
                  <c:v>19940.0299682617</c:v>
                </c:pt>
                <c:pt idx="21">
                  <c:v>9131.74008560181</c:v>
                </c:pt>
              </c:numCache>
            </c:numRef>
          </c:val>
          <c:smooth val="0"/>
        </c:ser>
        <c:ser>
          <c:idx val="15"/>
          <c:order val="15"/>
          <c:tx>
            <c:strRef>
              <c:f>'Total sales over year'!$AF$5:$AF$6</c:f>
              <c:strCache>
                <c:ptCount val="1"/>
                <c:pt idx="0">
                  <c:v>PE</c:v>
                </c:pt>
              </c:strCache>
            </c:strRef>
          </c:tx>
          <c:spPr>
            <a:ln w="28575" cap="rnd">
              <a:solidFill>
                <a:schemeClr val="accent4">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year'!$AF$7:$AF$32</c:f>
              <c:numCache>
                <c:formatCode>General</c:formatCode>
                <c:ptCount val="22"/>
                <c:pt idx="0">
                  <c:v>1543.94998931885</c:v>
                </c:pt>
                <c:pt idx="2">
                  <c:v>2151.92998504639</c:v>
                </c:pt>
                <c:pt idx="3">
                  <c:v>3321.25999069214</c:v>
                </c:pt>
                <c:pt idx="4">
                  <c:v>6519.37997817993</c:v>
                </c:pt>
                <c:pt idx="5">
                  <c:v>4620.23996925354</c:v>
                </c:pt>
                <c:pt idx="6">
                  <c:v>12430.7298641205</c:v>
                </c:pt>
                <c:pt idx="7">
                  <c:v>7108.0199149251</c:v>
                </c:pt>
                <c:pt idx="8">
                  <c:v>11523.3901395798</c:v>
                </c:pt>
                <c:pt idx="9">
                  <c:v>15449.8999912739</c:v>
                </c:pt>
                <c:pt idx="10">
                  <c:v>15529.6000041962</c:v>
                </c:pt>
                <c:pt idx="11">
                  <c:v>20097.2499132156</c:v>
                </c:pt>
                <c:pt idx="12">
                  <c:v>24295.710041523</c:v>
                </c:pt>
                <c:pt idx="13">
                  <c:v>19170.6300296783</c:v>
                </c:pt>
                <c:pt idx="14">
                  <c:v>17198.159986496</c:v>
                </c:pt>
                <c:pt idx="15">
                  <c:v>20136.7599430084</c:v>
                </c:pt>
                <c:pt idx="16">
                  <c:v>26810.1798839569</c:v>
                </c:pt>
                <c:pt idx="17">
                  <c:v>21510.4999995232</c:v>
                </c:pt>
                <c:pt idx="18">
                  <c:v>16506.230047226</c:v>
                </c:pt>
                <c:pt idx="19">
                  <c:v>17821.3800239563</c:v>
                </c:pt>
                <c:pt idx="20">
                  <c:v>30181.2299776077</c:v>
                </c:pt>
                <c:pt idx="21">
                  <c:v>15148.1600017548</c:v>
                </c:pt>
              </c:numCache>
            </c:numRef>
          </c:val>
          <c:smooth val="0"/>
        </c:ser>
        <c:ser>
          <c:idx val="16"/>
          <c:order val="16"/>
          <c:tx>
            <c:strRef>
              <c:f>'Total sales over year'!$AG$5:$AG$6</c:f>
              <c:strCache>
                <c:ptCount val="1"/>
                <c:pt idx="0">
                  <c:v>PI</c:v>
                </c:pt>
              </c:strCache>
            </c:strRef>
          </c:tx>
          <c:spPr>
            <a:ln w="28575" cap="rnd">
              <a:solidFill>
                <a:schemeClr val="accent5">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year'!$AG$7:$AG$32</c:f>
              <c:numCache>
                <c:formatCode>General</c:formatCode>
                <c:ptCount val="22"/>
                <c:pt idx="0">
                  <c:v>246.089996337891</c:v>
                </c:pt>
                <c:pt idx="2">
                  <c:v>1453.98001480103</c:v>
                </c:pt>
                <c:pt idx="3">
                  <c:v>3505.06996154785</c:v>
                </c:pt>
                <c:pt idx="4">
                  <c:v>2636.76000213623</c:v>
                </c:pt>
                <c:pt idx="5">
                  <c:v>2463.67001247406</c:v>
                </c:pt>
                <c:pt idx="6">
                  <c:v>6689.6200170517</c:v>
                </c:pt>
                <c:pt idx="7">
                  <c:v>2626.95999908447</c:v>
                </c:pt>
                <c:pt idx="8">
                  <c:v>2938.76997756958</c:v>
                </c:pt>
                <c:pt idx="9">
                  <c:v>5290.71000480652</c:v>
                </c:pt>
                <c:pt idx="10">
                  <c:v>3574.17000389099</c:v>
                </c:pt>
                <c:pt idx="11">
                  <c:v>4955.0400390625</c:v>
                </c:pt>
                <c:pt idx="12">
                  <c:v>3805.38997364044</c:v>
                </c:pt>
                <c:pt idx="13">
                  <c:v>3508.48002624512</c:v>
                </c:pt>
                <c:pt idx="14">
                  <c:v>8598.06004190445</c:v>
                </c:pt>
                <c:pt idx="15">
                  <c:v>5704.38998413086</c:v>
                </c:pt>
                <c:pt idx="16">
                  <c:v>8158.83006906509</c:v>
                </c:pt>
                <c:pt idx="17">
                  <c:v>12357.3100318909</c:v>
                </c:pt>
                <c:pt idx="18">
                  <c:v>8422.94003677368</c:v>
                </c:pt>
                <c:pt idx="19">
                  <c:v>5999.96002578735</c:v>
                </c:pt>
                <c:pt idx="20">
                  <c:v>8471.10994529724</c:v>
                </c:pt>
                <c:pt idx="21">
                  <c:v>3864.86006164551</c:v>
                </c:pt>
              </c:numCache>
            </c:numRef>
          </c:val>
          <c:smooth val="0"/>
        </c:ser>
        <c:ser>
          <c:idx val="17"/>
          <c:order val="17"/>
          <c:tx>
            <c:strRef>
              <c:f>'Total sales over year'!$AH$5:$AH$6</c:f>
              <c:strCache>
                <c:ptCount val="1"/>
                <c:pt idx="0">
                  <c:v>PR</c:v>
                </c:pt>
              </c:strCache>
            </c:strRef>
          </c:tx>
          <c:spPr>
            <a:ln w="28575" cap="rnd">
              <a:solidFill>
                <a:schemeClr val="accent6">
                  <a:lumMod val="80000"/>
                  <a:lumOff val="2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year'!$AH$7:$AH$32</c:f>
              <c:numCache>
                <c:formatCode>General</c:formatCode>
                <c:ptCount val="22"/>
                <c:pt idx="0">
                  <c:v>2580.35000610352</c:v>
                </c:pt>
                <c:pt idx="1">
                  <c:v>19.6200008392334</c:v>
                </c:pt>
                <c:pt idx="2">
                  <c:v>5985.00000858307</c:v>
                </c:pt>
                <c:pt idx="3">
                  <c:v>20618.3899972439</c:v>
                </c:pt>
                <c:pt idx="4">
                  <c:v>16976.199970603</c:v>
                </c:pt>
                <c:pt idx="5">
                  <c:v>17986.9397640228</c:v>
                </c:pt>
                <c:pt idx="6">
                  <c:v>35559.0101065636</c:v>
                </c:pt>
                <c:pt idx="7">
                  <c:v>25525.0200271606</c:v>
                </c:pt>
                <c:pt idx="8">
                  <c:v>28860.710037142</c:v>
                </c:pt>
                <c:pt idx="9">
                  <c:v>33311.6999162138</c:v>
                </c:pt>
                <c:pt idx="10">
                  <c:v>24802.0299264342</c:v>
                </c:pt>
                <c:pt idx="11">
                  <c:v>37404.6000499725</c:v>
                </c:pt>
                <c:pt idx="12">
                  <c:v>54237.9600401204</c:v>
                </c:pt>
                <c:pt idx="13">
                  <c:v>35097.7098610401</c:v>
                </c:pt>
                <c:pt idx="14">
                  <c:v>51739.5299243927</c:v>
                </c:pt>
                <c:pt idx="15">
                  <c:v>51616.7499065399</c:v>
                </c:pt>
                <c:pt idx="16">
                  <c:v>58854.1500752568</c:v>
                </c:pt>
                <c:pt idx="17">
                  <c:v>76235.2001376152</c:v>
                </c:pt>
                <c:pt idx="18">
                  <c:v>53994.0900814533</c:v>
                </c:pt>
                <c:pt idx="19">
                  <c:v>50248.0600161552</c:v>
                </c:pt>
                <c:pt idx="20">
                  <c:v>53725.4900178909</c:v>
                </c:pt>
                <c:pt idx="21">
                  <c:v>46541.0400180817</c:v>
                </c:pt>
              </c:numCache>
            </c:numRef>
          </c:val>
          <c:smooth val="0"/>
        </c:ser>
        <c:ser>
          <c:idx val="18"/>
          <c:order val="18"/>
          <c:tx>
            <c:strRef>
              <c:f>'Total sales over year'!$AI$5:$AI$6</c:f>
              <c:strCache>
                <c:ptCount val="1"/>
                <c:pt idx="0">
                  <c:v>RJ</c:v>
                </c:pt>
              </c:strCache>
            </c:strRef>
          </c:tx>
          <c:spPr>
            <a:ln w="28575" cap="rnd">
              <a:solidFill>
                <a:schemeClr val="accent1">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year'!$AI$7:$AI$32</c:f>
              <c:numCache>
                <c:formatCode>General</c:formatCode>
                <c:ptCount val="22"/>
                <c:pt idx="0">
                  <c:v>9403.07006525993</c:v>
                </c:pt>
                <c:pt idx="2">
                  <c:v>14040.6700409651</c:v>
                </c:pt>
                <c:pt idx="3">
                  <c:v>35278.7698867321</c:v>
                </c:pt>
                <c:pt idx="4">
                  <c:v>61335.799725771</c:v>
                </c:pt>
                <c:pt idx="5">
                  <c:v>63917.0697512627</c:v>
                </c:pt>
                <c:pt idx="6">
                  <c:v>81329.9300871193</c:v>
                </c:pt>
                <c:pt idx="7">
                  <c:v>61889.1502352953</c:v>
                </c:pt>
                <c:pt idx="8">
                  <c:v>87584.1700062752</c:v>
                </c:pt>
                <c:pt idx="9">
                  <c:v>88279.2698421478</c:v>
                </c:pt>
                <c:pt idx="10">
                  <c:v>106702.600112826</c:v>
                </c:pt>
                <c:pt idx="11">
                  <c:v>110577.919755593</c:v>
                </c:pt>
                <c:pt idx="12">
                  <c:v>172234.569649577</c:v>
                </c:pt>
                <c:pt idx="13">
                  <c:v>130017.199706018</c:v>
                </c:pt>
                <c:pt idx="14">
                  <c:v>137399.849437907</c:v>
                </c:pt>
                <c:pt idx="15">
                  <c:v>130648.529749304</c:v>
                </c:pt>
                <c:pt idx="16">
                  <c:v>135228.099734932</c:v>
                </c:pt>
                <c:pt idx="17">
                  <c:v>139672.720270514</c:v>
                </c:pt>
                <c:pt idx="18">
                  <c:v>143369.250642061</c:v>
                </c:pt>
                <c:pt idx="19">
                  <c:v>119246.48012197</c:v>
                </c:pt>
                <c:pt idx="20">
                  <c:v>116748.540235579</c:v>
                </c:pt>
                <c:pt idx="21">
                  <c:v>111197.550229669</c:v>
                </c:pt>
              </c:numCache>
            </c:numRef>
          </c:val>
          <c:smooth val="0"/>
        </c:ser>
        <c:ser>
          <c:idx val="19"/>
          <c:order val="19"/>
          <c:tx>
            <c:strRef>
              <c:f>'Total sales over year'!$AJ$5:$AJ$6</c:f>
              <c:strCache>
                <c:ptCount val="1"/>
                <c:pt idx="0">
                  <c:v>RN</c:v>
                </c:pt>
              </c:strCache>
            </c:strRef>
          </c:tx>
          <c:spPr>
            <a:ln w="28575" cap="rnd">
              <a:solidFill>
                <a:schemeClr val="accent2">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year'!$AJ$7:$AJ$32</c:f>
              <c:numCache>
                <c:formatCode>General</c:formatCode>
                <c:ptCount val="22"/>
                <c:pt idx="0">
                  <c:v>881.340019226074</c:v>
                </c:pt>
                <c:pt idx="2">
                  <c:v>1268.13000488281</c:v>
                </c:pt>
                <c:pt idx="3">
                  <c:v>648.610008239746</c:v>
                </c:pt>
                <c:pt idx="4">
                  <c:v>2104.59998321533</c:v>
                </c:pt>
                <c:pt idx="5">
                  <c:v>1565.2499961853</c:v>
                </c:pt>
                <c:pt idx="6">
                  <c:v>5582.86999130249</c:v>
                </c:pt>
                <c:pt idx="7">
                  <c:v>1593.06000518799</c:v>
                </c:pt>
                <c:pt idx="8">
                  <c:v>4178.24996948242</c:v>
                </c:pt>
                <c:pt idx="9">
                  <c:v>3273.3500289917</c:v>
                </c:pt>
                <c:pt idx="10">
                  <c:v>4019.85998153687</c:v>
                </c:pt>
                <c:pt idx="11">
                  <c:v>5352.01998901367</c:v>
                </c:pt>
                <c:pt idx="12">
                  <c:v>9740.03998661041</c:v>
                </c:pt>
                <c:pt idx="13">
                  <c:v>4098.49998283386</c:v>
                </c:pt>
                <c:pt idx="14">
                  <c:v>6833.55005836487</c:v>
                </c:pt>
                <c:pt idx="15">
                  <c:v>4144.53005218506</c:v>
                </c:pt>
                <c:pt idx="16">
                  <c:v>8857.15997409821</c:v>
                </c:pt>
                <c:pt idx="17">
                  <c:v>7518.84003067017</c:v>
                </c:pt>
                <c:pt idx="18">
                  <c:v>4998.85995483398</c:v>
                </c:pt>
                <c:pt idx="19">
                  <c:v>8395.99993896484</c:v>
                </c:pt>
                <c:pt idx="20">
                  <c:v>9679.72994852066</c:v>
                </c:pt>
                <c:pt idx="21">
                  <c:v>5993.75</c:v>
                </c:pt>
              </c:numCache>
            </c:numRef>
          </c:val>
          <c:smooth val="0"/>
        </c:ser>
        <c:ser>
          <c:idx val="20"/>
          <c:order val="20"/>
          <c:tx>
            <c:strRef>
              <c:f>'Total sales over year'!$AK$5:$AK$6</c:f>
              <c:strCache>
                <c:ptCount val="1"/>
                <c:pt idx="0">
                  <c:v>RO</c:v>
                </c:pt>
              </c:strCache>
            </c:strRef>
          </c:tx>
          <c:spPr>
            <a:ln w="28575" cap="rnd">
              <a:solidFill>
                <a:schemeClr val="accent3">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year'!$AK$7:$AK$32</c:f>
              <c:numCache>
                <c:formatCode>General</c:formatCode>
                <c:ptCount val="22"/>
                <c:pt idx="2">
                  <c:v>825.509979248047</c:v>
                </c:pt>
                <c:pt idx="3">
                  <c:v>1837.87001800537</c:v>
                </c:pt>
                <c:pt idx="4">
                  <c:v>2523.67998886108</c:v>
                </c:pt>
                <c:pt idx="5">
                  <c:v>1042.46000671387</c:v>
                </c:pt>
                <c:pt idx="6">
                  <c:v>828.879985809326</c:v>
                </c:pt>
                <c:pt idx="7">
                  <c:v>2311.06001186371</c:v>
                </c:pt>
                <c:pt idx="8">
                  <c:v>1428.64001083374</c:v>
                </c:pt>
                <c:pt idx="9">
                  <c:v>2815.97003173828</c:v>
                </c:pt>
                <c:pt idx="10">
                  <c:v>4938.27998733521</c:v>
                </c:pt>
                <c:pt idx="11">
                  <c:v>2291.6900062561</c:v>
                </c:pt>
                <c:pt idx="12">
                  <c:v>7057.47012710571</c:v>
                </c:pt>
                <c:pt idx="13">
                  <c:v>2420.0599899292</c:v>
                </c:pt>
                <c:pt idx="14">
                  <c:v>3090.10001754761</c:v>
                </c:pt>
                <c:pt idx="15">
                  <c:v>2109.9700088501</c:v>
                </c:pt>
                <c:pt idx="16">
                  <c:v>3305.85001659393</c:v>
                </c:pt>
                <c:pt idx="17">
                  <c:v>4085.71985626221</c:v>
                </c:pt>
                <c:pt idx="18">
                  <c:v>3157.50997543335</c:v>
                </c:pt>
                <c:pt idx="19">
                  <c:v>2418.9700050354</c:v>
                </c:pt>
                <c:pt idx="20">
                  <c:v>5249.3798789978</c:v>
                </c:pt>
                <c:pt idx="21">
                  <c:v>3236.63004493713</c:v>
                </c:pt>
              </c:numCache>
            </c:numRef>
          </c:val>
          <c:smooth val="0"/>
        </c:ser>
        <c:ser>
          <c:idx val="21"/>
          <c:order val="21"/>
          <c:tx>
            <c:strRef>
              <c:f>'Total sales over year'!$AL$5:$AL$6</c:f>
              <c:strCache>
                <c:ptCount val="1"/>
                <c:pt idx="0">
                  <c:v>RR</c:v>
                </c:pt>
              </c:strCache>
            </c:strRef>
          </c:tx>
          <c:spPr>
            <a:ln w="28575" cap="rnd">
              <a:solidFill>
                <a:schemeClr val="accent4">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year'!$AL$7:$AL$32</c:f>
              <c:numCache>
                <c:formatCode>General</c:formatCode>
                <c:ptCount val="22"/>
                <c:pt idx="0">
                  <c:v>69.0199966430664</c:v>
                </c:pt>
                <c:pt idx="3">
                  <c:v>108.73999786377</c:v>
                </c:pt>
                <c:pt idx="4">
                  <c:v>330.810005187988</c:v>
                </c:pt>
                <c:pt idx="5">
                  <c:v>106.889999389648</c:v>
                </c:pt>
                <c:pt idx="6">
                  <c:v>317.970008850098</c:v>
                </c:pt>
                <c:pt idx="7">
                  <c:v>175.179996490479</c:v>
                </c:pt>
                <c:pt idx="8">
                  <c:v>225.009994506836</c:v>
                </c:pt>
                <c:pt idx="10">
                  <c:v>65.370002746582</c:v>
                </c:pt>
                <c:pt idx="11">
                  <c:v>525.150009155273</c:v>
                </c:pt>
                <c:pt idx="12">
                  <c:v>151.459999084473</c:v>
                </c:pt>
                <c:pt idx="14">
                  <c:v>162.789993286133</c:v>
                </c:pt>
                <c:pt idx="15">
                  <c:v>235.629997253418</c:v>
                </c:pt>
                <c:pt idx="16">
                  <c:v>2018.80004882813</c:v>
                </c:pt>
                <c:pt idx="17">
                  <c:v>772.010013580322</c:v>
                </c:pt>
                <c:pt idx="18">
                  <c:v>171.690002441406</c:v>
                </c:pt>
                <c:pt idx="19">
                  <c:v>1642.40997314453</c:v>
                </c:pt>
                <c:pt idx="20">
                  <c:v>1960.58995819092</c:v>
                </c:pt>
              </c:numCache>
            </c:numRef>
          </c:val>
          <c:smooth val="0"/>
        </c:ser>
        <c:ser>
          <c:idx val="22"/>
          <c:order val="22"/>
          <c:tx>
            <c:strRef>
              <c:f>'Total sales over year'!$AM$5:$AM$6</c:f>
              <c:strCache>
                <c:ptCount val="1"/>
                <c:pt idx="0">
                  <c:v>RS</c:v>
                </c:pt>
              </c:strCache>
            </c:strRef>
          </c:tx>
          <c:spPr>
            <a:ln w="28575" cap="rnd">
              <a:solidFill>
                <a:schemeClr val="accent5">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year'!$AM$7:$AM$32</c:f>
              <c:numCache>
                <c:formatCode>General</c:formatCode>
                <c:ptCount val="22"/>
                <c:pt idx="0">
                  <c:v>2898.10997080803</c:v>
                </c:pt>
                <c:pt idx="2">
                  <c:v>13139.9399719238</c:v>
                </c:pt>
                <c:pt idx="3">
                  <c:v>17391.4500179291</c:v>
                </c:pt>
                <c:pt idx="4">
                  <c:v>22944.0299618244</c:v>
                </c:pt>
                <c:pt idx="5">
                  <c:v>19471.3600616455</c:v>
                </c:pt>
                <c:pt idx="6">
                  <c:v>32857.2700400352</c:v>
                </c:pt>
                <c:pt idx="7">
                  <c:v>28272.1399589777</c:v>
                </c:pt>
                <c:pt idx="8">
                  <c:v>34590.8900105655</c:v>
                </c:pt>
                <c:pt idx="9">
                  <c:v>40034.8300203085</c:v>
                </c:pt>
                <c:pt idx="10">
                  <c:v>43250.4800570905</c:v>
                </c:pt>
                <c:pt idx="11">
                  <c:v>43173.0600605011</c:v>
                </c:pt>
                <c:pt idx="12">
                  <c:v>67262.7398386747</c:v>
                </c:pt>
                <c:pt idx="13">
                  <c:v>48709.2898616791</c:v>
                </c:pt>
                <c:pt idx="14">
                  <c:v>54822.3698153496</c:v>
                </c:pt>
                <c:pt idx="15">
                  <c:v>54677.4600372314</c:v>
                </c:pt>
                <c:pt idx="16">
                  <c:v>66375.4100042582</c:v>
                </c:pt>
                <c:pt idx="17">
                  <c:v>58777.5798876286</c:v>
                </c:pt>
                <c:pt idx="18">
                  <c:v>59768.9599888325</c:v>
                </c:pt>
                <c:pt idx="19">
                  <c:v>53147.6400768459</c:v>
                </c:pt>
                <c:pt idx="20">
                  <c:v>48279.6699073315</c:v>
                </c:pt>
                <c:pt idx="21">
                  <c:v>51763.7201633453</c:v>
                </c:pt>
              </c:numCache>
            </c:numRef>
          </c:val>
          <c:smooth val="0"/>
        </c:ser>
        <c:ser>
          <c:idx val="23"/>
          <c:order val="23"/>
          <c:tx>
            <c:strRef>
              <c:f>'Total sales over year'!$AN$5:$AN$6</c:f>
              <c:strCache>
                <c:ptCount val="1"/>
                <c:pt idx="0">
                  <c:v>SC</c:v>
                </c:pt>
              </c:strCache>
            </c:strRef>
          </c:tx>
          <c:spPr>
            <a:ln w="28575" cap="rnd">
              <a:solidFill>
                <a:schemeClr val="accent6">
                  <a:lumMod val="8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year'!$AN$7:$AN$32</c:f>
              <c:numCache>
                <c:formatCode>General</c:formatCode>
                <c:ptCount val="22"/>
                <c:pt idx="0">
                  <c:v>2654.22995376587</c:v>
                </c:pt>
                <c:pt idx="2">
                  <c:v>5555.61004638672</c:v>
                </c:pt>
                <c:pt idx="3">
                  <c:v>7112.47994613647</c:v>
                </c:pt>
                <c:pt idx="4">
                  <c:v>20265.6899337769</c:v>
                </c:pt>
                <c:pt idx="5">
                  <c:v>13336.4099726677</c:v>
                </c:pt>
                <c:pt idx="6">
                  <c:v>24501.5098279417</c:v>
                </c:pt>
                <c:pt idx="7">
                  <c:v>15522.5500490665</c:v>
                </c:pt>
                <c:pt idx="8">
                  <c:v>21810.5299146175</c:v>
                </c:pt>
                <c:pt idx="9">
                  <c:v>25505.6701698303</c:v>
                </c:pt>
                <c:pt idx="10">
                  <c:v>29166.4600458145</c:v>
                </c:pt>
                <c:pt idx="11">
                  <c:v>24773.7698888779</c:v>
                </c:pt>
                <c:pt idx="12">
                  <c:v>44269.5900315046</c:v>
                </c:pt>
                <c:pt idx="13">
                  <c:v>28370.0600123405</c:v>
                </c:pt>
                <c:pt idx="14">
                  <c:v>44511.8700222969</c:v>
                </c:pt>
                <c:pt idx="15">
                  <c:v>37710.3298940659</c:v>
                </c:pt>
                <c:pt idx="16">
                  <c:v>42689.4898748398</c:v>
                </c:pt>
                <c:pt idx="17">
                  <c:v>51729.7500810623</c:v>
                </c:pt>
                <c:pt idx="18">
                  <c:v>41778.760014534</c:v>
                </c:pt>
                <c:pt idx="19">
                  <c:v>39055.2700515985</c:v>
                </c:pt>
                <c:pt idx="20">
                  <c:v>36837.390171051</c:v>
                </c:pt>
                <c:pt idx="21">
                  <c:v>38204.4901294708</c:v>
                </c:pt>
              </c:numCache>
            </c:numRef>
          </c:val>
          <c:smooth val="0"/>
        </c:ser>
        <c:ser>
          <c:idx val="24"/>
          <c:order val="24"/>
          <c:tx>
            <c:strRef>
              <c:f>'Total sales over year'!$AO$5:$AO$6</c:f>
              <c:strCache>
                <c:ptCount val="1"/>
                <c:pt idx="0">
                  <c:v>SE</c:v>
                </c:pt>
              </c:strCache>
            </c:strRef>
          </c:tx>
          <c:spPr>
            <a:ln w="28575" cap="rnd">
              <a:solidFill>
                <a:schemeClr val="accent1">
                  <a:lumMod val="60000"/>
                  <a:lumOff val="4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year'!$AO$7:$AO$32</c:f>
              <c:numCache>
                <c:formatCode>General</c:formatCode>
                <c:ptCount val="22"/>
                <c:pt idx="0">
                  <c:v>345.92000579834</c:v>
                </c:pt>
                <c:pt idx="2">
                  <c:v>381.780006408691</c:v>
                </c:pt>
                <c:pt idx="3">
                  <c:v>2404.97993910313</c:v>
                </c:pt>
                <c:pt idx="4">
                  <c:v>3121.51003646851</c:v>
                </c:pt>
                <c:pt idx="5">
                  <c:v>3340.0700302124</c:v>
                </c:pt>
                <c:pt idx="6">
                  <c:v>1059.53000259399</c:v>
                </c:pt>
                <c:pt idx="7">
                  <c:v>1619.23000335693</c:v>
                </c:pt>
                <c:pt idx="8">
                  <c:v>1773.1900100708</c:v>
                </c:pt>
                <c:pt idx="9">
                  <c:v>4329.04000854492</c:v>
                </c:pt>
                <c:pt idx="10">
                  <c:v>3541.48999404907</c:v>
                </c:pt>
                <c:pt idx="11">
                  <c:v>5123.28993415833</c:v>
                </c:pt>
                <c:pt idx="12">
                  <c:v>6613.39002609253</c:v>
                </c:pt>
                <c:pt idx="13">
                  <c:v>4051.92001724243</c:v>
                </c:pt>
                <c:pt idx="14">
                  <c:v>3689.27003479004</c:v>
                </c:pt>
                <c:pt idx="15">
                  <c:v>5103.09996795654</c:v>
                </c:pt>
                <c:pt idx="16">
                  <c:v>3412.52000808716</c:v>
                </c:pt>
                <c:pt idx="17">
                  <c:v>3532.97994995117</c:v>
                </c:pt>
                <c:pt idx="18">
                  <c:v>1320.5899887085</c:v>
                </c:pt>
                <c:pt idx="19">
                  <c:v>4413.50997924805</c:v>
                </c:pt>
                <c:pt idx="20">
                  <c:v>5511.0299911499</c:v>
                </c:pt>
                <c:pt idx="21">
                  <c:v>5600.78994750977</c:v>
                </c:pt>
              </c:numCache>
            </c:numRef>
          </c:val>
          <c:smooth val="0"/>
        </c:ser>
        <c:ser>
          <c:idx val="25"/>
          <c:order val="25"/>
          <c:tx>
            <c:strRef>
              <c:f>'Total sales over year'!$AP$5:$AP$6</c:f>
              <c:strCache>
                <c:ptCount val="1"/>
                <c:pt idx="0">
                  <c:v>SP</c:v>
                </c:pt>
              </c:strCache>
            </c:strRef>
          </c:tx>
          <c:spPr>
            <a:ln w="28575" cap="rnd">
              <a:solidFill>
                <a:schemeClr val="accent2">
                  <a:lumMod val="60000"/>
                  <a:lumOff val="4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year'!$AP$7:$AP$32</c:f>
              <c:numCache>
                <c:formatCode>General</c:formatCode>
                <c:ptCount val="22"/>
                <c:pt idx="0">
                  <c:v>13700.1500341892</c:v>
                </c:pt>
                <c:pt idx="2">
                  <c:v>44838.1400856972</c:v>
                </c:pt>
                <c:pt idx="3">
                  <c:v>84443.9999108315</c:v>
                </c:pt>
                <c:pt idx="4">
                  <c:v>147665.989786863</c:v>
                </c:pt>
                <c:pt idx="5">
                  <c:v>138822.039738417</c:v>
                </c:pt>
                <c:pt idx="6">
                  <c:v>195065.48006396</c:v>
                </c:pt>
                <c:pt idx="7">
                  <c:v>191008.599855304</c:v>
                </c:pt>
                <c:pt idx="8">
                  <c:v>204486.519575924</c:v>
                </c:pt>
                <c:pt idx="9">
                  <c:v>219219.249687467</c:v>
                </c:pt>
                <c:pt idx="10">
                  <c:v>238785.050313562</c:v>
                </c:pt>
                <c:pt idx="11">
                  <c:v>249924.089894611</c:v>
                </c:pt>
                <c:pt idx="12">
                  <c:v>400892.890316069</c:v>
                </c:pt>
                <c:pt idx="13">
                  <c:v>313129.200358942</c:v>
                </c:pt>
                <c:pt idx="14">
                  <c:v>418496.080113918</c:v>
                </c:pt>
                <c:pt idx="15">
                  <c:v>350994.830275357</c:v>
                </c:pt>
                <c:pt idx="16">
                  <c:v>429115.210390791</c:v>
                </c:pt>
                <c:pt idx="17">
                  <c:v>443437.160047948</c:v>
                </c:pt>
                <c:pt idx="18">
                  <c:v>478505.729899881</c:v>
                </c:pt>
                <c:pt idx="19">
                  <c:v>391537.490114223</c:v>
                </c:pt>
                <c:pt idx="20">
                  <c:v>371383.539499203</c:v>
                </c:pt>
                <c:pt idx="21">
                  <c:v>443770.050048649</c:v>
                </c:pt>
              </c:numCache>
            </c:numRef>
          </c:val>
          <c:smooth val="0"/>
        </c:ser>
        <c:ser>
          <c:idx val="26"/>
          <c:order val="26"/>
          <c:tx>
            <c:strRef>
              <c:f>'Total sales over year'!$AQ$5:$AQ$6</c:f>
              <c:strCache>
                <c:ptCount val="1"/>
                <c:pt idx="0">
                  <c:v>TO</c:v>
                </c:pt>
              </c:strCache>
            </c:strRef>
          </c:tx>
          <c:spPr>
            <a:ln w="28575" cap="rnd">
              <a:solidFill>
                <a:schemeClr val="accent3">
                  <a:lumMod val="60000"/>
                  <a:lumOff val="40000"/>
                </a:schemeClr>
              </a:solidFill>
              <a:round/>
            </a:ln>
            <a:effectLst/>
          </c:spPr>
          <c:marker>
            <c:symbol val="none"/>
          </c:marker>
          <c:dLbls>
            <c:delete val="1"/>
          </c:dLbls>
          <c:cat>
            <c:multiLvlStrRef>
              <c:f>'Total sales over year'!$O$7:$P$32</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'Total sales over year'!$AQ$7:$AQ$32</c:f>
              <c:numCache>
                <c:formatCode>General</c:formatCode>
                <c:ptCount val="22"/>
                <c:pt idx="2">
                  <c:v>676.859985351563</c:v>
                </c:pt>
                <c:pt idx="3">
                  <c:v>939.550018310547</c:v>
                </c:pt>
                <c:pt idx="4">
                  <c:v>802.209999084473</c:v>
                </c:pt>
                <c:pt idx="5">
                  <c:v>3439.88999938965</c:v>
                </c:pt>
                <c:pt idx="6">
                  <c:v>2601.90997314453</c:v>
                </c:pt>
                <c:pt idx="7">
                  <c:v>4441.11991500854</c:v>
                </c:pt>
                <c:pt idx="8">
                  <c:v>126.580001831055</c:v>
                </c:pt>
                <c:pt idx="9">
                  <c:v>2518.52006149292</c:v>
                </c:pt>
                <c:pt idx="10">
                  <c:v>4399.71996283531</c:v>
                </c:pt>
                <c:pt idx="11">
                  <c:v>3238.07002985477</c:v>
                </c:pt>
                <c:pt idx="12">
                  <c:v>3078.92000198364</c:v>
                </c:pt>
                <c:pt idx="13">
                  <c:v>1892.15999937057</c:v>
                </c:pt>
                <c:pt idx="14">
                  <c:v>2781.29003143311</c:v>
                </c:pt>
                <c:pt idx="15">
                  <c:v>3358.46998977661</c:v>
                </c:pt>
                <c:pt idx="16">
                  <c:v>5579.62993621826</c:v>
                </c:pt>
                <c:pt idx="17">
                  <c:v>5370.50993347168</c:v>
                </c:pt>
                <c:pt idx="18">
                  <c:v>3314.32995986938</c:v>
                </c:pt>
                <c:pt idx="19">
                  <c:v>4987.03003883362</c:v>
                </c:pt>
                <c:pt idx="20">
                  <c:v>3795.09000396729</c:v>
                </c:pt>
                <c:pt idx="21">
                  <c:v>2665.50995922089</c:v>
                </c:pt>
              </c:numCache>
            </c:numRef>
          </c:val>
          <c:smooth val="0"/>
        </c:ser>
        <c:dLbls>
          <c:showLegendKey val="0"/>
          <c:showVal val="0"/>
          <c:showCatName val="0"/>
          <c:showSerName val="0"/>
          <c:showPercent val="0"/>
          <c:showBubbleSize val="0"/>
        </c:dLbls>
        <c:marker val="0"/>
        <c:smooth val="0"/>
        <c:axId val="350507534"/>
        <c:axId val="717422800"/>
      </c:lineChart>
      <c:catAx>
        <c:axId val="35050753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717422800"/>
        <c:crosses val="autoZero"/>
        <c:auto val="1"/>
        <c:lblAlgn val="ctr"/>
        <c:lblOffset val="100"/>
        <c:noMultiLvlLbl val="0"/>
      </c:catAx>
      <c:valAx>
        <c:axId val="7174228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350507534"/>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6"/>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7"/>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8"/>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9"/>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1"/>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2"/>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3"/>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4"/>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5"/>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6"/>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7"/>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8"/>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19"/>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1"/>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2"/>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3"/>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4"/>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5"/>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egendEntry>
        <c:idx val="26"/>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(1).xlsx]Average Delivery timewise!Delivery time</c:name>
    <c:fmtId val="-1"/>
  </c:pivotSource>
  <c:chart>
    <c:title>
      <c:tx>
        <c:rich>
          <a:bodyPr rot="0" spcFirstLastPara="0" vertOverflow="ellipsis" vert="horz" wrap="square" anchor="ctr" anchorCtr="1"/>
          <a:lstStyle/>
          <a:p>
            <a:pPr defTabSz="914400">
              <a:defRPr lang="en-US" sz="2400" b="1" i="0" u="none" strike="noStrike" kern="1200" spc="0" baseline="0">
                <a:solidFill>
                  <a:schemeClr val="tx1">
                    <a:lumMod val="65000"/>
                    <a:lumOff val="35000"/>
                  </a:schemeClr>
                </a:solidFill>
                <a:latin typeface="+mn-lt"/>
                <a:ea typeface="+mn-ea"/>
                <a:cs typeface="+mn-cs"/>
              </a:defRPr>
            </a:pPr>
            <a:r>
              <a:rPr lang="en-US" sz="2400" b="1"/>
              <a:t>Average Delivery Time</a:t>
            </a:r>
            <a:endParaRPr lang="en-US" sz="2400" b="1"/>
          </a:p>
        </c:rich>
      </c:tx>
      <c:layout>
        <c:manualLayout>
          <c:xMode val="edge"/>
          <c:yMode val="edge"/>
          <c:x val="0.399130434619235"/>
          <c:y val="0.0233035660493822"/>
        </c:manualLayout>
      </c:layout>
      <c:overlay val="0"/>
      <c:spPr>
        <a:noFill/>
        <a:ln>
          <a:noFill/>
        </a:ln>
        <a:effectLst/>
      </c:spPr>
    </c:title>
    <c:autoTitleDeleted val="0"/>
    <c:plotArea>
      <c:layout>
        <c:manualLayout>
          <c:layoutTarget val="inner"/>
          <c:xMode val="edge"/>
          <c:yMode val="edge"/>
          <c:x val="0.108198411266143"/>
          <c:y val="0.0887956086535357"/>
          <c:w val="0.814491725768322"/>
          <c:h val="0.775690127839555"/>
        </c:manualLayout>
      </c:layout>
      <c:barChart>
        <c:barDir val="bar"/>
        <c:grouping val="stacked"/>
        <c:varyColors val="0"/>
        <c:ser>
          <c:idx val="0"/>
          <c:order val="0"/>
          <c:tx>
            <c:strRef>
              <c:f>'Average Delivery timewise'!$K$4:$K$5</c:f>
              <c:strCache>
                <c:ptCount val="1"/>
                <c:pt idx="0">
                  <c:v>AP</c:v>
                </c:pt>
              </c:strCache>
            </c:strRef>
          </c:tx>
          <c:spPr>
            <a:solidFill>
              <a:schemeClr val="accent1"/>
            </a:solidFill>
            <a:ln>
              <a:noFill/>
            </a:ln>
            <a:effectLst/>
          </c:spPr>
          <c:invertIfNegative val="0"/>
          <c:dLbls>
            <c:delete val="1"/>
          </c:dLbls>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timewise'!$K$6:$K$33</c:f>
              <c:numCache>
                <c:formatCode>General</c:formatCode>
                <c:ptCount val="24"/>
                <c:pt idx="4">
                  <c:v>19</c:v>
                </c:pt>
                <c:pt idx="5">
                  <c:v>10</c:v>
                </c:pt>
                <c:pt idx="7">
                  <c:v>21</c:v>
                </c:pt>
                <c:pt idx="8">
                  <c:v>31</c:v>
                </c:pt>
                <c:pt idx="9">
                  <c:v>22</c:v>
                </c:pt>
                <c:pt idx="10">
                  <c:v>17</c:v>
                </c:pt>
                <c:pt idx="11">
                  <c:v>64</c:v>
                </c:pt>
                <c:pt idx="12">
                  <c:v>21</c:v>
                </c:pt>
                <c:pt idx="13">
                  <c:v>19</c:v>
                </c:pt>
                <c:pt idx="14">
                  <c:v>27</c:v>
                </c:pt>
                <c:pt idx="15">
                  <c:v>25</c:v>
                </c:pt>
                <c:pt idx="16">
                  <c:v>28</c:v>
                </c:pt>
                <c:pt idx="18">
                  <c:v>27</c:v>
                </c:pt>
                <c:pt idx="19">
                  <c:v>27</c:v>
                </c:pt>
                <c:pt idx="20">
                  <c:v>26</c:v>
                </c:pt>
                <c:pt idx="21">
                  <c:v>17</c:v>
                </c:pt>
                <c:pt idx="22">
                  <c:v>27</c:v>
                </c:pt>
              </c:numCache>
            </c:numRef>
          </c:val>
        </c:ser>
        <c:ser>
          <c:idx val="1"/>
          <c:order val="1"/>
          <c:tx>
            <c:strRef>
              <c:f>'Average Delivery timewise'!$L$4:$L$5</c:f>
              <c:strCache>
                <c:ptCount val="1"/>
                <c:pt idx="0">
                  <c:v>RJ</c:v>
                </c:pt>
              </c:strCache>
            </c:strRef>
          </c:tx>
          <c:spPr>
            <a:solidFill>
              <a:schemeClr val="accent2"/>
            </a:solidFill>
            <a:ln>
              <a:noFill/>
            </a:ln>
            <a:effectLst/>
          </c:spPr>
          <c:invertIfNegative val="0"/>
          <c:dLbls>
            <c:delete val="1"/>
          </c:dLbls>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timewise'!$L$6:$L$33</c:f>
              <c:numCache>
                <c:formatCode>General</c:formatCode>
                <c:ptCount val="24"/>
                <c:pt idx="0">
                  <c:v>14</c:v>
                </c:pt>
                <c:pt idx="1">
                  <c:v>36</c:v>
                </c:pt>
                <c:pt idx="3">
                  <c:v>8</c:v>
                </c:pt>
                <c:pt idx="4">
                  <c:v>10</c:v>
                </c:pt>
                <c:pt idx="5">
                  <c:v>10</c:v>
                </c:pt>
                <c:pt idx="6">
                  <c:v>11</c:v>
                </c:pt>
                <c:pt idx="7">
                  <c:v>13</c:v>
                </c:pt>
                <c:pt idx="8">
                  <c:v>12</c:v>
                </c:pt>
                <c:pt idx="9">
                  <c:v>11</c:v>
                </c:pt>
                <c:pt idx="10">
                  <c:v>12</c:v>
                </c:pt>
                <c:pt idx="11">
                  <c:v>12</c:v>
                </c:pt>
                <c:pt idx="12">
                  <c:v>12</c:v>
                </c:pt>
                <c:pt idx="13">
                  <c:v>12</c:v>
                </c:pt>
                <c:pt idx="14">
                  <c:v>17</c:v>
                </c:pt>
                <c:pt idx="15">
                  <c:v>21</c:v>
                </c:pt>
                <c:pt idx="16">
                  <c:v>18</c:v>
                </c:pt>
                <c:pt idx="17">
                  <c:v>20</c:v>
                </c:pt>
                <c:pt idx="18">
                  <c:v>23</c:v>
                </c:pt>
                <c:pt idx="19">
                  <c:v>16</c:v>
                </c:pt>
                <c:pt idx="20">
                  <c:v>13</c:v>
                </c:pt>
                <c:pt idx="21">
                  <c:v>10</c:v>
                </c:pt>
                <c:pt idx="22">
                  <c:v>9</c:v>
                </c:pt>
                <c:pt idx="23">
                  <c:v>42</c:v>
                </c:pt>
              </c:numCache>
            </c:numRef>
          </c:val>
        </c:ser>
        <c:ser>
          <c:idx val="2"/>
          <c:order val="2"/>
          <c:tx>
            <c:strRef>
              <c:f>'Average Delivery timewise'!$M$4:$M$5</c:f>
              <c:strCache>
                <c:ptCount val="1"/>
                <c:pt idx="0">
                  <c:v>RR</c:v>
                </c:pt>
              </c:strCache>
            </c:strRef>
          </c:tx>
          <c:spPr>
            <a:solidFill>
              <a:schemeClr val="accent3"/>
            </a:solidFill>
            <a:ln>
              <a:noFill/>
            </a:ln>
            <a:effectLst/>
          </c:spPr>
          <c:invertIfNegative val="0"/>
          <c:dLbls>
            <c:delete val="1"/>
          </c:dLbls>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timewise'!$M$6:$M$33</c:f>
              <c:numCache>
                <c:formatCode>General</c:formatCode>
                <c:ptCount val="24"/>
                <c:pt idx="0">
                  <c:v>9</c:v>
                </c:pt>
                <c:pt idx="4">
                  <c:v>9</c:v>
                </c:pt>
                <c:pt idx="6">
                  <c:v>25</c:v>
                </c:pt>
                <c:pt idx="7">
                  <c:v>27</c:v>
                </c:pt>
                <c:pt idx="8">
                  <c:v>21</c:v>
                </c:pt>
                <c:pt idx="9">
                  <c:v>19</c:v>
                </c:pt>
                <c:pt idx="11">
                  <c:v>172</c:v>
                </c:pt>
                <c:pt idx="12">
                  <c:v>17</c:v>
                </c:pt>
                <c:pt idx="13">
                  <c:v>14</c:v>
                </c:pt>
                <c:pt idx="14">
                  <c:v>43</c:v>
                </c:pt>
                <c:pt idx="15">
                  <c:v>53</c:v>
                </c:pt>
                <c:pt idx="16">
                  <c:v>25</c:v>
                </c:pt>
                <c:pt idx="17">
                  <c:v>34</c:v>
                </c:pt>
                <c:pt idx="18">
                  <c:v>32</c:v>
                </c:pt>
                <c:pt idx="19">
                  <c:v>44</c:v>
                </c:pt>
                <c:pt idx="20">
                  <c:v>16</c:v>
                </c:pt>
                <c:pt idx="21">
                  <c:v>15</c:v>
                </c:pt>
                <c:pt idx="22">
                  <c:v>24</c:v>
                </c:pt>
              </c:numCache>
            </c:numRef>
          </c:val>
        </c:ser>
        <c:ser>
          <c:idx val="3"/>
          <c:order val="3"/>
          <c:tx>
            <c:strRef>
              <c:f>'Average Delivery timewise'!$N$4:$N$5</c:f>
              <c:strCache>
                <c:ptCount val="1"/>
                <c:pt idx="0">
                  <c:v>SP</c:v>
                </c:pt>
              </c:strCache>
            </c:strRef>
          </c:tx>
          <c:spPr>
            <a:solidFill>
              <a:schemeClr val="accent4"/>
            </a:solidFill>
            <a:ln>
              <a:noFill/>
            </a:ln>
            <a:effectLst/>
          </c:spPr>
          <c:invertIfNegative val="0"/>
          <c:dLbls>
            <c:delete val="1"/>
          </c:dLbls>
          <c:cat>
            <c:multiLvlStrRef>
              <c:f>'Average Delivery timewise'!$I$6:$J$33</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Delivery timewise'!$N$6:$N$33</c:f>
              <c:numCache>
                <c:formatCode>General</c:formatCode>
                <c:ptCount val="24"/>
                <c:pt idx="0">
                  <c:v>13</c:v>
                </c:pt>
                <c:pt idx="1">
                  <c:v>36</c:v>
                </c:pt>
                <c:pt idx="2">
                  <c:v>69</c:v>
                </c:pt>
                <c:pt idx="3">
                  <c:v>7</c:v>
                </c:pt>
                <c:pt idx="4">
                  <c:v>8</c:v>
                </c:pt>
                <c:pt idx="5">
                  <c:v>9</c:v>
                </c:pt>
                <c:pt idx="6">
                  <c:v>9</c:v>
                </c:pt>
                <c:pt idx="7">
                  <c:v>10</c:v>
                </c:pt>
                <c:pt idx="8">
                  <c:v>8</c:v>
                </c:pt>
                <c:pt idx="9">
                  <c:v>8</c:v>
                </c:pt>
                <c:pt idx="10">
                  <c:v>7</c:v>
                </c:pt>
                <c:pt idx="11">
                  <c:v>7</c:v>
                </c:pt>
                <c:pt idx="12">
                  <c:v>8</c:v>
                </c:pt>
                <c:pt idx="13">
                  <c:v>8</c:v>
                </c:pt>
                <c:pt idx="14">
                  <c:v>10</c:v>
                </c:pt>
                <c:pt idx="15">
                  <c:v>9</c:v>
                </c:pt>
                <c:pt idx="16">
                  <c:v>10</c:v>
                </c:pt>
                <c:pt idx="17">
                  <c:v>10</c:v>
                </c:pt>
                <c:pt idx="18">
                  <c:v>9</c:v>
                </c:pt>
                <c:pt idx="19">
                  <c:v>6</c:v>
                </c:pt>
                <c:pt idx="20">
                  <c:v>8</c:v>
                </c:pt>
                <c:pt idx="21">
                  <c:v>6</c:v>
                </c:pt>
                <c:pt idx="22">
                  <c:v>6</c:v>
                </c:pt>
                <c:pt idx="23">
                  <c:v>31</c:v>
                </c:pt>
              </c:numCache>
            </c:numRef>
          </c:val>
        </c:ser>
        <c:dLbls>
          <c:showLegendKey val="0"/>
          <c:showVal val="0"/>
          <c:showCatName val="0"/>
          <c:showSerName val="0"/>
          <c:showPercent val="0"/>
          <c:showBubbleSize val="0"/>
        </c:dLbls>
        <c:gapWidth val="150"/>
        <c:overlap val="100"/>
        <c:axId val="480332998"/>
        <c:axId val="360095412"/>
      </c:barChart>
      <c:catAx>
        <c:axId val="480332998"/>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60095412"/>
        <c:crosses val="autoZero"/>
        <c:auto val="1"/>
        <c:lblAlgn val="ctr"/>
        <c:lblOffset val="100"/>
        <c:noMultiLvlLbl val="0"/>
      </c:catAx>
      <c:valAx>
        <c:axId val="360095412"/>
        <c:scaling>
          <c:orientation val="minMax"/>
        </c:scaling>
        <c:delete val="0"/>
        <c:axPos val="b"/>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8033299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(1).xlsx]Average Lead time!Lead time</c:name>
    <c:fmtId val="-1"/>
  </c:pivotSource>
  <c:chart>
    <c:title>
      <c:tx>
        <c:rich>
          <a:bodyPr rot="0" spcFirstLastPara="0" vertOverflow="ellipsis" vert="horz" wrap="square" anchor="ctr" anchorCtr="1"/>
          <a:lstStyle/>
          <a:p>
            <a:pPr defTabSz="914400">
              <a:defRPr lang="en-US" sz="1800" b="1" i="0" u="none" strike="noStrike" kern="1200" spc="0" baseline="0">
                <a:solidFill>
                  <a:schemeClr val="tx1">
                    <a:lumMod val="65000"/>
                    <a:lumOff val="35000"/>
                  </a:schemeClr>
                </a:solidFill>
                <a:latin typeface="+mn-lt"/>
                <a:ea typeface="+mn-ea"/>
                <a:cs typeface="+mn-cs"/>
              </a:defRPr>
            </a:pPr>
            <a:r>
              <a:rPr lang="en-US" sz="1800" b="1" dirty="0"/>
              <a:t>Average lead delivery time</a:t>
            </a:r>
            <a:endParaRPr lang="en-US" sz="1800" b="1" dirty="0"/>
          </a:p>
          <a:p>
            <a:pPr defTabSz="914400">
              <a:defRPr lang="en-US" sz="1800" b="1" i="0" u="none" strike="noStrike" kern="1200" spc="0" baseline="0">
                <a:solidFill>
                  <a:schemeClr val="tx1">
                    <a:lumMod val="65000"/>
                    <a:lumOff val="35000"/>
                  </a:schemeClr>
                </a:solidFill>
                <a:latin typeface="+mn-lt"/>
                <a:ea typeface="+mn-ea"/>
                <a:cs typeface="+mn-cs"/>
              </a:defRPr>
            </a:pPr>
            <a:endParaRPr lang="en-US" sz="1800" b="1" dirty="0"/>
          </a:p>
        </c:rich>
      </c:tx>
      <c:layout>
        <c:manualLayout>
          <c:xMode val="edge"/>
          <c:yMode val="edge"/>
          <c:x val="0.552316728301066"/>
          <c:y val="0.00455857772375019"/>
        </c:manualLayout>
      </c:layout>
      <c:overlay val="0"/>
      <c:spPr>
        <a:noFill/>
        <a:ln>
          <a:noFill/>
        </a:ln>
        <a:effectLst/>
      </c:spPr>
    </c:title>
    <c:autoTitleDeleted val="0"/>
    <c:plotArea>
      <c:layout>
        <c:manualLayout>
          <c:layoutTarget val="inner"/>
          <c:xMode val="edge"/>
          <c:yMode val="edge"/>
          <c:x val="0.0309264542260662"/>
          <c:y val="0.0650377959956826"/>
          <c:w val="0.901537469982123"/>
          <c:h val="0.861532754544991"/>
        </c:manualLayout>
      </c:layout>
      <c:barChart>
        <c:barDir val="bar"/>
        <c:grouping val="stacked"/>
        <c:varyColors val="0"/>
        <c:ser>
          <c:idx val="0"/>
          <c:order val="0"/>
          <c:tx>
            <c:strRef>
              <c:f>'Average Lead time'!$I$2:$I$3</c:f>
              <c:strCache>
                <c:ptCount val="1"/>
                <c:pt idx="0">
                  <c:v>AP</c:v>
                </c:pt>
              </c:strCache>
            </c:strRef>
          </c:tx>
          <c:spPr>
            <a:solidFill>
              <a:schemeClr val="accent1"/>
            </a:solidFill>
            <a:ln>
              <a:noFill/>
            </a:ln>
            <a:effectLst/>
          </c:spPr>
          <c:invertIfNegative val="0"/>
          <c:dLbls>
            <c:delete val="1"/>
          </c:dLbls>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time'!$I$4:$I$31</c:f>
              <c:numCache>
                <c:formatCode>General</c:formatCode>
                <c:ptCount val="24"/>
                <c:pt idx="4">
                  <c:v>30</c:v>
                </c:pt>
                <c:pt idx="5">
                  <c:v>26</c:v>
                </c:pt>
                <c:pt idx="7">
                  <c:v>15</c:v>
                </c:pt>
                <c:pt idx="8">
                  <c:v>0</c:v>
                </c:pt>
                <c:pt idx="9">
                  <c:v>12</c:v>
                </c:pt>
                <c:pt idx="10">
                  <c:v>20</c:v>
                </c:pt>
                <c:pt idx="11">
                  <c:v>-19</c:v>
                </c:pt>
                <c:pt idx="12">
                  <c:v>26</c:v>
                </c:pt>
                <c:pt idx="13">
                  <c:v>29</c:v>
                </c:pt>
                <c:pt idx="14">
                  <c:v>22</c:v>
                </c:pt>
                <c:pt idx="15">
                  <c:v>31</c:v>
                </c:pt>
                <c:pt idx="16">
                  <c:v>24</c:v>
                </c:pt>
                <c:pt idx="18">
                  <c:v>17</c:v>
                </c:pt>
                <c:pt idx="19">
                  <c:v>21</c:v>
                </c:pt>
                <c:pt idx="20">
                  <c:v>27</c:v>
                </c:pt>
                <c:pt idx="21">
                  <c:v>35</c:v>
                </c:pt>
                <c:pt idx="22">
                  <c:v>12</c:v>
                </c:pt>
              </c:numCache>
            </c:numRef>
          </c:val>
        </c:ser>
        <c:ser>
          <c:idx val="1"/>
          <c:order val="1"/>
          <c:tx>
            <c:strRef>
              <c:f>'Average Lead time'!$J$2:$J$3</c:f>
              <c:strCache>
                <c:ptCount val="1"/>
                <c:pt idx="0">
                  <c:v>RJ</c:v>
                </c:pt>
              </c:strCache>
            </c:strRef>
          </c:tx>
          <c:spPr>
            <a:solidFill>
              <a:schemeClr val="accent2"/>
            </a:solidFill>
            <a:ln>
              <a:noFill/>
            </a:ln>
            <a:effectLst/>
          </c:spPr>
          <c:invertIfNegative val="0"/>
          <c:dLbls>
            <c:delete val="1"/>
          </c:dLbls>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time'!$J$4:$J$31</c:f>
              <c:numCache>
                <c:formatCode>General</c:formatCode>
                <c:ptCount val="24"/>
                <c:pt idx="0">
                  <c:v>40</c:v>
                </c:pt>
                <c:pt idx="1">
                  <c:v>18</c:v>
                </c:pt>
                <c:pt idx="3">
                  <c:v>30</c:v>
                </c:pt>
                <c:pt idx="4">
                  <c:v>24</c:v>
                </c:pt>
                <c:pt idx="5">
                  <c:v>14</c:v>
                </c:pt>
                <c:pt idx="6">
                  <c:v>15</c:v>
                </c:pt>
                <c:pt idx="7">
                  <c:v>12</c:v>
                </c:pt>
                <c:pt idx="8">
                  <c:v>13</c:v>
                </c:pt>
                <c:pt idx="9">
                  <c:v>12</c:v>
                </c:pt>
                <c:pt idx="10">
                  <c:v>12</c:v>
                </c:pt>
                <c:pt idx="11">
                  <c:v>10</c:v>
                </c:pt>
                <c:pt idx="12">
                  <c:v>11</c:v>
                </c:pt>
                <c:pt idx="13">
                  <c:v>9</c:v>
                </c:pt>
                <c:pt idx="14">
                  <c:v>7</c:v>
                </c:pt>
                <c:pt idx="15">
                  <c:v>7</c:v>
                </c:pt>
                <c:pt idx="16">
                  <c:v>9</c:v>
                </c:pt>
                <c:pt idx="17">
                  <c:v>5</c:v>
                </c:pt>
                <c:pt idx="18">
                  <c:v>5</c:v>
                </c:pt>
                <c:pt idx="19">
                  <c:v>13</c:v>
                </c:pt>
                <c:pt idx="20">
                  <c:v>23</c:v>
                </c:pt>
                <c:pt idx="21">
                  <c:v>19</c:v>
                </c:pt>
                <c:pt idx="22">
                  <c:v>11</c:v>
                </c:pt>
                <c:pt idx="23">
                  <c:v>-27</c:v>
                </c:pt>
              </c:numCache>
            </c:numRef>
          </c:val>
        </c:ser>
        <c:ser>
          <c:idx val="2"/>
          <c:order val="2"/>
          <c:tx>
            <c:strRef>
              <c:f>'Average Lead time'!$K$2:$K$3</c:f>
              <c:strCache>
                <c:ptCount val="1"/>
                <c:pt idx="0">
                  <c:v>RR</c:v>
                </c:pt>
              </c:strCache>
            </c:strRef>
          </c:tx>
          <c:spPr>
            <a:solidFill>
              <a:schemeClr val="accent3"/>
            </a:solidFill>
            <a:ln>
              <a:noFill/>
            </a:ln>
            <a:effectLst/>
          </c:spPr>
          <c:invertIfNegative val="0"/>
          <c:dLbls>
            <c:delete val="1"/>
          </c:dLbls>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time'!$K$4:$K$31</c:f>
              <c:numCache>
                <c:formatCode>General</c:formatCode>
                <c:ptCount val="24"/>
                <c:pt idx="0">
                  <c:v>58</c:v>
                </c:pt>
                <c:pt idx="4">
                  <c:v>45</c:v>
                </c:pt>
                <c:pt idx="6">
                  <c:v>14</c:v>
                </c:pt>
                <c:pt idx="7">
                  <c:v>13</c:v>
                </c:pt>
                <c:pt idx="8">
                  <c:v>14</c:v>
                </c:pt>
                <c:pt idx="9">
                  <c:v>16</c:v>
                </c:pt>
                <c:pt idx="11">
                  <c:v>-132</c:v>
                </c:pt>
                <c:pt idx="12">
                  <c:v>33</c:v>
                </c:pt>
                <c:pt idx="13">
                  <c:v>32</c:v>
                </c:pt>
                <c:pt idx="14">
                  <c:v>11</c:v>
                </c:pt>
                <c:pt idx="15">
                  <c:v>-5</c:v>
                </c:pt>
                <c:pt idx="16">
                  <c:v>28</c:v>
                </c:pt>
                <c:pt idx="17">
                  <c:v>14</c:v>
                </c:pt>
                <c:pt idx="18">
                  <c:v>11</c:v>
                </c:pt>
                <c:pt idx="19">
                  <c:v>5</c:v>
                </c:pt>
                <c:pt idx="20">
                  <c:v>42</c:v>
                </c:pt>
                <c:pt idx="21">
                  <c:v>29</c:v>
                </c:pt>
                <c:pt idx="22">
                  <c:v>17</c:v>
                </c:pt>
              </c:numCache>
            </c:numRef>
          </c:val>
        </c:ser>
        <c:ser>
          <c:idx val="3"/>
          <c:order val="3"/>
          <c:tx>
            <c:strRef>
              <c:f>'Average Lead time'!$L$2:$L$3</c:f>
              <c:strCache>
                <c:ptCount val="1"/>
                <c:pt idx="0">
                  <c:v>SP</c:v>
                </c:pt>
              </c:strCache>
            </c:strRef>
          </c:tx>
          <c:spPr>
            <a:solidFill>
              <a:schemeClr val="accent4"/>
            </a:solidFill>
            <a:ln>
              <a:noFill/>
            </a:ln>
            <a:effectLst/>
          </c:spPr>
          <c:invertIfNegative val="0"/>
          <c:dLbls>
            <c:delete val="1"/>
          </c:dLbls>
          <c:cat>
            <c:multiLvlStrRef>
              <c:f>'Average Lead time'!$G$4:$H$31</c:f>
              <c:multiLvlStrCache>
                <c:ptCount val="24"/>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2016</c:v>
                  </c:pt>
                  <c:pt idx="3">
                    <c:v>2017</c:v>
                  </c:pt>
                  <c:pt idx="15">
                    <c:v>2018</c:v>
                  </c:pt>
                </c:lvl>
              </c:multiLvlStrCache>
            </c:multiLvlStrRef>
          </c:cat>
          <c:val>
            <c:numRef>
              <c:f>'Average Lead time'!$L$4:$L$31</c:f>
              <c:numCache>
                <c:formatCode>General</c:formatCode>
                <c:ptCount val="24"/>
                <c:pt idx="0">
                  <c:v>39</c:v>
                </c:pt>
                <c:pt idx="1">
                  <c:v>13</c:v>
                </c:pt>
                <c:pt idx="2">
                  <c:v>-18</c:v>
                </c:pt>
                <c:pt idx="3">
                  <c:v>29</c:v>
                </c:pt>
                <c:pt idx="4">
                  <c:v>23</c:v>
                </c:pt>
                <c:pt idx="5">
                  <c:v>13</c:v>
                </c:pt>
                <c:pt idx="6">
                  <c:v>14</c:v>
                </c:pt>
                <c:pt idx="7">
                  <c:v>10</c:v>
                </c:pt>
                <c:pt idx="8">
                  <c:v>11</c:v>
                </c:pt>
                <c:pt idx="9">
                  <c:v>11</c:v>
                </c:pt>
                <c:pt idx="10">
                  <c:v>12</c:v>
                </c:pt>
                <c:pt idx="11">
                  <c:v>10</c:v>
                </c:pt>
                <c:pt idx="12">
                  <c:v>11</c:v>
                </c:pt>
                <c:pt idx="13">
                  <c:v>9</c:v>
                </c:pt>
                <c:pt idx="14">
                  <c:v>12</c:v>
                </c:pt>
                <c:pt idx="15">
                  <c:v>12</c:v>
                </c:pt>
                <c:pt idx="16">
                  <c:v>11</c:v>
                </c:pt>
                <c:pt idx="17">
                  <c:v>8</c:v>
                </c:pt>
                <c:pt idx="18">
                  <c:v>10</c:v>
                </c:pt>
                <c:pt idx="19">
                  <c:v>10</c:v>
                </c:pt>
                <c:pt idx="20">
                  <c:v>15</c:v>
                </c:pt>
                <c:pt idx="21">
                  <c:v>10</c:v>
                </c:pt>
                <c:pt idx="22">
                  <c:v>5</c:v>
                </c:pt>
                <c:pt idx="23">
                  <c:v>-18</c:v>
                </c:pt>
              </c:numCache>
            </c:numRef>
          </c:val>
        </c:ser>
        <c:dLbls>
          <c:showLegendKey val="0"/>
          <c:showVal val="0"/>
          <c:showCatName val="0"/>
          <c:showSerName val="0"/>
          <c:showPercent val="0"/>
          <c:showBubbleSize val="0"/>
        </c:dLbls>
        <c:gapWidth val="150"/>
        <c:overlap val="100"/>
        <c:axId val="375287549"/>
        <c:axId val="745630975"/>
      </c:barChart>
      <c:catAx>
        <c:axId val="375287549"/>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45630975"/>
        <c:crosses val="autoZero"/>
        <c:auto val="1"/>
        <c:lblAlgn val="ctr"/>
        <c:lblOffset val="100"/>
        <c:noMultiLvlLbl val="0"/>
      </c:catAx>
      <c:valAx>
        <c:axId val="745630975"/>
        <c:scaling>
          <c:orientation val="minMax"/>
          <c:max val="150"/>
          <c:min val="-175"/>
        </c:scaling>
        <c:delete val="0"/>
        <c:axPos val="b"/>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75287549"/>
        <c:crosses val="autoZero"/>
        <c:crossBetween val="between"/>
        <c:majorUnit val="25"/>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(1).xlsx]Seller analysis!PivotTable18</c:name>
    <c:fmtId val="-1"/>
  </c:pivotSource>
  <c:chart>
    <c:title>
      <c:tx>
        <c:rich>
          <a:bodyPr rot="0" spcFirstLastPara="0" vertOverflow="ellipsis" vert="horz" wrap="square" anchor="ctr" anchorCtr="1"/>
          <a:lstStyle/>
          <a:p>
            <a:pPr defTabSz="914400">
              <a:defRPr lang="en-US" sz="3200" b="1" i="0" u="none" strike="noStrike" kern="1200" spc="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lang="en-US" sz="3200" b="1">
                <a:latin typeface="Times New Roman" panose="02020603050405020304" charset="0"/>
                <a:ea typeface="Times New Roman" panose="02020603050405020304" charset="0"/>
                <a:cs typeface="Times New Roman" panose="02020603050405020304" charset="0"/>
                <a:sym typeface="Times New Roman" panose="02020603050405020304" charset="0"/>
              </a:rPr>
              <a:t>Seller order analysis</a:t>
            </a:r>
            <a:endParaRPr lang="en-US" sz="3200" b="1">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overlay val="0"/>
      <c:spPr>
        <a:noFill/>
        <a:ln>
          <a:noFill/>
        </a:ln>
        <a:effectLst/>
      </c:spPr>
    </c:title>
    <c:autoTitleDeleted val="0"/>
    <c:plotArea>
      <c:layout>
        <c:manualLayout>
          <c:layoutTarget val="inner"/>
          <c:xMode val="edge"/>
          <c:yMode val="edge"/>
          <c:x val="0.0724514863561639"/>
          <c:y val="0.113117377532971"/>
          <c:w val="0.86097593380873"/>
          <c:h val="0.549906162905442"/>
        </c:manualLayout>
      </c:layout>
      <c:barChart>
        <c:barDir val="col"/>
        <c:grouping val="clustered"/>
        <c:varyColors val="0"/>
        <c:ser>
          <c:idx val="0"/>
          <c:order val="0"/>
          <c:tx>
            <c:strRef>
              <c:f>'Seller analysis'!$M$1:$M$3</c:f>
              <c:strCache>
                <c:ptCount val="1"/>
                <c:pt idx="0">
                  <c:v>RJ - Sum of Seller_count</c:v>
                </c:pt>
              </c:strCache>
            </c:strRef>
          </c:tx>
          <c:spPr>
            <a:solidFill>
              <a:schemeClr val="accent1"/>
            </a:solidFill>
            <a:ln>
              <a:noFill/>
            </a:ln>
            <a:effectLst/>
          </c:spPr>
          <c:invertIfNegative val="0"/>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analysis'!$M$4:$M$32</c:f>
              <c:numCache>
                <c:formatCode>General</c:formatCode>
                <c:ptCount val="25"/>
                <c:pt idx="0">
                  <c:v>6</c:v>
                </c:pt>
                <c:pt idx="1">
                  <c:v>3</c:v>
                </c:pt>
                <c:pt idx="3">
                  <c:v>3</c:v>
                </c:pt>
                <c:pt idx="4">
                  <c:v>10</c:v>
                </c:pt>
                <c:pt idx="5">
                  <c:v>14</c:v>
                </c:pt>
                <c:pt idx="6">
                  <c:v>22</c:v>
                </c:pt>
                <c:pt idx="7">
                  <c:v>25</c:v>
                </c:pt>
                <c:pt idx="8">
                  <c:v>23</c:v>
                </c:pt>
                <c:pt idx="9">
                  <c:v>21</c:v>
                </c:pt>
                <c:pt idx="10">
                  <c:v>31</c:v>
                </c:pt>
                <c:pt idx="11">
                  <c:v>26</c:v>
                </c:pt>
                <c:pt idx="12">
                  <c:v>32</c:v>
                </c:pt>
                <c:pt idx="13">
                  <c:v>35</c:v>
                </c:pt>
                <c:pt idx="14">
                  <c:v>49</c:v>
                </c:pt>
                <c:pt idx="15">
                  <c:v>49</c:v>
                </c:pt>
                <c:pt idx="16">
                  <c:v>35</c:v>
                </c:pt>
                <c:pt idx="17">
                  <c:v>48</c:v>
                </c:pt>
                <c:pt idx="18">
                  <c:v>55</c:v>
                </c:pt>
                <c:pt idx="19">
                  <c:v>59</c:v>
                </c:pt>
                <c:pt idx="20">
                  <c:v>64</c:v>
                </c:pt>
                <c:pt idx="21">
                  <c:v>64</c:v>
                </c:pt>
                <c:pt idx="22">
                  <c:v>84</c:v>
                </c:pt>
                <c:pt idx="23">
                  <c:v>2</c:v>
                </c:pt>
              </c:numCache>
            </c:numRef>
          </c:val>
        </c:ser>
        <c:ser>
          <c:idx val="3"/>
          <c:order val="3"/>
          <c:tx>
            <c:strRef>
              <c:f>'Seller analysis'!$P$1:$P$3</c:f>
              <c:strCache>
                <c:ptCount val="1"/>
                <c:pt idx="0">
                  <c:v>RJ - Sum of Same state Seller</c:v>
                </c:pt>
              </c:strCache>
            </c:strRef>
          </c:tx>
          <c:spPr>
            <a:solidFill>
              <a:schemeClr val="accent4"/>
            </a:solidFill>
            <a:ln>
              <a:noFill/>
            </a:ln>
            <a:effectLst/>
          </c:spPr>
          <c:invertIfNegative val="0"/>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analysis'!$P$4:$P$32</c:f>
              <c:numCache>
                <c:formatCode>General</c:formatCode>
                <c:ptCount val="25"/>
                <c:pt idx="0">
                  <c:v>4</c:v>
                </c:pt>
                <c:pt idx="1">
                  <c:v>0</c:v>
                </c:pt>
                <c:pt idx="3">
                  <c:v>2</c:v>
                </c:pt>
                <c:pt idx="4">
                  <c:v>5</c:v>
                </c:pt>
                <c:pt idx="5">
                  <c:v>8</c:v>
                </c:pt>
                <c:pt idx="6">
                  <c:v>7</c:v>
                </c:pt>
                <c:pt idx="7">
                  <c:v>13</c:v>
                </c:pt>
                <c:pt idx="8">
                  <c:v>9</c:v>
                </c:pt>
                <c:pt idx="9">
                  <c:v>11</c:v>
                </c:pt>
                <c:pt idx="10">
                  <c:v>16</c:v>
                </c:pt>
                <c:pt idx="11">
                  <c:v>16</c:v>
                </c:pt>
                <c:pt idx="12">
                  <c:v>20</c:v>
                </c:pt>
                <c:pt idx="13">
                  <c:v>21</c:v>
                </c:pt>
                <c:pt idx="14">
                  <c:v>28</c:v>
                </c:pt>
                <c:pt idx="15">
                  <c:v>25</c:v>
                </c:pt>
                <c:pt idx="16">
                  <c:v>19</c:v>
                </c:pt>
                <c:pt idx="17">
                  <c:v>30</c:v>
                </c:pt>
                <c:pt idx="18">
                  <c:v>32</c:v>
                </c:pt>
                <c:pt idx="19">
                  <c:v>32</c:v>
                </c:pt>
                <c:pt idx="20">
                  <c:v>29</c:v>
                </c:pt>
                <c:pt idx="21">
                  <c:v>32</c:v>
                </c:pt>
                <c:pt idx="22">
                  <c:v>53</c:v>
                </c:pt>
                <c:pt idx="23">
                  <c:v>1</c:v>
                </c:pt>
              </c:numCache>
            </c:numRef>
          </c:val>
        </c:ser>
        <c:ser>
          <c:idx val="4"/>
          <c:order val="4"/>
          <c:tx>
            <c:strRef>
              <c:f>'Seller analysis'!$Q$1:$Q$3</c:f>
              <c:strCache>
                <c:ptCount val="1"/>
                <c:pt idx="0">
                  <c:v>SP - Sum of Seller_count</c:v>
                </c:pt>
              </c:strCache>
            </c:strRef>
          </c:tx>
          <c:spPr>
            <a:solidFill>
              <a:schemeClr val="accent5"/>
            </a:solidFill>
            <a:ln>
              <a:noFill/>
            </a:ln>
            <a:effectLst/>
          </c:spPr>
          <c:invertIfNegative val="0"/>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analysis'!$Q$4:$Q$32</c:f>
              <c:numCache>
                <c:formatCode>General</c:formatCode>
                <c:ptCount val="25"/>
                <c:pt idx="0">
                  <c:v>66</c:v>
                </c:pt>
                <c:pt idx="1">
                  <c:v>23</c:v>
                </c:pt>
                <c:pt idx="2">
                  <c:v>3</c:v>
                </c:pt>
                <c:pt idx="3">
                  <c:v>58</c:v>
                </c:pt>
                <c:pt idx="4">
                  <c:v>211</c:v>
                </c:pt>
                <c:pt idx="5">
                  <c:v>286</c:v>
                </c:pt>
                <c:pt idx="6">
                  <c:v>257</c:v>
                </c:pt>
                <c:pt idx="7">
                  <c:v>334</c:v>
                </c:pt>
                <c:pt idx="8">
                  <c:v>319</c:v>
                </c:pt>
                <c:pt idx="9">
                  <c:v>350</c:v>
                </c:pt>
                <c:pt idx="10">
                  <c:v>408</c:v>
                </c:pt>
                <c:pt idx="11">
                  <c:v>443</c:v>
                </c:pt>
                <c:pt idx="12">
                  <c:v>462</c:v>
                </c:pt>
                <c:pt idx="13">
                  <c:v>508</c:v>
                </c:pt>
                <c:pt idx="14">
                  <c:v>562</c:v>
                </c:pt>
                <c:pt idx="15">
                  <c:v>570</c:v>
                </c:pt>
                <c:pt idx="16">
                  <c:v>541</c:v>
                </c:pt>
                <c:pt idx="17">
                  <c:v>608</c:v>
                </c:pt>
                <c:pt idx="18">
                  <c:v>713</c:v>
                </c:pt>
                <c:pt idx="19">
                  <c:v>730</c:v>
                </c:pt>
                <c:pt idx="20">
                  <c:v>744</c:v>
                </c:pt>
                <c:pt idx="21">
                  <c:v>735</c:v>
                </c:pt>
                <c:pt idx="22">
                  <c:v>874</c:v>
                </c:pt>
                <c:pt idx="23">
                  <c:v>33</c:v>
                </c:pt>
                <c:pt idx="24">
                  <c:v>1</c:v>
                </c:pt>
              </c:numCache>
            </c:numRef>
          </c:val>
        </c:ser>
        <c:ser>
          <c:idx val="7"/>
          <c:order val="7"/>
          <c:tx>
            <c:strRef>
              <c:f>'Seller analysis'!$T$1:$T$3</c:f>
              <c:strCache>
                <c:ptCount val="1"/>
                <c:pt idx="0">
                  <c:v>SP - Sum of Same state Seller</c:v>
                </c:pt>
              </c:strCache>
            </c:strRef>
          </c:tx>
          <c:spPr>
            <a:solidFill>
              <a:schemeClr val="accent2">
                <a:lumMod val="60000"/>
              </a:schemeClr>
            </a:solidFill>
            <a:ln>
              <a:noFill/>
            </a:ln>
            <a:effectLst/>
          </c:spPr>
          <c:invertIfNegative val="0"/>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analysis'!$T$4:$T$32</c:f>
              <c:numCache>
                <c:formatCode>General</c:formatCode>
                <c:ptCount val="25"/>
                <c:pt idx="0">
                  <c:v>36</c:v>
                </c:pt>
                <c:pt idx="1">
                  <c:v>7</c:v>
                </c:pt>
                <c:pt idx="2">
                  <c:v>1</c:v>
                </c:pt>
                <c:pt idx="3">
                  <c:v>45</c:v>
                </c:pt>
                <c:pt idx="4">
                  <c:v>155</c:v>
                </c:pt>
                <c:pt idx="5">
                  <c:v>200</c:v>
                </c:pt>
                <c:pt idx="6">
                  <c:v>166</c:v>
                </c:pt>
                <c:pt idx="7">
                  <c:v>245</c:v>
                </c:pt>
                <c:pt idx="8">
                  <c:v>223</c:v>
                </c:pt>
                <c:pt idx="9">
                  <c:v>262</c:v>
                </c:pt>
                <c:pt idx="10">
                  <c:v>308</c:v>
                </c:pt>
                <c:pt idx="11">
                  <c:v>312</c:v>
                </c:pt>
                <c:pt idx="12">
                  <c:v>319</c:v>
                </c:pt>
                <c:pt idx="13">
                  <c:v>372</c:v>
                </c:pt>
                <c:pt idx="14">
                  <c:v>425</c:v>
                </c:pt>
                <c:pt idx="15">
                  <c:v>416</c:v>
                </c:pt>
                <c:pt idx="16">
                  <c:v>414</c:v>
                </c:pt>
                <c:pt idx="17">
                  <c:v>470</c:v>
                </c:pt>
                <c:pt idx="18">
                  <c:v>547</c:v>
                </c:pt>
                <c:pt idx="19">
                  <c:v>559</c:v>
                </c:pt>
                <c:pt idx="20">
                  <c:v>585</c:v>
                </c:pt>
                <c:pt idx="21">
                  <c:v>536</c:v>
                </c:pt>
                <c:pt idx="22">
                  <c:v>690</c:v>
                </c:pt>
                <c:pt idx="23">
                  <c:v>8</c:v>
                </c:pt>
                <c:pt idx="24">
                  <c:v>0</c:v>
                </c:pt>
              </c:numCache>
            </c:numRef>
          </c:val>
        </c:ser>
        <c:dLbls>
          <c:showLegendKey val="0"/>
          <c:showVal val="0"/>
          <c:showCatName val="0"/>
          <c:showSerName val="0"/>
          <c:showPercent val="0"/>
          <c:showBubbleSize val="0"/>
        </c:dLbls>
        <c:gapWidth val="150"/>
        <c:axId val="559563563"/>
        <c:axId val="166116169"/>
      </c:barChart>
      <c:lineChart>
        <c:grouping val="standard"/>
        <c:varyColors val="0"/>
        <c:ser>
          <c:idx val="1"/>
          <c:order val="1"/>
          <c:tx>
            <c:strRef>
              <c:f>'Seller analysis'!$N$1:$N$3</c:f>
              <c:strCache>
                <c:ptCount val="1"/>
                <c:pt idx="0">
                  <c:v>RJ - Sum of Orders_count</c:v>
                </c:pt>
              </c:strCache>
            </c:strRef>
          </c:tx>
          <c:spPr>
            <a:ln w="28575" cap="rnd">
              <a:solidFill>
                <a:schemeClr val="accent2"/>
              </a:solidFill>
              <a:round/>
            </a:ln>
            <a:effectLst/>
          </c:spPr>
          <c:marker>
            <c:symbol val="none"/>
          </c:marker>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analysis'!$N$4:$N$32</c:f>
              <c:numCache>
                <c:formatCode>General</c:formatCode>
                <c:ptCount val="25"/>
                <c:pt idx="0">
                  <c:v>37</c:v>
                </c:pt>
                <c:pt idx="1">
                  <c:v>6</c:v>
                </c:pt>
                <c:pt idx="3">
                  <c:v>13</c:v>
                </c:pt>
                <c:pt idx="4">
                  <c:v>98</c:v>
                </c:pt>
                <c:pt idx="5">
                  <c:v>94</c:v>
                </c:pt>
                <c:pt idx="6">
                  <c:v>94</c:v>
                </c:pt>
                <c:pt idx="7">
                  <c:v>118</c:v>
                </c:pt>
                <c:pt idx="8">
                  <c:v>111</c:v>
                </c:pt>
                <c:pt idx="9">
                  <c:v>97</c:v>
                </c:pt>
                <c:pt idx="10">
                  <c:v>109</c:v>
                </c:pt>
                <c:pt idx="11">
                  <c:v>129</c:v>
                </c:pt>
                <c:pt idx="12">
                  <c:v>190</c:v>
                </c:pt>
                <c:pt idx="13">
                  <c:v>246</c:v>
                </c:pt>
                <c:pt idx="14">
                  <c:v>428</c:v>
                </c:pt>
                <c:pt idx="15">
                  <c:v>303</c:v>
                </c:pt>
                <c:pt idx="16">
                  <c:v>312</c:v>
                </c:pt>
                <c:pt idx="17">
                  <c:v>258</c:v>
                </c:pt>
                <c:pt idx="18">
                  <c:v>408</c:v>
                </c:pt>
                <c:pt idx="19">
                  <c:v>371</c:v>
                </c:pt>
                <c:pt idx="20">
                  <c:v>450</c:v>
                </c:pt>
                <c:pt idx="21">
                  <c:v>323</c:v>
                </c:pt>
                <c:pt idx="22">
                  <c:v>492</c:v>
                </c:pt>
                <c:pt idx="23">
                  <c:v>2</c:v>
                </c:pt>
              </c:numCache>
            </c:numRef>
          </c:val>
          <c:smooth val="0"/>
        </c:ser>
        <c:ser>
          <c:idx val="2"/>
          <c:order val="2"/>
          <c:tx>
            <c:strRef>
              <c:f>'Seller analysis'!$O$1:$O$3</c:f>
              <c:strCache>
                <c:ptCount val="1"/>
                <c:pt idx="0">
                  <c:v>RJ - Sum of Same_state order</c:v>
                </c:pt>
              </c:strCache>
            </c:strRef>
          </c:tx>
          <c:spPr>
            <a:ln w="28575" cap="rnd">
              <a:solidFill>
                <a:schemeClr val="accent3"/>
              </a:solidFill>
              <a:round/>
            </a:ln>
            <a:effectLst/>
          </c:spPr>
          <c:marker>
            <c:symbol val="none"/>
          </c:marker>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analysis'!$O$4:$O$32</c:f>
              <c:numCache>
                <c:formatCode>General</c:formatCode>
                <c:ptCount val="25"/>
                <c:pt idx="0">
                  <c:v>15</c:v>
                </c:pt>
                <c:pt idx="1">
                  <c:v>0</c:v>
                </c:pt>
                <c:pt idx="3">
                  <c:v>5</c:v>
                </c:pt>
                <c:pt idx="4">
                  <c:v>21</c:v>
                </c:pt>
                <c:pt idx="5">
                  <c:v>25</c:v>
                </c:pt>
                <c:pt idx="6">
                  <c:v>25</c:v>
                </c:pt>
                <c:pt idx="7">
                  <c:v>30</c:v>
                </c:pt>
                <c:pt idx="8">
                  <c:v>22</c:v>
                </c:pt>
                <c:pt idx="9">
                  <c:v>20</c:v>
                </c:pt>
                <c:pt idx="10">
                  <c:v>31</c:v>
                </c:pt>
                <c:pt idx="11">
                  <c:v>48</c:v>
                </c:pt>
                <c:pt idx="12">
                  <c:v>52</c:v>
                </c:pt>
                <c:pt idx="13">
                  <c:v>54</c:v>
                </c:pt>
                <c:pt idx="14">
                  <c:v>101</c:v>
                </c:pt>
                <c:pt idx="15">
                  <c:v>58</c:v>
                </c:pt>
                <c:pt idx="16">
                  <c:v>60</c:v>
                </c:pt>
                <c:pt idx="17">
                  <c:v>79</c:v>
                </c:pt>
                <c:pt idx="18">
                  <c:v>74</c:v>
                </c:pt>
                <c:pt idx="19">
                  <c:v>81</c:v>
                </c:pt>
                <c:pt idx="20">
                  <c:v>82</c:v>
                </c:pt>
                <c:pt idx="21">
                  <c:v>70</c:v>
                </c:pt>
                <c:pt idx="22">
                  <c:v>132</c:v>
                </c:pt>
                <c:pt idx="23">
                  <c:v>1</c:v>
                </c:pt>
              </c:numCache>
            </c:numRef>
          </c:val>
          <c:smooth val="0"/>
        </c:ser>
        <c:ser>
          <c:idx val="5"/>
          <c:order val="5"/>
          <c:tx>
            <c:strRef>
              <c:f>'Seller analysis'!$R$1:$R$3</c:f>
              <c:strCache>
                <c:ptCount val="1"/>
                <c:pt idx="0">
                  <c:v>SP - Sum of Orders_count</c:v>
                </c:pt>
              </c:strCache>
            </c:strRef>
          </c:tx>
          <c:spPr>
            <a:ln w="28575" cap="rnd">
              <a:solidFill>
                <a:schemeClr val="accent6"/>
              </a:solidFill>
              <a:round/>
            </a:ln>
            <a:effectLst/>
          </c:spPr>
          <c:marker>
            <c:symbol val="none"/>
          </c:marker>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analysis'!$R$4:$R$32</c:f>
              <c:numCache>
                <c:formatCode>General</c:formatCode>
                <c:ptCount val="25"/>
                <c:pt idx="0">
                  <c:v>140</c:v>
                </c:pt>
                <c:pt idx="1">
                  <c:v>43</c:v>
                </c:pt>
                <c:pt idx="2">
                  <c:v>3</c:v>
                </c:pt>
                <c:pt idx="3">
                  <c:v>190</c:v>
                </c:pt>
                <c:pt idx="4">
                  <c:v>917</c:v>
                </c:pt>
                <c:pt idx="5">
                  <c:v>1824</c:v>
                </c:pt>
                <c:pt idx="6">
                  <c:v>1373</c:v>
                </c:pt>
                <c:pt idx="7">
                  <c:v>2913</c:v>
                </c:pt>
                <c:pt idx="8">
                  <c:v>2556</c:v>
                </c:pt>
                <c:pt idx="9">
                  <c:v>2917</c:v>
                </c:pt>
                <c:pt idx="10">
                  <c:v>3615</c:v>
                </c:pt>
                <c:pt idx="11">
                  <c:v>3171</c:v>
                </c:pt>
                <c:pt idx="12">
                  <c:v>3704</c:v>
                </c:pt>
                <c:pt idx="13">
                  <c:v>3920</c:v>
                </c:pt>
                <c:pt idx="14">
                  <c:v>5974</c:v>
                </c:pt>
                <c:pt idx="15">
                  <c:v>5450</c:v>
                </c:pt>
                <c:pt idx="16">
                  <c:v>4592</c:v>
                </c:pt>
                <c:pt idx="17">
                  <c:v>5694</c:v>
                </c:pt>
                <c:pt idx="18">
                  <c:v>6668</c:v>
                </c:pt>
                <c:pt idx="19">
                  <c:v>6149</c:v>
                </c:pt>
                <c:pt idx="20">
                  <c:v>5634</c:v>
                </c:pt>
                <c:pt idx="21">
                  <c:v>4559</c:v>
                </c:pt>
                <c:pt idx="22">
                  <c:v>6553</c:v>
                </c:pt>
                <c:pt idx="23">
                  <c:v>40</c:v>
                </c:pt>
                <c:pt idx="24">
                  <c:v>1</c:v>
                </c:pt>
              </c:numCache>
            </c:numRef>
          </c:val>
          <c:smooth val="0"/>
        </c:ser>
        <c:ser>
          <c:idx val="6"/>
          <c:order val="6"/>
          <c:tx>
            <c:strRef>
              <c:f>'Seller analysis'!$S$1:$S$3</c:f>
              <c:strCache>
                <c:ptCount val="1"/>
                <c:pt idx="0">
                  <c:v>SP - Sum of Same_state order</c:v>
                </c:pt>
              </c:strCache>
            </c:strRef>
          </c:tx>
          <c:spPr>
            <a:ln w="28575" cap="rnd">
              <a:solidFill>
                <a:schemeClr val="accent1">
                  <a:lumMod val="60000"/>
                </a:schemeClr>
              </a:solidFill>
              <a:round/>
            </a:ln>
            <a:effectLst/>
          </c:spPr>
          <c:marker>
            <c:symbol val="none"/>
          </c:marker>
          <c:dLbls>
            <c:delete val="1"/>
          </c:dLbls>
          <c:cat>
            <c:multiLvlStrRef>
              <c:f>'Seller analysis'!$K$4:$L$32</c:f>
              <c:multiLvlStrCache>
                <c:ptCount val="25"/>
                <c:lvl>
                  <c:pt idx="0">
                    <c:v>October</c:v>
                  </c:pt>
                  <c:pt idx="1">
                    <c:v>November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'Seller analysis'!$S$4:$S$32</c:f>
              <c:numCache>
                <c:formatCode>General</c:formatCode>
                <c:ptCount val="25"/>
                <c:pt idx="0">
                  <c:v>54</c:v>
                </c:pt>
                <c:pt idx="1">
                  <c:v>14</c:v>
                </c:pt>
                <c:pt idx="2">
                  <c:v>1</c:v>
                </c:pt>
                <c:pt idx="3">
                  <c:v>105</c:v>
                </c:pt>
                <c:pt idx="4">
                  <c:v>400</c:v>
                </c:pt>
                <c:pt idx="5">
                  <c:v>770</c:v>
                </c:pt>
                <c:pt idx="6">
                  <c:v>551</c:v>
                </c:pt>
                <c:pt idx="7">
                  <c:v>1200</c:v>
                </c:pt>
                <c:pt idx="8">
                  <c:v>1083</c:v>
                </c:pt>
                <c:pt idx="9">
                  <c:v>1310</c:v>
                </c:pt>
                <c:pt idx="10">
                  <c:v>1562</c:v>
                </c:pt>
                <c:pt idx="11">
                  <c:v>1250</c:v>
                </c:pt>
                <c:pt idx="12">
                  <c:v>1522</c:v>
                </c:pt>
                <c:pt idx="13">
                  <c:v>1798</c:v>
                </c:pt>
                <c:pt idx="14">
                  <c:v>2683</c:v>
                </c:pt>
                <c:pt idx="15">
                  <c:v>2300</c:v>
                </c:pt>
                <c:pt idx="16">
                  <c:v>2115</c:v>
                </c:pt>
                <c:pt idx="17">
                  <c:v>2674</c:v>
                </c:pt>
                <c:pt idx="18">
                  <c:v>2938</c:v>
                </c:pt>
                <c:pt idx="19">
                  <c:v>2807</c:v>
                </c:pt>
                <c:pt idx="20">
                  <c:v>2708</c:v>
                </c:pt>
                <c:pt idx="21">
                  <c:v>2168</c:v>
                </c:pt>
                <c:pt idx="22">
                  <c:v>3395</c:v>
                </c:pt>
                <c:pt idx="23">
                  <c:v>12</c:v>
                </c:pt>
                <c:pt idx="24">
                  <c:v>0</c:v>
                </c:pt>
              </c:numCache>
            </c:numRef>
          </c:val>
          <c:smooth val="0"/>
        </c:ser>
        <c:dLbls>
          <c:showLegendKey val="0"/>
          <c:showVal val="0"/>
          <c:showCatName val="0"/>
          <c:showSerName val="0"/>
          <c:showPercent val="0"/>
          <c:showBubbleSize val="0"/>
        </c:dLbls>
        <c:marker val="0"/>
        <c:smooth val="0"/>
        <c:axId val="907301203"/>
        <c:axId val="596145057"/>
      </c:lineChart>
      <c:catAx>
        <c:axId val="559563563"/>
        <c:scaling>
          <c:orientation val="minMax"/>
        </c:scaling>
        <c:delete val="0"/>
        <c:axPos val="b"/>
        <c:title>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166116169"/>
        <c:crosses val="autoZero"/>
        <c:auto val="1"/>
        <c:lblAlgn val="ctr"/>
        <c:lblOffset val="100"/>
        <c:noMultiLvlLbl val="0"/>
      </c:catAx>
      <c:valAx>
        <c:axId val="166116169"/>
        <c:scaling>
          <c:orientation val="minMax"/>
          <c:max val="900"/>
          <c:min val="0"/>
        </c:scaling>
        <c:delete val="0"/>
        <c:axPos val="l"/>
        <c:title>
          <c:tx>
            <c:rich>
              <a:bodyPr rot="-5400000" spcFirstLastPara="1" vertOverflow="ellipsis" vert="horz" wrap="square" anchor="ctr" anchorCtr="1"/>
              <a:lstStyle/>
              <a:p>
                <a:pPr>
                  <a:defRPr lang="en-US" sz="16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lang="en-US" sz="1600" dirty="0">
                    <a:latin typeface="Times New Roman" panose="02020603050405020304" charset="0"/>
                    <a:ea typeface="Times New Roman" panose="02020603050405020304" charset="0"/>
                    <a:cs typeface="Times New Roman" panose="02020603050405020304" charset="0"/>
                    <a:sym typeface="Times New Roman" panose="02020603050405020304" charset="0"/>
                  </a:rPr>
                  <a:t>Seller</a:t>
                </a:r>
                <a:r>
                  <a:rPr lang="en-US" sz="1600" baseline="0" dirty="0">
                    <a:latin typeface="Times New Roman" panose="02020603050405020304" charset="0"/>
                    <a:ea typeface="Times New Roman" panose="02020603050405020304" charset="0"/>
                    <a:cs typeface="Times New Roman" panose="02020603050405020304" charset="0"/>
                    <a:sym typeface="Times New Roman" panose="02020603050405020304" charset="0"/>
                  </a:rPr>
                  <a:t> count</a:t>
                </a:r>
                <a:endParaRPr lang="en-US" sz="1600" dirty="0">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0141038049751178"/>
              <c:y val="0.370610172001384"/>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59563563"/>
        <c:crosses val="autoZero"/>
        <c:crossBetween val="between"/>
      </c:valAx>
      <c:catAx>
        <c:axId val="907301203"/>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596145057"/>
        <c:crosses val="autoZero"/>
        <c:auto val="1"/>
        <c:lblAlgn val="ctr"/>
        <c:lblOffset val="100"/>
        <c:noMultiLvlLbl val="0"/>
      </c:catAx>
      <c:valAx>
        <c:axId val="596145057"/>
        <c:scaling>
          <c:orientation val="minMax"/>
          <c:max val="7000"/>
        </c:scaling>
        <c:delete val="0"/>
        <c:axPos val="r"/>
        <c:title>
          <c:tx>
            <c:rich>
              <a:bodyPr rot="-5400000" spcFirstLastPara="1" vertOverflow="ellipsis" vert="horz" wrap="square" anchor="ctr" anchorCtr="1"/>
              <a:lstStyle/>
              <a:p>
                <a:pPr>
                  <a:defRPr lang="en-US" sz="14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lang="en-US" sz="1400" dirty="0">
                    <a:latin typeface="Times New Roman" panose="02020603050405020304" charset="0"/>
                    <a:ea typeface="Times New Roman" panose="02020603050405020304" charset="0"/>
                    <a:cs typeface="Times New Roman" panose="02020603050405020304" charset="0"/>
                    <a:sym typeface="Times New Roman" panose="02020603050405020304" charset="0"/>
                  </a:rPr>
                  <a:t>Order</a:t>
                </a:r>
                <a:r>
                  <a:rPr lang="en-US" sz="1400" baseline="0" dirty="0">
                    <a:latin typeface="Times New Roman" panose="02020603050405020304" charset="0"/>
                    <a:ea typeface="Times New Roman" panose="02020603050405020304" charset="0"/>
                    <a:cs typeface="Times New Roman" panose="02020603050405020304" charset="0"/>
                    <a:sym typeface="Times New Roman" panose="02020603050405020304" charset="0"/>
                  </a:rPr>
                  <a:t>  count </a:t>
                </a:r>
                <a:endParaRPr lang="en-US" sz="1400" dirty="0">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970513366855083"/>
              <c:y val="0.390438457714375"/>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crossAx val="907301203"/>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2"/>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3"/>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4"/>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5"/>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6"/>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7"/>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gap"/>
    <c:showDLblsOverMax val="0"/>
  </c:chart>
  <c:spPr>
    <a:noFill/>
    <a:ln>
      <a:noFill/>
    </a:ln>
    <a:effectLst/>
  </c:spPr>
  <c:txPr>
    <a:bodyPr/>
    <a:lstStyle/>
    <a:p>
      <a:pPr>
        <a:defRPr lang="en-US">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(1).xlsx]Orders count!Orders Count</c:name>
    <c:fmtId val="-1"/>
  </c:pivotSource>
  <c:chart>
    <c:title>
      <c:tx>
        <c:rich>
          <a:bodyPr rot="0" spcFirstLastPara="0" vertOverflow="ellipsis" vert="horz" wrap="square" anchor="ctr" anchorCtr="1"/>
          <a:lstStyle/>
          <a:p>
            <a:pPr defTabSz="914400">
              <a:defRPr lang="en-US" sz="2400" b="1" i="0" u="none" strike="noStrike" kern="1200" spc="0" baseline="0">
                <a:solidFill>
                  <a:schemeClr val="tx1">
                    <a:lumMod val="65000"/>
                    <a:lumOff val="35000"/>
                  </a:schemeClr>
                </a:solidFill>
                <a:latin typeface="+mn-lt"/>
                <a:ea typeface="+mn-ea"/>
                <a:cs typeface="+mn-cs"/>
              </a:defRPr>
            </a:pPr>
            <a:r>
              <a:rPr lang="en-US" sz="2400" b="1"/>
              <a:t>Orders Trend</a:t>
            </a:r>
            <a:endParaRPr lang="en-US" sz="2400" b="1"/>
          </a:p>
        </c:rich>
      </c:tx>
      <c:layout/>
      <c:overlay val="0"/>
      <c:spPr>
        <a:noFill/>
        <a:ln>
          <a:noFill/>
        </a:ln>
        <a:effectLst/>
      </c:spPr>
    </c:title>
    <c:autoTitleDeleted val="0"/>
    <c:plotArea>
      <c:layout>
        <c:manualLayout>
          <c:layoutTarget val="inner"/>
          <c:xMode val="edge"/>
          <c:yMode val="edge"/>
          <c:x val="0.0367143830947512"/>
          <c:y val="0.121164020407137"/>
          <c:w val="0.88319018404908"/>
          <c:h val="0.556331571178672"/>
        </c:manualLayout>
      </c:layout>
      <c:lineChart>
        <c:grouping val="standard"/>
        <c:varyColors val="0"/>
        <c:ser>
          <c:idx val="0"/>
          <c:order val="0"/>
          <c:tx>
            <c:strRef>
              <c:f>'Orders count'!$M$8:$M$9</c:f>
              <c:strCache>
                <c:ptCount val="1"/>
                <c:pt idx="0">
                  <c:v>AC</c:v>
                </c:pt>
              </c:strCache>
            </c:strRef>
          </c:tx>
          <c:spPr>
            <a:ln w="28575" cap="rnd">
              <a:solidFill>
                <a:schemeClr val="accent1"/>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count'!$M$10:$M$38</c:f>
              <c:numCache>
                <c:formatCode>General</c:formatCode>
                <c:ptCount val="25"/>
                <c:pt idx="3">
                  <c:v>2</c:v>
                </c:pt>
                <c:pt idx="4">
                  <c:v>3</c:v>
                </c:pt>
                <c:pt idx="5">
                  <c:v>2</c:v>
                </c:pt>
                <c:pt idx="6">
                  <c:v>5</c:v>
                </c:pt>
                <c:pt idx="7">
                  <c:v>8</c:v>
                </c:pt>
                <c:pt idx="8">
                  <c:v>4</c:v>
                </c:pt>
                <c:pt idx="9">
                  <c:v>5</c:v>
                </c:pt>
                <c:pt idx="10">
                  <c:v>4</c:v>
                </c:pt>
                <c:pt idx="11">
                  <c:v>5</c:v>
                </c:pt>
                <c:pt idx="12">
                  <c:v>6</c:v>
                </c:pt>
                <c:pt idx="13">
                  <c:v>5</c:v>
                </c:pt>
                <c:pt idx="14">
                  <c:v>5</c:v>
                </c:pt>
                <c:pt idx="15">
                  <c:v>6</c:v>
                </c:pt>
                <c:pt idx="16">
                  <c:v>3</c:v>
                </c:pt>
                <c:pt idx="17">
                  <c:v>2</c:v>
                </c:pt>
                <c:pt idx="18">
                  <c:v>4</c:v>
                </c:pt>
                <c:pt idx="19">
                  <c:v>2</c:v>
                </c:pt>
                <c:pt idx="20">
                  <c:v>3</c:v>
                </c:pt>
                <c:pt idx="21">
                  <c:v>4</c:v>
                </c:pt>
                <c:pt idx="22">
                  <c:v>3</c:v>
                </c:pt>
              </c:numCache>
            </c:numRef>
          </c:val>
          <c:smooth val="0"/>
        </c:ser>
        <c:ser>
          <c:idx val="1"/>
          <c:order val="1"/>
          <c:tx>
            <c:strRef>
              <c:f>'Orders count'!$N$8:$N$9</c:f>
              <c:strCache>
                <c:ptCount val="1"/>
                <c:pt idx="0">
                  <c:v>AL</c:v>
                </c:pt>
              </c:strCache>
            </c:strRef>
          </c:tx>
          <c:spPr>
            <a:ln w="28575" cap="rnd">
              <a:solidFill>
                <a:schemeClr val="accent2"/>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count'!$N$10:$N$38</c:f>
              <c:numCache>
                <c:formatCode>General</c:formatCode>
                <c:ptCount val="25"/>
                <c:pt idx="1">
                  <c:v>2</c:v>
                </c:pt>
                <c:pt idx="3">
                  <c:v>2</c:v>
                </c:pt>
                <c:pt idx="4">
                  <c:v>12</c:v>
                </c:pt>
                <c:pt idx="5">
                  <c:v>10</c:v>
                </c:pt>
                <c:pt idx="6">
                  <c:v>23</c:v>
                </c:pt>
                <c:pt idx="7">
                  <c:v>27</c:v>
                </c:pt>
                <c:pt idx="8">
                  <c:v>10</c:v>
                </c:pt>
                <c:pt idx="9">
                  <c:v>17</c:v>
                </c:pt>
                <c:pt idx="10">
                  <c:v>18</c:v>
                </c:pt>
                <c:pt idx="11">
                  <c:v>20</c:v>
                </c:pt>
                <c:pt idx="12">
                  <c:v>28</c:v>
                </c:pt>
                <c:pt idx="13">
                  <c:v>26</c:v>
                </c:pt>
                <c:pt idx="14">
                  <c:v>14</c:v>
                </c:pt>
                <c:pt idx="15">
                  <c:v>37</c:v>
                </c:pt>
                <c:pt idx="16">
                  <c:v>27</c:v>
                </c:pt>
                <c:pt idx="17">
                  <c:v>30</c:v>
                </c:pt>
                <c:pt idx="18">
                  <c:v>28</c:v>
                </c:pt>
                <c:pt idx="19">
                  <c:v>19</c:v>
                </c:pt>
                <c:pt idx="20">
                  <c:v>24</c:v>
                </c:pt>
                <c:pt idx="21">
                  <c:v>23</c:v>
                </c:pt>
                <c:pt idx="22">
                  <c:v>16</c:v>
                </c:pt>
              </c:numCache>
            </c:numRef>
          </c:val>
          <c:smooth val="0"/>
        </c:ser>
        <c:ser>
          <c:idx val="2"/>
          <c:order val="2"/>
          <c:tx>
            <c:strRef>
              <c:f>'Orders count'!$O$8:$O$9</c:f>
              <c:strCache>
                <c:ptCount val="1"/>
                <c:pt idx="0">
                  <c:v>AM</c:v>
                </c:pt>
              </c:strCache>
            </c:strRef>
          </c:tx>
          <c:spPr>
            <a:ln w="28575" cap="rnd">
              <a:solidFill>
                <a:schemeClr val="accent3"/>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count'!$O$10:$O$38</c:f>
              <c:numCache>
                <c:formatCode>General</c:formatCode>
                <c:ptCount val="25"/>
                <c:pt idx="4">
                  <c:v>8</c:v>
                </c:pt>
                <c:pt idx="5">
                  <c:v>5</c:v>
                </c:pt>
                <c:pt idx="6">
                  <c:v>13</c:v>
                </c:pt>
                <c:pt idx="7">
                  <c:v>10</c:v>
                </c:pt>
                <c:pt idx="8">
                  <c:v>1</c:v>
                </c:pt>
                <c:pt idx="9">
                  <c:v>5</c:v>
                </c:pt>
                <c:pt idx="10">
                  <c:v>5</c:v>
                </c:pt>
                <c:pt idx="11">
                  <c:v>9</c:v>
                </c:pt>
                <c:pt idx="12">
                  <c:v>3</c:v>
                </c:pt>
                <c:pt idx="13">
                  <c:v>10</c:v>
                </c:pt>
                <c:pt idx="14">
                  <c:v>6</c:v>
                </c:pt>
                <c:pt idx="15">
                  <c:v>12</c:v>
                </c:pt>
                <c:pt idx="16">
                  <c:v>8</c:v>
                </c:pt>
                <c:pt idx="17">
                  <c:v>9</c:v>
                </c:pt>
                <c:pt idx="18">
                  <c:v>6</c:v>
                </c:pt>
                <c:pt idx="19">
                  <c:v>9</c:v>
                </c:pt>
                <c:pt idx="20">
                  <c:v>7</c:v>
                </c:pt>
                <c:pt idx="21">
                  <c:v>18</c:v>
                </c:pt>
                <c:pt idx="22">
                  <c:v>4</c:v>
                </c:pt>
              </c:numCache>
            </c:numRef>
          </c:val>
          <c:smooth val="0"/>
        </c:ser>
        <c:ser>
          <c:idx val="3"/>
          <c:order val="3"/>
          <c:tx>
            <c:strRef>
              <c:f>'Orders count'!$P$8:$P$9</c:f>
              <c:strCache>
                <c:ptCount val="1"/>
                <c:pt idx="0">
                  <c:v>AP</c:v>
                </c:pt>
              </c:strCache>
            </c:strRef>
          </c:tx>
          <c:spPr>
            <a:ln w="28575" cap="rnd">
              <a:solidFill>
                <a:schemeClr val="accent4"/>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count'!$P$10:$P$38</c:f>
              <c:numCache>
                <c:formatCode>General</c:formatCode>
                <c:ptCount val="25"/>
                <c:pt idx="4">
                  <c:v>2</c:v>
                </c:pt>
                <c:pt idx="5">
                  <c:v>3</c:v>
                </c:pt>
                <c:pt idx="7">
                  <c:v>5</c:v>
                </c:pt>
                <c:pt idx="8">
                  <c:v>2</c:v>
                </c:pt>
                <c:pt idx="9">
                  <c:v>1</c:v>
                </c:pt>
                <c:pt idx="10">
                  <c:v>3</c:v>
                </c:pt>
                <c:pt idx="11">
                  <c:v>2</c:v>
                </c:pt>
                <c:pt idx="12">
                  <c:v>3</c:v>
                </c:pt>
                <c:pt idx="13">
                  <c:v>4</c:v>
                </c:pt>
                <c:pt idx="14">
                  <c:v>4</c:v>
                </c:pt>
                <c:pt idx="15">
                  <c:v>11</c:v>
                </c:pt>
                <c:pt idx="16">
                  <c:v>2</c:v>
                </c:pt>
                <c:pt idx="17">
                  <c:v>5</c:v>
                </c:pt>
                <c:pt idx="18">
                  <c:v>5</c:v>
                </c:pt>
                <c:pt idx="19">
                  <c:v>6</c:v>
                </c:pt>
                <c:pt idx="20">
                  <c:v>2</c:v>
                </c:pt>
                <c:pt idx="21">
                  <c:v>6</c:v>
                </c:pt>
                <c:pt idx="22">
                  <c:v>2</c:v>
                </c:pt>
              </c:numCache>
            </c:numRef>
          </c:val>
          <c:smooth val="0"/>
        </c:ser>
        <c:ser>
          <c:idx val="4"/>
          <c:order val="4"/>
          <c:tx>
            <c:strRef>
              <c:f>'Orders count'!$Q$8:$Q$9</c:f>
              <c:strCache>
                <c:ptCount val="1"/>
                <c:pt idx="0">
                  <c:v>BA</c:v>
                </c:pt>
              </c:strCache>
            </c:strRef>
          </c:tx>
          <c:spPr>
            <a:ln w="28575" cap="rnd">
              <a:solidFill>
                <a:schemeClr val="accent5"/>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count'!$Q$10:$Q$38</c:f>
              <c:numCache>
                <c:formatCode>General</c:formatCode>
                <c:ptCount val="25"/>
                <c:pt idx="1">
                  <c:v>4</c:v>
                </c:pt>
                <c:pt idx="3">
                  <c:v>25</c:v>
                </c:pt>
                <c:pt idx="4">
                  <c:v>59</c:v>
                </c:pt>
                <c:pt idx="5">
                  <c:v>91</c:v>
                </c:pt>
                <c:pt idx="6">
                  <c:v>93</c:v>
                </c:pt>
                <c:pt idx="7">
                  <c:v>127</c:v>
                </c:pt>
                <c:pt idx="8">
                  <c:v>106</c:v>
                </c:pt>
                <c:pt idx="9">
                  <c:v>155</c:v>
                </c:pt>
                <c:pt idx="10">
                  <c:v>158</c:v>
                </c:pt>
                <c:pt idx="11">
                  <c:v>170</c:v>
                </c:pt>
                <c:pt idx="12">
                  <c:v>166</c:v>
                </c:pt>
                <c:pt idx="13">
                  <c:v>250</c:v>
                </c:pt>
                <c:pt idx="14">
                  <c:v>192</c:v>
                </c:pt>
                <c:pt idx="15">
                  <c:v>239</c:v>
                </c:pt>
                <c:pt idx="16">
                  <c:v>214</c:v>
                </c:pt>
                <c:pt idx="17">
                  <c:v>249</c:v>
                </c:pt>
                <c:pt idx="18">
                  <c:v>225</c:v>
                </c:pt>
                <c:pt idx="19">
                  <c:v>241</c:v>
                </c:pt>
                <c:pt idx="20">
                  <c:v>201</c:v>
                </c:pt>
                <c:pt idx="21">
                  <c:v>250</c:v>
                </c:pt>
                <c:pt idx="22">
                  <c:v>165</c:v>
                </c:pt>
              </c:numCache>
            </c:numRef>
          </c:val>
          <c:smooth val="0"/>
        </c:ser>
        <c:ser>
          <c:idx val="5"/>
          <c:order val="5"/>
          <c:tx>
            <c:strRef>
              <c:f>'Orders count'!$R$8:$R$9</c:f>
              <c:strCache>
                <c:ptCount val="1"/>
                <c:pt idx="0">
                  <c:v>CE</c:v>
                </c:pt>
              </c:strCache>
            </c:strRef>
          </c:tx>
          <c:spPr>
            <a:ln w="28575" cap="rnd">
              <a:solidFill>
                <a:schemeClr val="accent6"/>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count'!$R$10:$R$38</c:f>
              <c:numCache>
                <c:formatCode>General</c:formatCode>
                <c:ptCount val="25"/>
                <c:pt idx="1">
                  <c:v>8</c:v>
                </c:pt>
                <c:pt idx="3">
                  <c:v>9</c:v>
                </c:pt>
                <c:pt idx="4">
                  <c:v>13</c:v>
                </c:pt>
                <c:pt idx="5">
                  <c:v>28</c:v>
                </c:pt>
                <c:pt idx="6">
                  <c:v>43</c:v>
                </c:pt>
                <c:pt idx="7">
                  <c:v>62</c:v>
                </c:pt>
                <c:pt idx="8">
                  <c:v>47</c:v>
                </c:pt>
                <c:pt idx="9">
                  <c:v>53</c:v>
                </c:pt>
                <c:pt idx="10">
                  <c:v>73</c:v>
                </c:pt>
                <c:pt idx="11">
                  <c:v>77</c:v>
                </c:pt>
                <c:pt idx="12">
                  <c:v>66</c:v>
                </c:pt>
                <c:pt idx="13">
                  <c:v>108</c:v>
                </c:pt>
                <c:pt idx="14">
                  <c:v>81</c:v>
                </c:pt>
                <c:pt idx="15">
                  <c:v>90</c:v>
                </c:pt>
                <c:pt idx="16">
                  <c:v>88</c:v>
                </c:pt>
                <c:pt idx="17">
                  <c:v>98</c:v>
                </c:pt>
                <c:pt idx="18">
                  <c:v>100</c:v>
                </c:pt>
                <c:pt idx="19">
                  <c:v>74</c:v>
                </c:pt>
                <c:pt idx="20">
                  <c:v>74</c:v>
                </c:pt>
                <c:pt idx="21">
                  <c:v>87</c:v>
                </c:pt>
                <c:pt idx="22">
                  <c:v>57</c:v>
                </c:pt>
              </c:numCache>
            </c:numRef>
          </c:val>
          <c:smooth val="0"/>
        </c:ser>
        <c:ser>
          <c:idx val="6"/>
          <c:order val="6"/>
          <c:tx>
            <c:strRef>
              <c:f>'Orders count'!$S$8:$S$9</c:f>
              <c:strCache>
                <c:ptCount val="1"/>
                <c:pt idx="0">
                  <c:v>DF</c:v>
                </c:pt>
              </c:strCache>
            </c:strRef>
          </c:tx>
          <c:spPr>
            <a:ln w="28575" cap="rnd">
              <a:solidFill>
                <a:schemeClr val="accent1">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count'!$S$10:$S$38</c:f>
              <c:numCache>
                <c:formatCode>General</c:formatCode>
                <c:ptCount val="25"/>
                <c:pt idx="1">
                  <c:v>6</c:v>
                </c:pt>
                <c:pt idx="3">
                  <c:v>13</c:v>
                </c:pt>
                <c:pt idx="4">
                  <c:v>24</c:v>
                </c:pt>
                <c:pt idx="5">
                  <c:v>57</c:v>
                </c:pt>
                <c:pt idx="6">
                  <c:v>35</c:v>
                </c:pt>
                <c:pt idx="7">
                  <c:v>64</c:v>
                </c:pt>
                <c:pt idx="8">
                  <c:v>70</c:v>
                </c:pt>
                <c:pt idx="9">
                  <c:v>77</c:v>
                </c:pt>
                <c:pt idx="10">
                  <c:v>87</c:v>
                </c:pt>
                <c:pt idx="11">
                  <c:v>97</c:v>
                </c:pt>
                <c:pt idx="12">
                  <c:v>98</c:v>
                </c:pt>
                <c:pt idx="13">
                  <c:v>168</c:v>
                </c:pt>
                <c:pt idx="14">
                  <c:v>131</c:v>
                </c:pt>
                <c:pt idx="15">
                  <c:v>138</c:v>
                </c:pt>
                <c:pt idx="16">
                  <c:v>172</c:v>
                </c:pt>
                <c:pt idx="17">
                  <c:v>150</c:v>
                </c:pt>
                <c:pt idx="18">
                  <c:v>148</c:v>
                </c:pt>
                <c:pt idx="19">
                  <c:v>144</c:v>
                </c:pt>
                <c:pt idx="20">
                  <c:v>150</c:v>
                </c:pt>
                <c:pt idx="21">
                  <c:v>166</c:v>
                </c:pt>
                <c:pt idx="22">
                  <c:v>145</c:v>
                </c:pt>
              </c:numCache>
            </c:numRef>
          </c:val>
          <c:smooth val="0"/>
        </c:ser>
        <c:ser>
          <c:idx val="7"/>
          <c:order val="7"/>
          <c:tx>
            <c:strRef>
              <c:f>'Orders count'!$T$8:$T$9</c:f>
              <c:strCache>
                <c:ptCount val="1"/>
                <c:pt idx="0">
                  <c:v>ES</c:v>
                </c:pt>
              </c:strCache>
            </c:strRef>
          </c:tx>
          <c:spPr>
            <a:ln w="28575" cap="rnd">
              <a:solidFill>
                <a:schemeClr val="accent2">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count'!$T$10:$T$38</c:f>
              <c:numCache>
                <c:formatCode>General</c:formatCode>
                <c:ptCount val="25"/>
                <c:pt idx="1">
                  <c:v>4</c:v>
                </c:pt>
                <c:pt idx="3">
                  <c:v>12</c:v>
                </c:pt>
                <c:pt idx="4">
                  <c:v>34</c:v>
                </c:pt>
                <c:pt idx="5">
                  <c:v>48</c:v>
                </c:pt>
                <c:pt idx="6">
                  <c:v>46</c:v>
                </c:pt>
                <c:pt idx="7">
                  <c:v>94</c:v>
                </c:pt>
                <c:pt idx="8">
                  <c:v>80</c:v>
                </c:pt>
                <c:pt idx="9">
                  <c:v>83</c:v>
                </c:pt>
                <c:pt idx="10">
                  <c:v>95</c:v>
                </c:pt>
                <c:pt idx="11">
                  <c:v>93</c:v>
                </c:pt>
                <c:pt idx="12">
                  <c:v>100</c:v>
                </c:pt>
                <c:pt idx="13">
                  <c:v>170</c:v>
                </c:pt>
                <c:pt idx="14">
                  <c:v>113</c:v>
                </c:pt>
                <c:pt idx="15">
                  <c:v>147</c:v>
                </c:pt>
                <c:pt idx="16">
                  <c:v>152</c:v>
                </c:pt>
                <c:pt idx="17">
                  <c:v>134</c:v>
                </c:pt>
                <c:pt idx="18">
                  <c:v>142</c:v>
                </c:pt>
                <c:pt idx="19">
                  <c:v>134</c:v>
                </c:pt>
                <c:pt idx="20">
                  <c:v>124</c:v>
                </c:pt>
                <c:pt idx="21">
                  <c:v>123</c:v>
                </c:pt>
                <c:pt idx="22">
                  <c:v>105</c:v>
                </c:pt>
              </c:numCache>
            </c:numRef>
          </c:val>
          <c:smooth val="0"/>
        </c:ser>
        <c:ser>
          <c:idx val="8"/>
          <c:order val="8"/>
          <c:tx>
            <c:strRef>
              <c:f>'Orders count'!$U$8:$U$9</c:f>
              <c:strCache>
                <c:ptCount val="1"/>
                <c:pt idx="0">
                  <c:v>GO</c:v>
                </c:pt>
              </c:strCache>
            </c:strRef>
          </c:tx>
          <c:spPr>
            <a:ln w="28575" cap="rnd">
              <a:solidFill>
                <a:schemeClr val="accent3">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count'!$U$10:$U$38</c:f>
              <c:numCache>
                <c:formatCode>General</c:formatCode>
                <c:ptCount val="25"/>
                <c:pt idx="1">
                  <c:v>9</c:v>
                </c:pt>
                <c:pt idx="3">
                  <c:v>18</c:v>
                </c:pt>
                <c:pt idx="4">
                  <c:v>27</c:v>
                </c:pt>
                <c:pt idx="5">
                  <c:v>53</c:v>
                </c:pt>
                <c:pt idx="6">
                  <c:v>41</c:v>
                </c:pt>
                <c:pt idx="7">
                  <c:v>87</c:v>
                </c:pt>
                <c:pt idx="8">
                  <c:v>79</c:v>
                </c:pt>
                <c:pt idx="9">
                  <c:v>77</c:v>
                </c:pt>
                <c:pt idx="10">
                  <c:v>93</c:v>
                </c:pt>
                <c:pt idx="11">
                  <c:v>88</c:v>
                </c:pt>
                <c:pt idx="12">
                  <c:v>108</c:v>
                </c:pt>
                <c:pt idx="13">
                  <c:v>157</c:v>
                </c:pt>
                <c:pt idx="14">
                  <c:v>127</c:v>
                </c:pt>
                <c:pt idx="15">
                  <c:v>146</c:v>
                </c:pt>
                <c:pt idx="16">
                  <c:v>149</c:v>
                </c:pt>
                <c:pt idx="17">
                  <c:v>146</c:v>
                </c:pt>
                <c:pt idx="18">
                  <c:v>136</c:v>
                </c:pt>
                <c:pt idx="19">
                  <c:v>139</c:v>
                </c:pt>
                <c:pt idx="20">
                  <c:v>105</c:v>
                </c:pt>
                <c:pt idx="21">
                  <c:v>115</c:v>
                </c:pt>
                <c:pt idx="22">
                  <c:v>120</c:v>
                </c:pt>
              </c:numCache>
            </c:numRef>
          </c:val>
          <c:smooth val="0"/>
        </c:ser>
        <c:ser>
          <c:idx val="9"/>
          <c:order val="9"/>
          <c:tx>
            <c:strRef>
              <c:f>'Orders count'!$V$8:$V$9</c:f>
              <c:strCache>
                <c:ptCount val="1"/>
                <c:pt idx="0">
                  <c:v>MA</c:v>
                </c:pt>
              </c:strCache>
            </c:strRef>
          </c:tx>
          <c:spPr>
            <a:ln w="28575" cap="rnd">
              <a:solidFill>
                <a:schemeClr val="accent4">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count'!$V$10:$V$38</c:f>
              <c:numCache>
                <c:formatCode>General</c:formatCode>
                <c:ptCount val="25"/>
                <c:pt idx="1">
                  <c:v>4</c:v>
                </c:pt>
                <c:pt idx="3">
                  <c:v>9</c:v>
                </c:pt>
                <c:pt idx="4">
                  <c:v>11</c:v>
                </c:pt>
                <c:pt idx="5">
                  <c:v>24</c:v>
                </c:pt>
                <c:pt idx="6">
                  <c:v>27</c:v>
                </c:pt>
                <c:pt idx="7">
                  <c:v>33</c:v>
                </c:pt>
                <c:pt idx="8">
                  <c:v>17</c:v>
                </c:pt>
                <c:pt idx="9">
                  <c:v>39</c:v>
                </c:pt>
                <c:pt idx="10">
                  <c:v>40</c:v>
                </c:pt>
                <c:pt idx="11">
                  <c:v>42</c:v>
                </c:pt>
                <c:pt idx="12">
                  <c:v>48</c:v>
                </c:pt>
                <c:pt idx="13">
                  <c:v>56</c:v>
                </c:pt>
                <c:pt idx="14">
                  <c:v>41</c:v>
                </c:pt>
                <c:pt idx="15">
                  <c:v>57</c:v>
                </c:pt>
                <c:pt idx="16">
                  <c:v>56</c:v>
                </c:pt>
                <c:pt idx="17">
                  <c:v>53</c:v>
                </c:pt>
                <c:pt idx="18">
                  <c:v>46</c:v>
                </c:pt>
                <c:pt idx="19">
                  <c:v>32</c:v>
                </c:pt>
                <c:pt idx="20">
                  <c:v>42</c:v>
                </c:pt>
                <c:pt idx="21">
                  <c:v>40</c:v>
                </c:pt>
                <c:pt idx="22">
                  <c:v>30</c:v>
                </c:pt>
              </c:numCache>
            </c:numRef>
          </c:val>
          <c:smooth val="0"/>
        </c:ser>
        <c:ser>
          <c:idx val="10"/>
          <c:order val="10"/>
          <c:tx>
            <c:strRef>
              <c:f>'Orders count'!$W$8:$W$9</c:f>
              <c:strCache>
                <c:ptCount val="1"/>
                <c:pt idx="0">
                  <c:v>MG</c:v>
                </c:pt>
              </c:strCache>
            </c:strRef>
          </c:tx>
          <c:spPr>
            <a:ln w="28575" cap="rnd">
              <a:solidFill>
                <a:schemeClr val="accent5">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count'!$W$10:$W$38</c:f>
              <c:numCache>
                <c:formatCode>General</c:formatCode>
                <c:ptCount val="25"/>
                <c:pt idx="1">
                  <c:v>40</c:v>
                </c:pt>
                <c:pt idx="3">
                  <c:v>108</c:v>
                </c:pt>
                <c:pt idx="4">
                  <c:v>259</c:v>
                </c:pt>
                <c:pt idx="5">
                  <c:v>358</c:v>
                </c:pt>
                <c:pt idx="6">
                  <c:v>275</c:v>
                </c:pt>
                <c:pt idx="7">
                  <c:v>428</c:v>
                </c:pt>
                <c:pt idx="8">
                  <c:v>363</c:v>
                </c:pt>
                <c:pt idx="9">
                  <c:v>453</c:v>
                </c:pt>
                <c:pt idx="10">
                  <c:v>469</c:v>
                </c:pt>
                <c:pt idx="11">
                  <c:v>507</c:v>
                </c:pt>
                <c:pt idx="12">
                  <c:v>560</c:v>
                </c:pt>
                <c:pt idx="13">
                  <c:v>943</c:v>
                </c:pt>
                <c:pt idx="14">
                  <c:v>691</c:v>
                </c:pt>
                <c:pt idx="15">
                  <c:v>863</c:v>
                </c:pt>
                <c:pt idx="16">
                  <c:v>804</c:v>
                </c:pt>
                <c:pt idx="17">
                  <c:v>879</c:v>
                </c:pt>
                <c:pt idx="18">
                  <c:v>786</c:v>
                </c:pt>
                <c:pt idx="19">
                  <c:v>762</c:v>
                </c:pt>
                <c:pt idx="20">
                  <c:v>717</c:v>
                </c:pt>
                <c:pt idx="21">
                  <c:v>658</c:v>
                </c:pt>
                <c:pt idx="22">
                  <c:v>708</c:v>
                </c:pt>
                <c:pt idx="23">
                  <c:v>4</c:v>
                </c:pt>
              </c:numCache>
            </c:numRef>
          </c:val>
          <c:smooth val="0"/>
        </c:ser>
        <c:ser>
          <c:idx val="11"/>
          <c:order val="11"/>
          <c:tx>
            <c:strRef>
              <c:f>'Orders count'!$X$8:$X$9</c:f>
              <c:strCache>
                <c:ptCount val="1"/>
                <c:pt idx="0">
                  <c:v>MS</c:v>
                </c:pt>
              </c:strCache>
            </c:strRef>
          </c:tx>
          <c:spPr>
            <a:ln w="28575" cap="rnd">
              <a:solidFill>
                <a:schemeClr val="accent6">
                  <a:lumMod val="6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count'!$X$10:$X$38</c:f>
              <c:numCache>
                <c:formatCode>General</c:formatCode>
                <c:ptCount val="25"/>
                <c:pt idx="3">
                  <c:v>1</c:v>
                </c:pt>
                <c:pt idx="4">
                  <c:v>11</c:v>
                </c:pt>
                <c:pt idx="5">
                  <c:v>20</c:v>
                </c:pt>
                <c:pt idx="6">
                  <c:v>15</c:v>
                </c:pt>
                <c:pt idx="7">
                  <c:v>29</c:v>
                </c:pt>
                <c:pt idx="8">
                  <c:v>27</c:v>
                </c:pt>
                <c:pt idx="9">
                  <c:v>25</c:v>
                </c:pt>
                <c:pt idx="10">
                  <c:v>24</c:v>
                </c:pt>
                <c:pt idx="11">
                  <c:v>33</c:v>
                </c:pt>
                <c:pt idx="12">
                  <c:v>34</c:v>
                </c:pt>
                <c:pt idx="13">
                  <c:v>46</c:v>
                </c:pt>
                <c:pt idx="14">
                  <c:v>36</c:v>
                </c:pt>
                <c:pt idx="15">
                  <c:v>70</c:v>
                </c:pt>
                <c:pt idx="16">
                  <c:v>64</c:v>
                </c:pt>
                <c:pt idx="17">
                  <c:v>59</c:v>
                </c:pt>
                <c:pt idx="18">
                  <c:v>43</c:v>
                </c:pt>
                <c:pt idx="19">
                  <c:v>45</c:v>
                </c:pt>
                <c:pt idx="20">
                  <c:v>49</c:v>
                </c:pt>
                <c:pt idx="21">
                  <c:v>49</c:v>
                </c:pt>
                <c:pt idx="22">
                  <c:v>35</c:v>
                </c:pt>
              </c:numCache>
            </c:numRef>
          </c:val>
          <c:smooth val="0"/>
        </c:ser>
        <c:ser>
          <c:idx val="12"/>
          <c:order val="12"/>
          <c:tx>
            <c:strRef>
              <c:f>'Orders count'!$Y$8:$Y$9</c:f>
              <c:strCache>
                <c:ptCount val="1"/>
                <c:pt idx="0">
                  <c:v>MT</c:v>
                </c:pt>
              </c:strCache>
            </c:strRef>
          </c:tx>
          <c:spPr>
            <a:ln w="28575" cap="rnd">
              <a:solidFill>
                <a:schemeClr val="accent1">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count'!$Y$10:$Y$38</c:f>
              <c:numCache>
                <c:formatCode>General</c:formatCode>
                <c:ptCount val="25"/>
                <c:pt idx="1">
                  <c:v>3</c:v>
                </c:pt>
                <c:pt idx="3">
                  <c:v>11</c:v>
                </c:pt>
                <c:pt idx="4">
                  <c:v>17</c:v>
                </c:pt>
                <c:pt idx="5">
                  <c:v>16</c:v>
                </c:pt>
                <c:pt idx="6">
                  <c:v>27</c:v>
                </c:pt>
                <c:pt idx="7">
                  <c:v>37</c:v>
                </c:pt>
                <c:pt idx="8">
                  <c:v>25</c:v>
                </c:pt>
                <c:pt idx="9">
                  <c:v>38</c:v>
                </c:pt>
                <c:pt idx="10">
                  <c:v>38</c:v>
                </c:pt>
                <c:pt idx="11">
                  <c:v>35</c:v>
                </c:pt>
                <c:pt idx="12">
                  <c:v>52</c:v>
                </c:pt>
                <c:pt idx="13">
                  <c:v>74</c:v>
                </c:pt>
                <c:pt idx="14">
                  <c:v>50</c:v>
                </c:pt>
                <c:pt idx="15">
                  <c:v>85</c:v>
                </c:pt>
                <c:pt idx="16">
                  <c:v>67</c:v>
                </c:pt>
                <c:pt idx="17">
                  <c:v>55</c:v>
                </c:pt>
                <c:pt idx="18">
                  <c:v>65</c:v>
                </c:pt>
                <c:pt idx="19">
                  <c:v>67</c:v>
                </c:pt>
                <c:pt idx="20">
                  <c:v>58</c:v>
                </c:pt>
                <c:pt idx="21">
                  <c:v>47</c:v>
                </c:pt>
                <c:pt idx="22">
                  <c:v>40</c:v>
                </c:pt>
              </c:numCache>
            </c:numRef>
          </c:val>
          <c:smooth val="0"/>
        </c:ser>
        <c:ser>
          <c:idx val="13"/>
          <c:order val="13"/>
          <c:tx>
            <c:strRef>
              <c:f>'Orders count'!$Z$8:$Z$9</c:f>
              <c:strCache>
                <c:ptCount val="1"/>
                <c:pt idx="0">
                  <c:v>PA</c:v>
                </c:pt>
              </c:strCache>
            </c:strRef>
          </c:tx>
          <c:spPr>
            <a:ln w="28575" cap="rnd">
              <a:solidFill>
                <a:schemeClr val="accent2">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count'!$Z$10:$Z$38</c:f>
              <c:numCache>
                <c:formatCode>General</c:formatCode>
                <c:ptCount val="25"/>
                <c:pt idx="1">
                  <c:v>4</c:v>
                </c:pt>
                <c:pt idx="3">
                  <c:v>12</c:v>
                </c:pt>
                <c:pt idx="4">
                  <c:v>25</c:v>
                </c:pt>
                <c:pt idx="5">
                  <c:v>36</c:v>
                </c:pt>
                <c:pt idx="6">
                  <c:v>36</c:v>
                </c:pt>
                <c:pt idx="7">
                  <c:v>35</c:v>
                </c:pt>
                <c:pt idx="8">
                  <c:v>38</c:v>
                </c:pt>
                <c:pt idx="9">
                  <c:v>39</c:v>
                </c:pt>
                <c:pt idx="10">
                  <c:v>60</c:v>
                </c:pt>
                <c:pt idx="11">
                  <c:v>41</c:v>
                </c:pt>
                <c:pt idx="12">
                  <c:v>54</c:v>
                </c:pt>
                <c:pt idx="13">
                  <c:v>70</c:v>
                </c:pt>
                <c:pt idx="14">
                  <c:v>58</c:v>
                </c:pt>
                <c:pt idx="15">
                  <c:v>70</c:v>
                </c:pt>
                <c:pt idx="16">
                  <c:v>58</c:v>
                </c:pt>
                <c:pt idx="17">
                  <c:v>73</c:v>
                </c:pt>
                <c:pt idx="18">
                  <c:v>71</c:v>
                </c:pt>
                <c:pt idx="19">
                  <c:v>40</c:v>
                </c:pt>
                <c:pt idx="20">
                  <c:v>54</c:v>
                </c:pt>
                <c:pt idx="21">
                  <c:v>57</c:v>
                </c:pt>
                <c:pt idx="22">
                  <c:v>44</c:v>
                </c:pt>
              </c:numCache>
            </c:numRef>
          </c:val>
          <c:smooth val="0"/>
        </c:ser>
        <c:ser>
          <c:idx val="14"/>
          <c:order val="14"/>
          <c:tx>
            <c:strRef>
              <c:f>'Orders count'!$AA$8:$AA$9</c:f>
              <c:strCache>
                <c:ptCount val="1"/>
                <c:pt idx="0">
                  <c:v>PB</c:v>
                </c:pt>
              </c:strCache>
            </c:strRef>
          </c:tx>
          <c:spPr>
            <a:ln w="28575" cap="rnd">
              <a:solidFill>
                <a:schemeClr val="accent3">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count'!$AA$10:$AA$38</c:f>
              <c:numCache>
                <c:formatCode>General</c:formatCode>
                <c:ptCount val="25"/>
                <c:pt idx="1">
                  <c:v>1</c:v>
                </c:pt>
                <c:pt idx="3">
                  <c:v>2</c:v>
                </c:pt>
                <c:pt idx="4">
                  <c:v>12</c:v>
                </c:pt>
                <c:pt idx="5">
                  <c:v>16</c:v>
                </c:pt>
                <c:pt idx="6">
                  <c:v>20</c:v>
                </c:pt>
                <c:pt idx="7">
                  <c:v>18</c:v>
                </c:pt>
                <c:pt idx="8">
                  <c:v>23</c:v>
                </c:pt>
                <c:pt idx="9">
                  <c:v>27</c:v>
                </c:pt>
                <c:pt idx="10">
                  <c:v>16</c:v>
                </c:pt>
                <c:pt idx="11">
                  <c:v>29</c:v>
                </c:pt>
                <c:pt idx="12">
                  <c:v>30</c:v>
                </c:pt>
                <c:pt idx="13">
                  <c:v>30</c:v>
                </c:pt>
                <c:pt idx="14">
                  <c:v>37</c:v>
                </c:pt>
                <c:pt idx="15">
                  <c:v>31</c:v>
                </c:pt>
                <c:pt idx="16">
                  <c:v>35</c:v>
                </c:pt>
                <c:pt idx="17">
                  <c:v>39</c:v>
                </c:pt>
                <c:pt idx="18">
                  <c:v>31</c:v>
                </c:pt>
                <c:pt idx="19">
                  <c:v>29</c:v>
                </c:pt>
                <c:pt idx="20">
                  <c:v>28</c:v>
                </c:pt>
                <c:pt idx="21">
                  <c:v>52</c:v>
                </c:pt>
                <c:pt idx="22">
                  <c:v>30</c:v>
                </c:pt>
              </c:numCache>
            </c:numRef>
          </c:val>
          <c:smooth val="0"/>
        </c:ser>
        <c:ser>
          <c:idx val="15"/>
          <c:order val="15"/>
          <c:tx>
            <c:strRef>
              <c:f>'Orders count'!$AB$8:$AB$9</c:f>
              <c:strCache>
                <c:ptCount val="1"/>
                <c:pt idx="0">
                  <c:v>PE</c:v>
                </c:pt>
              </c:strCache>
            </c:strRef>
          </c:tx>
          <c:spPr>
            <a:ln w="28575" cap="rnd">
              <a:solidFill>
                <a:schemeClr val="accent4">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count'!$AB$10:$AB$38</c:f>
              <c:numCache>
                <c:formatCode>General</c:formatCode>
                <c:ptCount val="25"/>
                <c:pt idx="1">
                  <c:v>7</c:v>
                </c:pt>
                <c:pt idx="3">
                  <c:v>9</c:v>
                </c:pt>
                <c:pt idx="4">
                  <c:v>21</c:v>
                </c:pt>
                <c:pt idx="5">
                  <c:v>45</c:v>
                </c:pt>
                <c:pt idx="6">
                  <c:v>40</c:v>
                </c:pt>
                <c:pt idx="7">
                  <c:v>68</c:v>
                </c:pt>
                <c:pt idx="8">
                  <c:v>46</c:v>
                </c:pt>
                <c:pt idx="9">
                  <c:v>73</c:v>
                </c:pt>
                <c:pt idx="10">
                  <c:v>85</c:v>
                </c:pt>
                <c:pt idx="11">
                  <c:v>76</c:v>
                </c:pt>
                <c:pt idx="12">
                  <c:v>80</c:v>
                </c:pt>
                <c:pt idx="13">
                  <c:v>126</c:v>
                </c:pt>
                <c:pt idx="14">
                  <c:v>103</c:v>
                </c:pt>
                <c:pt idx="15">
                  <c:v>104</c:v>
                </c:pt>
                <c:pt idx="16">
                  <c:v>125</c:v>
                </c:pt>
                <c:pt idx="17">
                  <c:v>108</c:v>
                </c:pt>
                <c:pt idx="18">
                  <c:v>114</c:v>
                </c:pt>
                <c:pt idx="19">
                  <c:v>106</c:v>
                </c:pt>
                <c:pt idx="20">
                  <c:v>94</c:v>
                </c:pt>
                <c:pt idx="21">
                  <c:v>137</c:v>
                </c:pt>
                <c:pt idx="22">
                  <c:v>85</c:v>
                </c:pt>
              </c:numCache>
            </c:numRef>
          </c:val>
          <c:smooth val="0"/>
        </c:ser>
        <c:ser>
          <c:idx val="16"/>
          <c:order val="16"/>
          <c:tx>
            <c:strRef>
              <c:f>'Orders count'!$AC$8:$AC$9</c:f>
              <c:strCache>
                <c:ptCount val="1"/>
                <c:pt idx="0">
                  <c:v>PI</c:v>
                </c:pt>
              </c:strCache>
            </c:strRef>
          </c:tx>
          <c:spPr>
            <a:ln w="28575" cap="rnd">
              <a:solidFill>
                <a:schemeClr val="accent5">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count'!$AC$10:$AC$38</c:f>
              <c:numCache>
                <c:formatCode>General</c:formatCode>
                <c:ptCount val="25"/>
                <c:pt idx="1">
                  <c:v>1</c:v>
                </c:pt>
                <c:pt idx="3">
                  <c:v>7</c:v>
                </c:pt>
                <c:pt idx="4">
                  <c:v>12</c:v>
                </c:pt>
                <c:pt idx="5">
                  <c:v>13</c:v>
                </c:pt>
                <c:pt idx="6">
                  <c:v>13</c:v>
                </c:pt>
                <c:pt idx="7">
                  <c:v>25</c:v>
                </c:pt>
                <c:pt idx="8">
                  <c:v>14</c:v>
                </c:pt>
                <c:pt idx="9">
                  <c:v>20</c:v>
                </c:pt>
                <c:pt idx="10">
                  <c:v>22</c:v>
                </c:pt>
                <c:pt idx="11">
                  <c:v>23</c:v>
                </c:pt>
                <c:pt idx="12">
                  <c:v>23</c:v>
                </c:pt>
                <c:pt idx="13">
                  <c:v>31</c:v>
                </c:pt>
                <c:pt idx="14">
                  <c:v>23</c:v>
                </c:pt>
                <c:pt idx="15">
                  <c:v>48</c:v>
                </c:pt>
                <c:pt idx="16">
                  <c:v>34</c:v>
                </c:pt>
                <c:pt idx="17">
                  <c:v>35</c:v>
                </c:pt>
                <c:pt idx="18">
                  <c:v>37</c:v>
                </c:pt>
                <c:pt idx="19">
                  <c:v>31</c:v>
                </c:pt>
                <c:pt idx="20">
                  <c:v>29</c:v>
                </c:pt>
                <c:pt idx="21">
                  <c:v>32</c:v>
                </c:pt>
                <c:pt idx="22">
                  <c:v>21</c:v>
                </c:pt>
                <c:pt idx="24">
                  <c:v>1</c:v>
                </c:pt>
              </c:numCache>
            </c:numRef>
          </c:val>
          <c:smooth val="0"/>
        </c:ser>
        <c:ser>
          <c:idx val="17"/>
          <c:order val="17"/>
          <c:tx>
            <c:strRef>
              <c:f>'Orders count'!$AD$8:$AD$9</c:f>
              <c:strCache>
                <c:ptCount val="1"/>
                <c:pt idx="0">
                  <c:v>PR</c:v>
                </c:pt>
              </c:strCache>
            </c:strRef>
          </c:tx>
          <c:spPr>
            <a:ln w="28575" cap="rnd">
              <a:solidFill>
                <a:schemeClr val="accent6">
                  <a:lumMod val="80000"/>
                  <a:lumOff val="2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count'!$AD$10:$AD$38</c:f>
              <c:numCache>
                <c:formatCode>General</c:formatCode>
                <c:ptCount val="25"/>
                <c:pt idx="1">
                  <c:v>19</c:v>
                </c:pt>
                <c:pt idx="2">
                  <c:v>1</c:v>
                </c:pt>
                <c:pt idx="3">
                  <c:v>65</c:v>
                </c:pt>
                <c:pt idx="4">
                  <c:v>118</c:v>
                </c:pt>
                <c:pt idx="5">
                  <c:v>127</c:v>
                </c:pt>
                <c:pt idx="6">
                  <c:v>114</c:v>
                </c:pt>
                <c:pt idx="7">
                  <c:v>213</c:v>
                </c:pt>
                <c:pt idx="8">
                  <c:v>170</c:v>
                </c:pt>
                <c:pt idx="9">
                  <c:v>203</c:v>
                </c:pt>
                <c:pt idx="10">
                  <c:v>223</c:v>
                </c:pt>
                <c:pt idx="11">
                  <c:v>183</c:v>
                </c:pt>
                <c:pt idx="12">
                  <c:v>206</c:v>
                </c:pt>
                <c:pt idx="13">
                  <c:v>378</c:v>
                </c:pt>
                <c:pt idx="14">
                  <c:v>270</c:v>
                </c:pt>
                <c:pt idx="15">
                  <c:v>378</c:v>
                </c:pt>
                <c:pt idx="16">
                  <c:v>342</c:v>
                </c:pt>
                <c:pt idx="17">
                  <c:v>377</c:v>
                </c:pt>
                <c:pt idx="18">
                  <c:v>386</c:v>
                </c:pt>
                <c:pt idx="19">
                  <c:v>311</c:v>
                </c:pt>
                <c:pt idx="20">
                  <c:v>308</c:v>
                </c:pt>
                <c:pt idx="21">
                  <c:v>320</c:v>
                </c:pt>
                <c:pt idx="22">
                  <c:v>333</c:v>
                </c:pt>
              </c:numCache>
            </c:numRef>
          </c:val>
          <c:smooth val="0"/>
        </c:ser>
        <c:ser>
          <c:idx val="18"/>
          <c:order val="18"/>
          <c:tx>
            <c:strRef>
              <c:f>'Orders count'!$AE$8:$AE$9</c:f>
              <c:strCache>
                <c:ptCount val="1"/>
                <c:pt idx="0">
                  <c:v>RJ</c:v>
                </c:pt>
              </c:strCache>
            </c:strRef>
          </c:tx>
          <c:spPr>
            <a:ln w="28575" cap="rnd">
              <a:solidFill>
                <a:schemeClr val="accent1">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count'!$AE$10:$AE$38</c:f>
              <c:numCache>
                <c:formatCode>General</c:formatCode>
                <c:ptCount val="25"/>
                <c:pt idx="1">
                  <c:v>56</c:v>
                </c:pt>
                <c:pt idx="3">
                  <c:v>97</c:v>
                </c:pt>
                <c:pt idx="4">
                  <c:v>254</c:v>
                </c:pt>
                <c:pt idx="5">
                  <c:v>395</c:v>
                </c:pt>
                <c:pt idx="6">
                  <c:v>338</c:v>
                </c:pt>
                <c:pt idx="7">
                  <c:v>488</c:v>
                </c:pt>
                <c:pt idx="8">
                  <c:v>412</c:v>
                </c:pt>
                <c:pt idx="9">
                  <c:v>571</c:v>
                </c:pt>
                <c:pt idx="10">
                  <c:v>562</c:v>
                </c:pt>
                <c:pt idx="11">
                  <c:v>609</c:v>
                </c:pt>
                <c:pt idx="12">
                  <c:v>668</c:v>
                </c:pt>
                <c:pt idx="13">
                  <c:v>1048</c:v>
                </c:pt>
                <c:pt idx="14">
                  <c:v>783</c:v>
                </c:pt>
                <c:pt idx="15">
                  <c:v>893</c:v>
                </c:pt>
                <c:pt idx="16">
                  <c:v>922</c:v>
                </c:pt>
                <c:pt idx="17">
                  <c:v>907</c:v>
                </c:pt>
                <c:pt idx="18">
                  <c:v>834</c:v>
                </c:pt>
                <c:pt idx="19">
                  <c:v>833</c:v>
                </c:pt>
                <c:pt idx="20">
                  <c:v>716</c:v>
                </c:pt>
                <c:pt idx="21">
                  <c:v>717</c:v>
                </c:pt>
                <c:pt idx="22">
                  <c:v>745</c:v>
                </c:pt>
                <c:pt idx="23">
                  <c:v>3</c:v>
                </c:pt>
                <c:pt idx="24">
                  <c:v>1</c:v>
                </c:pt>
              </c:numCache>
            </c:numRef>
          </c:val>
          <c:smooth val="0"/>
        </c:ser>
        <c:ser>
          <c:idx val="19"/>
          <c:order val="19"/>
          <c:tx>
            <c:strRef>
              <c:f>'Orders count'!$AF$8:$AF$9</c:f>
              <c:strCache>
                <c:ptCount val="1"/>
                <c:pt idx="0">
                  <c:v>RN</c:v>
                </c:pt>
              </c:strCache>
            </c:strRef>
          </c:tx>
          <c:spPr>
            <a:ln w="28575" cap="rnd">
              <a:solidFill>
                <a:schemeClr val="accent2">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count'!$AF$10:$AF$38</c:f>
              <c:numCache>
                <c:formatCode>General</c:formatCode>
                <c:ptCount val="25"/>
                <c:pt idx="1">
                  <c:v>4</c:v>
                </c:pt>
                <c:pt idx="3">
                  <c:v>5</c:v>
                </c:pt>
                <c:pt idx="4">
                  <c:v>8</c:v>
                </c:pt>
                <c:pt idx="5">
                  <c:v>13</c:v>
                </c:pt>
                <c:pt idx="6">
                  <c:v>10</c:v>
                </c:pt>
                <c:pt idx="7">
                  <c:v>17</c:v>
                </c:pt>
                <c:pt idx="8">
                  <c:v>13</c:v>
                </c:pt>
                <c:pt idx="9">
                  <c:v>27</c:v>
                </c:pt>
                <c:pt idx="10">
                  <c:v>20</c:v>
                </c:pt>
                <c:pt idx="11">
                  <c:v>24</c:v>
                </c:pt>
                <c:pt idx="12">
                  <c:v>23</c:v>
                </c:pt>
                <c:pt idx="13">
                  <c:v>44</c:v>
                </c:pt>
                <c:pt idx="14">
                  <c:v>30</c:v>
                </c:pt>
                <c:pt idx="15">
                  <c:v>46</c:v>
                </c:pt>
                <c:pt idx="16">
                  <c:v>23</c:v>
                </c:pt>
                <c:pt idx="17">
                  <c:v>39</c:v>
                </c:pt>
                <c:pt idx="18">
                  <c:v>32</c:v>
                </c:pt>
                <c:pt idx="19">
                  <c:v>22</c:v>
                </c:pt>
                <c:pt idx="20">
                  <c:v>36</c:v>
                </c:pt>
                <c:pt idx="21">
                  <c:v>29</c:v>
                </c:pt>
                <c:pt idx="22">
                  <c:v>20</c:v>
                </c:pt>
              </c:numCache>
            </c:numRef>
          </c:val>
          <c:smooth val="0"/>
        </c:ser>
        <c:ser>
          <c:idx val="20"/>
          <c:order val="20"/>
          <c:tx>
            <c:strRef>
              <c:f>'Orders count'!$AG$8:$AG$9</c:f>
              <c:strCache>
                <c:ptCount val="1"/>
                <c:pt idx="0">
                  <c:v>RO</c:v>
                </c:pt>
              </c:strCache>
            </c:strRef>
          </c:tx>
          <c:spPr>
            <a:ln w="28575" cap="rnd">
              <a:solidFill>
                <a:schemeClr val="accent3">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count'!$AG$10:$AG$38</c:f>
              <c:numCache>
                <c:formatCode>General</c:formatCode>
                <c:ptCount val="25"/>
                <c:pt idx="3">
                  <c:v>3</c:v>
                </c:pt>
                <c:pt idx="4">
                  <c:v>11</c:v>
                </c:pt>
                <c:pt idx="5">
                  <c:v>16</c:v>
                </c:pt>
                <c:pt idx="6">
                  <c:v>9</c:v>
                </c:pt>
                <c:pt idx="7">
                  <c:v>9</c:v>
                </c:pt>
                <c:pt idx="8">
                  <c:v>10</c:v>
                </c:pt>
                <c:pt idx="9">
                  <c:v>11</c:v>
                </c:pt>
                <c:pt idx="10">
                  <c:v>14</c:v>
                </c:pt>
                <c:pt idx="11">
                  <c:v>16</c:v>
                </c:pt>
                <c:pt idx="12">
                  <c:v>14</c:v>
                </c:pt>
                <c:pt idx="13">
                  <c:v>17</c:v>
                </c:pt>
                <c:pt idx="14">
                  <c:v>11</c:v>
                </c:pt>
                <c:pt idx="15">
                  <c:v>20</c:v>
                </c:pt>
                <c:pt idx="16">
                  <c:v>14</c:v>
                </c:pt>
                <c:pt idx="17">
                  <c:v>13</c:v>
                </c:pt>
                <c:pt idx="18">
                  <c:v>11</c:v>
                </c:pt>
                <c:pt idx="19">
                  <c:v>17</c:v>
                </c:pt>
                <c:pt idx="20">
                  <c:v>12</c:v>
                </c:pt>
                <c:pt idx="21">
                  <c:v>16</c:v>
                </c:pt>
                <c:pt idx="22">
                  <c:v>9</c:v>
                </c:pt>
              </c:numCache>
            </c:numRef>
          </c:val>
          <c:smooth val="0"/>
        </c:ser>
        <c:ser>
          <c:idx val="21"/>
          <c:order val="21"/>
          <c:tx>
            <c:strRef>
              <c:f>'Orders count'!$AH$8:$AH$9</c:f>
              <c:strCache>
                <c:ptCount val="1"/>
                <c:pt idx="0">
                  <c:v>RR</c:v>
                </c:pt>
              </c:strCache>
            </c:strRef>
          </c:tx>
          <c:spPr>
            <a:ln w="28575" cap="rnd">
              <a:solidFill>
                <a:schemeClr val="accent4">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count'!$AH$10:$AH$38</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5</c:v>
                </c:pt>
              </c:numCache>
            </c:numRef>
          </c:val>
          <c:smooth val="0"/>
        </c:ser>
        <c:ser>
          <c:idx val="22"/>
          <c:order val="22"/>
          <c:tx>
            <c:strRef>
              <c:f>'Orders count'!$AI$8:$AI$9</c:f>
              <c:strCache>
                <c:ptCount val="1"/>
                <c:pt idx="0">
                  <c:v>RS</c:v>
                </c:pt>
              </c:strCache>
            </c:strRef>
          </c:tx>
          <c:spPr>
            <a:ln w="28575" cap="rnd">
              <a:solidFill>
                <a:schemeClr val="accent5">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count'!$AI$10:$AI$38</c:f>
              <c:numCache>
                <c:formatCode>General</c:formatCode>
                <c:ptCount val="25"/>
                <c:pt idx="0">
                  <c:v>1</c:v>
                </c:pt>
                <c:pt idx="1">
                  <c:v>24</c:v>
                </c:pt>
                <c:pt idx="3">
                  <c:v>54</c:v>
                </c:pt>
                <c:pt idx="4">
                  <c:v>105</c:v>
                </c:pt>
                <c:pt idx="5">
                  <c:v>151</c:v>
                </c:pt>
                <c:pt idx="6">
                  <c:v>139</c:v>
                </c:pt>
                <c:pt idx="7">
                  <c:v>208</c:v>
                </c:pt>
                <c:pt idx="8">
                  <c:v>221</c:v>
                </c:pt>
                <c:pt idx="9">
                  <c:v>249</c:v>
                </c:pt>
                <c:pt idx="10">
                  <c:v>299</c:v>
                </c:pt>
                <c:pt idx="11">
                  <c:v>278</c:v>
                </c:pt>
                <c:pt idx="12">
                  <c:v>252</c:v>
                </c:pt>
                <c:pt idx="13">
                  <c:v>422</c:v>
                </c:pt>
                <c:pt idx="14">
                  <c:v>283</c:v>
                </c:pt>
                <c:pt idx="15">
                  <c:v>373</c:v>
                </c:pt>
                <c:pt idx="16">
                  <c:v>368</c:v>
                </c:pt>
                <c:pt idx="17">
                  <c:v>418</c:v>
                </c:pt>
                <c:pt idx="18">
                  <c:v>349</c:v>
                </c:pt>
                <c:pt idx="19">
                  <c:v>351</c:v>
                </c:pt>
                <c:pt idx="20">
                  <c:v>305</c:v>
                </c:pt>
                <c:pt idx="21">
                  <c:v>316</c:v>
                </c:pt>
                <c:pt idx="22">
                  <c:v>300</c:v>
                </c:pt>
              </c:numCache>
            </c:numRef>
          </c:val>
          <c:smooth val="0"/>
        </c:ser>
        <c:ser>
          <c:idx val="23"/>
          <c:order val="23"/>
          <c:tx>
            <c:strRef>
              <c:f>'Orders count'!$AJ$8:$AJ$9</c:f>
              <c:strCache>
                <c:ptCount val="1"/>
                <c:pt idx="0">
                  <c:v>SC</c:v>
                </c:pt>
              </c:strCache>
            </c:strRef>
          </c:tx>
          <c:spPr>
            <a:ln w="28575" cap="rnd">
              <a:solidFill>
                <a:schemeClr val="accent6">
                  <a:lumMod val="8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count'!$AJ$10:$AJ$38</c:f>
              <c:numCache>
                <c:formatCode>General</c:formatCode>
                <c:ptCount val="25"/>
                <c:pt idx="1">
                  <c:v>11</c:v>
                </c:pt>
                <c:pt idx="3">
                  <c:v>31</c:v>
                </c:pt>
                <c:pt idx="4">
                  <c:v>59</c:v>
                </c:pt>
                <c:pt idx="5">
                  <c:v>110</c:v>
                </c:pt>
                <c:pt idx="6">
                  <c:v>105</c:v>
                </c:pt>
                <c:pt idx="7">
                  <c:v>152</c:v>
                </c:pt>
                <c:pt idx="8">
                  <c:v>116</c:v>
                </c:pt>
                <c:pt idx="9">
                  <c:v>158</c:v>
                </c:pt>
                <c:pt idx="10">
                  <c:v>159</c:v>
                </c:pt>
                <c:pt idx="11">
                  <c:v>156</c:v>
                </c:pt>
                <c:pt idx="12">
                  <c:v>178</c:v>
                </c:pt>
                <c:pt idx="13">
                  <c:v>303</c:v>
                </c:pt>
                <c:pt idx="14">
                  <c:v>193</c:v>
                </c:pt>
                <c:pt idx="15">
                  <c:v>314</c:v>
                </c:pt>
                <c:pt idx="16">
                  <c:v>257</c:v>
                </c:pt>
                <c:pt idx="17">
                  <c:v>252</c:v>
                </c:pt>
                <c:pt idx="18">
                  <c:v>246</c:v>
                </c:pt>
                <c:pt idx="19">
                  <c:v>227</c:v>
                </c:pt>
                <c:pt idx="20">
                  <c:v>205</c:v>
                </c:pt>
                <c:pt idx="21">
                  <c:v>198</c:v>
                </c:pt>
                <c:pt idx="22">
                  <c:v>206</c:v>
                </c:pt>
                <c:pt idx="23">
                  <c:v>1</c:v>
                </c:pt>
              </c:numCache>
            </c:numRef>
          </c:val>
          <c:smooth val="0"/>
        </c:ser>
        <c:ser>
          <c:idx val="24"/>
          <c:order val="24"/>
          <c:tx>
            <c:strRef>
              <c:f>'Orders count'!$AK$8:$AK$9</c:f>
              <c:strCache>
                <c:ptCount val="1"/>
                <c:pt idx="0">
                  <c:v>SE</c:v>
                </c:pt>
              </c:strCache>
            </c:strRef>
          </c:tx>
          <c:spPr>
            <a:ln w="28575" cap="rnd">
              <a:solidFill>
                <a:schemeClr val="accent1">
                  <a:lumMod val="60000"/>
                  <a:lumOff val="4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count'!$AK$10:$AK$38</c:f>
              <c:numCache>
                <c:formatCode>General</c:formatCode>
                <c:ptCount val="25"/>
                <c:pt idx="1">
                  <c:v>3</c:v>
                </c:pt>
                <c:pt idx="3">
                  <c:v>4</c:v>
                </c:pt>
                <c:pt idx="4">
                  <c:v>12</c:v>
                </c:pt>
                <c:pt idx="5">
                  <c:v>25</c:v>
                </c:pt>
                <c:pt idx="6">
                  <c:v>13</c:v>
                </c:pt>
                <c:pt idx="7">
                  <c:v>11</c:v>
                </c:pt>
                <c:pt idx="8">
                  <c:v>9</c:v>
                </c:pt>
                <c:pt idx="9">
                  <c:v>14</c:v>
                </c:pt>
                <c:pt idx="10">
                  <c:v>20</c:v>
                </c:pt>
                <c:pt idx="11">
                  <c:v>16</c:v>
                </c:pt>
                <c:pt idx="12">
                  <c:v>22</c:v>
                </c:pt>
                <c:pt idx="13">
                  <c:v>27</c:v>
                </c:pt>
                <c:pt idx="14">
                  <c:v>20</c:v>
                </c:pt>
                <c:pt idx="15">
                  <c:v>20</c:v>
                </c:pt>
                <c:pt idx="16">
                  <c:v>15</c:v>
                </c:pt>
                <c:pt idx="17">
                  <c:v>18</c:v>
                </c:pt>
                <c:pt idx="18">
                  <c:v>14</c:v>
                </c:pt>
                <c:pt idx="19">
                  <c:v>8</c:v>
                </c:pt>
                <c:pt idx="20">
                  <c:v>28</c:v>
                </c:pt>
                <c:pt idx="21">
                  <c:v>28</c:v>
                </c:pt>
                <c:pt idx="22">
                  <c:v>23</c:v>
                </c:pt>
              </c:numCache>
            </c:numRef>
          </c:val>
          <c:smooth val="0"/>
        </c:ser>
        <c:ser>
          <c:idx val="25"/>
          <c:order val="25"/>
          <c:tx>
            <c:strRef>
              <c:f>'Orders count'!$AL$8:$AL$9</c:f>
              <c:strCache>
                <c:ptCount val="1"/>
                <c:pt idx="0">
                  <c:v>SP</c:v>
                </c:pt>
              </c:strCache>
            </c:strRef>
          </c:tx>
          <c:spPr>
            <a:ln w="28575" cap="rnd">
              <a:solidFill>
                <a:schemeClr val="accent2">
                  <a:lumMod val="60000"/>
                  <a:lumOff val="4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count'!$AL$10:$AL$38</c:f>
              <c:numCache>
                <c:formatCode>General</c:formatCode>
                <c:ptCount val="25"/>
                <c:pt idx="0">
                  <c:v>2</c:v>
                </c:pt>
                <c:pt idx="1">
                  <c:v>113</c:v>
                </c:pt>
                <c:pt idx="3">
                  <c:v>299</c:v>
                </c:pt>
                <c:pt idx="4">
                  <c:v>654</c:v>
                </c:pt>
                <c:pt idx="5">
                  <c:v>1010</c:v>
                </c:pt>
                <c:pt idx="6">
                  <c:v>908</c:v>
                </c:pt>
                <c:pt idx="7">
                  <c:v>1425</c:v>
                </c:pt>
                <c:pt idx="8">
                  <c:v>1331</c:v>
                </c:pt>
                <c:pt idx="9">
                  <c:v>1604</c:v>
                </c:pt>
                <c:pt idx="10">
                  <c:v>1729</c:v>
                </c:pt>
                <c:pt idx="11">
                  <c:v>1638</c:v>
                </c:pt>
                <c:pt idx="12">
                  <c:v>1793</c:v>
                </c:pt>
                <c:pt idx="13">
                  <c:v>3012</c:v>
                </c:pt>
                <c:pt idx="14">
                  <c:v>2357</c:v>
                </c:pt>
                <c:pt idx="15">
                  <c:v>3052</c:v>
                </c:pt>
                <c:pt idx="16">
                  <c:v>2703</c:v>
                </c:pt>
                <c:pt idx="17">
                  <c:v>3037</c:v>
                </c:pt>
                <c:pt idx="18">
                  <c:v>3059</c:v>
                </c:pt>
                <c:pt idx="19">
                  <c:v>3207</c:v>
                </c:pt>
                <c:pt idx="20">
                  <c:v>2773</c:v>
                </c:pt>
                <c:pt idx="21">
                  <c:v>2777</c:v>
                </c:pt>
                <c:pt idx="22">
                  <c:v>3253</c:v>
                </c:pt>
                <c:pt idx="23">
                  <c:v>8</c:v>
                </c:pt>
                <c:pt idx="24">
                  <c:v>2</c:v>
                </c:pt>
              </c:numCache>
            </c:numRef>
          </c:val>
          <c:smooth val="0"/>
        </c:ser>
        <c:ser>
          <c:idx val="26"/>
          <c:order val="26"/>
          <c:tx>
            <c:strRef>
              <c:f>'Orders count'!$AM$8:$AM$9</c:f>
              <c:strCache>
                <c:ptCount val="1"/>
                <c:pt idx="0">
                  <c:v>TO</c:v>
                </c:pt>
              </c:strCache>
            </c:strRef>
          </c:tx>
          <c:spPr>
            <a:ln w="28575" cap="rnd">
              <a:solidFill>
                <a:schemeClr val="accent3">
                  <a:lumMod val="60000"/>
                  <a:lumOff val="40000"/>
                </a:schemeClr>
              </a:solidFill>
              <a:round/>
            </a:ln>
            <a:effectLst/>
          </c:spPr>
          <c:marker>
            <c:symbol val="none"/>
          </c:marker>
          <c:dLbls>
            <c:delete val="1"/>
          </c:dLbls>
          <c:cat>
            <c:multiLvlStrRef>
              <c:f>'Orders count'!$K$10:$L$38</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'Orders count'!$AM$10:$AM$38</c:f>
              <c:numCache>
                <c:formatCode>General</c:formatCode>
                <c:ptCount val="25"/>
                <c:pt idx="3">
                  <c:v>2</c:v>
                </c:pt>
                <c:pt idx="4">
                  <c:v>7</c:v>
                </c:pt>
                <c:pt idx="5">
                  <c:v>8</c:v>
                </c:pt>
                <c:pt idx="6">
                  <c:v>14</c:v>
                </c:pt>
                <c:pt idx="7">
                  <c:v>18</c:v>
                </c:pt>
                <c:pt idx="8">
                  <c:v>8</c:v>
                </c:pt>
                <c:pt idx="9">
                  <c:v>1</c:v>
                </c:pt>
                <c:pt idx="10">
                  <c:v>15</c:v>
                </c:pt>
                <c:pt idx="11">
                  <c:v>17</c:v>
                </c:pt>
                <c:pt idx="12">
                  <c:v>13</c:v>
                </c:pt>
                <c:pt idx="13">
                  <c:v>17</c:v>
                </c:pt>
                <c:pt idx="14">
                  <c:v>14</c:v>
                </c:pt>
                <c:pt idx="15">
                  <c:v>17</c:v>
                </c:pt>
                <c:pt idx="16">
                  <c:v>21</c:v>
                </c:pt>
                <c:pt idx="17">
                  <c:v>20</c:v>
                </c:pt>
                <c:pt idx="18">
                  <c:v>19</c:v>
                </c:pt>
                <c:pt idx="19">
                  <c:v>16</c:v>
                </c:pt>
                <c:pt idx="20">
                  <c:v>18</c:v>
                </c:pt>
                <c:pt idx="21">
                  <c:v>22</c:v>
                </c:pt>
                <c:pt idx="22">
                  <c:v>13</c:v>
                </c:pt>
              </c:numCache>
            </c:numRef>
          </c:val>
          <c:smooth val="0"/>
        </c:ser>
        <c:dLbls>
          <c:showLegendKey val="0"/>
          <c:showVal val="0"/>
          <c:showCatName val="0"/>
          <c:showSerName val="0"/>
          <c:showPercent val="0"/>
          <c:showBubbleSize val="0"/>
        </c:dLbls>
        <c:marker val="0"/>
        <c:smooth val="0"/>
        <c:axId val="551200516"/>
        <c:axId val="820989130"/>
      </c:lineChart>
      <c:catAx>
        <c:axId val="55120051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20989130"/>
        <c:crosses val="autoZero"/>
        <c:auto val="1"/>
        <c:lblAlgn val="ctr"/>
        <c:lblOffset val="100"/>
        <c:noMultiLvlLbl val="0"/>
      </c:catAx>
      <c:valAx>
        <c:axId val="820989130"/>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5120051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(1).xlsx]Customers count!PivotTable29</c:name>
    <c:fmtId val="-1"/>
  </c:pivotSource>
  <c:chart>
    <c:title>
      <c:tx>
        <c:rich>
          <a:bodyPr rot="0" spcFirstLastPara="0" vertOverflow="ellipsis" vert="horz" wrap="square" anchor="ctr" anchorCtr="1"/>
          <a:lstStyle/>
          <a:p>
            <a:pPr defTabSz="914400">
              <a:defRPr lang="en-US" sz="2400" b="1" i="0" u="none" strike="noStrike" kern="1200" spc="0" baseline="0">
                <a:solidFill>
                  <a:schemeClr val="tx1">
                    <a:lumMod val="65000"/>
                    <a:lumOff val="35000"/>
                  </a:schemeClr>
                </a:solidFill>
                <a:latin typeface="+mn-lt"/>
                <a:ea typeface="+mn-ea"/>
                <a:cs typeface="+mn-cs"/>
              </a:defRPr>
            </a:pPr>
            <a:r>
              <a:rPr lang="en-US" sz="2400" b="1"/>
              <a:t>Customer Acquisition trend</a:t>
            </a:r>
            <a:endParaRPr lang="en-US" sz="2400" b="1"/>
          </a:p>
        </c:rich>
      </c:tx>
      <c:layout/>
      <c:overlay val="0"/>
      <c:spPr>
        <a:noFill/>
        <a:ln>
          <a:noFill/>
        </a:ln>
        <a:effectLst/>
      </c:spPr>
    </c:title>
    <c:autoTitleDeleted val="0"/>
    <c:plotArea>
      <c:layout/>
      <c:lineChart>
        <c:grouping val="standard"/>
        <c:varyColors val="0"/>
        <c:ser>
          <c:idx val="0"/>
          <c:order val="0"/>
          <c:tx>
            <c:strRef>
              <c:f>'Customers count'!$J$13:$J$14</c:f>
              <c:strCache>
                <c:ptCount val="1"/>
                <c:pt idx="0">
                  <c:v>AC</c:v>
                </c:pt>
              </c:strCache>
            </c:strRef>
          </c:tx>
          <c:spPr>
            <a:ln w="28575" cap="rnd">
              <a:solidFill>
                <a:schemeClr val="accent1"/>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count'!$J$15:$J$43</c:f>
              <c:numCache>
                <c:formatCode>General</c:formatCode>
                <c:ptCount val="25"/>
                <c:pt idx="3">
                  <c:v>1</c:v>
                </c:pt>
                <c:pt idx="4">
                  <c:v>3</c:v>
                </c:pt>
                <c:pt idx="5">
                  <c:v>2</c:v>
                </c:pt>
                <c:pt idx="6">
                  <c:v>5</c:v>
                </c:pt>
                <c:pt idx="7">
                  <c:v>8</c:v>
                </c:pt>
                <c:pt idx="8">
                  <c:v>3</c:v>
                </c:pt>
                <c:pt idx="9">
                  <c:v>5</c:v>
                </c:pt>
                <c:pt idx="10">
                  <c:v>4</c:v>
                </c:pt>
                <c:pt idx="11">
                  <c:v>5</c:v>
                </c:pt>
                <c:pt idx="12">
                  <c:v>6</c:v>
                </c:pt>
                <c:pt idx="13">
                  <c:v>5</c:v>
                </c:pt>
                <c:pt idx="14">
                  <c:v>5</c:v>
                </c:pt>
                <c:pt idx="15">
                  <c:v>6</c:v>
                </c:pt>
                <c:pt idx="16">
                  <c:v>2</c:v>
                </c:pt>
                <c:pt idx="17">
                  <c:v>2</c:v>
                </c:pt>
                <c:pt idx="18">
                  <c:v>3</c:v>
                </c:pt>
                <c:pt idx="19">
                  <c:v>2</c:v>
                </c:pt>
                <c:pt idx="20">
                  <c:v>3</c:v>
                </c:pt>
                <c:pt idx="21">
                  <c:v>4</c:v>
                </c:pt>
                <c:pt idx="22">
                  <c:v>3</c:v>
                </c:pt>
              </c:numCache>
            </c:numRef>
          </c:val>
          <c:smooth val="0"/>
        </c:ser>
        <c:ser>
          <c:idx val="1"/>
          <c:order val="1"/>
          <c:tx>
            <c:strRef>
              <c:f>'Customers count'!$K$13:$K$14</c:f>
              <c:strCache>
                <c:ptCount val="1"/>
                <c:pt idx="0">
                  <c:v>AL</c:v>
                </c:pt>
              </c:strCache>
            </c:strRef>
          </c:tx>
          <c:spPr>
            <a:ln w="28575" cap="rnd">
              <a:solidFill>
                <a:schemeClr val="accent2"/>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count'!$K$15:$K$43</c:f>
              <c:numCache>
                <c:formatCode>General</c:formatCode>
                <c:ptCount val="25"/>
                <c:pt idx="1">
                  <c:v>2</c:v>
                </c:pt>
                <c:pt idx="3">
                  <c:v>2</c:v>
                </c:pt>
                <c:pt idx="4">
                  <c:v>12</c:v>
                </c:pt>
                <c:pt idx="5">
                  <c:v>10</c:v>
                </c:pt>
                <c:pt idx="6">
                  <c:v>22</c:v>
                </c:pt>
                <c:pt idx="7">
                  <c:v>25</c:v>
                </c:pt>
                <c:pt idx="8">
                  <c:v>10</c:v>
                </c:pt>
                <c:pt idx="9">
                  <c:v>17</c:v>
                </c:pt>
                <c:pt idx="10">
                  <c:v>18</c:v>
                </c:pt>
                <c:pt idx="11">
                  <c:v>19</c:v>
                </c:pt>
                <c:pt idx="12">
                  <c:v>27</c:v>
                </c:pt>
                <c:pt idx="13">
                  <c:v>25</c:v>
                </c:pt>
                <c:pt idx="14">
                  <c:v>14</c:v>
                </c:pt>
                <c:pt idx="15">
                  <c:v>37</c:v>
                </c:pt>
                <c:pt idx="16">
                  <c:v>27</c:v>
                </c:pt>
                <c:pt idx="17">
                  <c:v>30</c:v>
                </c:pt>
                <c:pt idx="18">
                  <c:v>28</c:v>
                </c:pt>
                <c:pt idx="19">
                  <c:v>16</c:v>
                </c:pt>
                <c:pt idx="20">
                  <c:v>24</c:v>
                </c:pt>
                <c:pt idx="21">
                  <c:v>23</c:v>
                </c:pt>
                <c:pt idx="22">
                  <c:v>15</c:v>
                </c:pt>
              </c:numCache>
            </c:numRef>
          </c:val>
          <c:smooth val="0"/>
        </c:ser>
        <c:ser>
          <c:idx val="2"/>
          <c:order val="2"/>
          <c:tx>
            <c:strRef>
              <c:f>'Customers count'!$L$13:$L$14</c:f>
              <c:strCache>
                <c:ptCount val="1"/>
                <c:pt idx="0">
                  <c:v>AM</c:v>
                </c:pt>
              </c:strCache>
            </c:strRef>
          </c:tx>
          <c:spPr>
            <a:ln w="28575" cap="rnd">
              <a:solidFill>
                <a:schemeClr val="accent3"/>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count'!$L$15:$L$43</c:f>
              <c:numCache>
                <c:formatCode>General</c:formatCode>
                <c:ptCount val="25"/>
                <c:pt idx="4">
                  <c:v>5</c:v>
                </c:pt>
                <c:pt idx="5">
                  <c:v>5</c:v>
                </c:pt>
                <c:pt idx="6">
                  <c:v>13</c:v>
                </c:pt>
                <c:pt idx="7">
                  <c:v>10</c:v>
                </c:pt>
                <c:pt idx="8">
                  <c:v>1</c:v>
                </c:pt>
                <c:pt idx="9">
                  <c:v>5</c:v>
                </c:pt>
                <c:pt idx="10">
                  <c:v>5</c:v>
                </c:pt>
                <c:pt idx="11">
                  <c:v>9</c:v>
                </c:pt>
                <c:pt idx="12">
                  <c:v>3</c:v>
                </c:pt>
                <c:pt idx="13">
                  <c:v>10</c:v>
                </c:pt>
                <c:pt idx="14">
                  <c:v>6</c:v>
                </c:pt>
                <c:pt idx="15">
                  <c:v>12</c:v>
                </c:pt>
                <c:pt idx="16">
                  <c:v>7</c:v>
                </c:pt>
                <c:pt idx="17">
                  <c:v>9</c:v>
                </c:pt>
                <c:pt idx="18">
                  <c:v>6</c:v>
                </c:pt>
                <c:pt idx="19">
                  <c:v>9</c:v>
                </c:pt>
                <c:pt idx="20">
                  <c:v>6</c:v>
                </c:pt>
                <c:pt idx="21">
                  <c:v>18</c:v>
                </c:pt>
                <c:pt idx="22">
                  <c:v>4</c:v>
                </c:pt>
              </c:numCache>
            </c:numRef>
          </c:val>
          <c:smooth val="0"/>
        </c:ser>
        <c:ser>
          <c:idx val="3"/>
          <c:order val="3"/>
          <c:tx>
            <c:strRef>
              <c:f>'Customers count'!$M$13:$M$14</c:f>
              <c:strCache>
                <c:ptCount val="1"/>
                <c:pt idx="0">
                  <c:v>AP</c:v>
                </c:pt>
              </c:strCache>
            </c:strRef>
          </c:tx>
          <c:spPr>
            <a:ln w="28575" cap="rnd">
              <a:solidFill>
                <a:schemeClr val="accent4"/>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count'!$M$15:$M$43</c:f>
              <c:numCache>
                <c:formatCode>General</c:formatCode>
                <c:ptCount val="25"/>
                <c:pt idx="4">
                  <c:v>2</c:v>
                </c:pt>
                <c:pt idx="5">
                  <c:v>3</c:v>
                </c:pt>
                <c:pt idx="7">
                  <c:v>5</c:v>
                </c:pt>
                <c:pt idx="8">
                  <c:v>2</c:v>
                </c:pt>
                <c:pt idx="9">
                  <c:v>1</c:v>
                </c:pt>
                <c:pt idx="10">
                  <c:v>3</c:v>
                </c:pt>
                <c:pt idx="11">
                  <c:v>1</c:v>
                </c:pt>
                <c:pt idx="12">
                  <c:v>3</c:v>
                </c:pt>
                <c:pt idx="13">
                  <c:v>4</c:v>
                </c:pt>
                <c:pt idx="14">
                  <c:v>4</c:v>
                </c:pt>
                <c:pt idx="15">
                  <c:v>11</c:v>
                </c:pt>
                <c:pt idx="16">
                  <c:v>2</c:v>
                </c:pt>
                <c:pt idx="17">
                  <c:v>5</c:v>
                </c:pt>
                <c:pt idx="18">
                  <c:v>5</c:v>
                </c:pt>
                <c:pt idx="19">
                  <c:v>6</c:v>
                </c:pt>
                <c:pt idx="20">
                  <c:v>2</c:v>
                </c:pt>
                <c:pt idx="21">
                  <c:v>6</c:v>
                </c:pt>
                <c:pt idx="22">
                  <c:v>2</c:v>
                </c:pt>
              </c:numCache>
            </c:numRef>
          </c:val>
          <c:smooth val="0"/>
        </c:ser>
        <c:ser>
          <c:idx val="4"/>
          <c:order val="4"/>
          <c:tx>
            <c:strRef>
              <c:f>'Customers count'!$N$13:$N$14</c:f>
              <c:strCache>
                <c:ptCount val="1"/>
                <c:pt idx="0">
                  <c:v>BA</c:v>
                </c:pt>
              </c:strCache>
            </c:strRef>
          </c:tx>
          <c:spPr>
            <a:ln w="28575" cap="rnd">
              <a:solidFill>
                <a:schemeClr val="accent5"/>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count'!$N$15:$N$43</c:f>
              <c:numCache>
                <c:formatCode>General</c:formatCode>
                <c:ptCount val="25"/>
                <c:pt idx="1">
                  <c:v>4</c:v>
                </c:pt>
                <c:pt idx="3">
                  <c:v>24</c:v>
                </c:pt>
                <c:pt idx="4">
                  <c:v>58</c:v>
                </c:pt>
                <c:pt idx="5">
                  <c:v>90</c:v>
                </c:pt>
                <c:pt idx="6">
                  <c:v>93</c:v>
                </c:pt>
                <c:pt idx="7">
                  <c:v>124</c:v>
                </c:pt>
                <c:pt idx="8">
                  <c:v>101</c:v>
                </c:pt>
                <c:pt idx="9">
                  <c:v>154</c:v>
                </c:pt>
                <c:pt idx="10">
                  <c:v>154</c:v>
                </c:pt>
                <c:pt idx="11">
                  <c:v>167</c:v>
                </c:pt>
                <c:pt idx="12">
                  <c:v>163</c:v>
                </c:pt>
                <c:pt idx="13">
                  <c:v>238</c:v>
                </c:pt>
                <c:pt idx="14">
                  <c:v>187</c:v>
                </c:pt>
                <c:pt idx="15">
                  <c:v>234</c:v>
                </c:pt>
                <c:pt idx="16">
                  <c:v>208</c:v>
                </c:pt>
                <c:pt idx="17">
                  <c:v>242</c:v>
                </c:pt>
                <c:pt idx="18">
                  <c:v>215</c:v>
                </c:pt>
                <c:pt idx="19">
                  <c:v>239</c:v>
                </c:pt>
                <c:pt idx="20">
                  <c:v>194</c:v>
                </c:pt>
                <c:pt idx="21">
                  <c:v>238</c:v>
                </c:pt>
                <c:pt idx="22">
                  <c:v>162</c:v>
                </c:pt>
              </c:numCache>
            </c:numRef>
          </c:val>
          <c:smooth val="0"/>
        </c:ser>
        <c:ser>
          <c:idx val="5"/>
          <c:order val="5"/>
          <c:tx>
            <c:strRef>
              <c:f>'Customers count'!$O$13:$O$14</c:f>
              <c:strCache>
                <c:ptCount val="1"/>
                <c:pt idx="0">
                  <c:v>CE</c:v>
                </c:pt>
              </c:strCache>
            </c:strRef>
          </c:tx>
          <c:spPr>
            <a:ln w="28575" cap="rnd">
              <a:solidFill>
                <a:schemeClr val="accent6"/>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count'!$O$15:$O$43</c:f>
              <c:numCache>
                <c:formatCode>General</c:formatCode>
                <c:ptCount val="25"/>
                <c:pt idx="1">
                  <c:v>8</c:v>
                </c:pt>
                <c:pt idx="3">
                  <c:v>9</c:v>
                </c:pt>
                <c:pt idx="4">
                  <c:v>13</c:v>
                </c:pt>
                <c:pt idx="5">
                  <c:v>28</c:v>
                </c:pt>
                <c:pt idx="6">
                  <c:v>43</c:v>
                </c:pt>
                <c:pt idx="7">
                  <c:v>61</c:v>
                </c:pt>
                <c:pt idx="8">
                  <c:v>46</c:v>
                </c:pt>
                <c:pt idx="9">
                  <c:v>52</c:v>
                </c:pt>
                <c:pt idx="10">
                  <c:v>72</c:v>
                </c:pt>
                <c:pt idx="11">
                  <c:v>76</c:v>
                </c:pt>
                <c:pt idx="12">
                  <c:v>66</c:v>
                </c:pt>
                <c:pt idx="13">
                  <c:v>105</c:v>
                </c:pt>
                <c:pt idx="14">
                  <c:v>78</c:v>
                </c:pt>
                <c:pt idx="15">
                  <c:v>89</c:v>
                </c:pt>
                <c:pt idx="16">
                  <c:v>85</c:v>
                </c:pt>
                <c:pt idx="17">
                  <c:v>98</c:v>
                </c:pt>
                <c:pt idx="18">
                  <c:v>99</c:v>
                </c:pt>
                <c:pt idx="19">
                  <c:v>72</c:v>
                </c:pt>
                <c:pt idx="20">
                  <c:v>73</c:v>
                </c:pt>
                <c:pt idx="21">
                  <c:v>86</c:v>
                </c:pt>
                <c:pt idx="22">
                  <c:v>55</c:v>
                </c:pt>
              </c:numCache>
            </c:numRef>
          </c:val>
          <c:smooth val="0"/>
        </c:ser>
        <c:ser>
          <c:idx val="6"/>
          <c:order val="6"/>
          <c:tx>
            <c:strRef>
              <c:f>'Customers count'!$P$13:$P$14</c:f>
              <c:strCache>
                <c:ptCount val="1"/>
                <c:pt idx="0">
                  <c:v>DF</c:v>
                </c:pt>
              </c:strCache>
            </c:strRef>
          </c:tx>
          <c:spPr>
            <a:ln w="28575" cap="rnd">
              <a:solidFill>
                <a:schemeClr val="accent1">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count'!$P$15:$P$43</c:f>
              <c:numCache>
                <c:formatCode>General</c:formatCode>
                <c:ptCount val="25"/>
                <c:pt idx="1">
                  <c:v>6</c:v>
                </c:pt>
                <c:pt idx="3">
                  <c:v>13</c:v>
                </c:pt>
                <c:pt idx="4">
                  <c:v>24</c:v>
                </c:pt>
                <c:pt idx="5">
                  <c:v>54</c:v>
                </c:pt>
                <c:pt idx="6">
                  <c:v>35</c:v>
                </c:pt>
                <c:pt idx="7">
                  <c:v>62</c:v>
                </c:pt>
                <c:pt idx="8">
                  <c:v>68</c:v>
                </c:pt>
                <c:pt idx="9">
                  <c:v>77</c:v>
                </c:pt>
                <c:pt idx="10">
                  <c:v>85</c:v>
                </c:pt>
                <c:pt idx="11">
                  <c:v>94</c:v>
                </c:pt>
                <c:pt idx="12">
                  <c:v>93</c:v>
                </c:pt>
                <c:pt idx="13">
                  <c:v>165</c:v>
                </c:pt>
                <c:pt idx="14">
                  <c:v>130</c:v>
                </c:pt>
                <c:pt idx="15">
                  <c:v>131</c:v>
                </c:pt>
                <c:pt idx="16">
                  <c:v>164</c:v>
                </c:pt>
                <c:pt idx="17">
                  <c:v>145</c:v>
                </c:pt>
                <c:pt idx="18">
                  <c:v>145</c:v>
                </c:pt>
                <c:pt idx="19">
                  <c:v>142</c:v>
                </c:pt>
                <c:pt idx="20">
                  <c:v>145</c:v>
                </c:pt>
                <c:pt idx="21">
                  <c:v>162</c:v>
                </c:pt>
                <c:pt idx="22">
                  <c:v>142</c:v>
                </c:pt>
              </c:numCache>
            </c:numRef>
          </c:val>
          <c:smooth val="0"/>
        </c:ser>
        <c:ser>
          <c:idx val="7"/>
          <c:order val="7"/>
          <c:tx>
            <c:strRef>
              <c:f>'Customers count'!$Q$13:$Q$14</c:f>
              <c:strCache>
                <c:ptCount val="1"/>
                <c:pt idx="0">
                  <c:v>ES</c:v>
                </c:pt>
              </c:strCache>
            </c:strRef>
          </c:tx>
          <c:spPr>
            <a:ln w="28575" cap="rnd">
              <a:solidFill>
                <a:schemeClr val="accent2">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count'!$Q$15:$Q$43</c:f>
              <c:numCache>
                <c:formatCode>General</c:formatCode>
                <c:ptCount val="25"/>
                <c:pt idx="1">
                  <c:v>4</c:v>
                </c:pt>
                <c:pt idx="3">
                  <c:v>12</c:v>
                </c:pt>
                <c:pt idx="4">
                  <c:v>33</c:v>
                </c:pt>
                <c:pt idx="5">
                  <c:v>47</c:v>
                </c:pt>
                <c:pt idx="6">
                  <c:v>45</c:v>
                </c:pt>
                <c:pt idx="7">
                  <c:v>90</c:v>
                </c:pt>
                <c:pt idx="8">
                  <c:v>79</c:v>
                </c:pt>
                <c:pt idx="9">
                  <c:v>81</c:v>
                </c:pt>
                <c:pt idx="10">
                  <c:v>87</c:v>
                </c:pt>
                <c:pt idx="11">
                  <c:v>85</c:v>
                </c:pt>
                <c:pt idx="12">
                  <c:v>96</c:v>
                </c:pt>
                <c:pt idx="13">
                  <c:v>167</c:v>
                </c:pt>
                <c:pt idx="14">
                  <c:v>109</c:v>
                </c:pt>
                <c:pt idx="15">
                  <c:v>144</c:v>
                </c:pt>
                <c:pt idx="16">
                  <c:v>146</c:v>
                </c:pt>
                <c:pt idx="17">
                  <c:v>131</c:v>
                </c:pt>
                <c:pt idx="18">
                  <c:v>140</c:v>
                </c:pt>
                <c:pt idx="19">
                  <c:v>127</c:v>
                </c:pt>
                <c:pt idx="20">
                  <c:v>120</c:v>
                </c:pt>
                <c:pt idx="21">
                  <c:v>121</c:v>
                </c:pt>
                <c:pt idx="22">
                  <c:v>102</c:v>
                </c:pt>
              </c:numCache>
            </c:numRef>
          </c:val>
          <c:smooth val="0"/>
        </c:ser>
        <c:ser>
          <c:idx val="8"/>
          <c:order val="8"/>
          <c:tx>
            <c:strRef>
              <c:f>'Customers count'!$R$13:$R$14</c:f>
              <c:strCache>
                <c:ptCount val="1"/>
                <c:pt idx="0">
                  <c:v>GO</c:v>
                </c:pt>
              </c:strCache>
            </c:strRef>
          </c:tx>
          <c:spPr>
            <a:ln w="28575" cap="rnd">
              <a:solidFill>
                <a:schemeClr val="accent3">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count'!$R$15:$R$43</c:f>
              <c:numCache>
                <c:formatCode>General</c:formatCode>
                <c:ptCount val="25"/>
                <c:pt idx="1">
                  <c:v>9</c:v>
                </c:pt>
                <c:pt idx="3">
                  <c:v>17</c:v>
                </c:pt>
                <c:pt idx="4">
                  <c:v>27</c:v>
                </c:pt>
                <c:pt idx="5">
                  <c:v>53</c:v>
                </c:pt>
                <c:pt idx="6">
                  <c:v>40</c:v>
                </c:pt>
                <c:pt idx="7">
                  <c:v>85</c:v>
                </c:pt>
                <c:pt idx="8">
                  <c:v>78</c:v>
                </c:pt>
                <c:pt idx="9">
                  <c:v>76</c:v>
                </c:pt>
                <c:pt idx="10">
                  <c:v>88</c:v>
                </c:pt>
                <c:pt idx="11">
                  <c:v>85</c:v>
                </c:pt>
                <c:pt idx="12">
                  <c:v>106</c:v>
                </c:pt>
                <c:pt idx="13">
                  <c:v>150</c:v>
                </c:pt>
                <c:pt idx="14">
                  <c:v>126</c:v>
                </c:pt>
                <c:pt idx="15">
                  <c:v>146</c:v>
                </c:pt>
                <c:pt idx="16">
                  <c:v>146</c:v>
                </c:pt>
                <c:pt idx="17">
                  <c:v>144</c:v>
                </c:pt>
                <c:pt idx="18">
                  <c:v>130</c:v>
                </c:pt>
                <c:pt idx="19">
                  <c:v>133</c:v>
                </c:pt>
                <c:pt idx="20">
                  <c:v>99</c:v>
                </c:pt>
                <c:pt idx="21">
                  <c:v>110</c:v>
                </c:pt>
                <c:pt idx="22">
                  <c:v>113</c:v>
                </c:pt>
              </c:numCache>
            </c:numRef>
          </c:val>
          <c:smooth val="0"/>
        </c:ser>
        <c:ser>
          <c:idx val="9"/>
          <c:order val="9"/>
          <c:tx>
            <c:strRef>
              <c:f>'Customers count'!$S$13:$S$14</c:f>
              <c:strCache>
                <c:ptCount val="1"/>
                <c:pt idx="0">
                  <c:v>MA</c:v>
                </c:pt>
              </c:strCache>
            </c:strRef>
          </c:tx>
          <c:spPr>
            <a:ln w="28575" cap="rnd">
              <a:solidFill>
                <a:schemeClr val="accent4">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count'!$S$15:$S$43</c:f>
              <c:numCache>
                <c:formatCode>General</c:formatCode>
                <c:ptCount val="25"/>
                <c:pt idx="1">
                  <c:v>4</c:v>
                </c:pt>
                <c:pt idx="3">
                  <c:v>8</c:v>
                </c:pt>
                <c:pt idx="4">
                  <c:v>11</c:v>
                </c:pt>
                <c:pt idx="5">
                  <c:v>24</c:v>
                </c:pt>
                <c:pt idx="6">
                  <c:v>27</c:v>
                </c:pt>
                <c:pt idx="7">
                  <c:v>33</c:v>
                </c:pt>
                <c:pt idx="8">
                  <c:v>16</c:v>
                </c:pt>
                <c:pt idx="9">
                  <c:v>39</c:v>
                </c:pt>
                <c:pt idx="10">
                  <c:v>40</c:v>
                </c:pt>
                <c:pt idx="11">
                  <c:v>40</c:v>
                </c:pt>
                <c:pt idx="12">
                  <c:v>47</c:v>
                </c:pt>
                <c:pt idx="13">
                  <c:v>55</c:v>
                </c:pt>
                <c:pt idx="14">
                  <c:v>40</c:v>
                </c:pt>
                <c:pt idx="15">
                  <c:v>55</c:v>
                </c:pt>
                <c:pt idx="16">
                  <c:v>55</c:v>
                </c:pt>
                <c:pt idx="17">
                  <c:v>50</c:v>
                </c:pt>
                <c:pt idx="18">
                  <c:v>46</c:v>
                </c:pt>
                <c:pt idx="19">
                  <c:v>29</c:v>
                </c:pt>
                <c:pt idx="20">
                  <c:v>40</c:v>
                </c:pt>
                <c:pt idx="21">
                  <c:v>39</c:v>
                </c:pt>
                <c:pt idx="22">
                  <c:v>30</c:v>
                </c:pt>
              </c:numCache>
            </c:numRef>
          </c:val>
          <c:smooth val="0"/>
        </c:ser>
        <c:ser>
          <c:idx val="10"/>
          <c:order val="10"/>
          <c:tx>
            <c:strRef>
              <c:f>'Customers count'!$T$13:$T$14</c:f>
              <c:strCache>
                <c:ptCount val="1"/>
                <c:pt idx="0">
                  <c:v>MG</c:v>
                </c:pt>
              </c:strCache>
            </c:strRef>
          </c:tx>
          <c:spPr>
            <a:ln w="28575" cap="rnd">
              <a:solidFill>
                <a:schemeClr val="accent5">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count'!$T$15:$T$43</c:f>
              <c:numCache>
                <c:formatCode>General</c:formatCode>
                <c:ptCount val="25"/>
                <c:pt idx="1">
                  <c:v>39</c:v>
                </c:pt>
                <c:pt idx="3">
                  <c:v>107</c:v>
                </c:pt>
                <c:pt idx="4">
                  <c:v>254</c:v>
                </c:pt>
                <c:pt idx="5">
                  <c:v>353</c:v>
                </c:pt>
                <c:pt idx="6">
                  <c:v>271</c:v>
                </c:pt>
                <c:pt idx="7">
                  <c:v>417</c:v>
                </c:pt>
                <c:pt idx="8">
                  <c:v>353</c:v>
                </c:pt>
                <c:pt idx="9">
                  <c:v>446</c:v>
                </c:pt>
                <c:pt idx="10">
                  <c:v>458</c:v>
                </c:pt>
                <c:pt idx="11">
                  <c:v>491</c:v>
                </c:pt>
                <c:pt idx="12">
                  <c:v>542</c:v>
                </c:pt>
                <c:pt idx="13">
                  <c:v>917</c:v>
                </c:pt>
                <c:pt idx="14">
                  <c:v>666</c:v>
                </c:pt>
                <c:pt idx="15">
                  <c:v>835</c:v>
                </c:pt>
                <c:pt idx="16">
                  <c:v>773</c:v>
                </c:pt>
                <c:pt idx="17">
                  <c:v>849</c:v>
                </c:pt>
                <c:pt idx="18">
                  <c:v>761</c:v>
                </c:pt>
                <c:pt idx="19">
                  <c:v>742</c:v>
                </c:pt>
                <c:pt idx="20">
                  <c:v>694</c:v>
                </c:pt>
                <c:pt idx="21">
                  <c:v>636</c:v>
                </c:pt>
                <c:pt idx="22">
                  <c:v>688</c:v>
                </c:pt>
              </c:numCache>
            </c:numRef>
          </c:val>
          <c:smooth val="0"/>
        </c:ser>
        <c:ser>
          <c:idx val="11"/>
          <c:order val="11"/>
          <c:tx>
            <c:strRef>
              <c:f>'Customers count'!$U$13:$U$14</c:f>
              <c:strCache>
                <c:ptCount val="1"/>
                <c:pt idx="0">
                  <c:v>MS</c:v>
                </c:pt>
              </c:strCache>
            </c:strRef>
          </c:tx>
          <c:spPr>
            <a:ln w="28575" cap="rnd">
              <a:solidFill>
                <a:schemeClr val="accent6">
                  <a:lumMod val="6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count'!$U$15:$U$43</c:f>
              <c:numCache>
                <c:formatCode>General</c:formatCode>
                <c:ptCount val="25"/>
                <c:pt idx="3">
                  <c:v>1</c:v>
                </c:pt>
                <c:pt idx="4">
                  <c:v>11</c:v>
                </c:pt>
                <c:pt idx="5">
                  <c:v>20</c:v>
                </c:pt>
                <c:pt idx="6">
                  <c:v>15</c:v>
                </c:pt>
                <c:pt idx="7">
                  <c:v>28</c:v>
                </c:pt>
                <c:pt idx="8">
                  <c:v>26</c:v>
                </c:pt>
                <c:pt idx="9">
                  <c:v>22</c:v>
                </c:pt>
                <c:pt idx="10">
                  <c:v>23</c:v>
                </c:pt>
                <c:pt idx="11">
                  <c:v>32</c:v>
                </c:pt>
                <c:pt idx="12">
                  <c:v>31</c:v>
                </c:pt>
                <c:pt idx="13">
                  <c:v>45</c:v>
                </c:pt>
                <c:pt idx="14">
                  <c:v>35</c:v>
                </c:pt>
                <c:pt idx="15">
                  <c:v>68</c:v>
                </c:pt>
                <c:pt idx="16">
                  <c:v>64</c:v>
                </c:pt>
                <c:pt idx="17">
                  <c:v>58</c:v>
                </c:pt>
                <c:pt idx="18">
                  <c:v>42</c:v>
                </c:pt>
                <c:pt idx="19">
                  <c:v>45</c:v>
                </c:pt>
                <c:pt idx="20">
                  <c:v>47</c:v>
                </c:pt>
                <c:pt idx="21">
                  <c:v>48</c:v>
                </c:pt>
                <c:pt idx="22">
                  <c:v>35</c:v>
                </c:pt>
              </c:numCache>
            </c:numRef>
          </c:val>
          <c:smooth val="0"/>
        </c:ser>
        <c:ser>
          <c:idx val="12"/>
          <c:order val="12"/>
          <c:tx>
            <c:strRef>
              <c:f>'Customers count'!$V$13:$V$14</c:f>
              <c:strCache>
                <c:ptCount val="1"/>
                <c:pt idx="0">
                  <c:v>MT</c:v>
                </c:pt>
              </c:strCache>
            </c:strRef>
          </c:tx>
          <c:spPr>
            <a:ln w="28575" cap="rnd">
              <a:solidFill>
                <a:schemeClr val="accent1">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count'!$V$15:$V$43</c:f>
              <c:numCache>
                <c:formatCode>General</c:formatCode>
                <c:ptCount val="25"/>
                <c:pt idx="1">
                  <c:v>3</c:v>
                </c:pt>
                <c:pt idx="3">
                  <c:v>11</c:v>
                </c:pt>
                <c:pt idx="4">
                  <c:v>17</c:v>
                </c:pt>
                <c:pt idx="5">
                  <c:v>16</c:v>
                </c:pt>
                <c:pt idx="6">
                  <c:v>27</c:v>
                </c:pt>
                <c:pt idx="7">
                  <c:v>37</c:v>
                </c:pt>
                <c:pt idx="8">
                  <c:v>24</c:v>
                </c:pt>
                <c:pt idx="9">
                  <c:v>35</c:v>
                </c:pt>
                <c:pt idx="10">
                  <c:v>36</c:v>
                </c:pt>
                <c:pt idx="11">
                  <c:v>33</c:v>
                </c:pt>
                <c:pt idx="12">
                  <c:v>51</c:v>
                </c:pt>
                <c:pt idx="13">
                  <c:v>73</c:v>
                </c:pt>
                <c:pt idx="14">
                  <c:v>48</c:v>
                </c:pt>
                <c:pt idx="15">
                  <c:v>83</c:v>
                </c:pt>
                <c:pt idx="16">
                  <c:v>65</c:v>
                </c:pt>
                <c:pt idx="17">
                  <c:v>53</c:v>
                </c:pt>
                <c:pt idx="18">
                  <c:v>62</c:v>
                </c:pt>
                <c:pt idx="19">
                  <c:v>63</c:v>
                </c:pt>
                <c:pt idx="20">
                  <c:v>56</c:v>
                </c:pt>
                <c:pt idx="21">
                  <c:v>46</c:v>
                </c:pt>
                <c:pt idx="22">
                  <c:v>40</c:v>
                </c:pt>
              </c:numCache>
            </c:numRef>
          </c:val>
          <c:smooth val="0"/>
        </c:ser>
        <c:ser>
          <c:idx val="13"/>
          <c:order val="13"/>
          <c:tx>
            <c:strRef>
              <c:f>'Customers count'!$W$13:$W$14</c:f>
              <c:strCache>
                <c:ptCount val="1"/>
                <c:pt idx="0">
                  <c:v>PA</c:v>
                </c:pt>
              </c:strCache>
            </c:strRef>
          </c:tx>
          <c:spPr>
            <a:ln w="28575" cap="rnd">
              <a:solidFill>
                <a:schemeClr val="accent2">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count'!$W$15:$W$43</c:f>
              <c:numCache>
                <c:formatCode>General</c:formatCode>
                <c:ptCount val="25"/>
                <c:pt idx="1">
                  <c:v>4</c:v>
                </c:pt>
                <c:pt idx="3">
                  <c:v>12</c:v>
                </c:pt>
                <c:pt idx="4">
                  <c:v>25</c:v>
                </c:pt>
                <c:pt idx="5">
                  <c:v>36</c:v>
                </c:pt>
                <c:pt idx="6">
                  <c:v>34</c:v>
                </c:pt>
                <c:pt idx="7">
                  <c:v>34</c:v>
                </c:pt>
                <c:pt idx="8">
                  <c:v>35</c:v>
                </c:pt>
                <c:pt idx="9">
                  <c:v>38</c:v>
                </c:pt>
                <c:pt idx="10">
                  <c:v>59</c:v>
                </c:pt>
                <c:pt idx="11">
                  <c:v>40</c:v>
                </c:pt>
                <c:pt idx="12">
                  <c:v>53</c:v>
                </c:pt>
                <c:pt idx="13">
                  <c:v>70</c:v>
                </c:pt>
                <c:pt idx="14">
                  <c:v>57</c:v>
                </c:pt>
                <c:pt idx="15">
                  <c:v>68</c:v>
                </c:pt>
                <c:pt idx="16">
                  <c:v>54</c:v>
                </c:pt>
                <c:pt idx="17">
                  <c:v>71</c:v>
                </c:pt>
                <c:pt idx="18">
                  <c:v>68</c:v>
                </c:pt>
                <c:pt idx="19">
                  <c:v>40</c:v>
                </c:pt>
                <c:pt idx="20">
                  <c:v>53</c:v>
                </c:pt>
                <c:pt idx="21">
                  <c:v>56</c:v>
                </c:pt>
                <c:pt idx="22">
                  <c:v>43</c:v>
                </c:pt>
              </c:numCache>
            </c:numRef>
          </c:val>
          <c:smooth val="0"/>
        </c:ser>
        <c:ser>
          <c:idx val="14"/>
          <c:order val="14"/>
          <c:tx>
            <c:strRef>
              <c:f>'Customers count'!$X$13:$X$14</c:f>
              <c:strCache>
                <c:ptCount val="1"/>
                <c:pt idx="0">
                  <c:v>PB</c:v>
                </c:pt>
              </c:strCache>
            </c:strRef>
          </c:tx>
          <c:spPr>
            <a:ln w="28575" cap="rnd">
              <a:solidFill>
                <a:schemeClr val="accent3">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count'!$X$15:$X$43</c:f>
              <c:numCache>
                <c:formatCode>General</c:formatCode>
                <c:ptCount val="25"/>
                <c:pt idx="1">
                  <c:v>1</c:v>
                </c:pt>
                <c:pt idx="3">
                  <c:v>2</c:v>
                </c:pt>
                <c:pt idx="4">
                  <c:v>12</c:v>
                </c:pt>
                <c:pt idx="5">
                  <c:v>15</c:v>
                </c:pt>
                <c:pt idx="6">
                  <c:v>20</c:v>
                </c:pt>
                <c:pt idx="7">
                  <c:v>18</c:v>
                </c:pt>
                <c:pt idx="8">
                  <c:v>23</c:v>
                </c:pt>
                <c:pt idx="9">
                  <c:v>26</c:v>
                </c:pt>
                <c:pt idx="10">
                  <c:v>14</c:v>
                </c:pt>
                <c:pt idx="11">
                  <c:v>29</c:v>
                </c:pt>
                <c:pt idx="12">
                  <c:v>29</c:v>
                </c:pt>
                <c:pt idx="13">
                  <c:v>30</c:v>
                </c:pt>
                <c:pt idx="14">
                  <c:v>35</c:v>
                </c:pt>
                <c:pt idx="15">
                  <c:v>30</c:v>
                </c:pt>
                <c:pt idx="16">
                  <c:v>35</c:v>
                </c:pt>
                <c:pt idx="17">
                  <c:v>39</c:v>
                </c:pt>
                <c:pt idx="18">
                  <c:v>29</c:v>
                </c:pt>
                <c:pt idx="19">
                  <c:v>26</c:v>
                </c:pt>
                <c:pt idx="20">
                  <c:v>27</c:v>
                </c:pt>
                <c:pt idx="21">
                  <c:v>51</c:v>
                </c:pt>
                <c:pt idx="22">
                  <c:v>28</c:v>
                </c:pt>
              </c:numCache>
            </c:numRef>
          </c:val>
          <c:smooth val="0"/>
        </c:ser>
        <c:ser>
          <c:idx val="15"/>
          <c:order val="15"/>
          <c:tx>
            <c:strRef>
              <c:f>'Customers count'!$Y$13:$Y$14</c:f>
              <c:strCache>
                <c:ptCount val="1"/>
                <c:pt idx="0">
                  <c:v>PE</c:v>
                </c:pt>
              </c:strCache>
            </c:strRef>
          </c:tx>
          <c:spPr>
            <a:ln w="28575" cap="rnd">
              <a:solidFill>
                <a:schemeClr val="accent4">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count'!$Y$15:$Y$43</c:f>
              <c:numCache>
                <c:formatCode>General</c:formatCode>
                <c:ptCount val="25"/>
                <c:pt idx="1">
                  <c:v>7</c:v>
                </c:pt>
                <c:pt idx="3">
                  <c:v>9</c:v>
                </c:pt>
                <c:pt idx="4">
                  <c:v>21</c:v>
                </c:pt>
                <c:pt idx="5">
                  <c:v>45</c:v>
                </c:pt>
                <c:pt idx="6">
                  <c:v>40</c:v>
                </c:pt>
                <c:pt idx="7">
                  <c:v>65</c:v>
                </c:pt>
                <c:pt idx="8">
                  <c:v>44</c:v>
                </c:pt>
                <c:pt idx="9">
                  <c:v>73</c:v>
                </c:pt>
                <c:pt idx="10">
                  <c:v>82</c:v>
                </c:pt>
                <c:pt idx="11">
                  <c:v>73</c:v>
                </c:pt>
                <c:pt idx="12">
                  <c:v>77</c:v>
                </c:pt>
                <c:pt idx="13">
                  <c:v>121</c:v>
                </c:pt>
                <c:pt idx="14">
                  <c:v>101</c:v>
                </c:pt>
                <c:pt idx="15">
                  <c:v>102</c:v>
                </c:pt>
                <c:pt idx="16">
                  <c:v>122</c:v>
                </c:pt>
                <c:pt idx="17">
                  <c:v>106</c:v>
                </c:pt>
                <c:pt idx="18">
                  <c:v>112</c:v>
                </c:pt>
                <c:pt idx="19">
                  <c:v>103</c:v>
                </c:pt>
                <c:pt idx="20">
                  <c:v>91</c:v>
                </c:pt>
                <c:pt idx="21">
                  <c:v>134</c:v>
                </c:pt>
                <c:pt idx="22">
                  <c:v>83</c:v>
                </c:pt>
              </c:numCache>
            </c:numRef>
          </c:val>
          <c:smooth val="0"/>
        </c:ser>
        <c:ser>
          <c:idx val="16"/>
          <c:order val="16"/>
          <c:tx>
            <c:strRef>
              <c:f>'Customers count'!$Z$13:$Z$14</c:f>
              <c:strCache>
                <c:ptCount val="1"/>
                <c:pt idx="0">
                  <c:v>PI</c:v>
                </c:pt>
              </c:strCache>
            </c:strRef>
          </c:tx>
          <c:spPr>
            <a:ln w="28575" cap="rnd">
              <a:solidFill>
                <a:schemeClr val="accent5">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count'!$Z$15:$Z$43</c:f>
              <c:numCache>
                <c:formatCode>General</c:formatCode>
                <c:ptCount val="25"/>
                <c:pt idx="1">
                  <c:v>1</c:v>
                </c:pt>
                <c:pt idx="3">
                  <c:v>7</c:v>
                </c:pt>
                <c:pt idx="4">
                  <c:v>12</c:v>
                </c:pt>
                <c:pt idx="5">
                  <c:v>13</c:v>
                </c:pt>
                <c:pt idx="6">
                  <c:v>13</c:v>
                </c:pt>
                <c:pt idx="7">
                  <c:v>25</c:v>
                </c:pt>
                <c:pt idx="8">
                  <c:v>14</c:v>
                </c:pt>
                <c:pt idx="9">
                  <c:v>20</c:v>
                </c:pt>
                <c:pt idx="10">
                  <c:v>21</c:v>
                </c:pt>
                <c:pt idx="11">
                  <c:v>22</c:v>
                </c:pt>
                <c:pt idx="12">
                  <c:v>20</c:v>
                </c:pt>
                <c:pt idx="13">
                  <c:v>31</c:v>
                </c:pt>
                <c:pt idx="14">
                  <c:v>23</c:v>
                </c:pt>
                <c:pt idx="15">
                  <c:v>45</c:v>
                </c:pt>
                <c:pt idx="16">
                  <c:v>34</c:v>
                </c:pt>
                <c:pt idx="17">
                  <c:v>35</c:v>
                </c:pt>
                <c:pt idx="18">
                  <c:v>36</c:v>
                </c:pt>
                <c:pt idx="19">
                  <c:v>31</c:v>
                </c:pt>
                <c:pt idx="20">
                  <c:v>28</c:v>
                </c:pt>
                <c:pt idx="21">
                  <c:v>32</c:v>
                </c:pt>
                <c:pt idx="22">
                  <c:v>20</c:v>
                </c:pt>
              </c:numCache>
            </c:numRef>
          </c:val>
          <c:smooth val="0"/>
        </c:ser>
        <c:ser>
          <c:idx val="17"/>
          <c:order val="17"/>
          <c:tx>
            <c:strRef>
              <c:f>'Customers count'!$AA$13:$AA$14</c:f>
              <c:strCache>
                <c:ptCount val="1"/>
                <c:pt idx="0">
                  <c:v>PR</c:v>
                </c:pt>
              </c:strCache>
            </c:strRef>
          </c:tx>
          <c:spPr>
            <a:ln w="28575" cap="rnd">
              <a:solidFill>
                <a:schemeClr val="accent6">
                  <a:lumMod val="80000"/>
                  <a:lumOff val="2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count'!$AA$15:$AA$43</c:f>
              <c:numCache>
                <c:formatCode>General</c:formatCode>
                <c:ptCount val="25"/>
                <c:pt idx="1">
                  <c:v>19</c:v>
                </c:pt>
                <c:pt idx="2">
                  <c:v>1</c:v>
                </c:pt>
                <c:pt idx="3">
                  <c:v>50</c:v>
                </c:pt>
                <c:pt idx="4">
                  <c:v>115</c:v>
                </c:pt>
                <c:pt idx="5">
                  <c:v>127</c:v>
                </c:pt>
                <c:pt idx="6">
                  <c:v>113</c:v>
                </c:pt>
                <c:pt idx="7">
                  <c:v>206</c:v>
                </c:pt>
                <c:pt idx="8">
                  <c:v>166</c:v>
                </c:pt>
                <c:pt idx="9">
                  <c:v>195</c:v>
                </c:pt>
                <c:pt idx="10">
                  <c:v>217</c:v>
                </c:pt>
                <c:pt idx="11">
                  <c:v>175</c:v>
                </c:pt>
                <c:pt idx="12">
                  <c:v>202</c:v>
                </c:pt>
                <c:pt idx="13">
                  <c:v>370</c:v>
                </c:pt>
                <c:pt idx="14">
                  <c:v>267</c:v>
                </c:pt>
                <c:pt idx="15">
                  <c:v>367</c:v>
                </c:pt>
                <c:pt idx="16">
                  <c:v>329</c:v>
                </c:pt>
                <c:pt idx="17">
                  <c:v>367</c:v>
                </c:pt>
                <c:pt idx="18">
                  <c:v>375</c:v>
                </c:pt>
                <c:pt idx="19">
                  <c:v>300</c:v>
                </c:pt>
                <c:pt idx="20">
                  <c:v>299</c:v>
                </c:pt>
                <c:pt idx="21">
                  <c:v>310</c:v>
                </c:pt>
                <c:pt idx="22">
                  <c:v>320</c:v>
                </c:pt>
              </c:numCache>
            </c:numRef>
          </c:val>
          <c:smooth val="0"/>
        </c:ser>
        <c:ser>
          <c:idx val="18"/>
          <c:order val="18"/>
          <c:tx>
            <c:strRef>
              <c:f>'Customers count'!$AB$13:$AB$14</c:f>
              <c:strCache>
                <c:ptCount val="1"/>
                <c:pt idx="0">
                  <c:v>RJ</c:v>
                </c:pt>
              </c:strCache>
            </c:strRef>
          </c:tx>
          <c:spPr>
            <a:ln w="28575" cap="rnd">
              <a:solidFill>
                <a:schemeClr val="accent1">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count'!$AB$15:$AB$43</c:f>
              <c:numCache>
                <c:formatCode>General</c:formatCode>
                <c:ptCount val="25"/>
                <c:pt idx="1">
                  <c:v>56</c:v>
                </c:pt>
                <c:pt idx="3">
                  <c:v>93</c:v>
                </c:pt>
                <c:pt idx="4">
                  <c:v>252</c:v>
                </c:pt>
                <c:pt idx="5">
                  <c:v>391</c:v>
                </c:pt>
                <c:pt idx="6">
                  <c:v>327</c:v>
                </c:pt>
                <c:pt idx="7">
                  <c:v>478</c:v>
                </c:pt>
                <c:pt idx="8">
                  <c:v>401</c:v>
                </c:pt>
                <c:pt idx="9">
                  <c:v>550</c:v>
                </c:pt>
                <c:pt idx="10">
                  <c:v>552</c:v>
                </c:pt>
                <c:pt idx="11">
                  <c:v>595</c:v>
                </c:pt>
                <c:pt idx="12">
                  <c:v>638</c:v>
                </c:pt>
                <c:pt idx="13">
                  <c:v>1015</c:v>
                </c:pt>
                <c:pt idx="14">
                  <c:v>755</c:v>
                </c:pt>
                <c:pt idx="15">
                  <c:v>855</c:v>
                </c:pt>
                <c:pt idx="16">
                  <c:v>888</c:v>
                </c:pt>
                <c:pt idx="17">
                  <c:v>872</c:v>
                </c:pt>
                <c:pt idx="18">
                  <c:v>805</c:v>
                </c:pt>
                <c:pt idx="19">
                  <c:v>799</c:v>
                </c:pt>
                <c:pt idx="20">
                  <c:v>690</c:v>
                </c:pt>
                <c:pt idx="21">
                  <c:v>688</c:v>
                </c:pt>
                <c:pt idx="22">
                  <c:v>714</c:v>
                </c:pt>
              </c:numCache>
            </c:numRef>
          </c:val>
          <c:smooth val="0"/>
        </c:ser>
        <c:ser>
          <c:idx val="19"/>
          <c:order val="19"/>
          <c:tx>
            <c:strRef>
              <c:f>'Customers count'!$AC$13:$AC$14</c:f>
              <c:strCache>
                <c:ptCount val="1"/>
                <c:pt idx="0">
                  <c:v>RN</c:v>
                </c:pt>
              </c:strCache>
            </c:strRef>
          </c:tx>
          <c:spPr>
            <a:ln w="28575" cap="rnd">
              <a:solidFill>
                <a:schemeClr val="accent2">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count'!$AC$15:$AC$43</c:f>
              <c:numCache>
                <c:formatCode>General</c:formatCode>
                <c:ptCount val="25"/>
                <c:pt idx="1">
                  <c:v>4</c:v>
                </c:pt>
                <c:pt idx="3">
                  <c:v>5</c:v>
                </c:pt>
                <c:pt idx="4">
                  <c:v>8</c:v>
                </c:pt>
                <c:pt idx="5">
                  <c:v>13</c:v>
                </c:pt>
                <c:pt idx="6">
                  <c:v>10</c:v>
                </c:pt>
                <c:pt idx="7">
                  <c:v>17</c:v>
                </c:pt>
                <c:pt idx="8">
                  <c:v>13</c:v>
                </c:pt>
                <c:pt idx="9">
                  <c:v>27</c:v>
                </c:pt>
                <c:pt idx="10">
                  <c:v>20</c:v>
                </c:pt>
                <c:pt idx="11">
                  <c:v>22</c:v>
                </c:pt>
                <c:pt idx="12">
                  <c:v>22</c:v>
                </c:pt>
                <c:pt idx="13">
                  <c:v>43</c:v>
                </c:pt>
                <c:pt idx="14">
                  <c:v>29</c:v>
                </c:pt>
                <c:pt idx="15">
                  <c:v>44</c:v>
                </c:pt>
                <c:pt idx="16">
                  <c:v>22</c:v>
                </c:pt>
                <c:pt idx="17">
                  <c:v>38</c:v>
                </c:pt>
                <c:pt idx="18">
                  <c:v>31</c:v>
                </c:pt>
                <c:pt idx="19">
                  <c:v>22</c:v>
                </c:pt>
                <c:pt idx="20">
                  <c:v>36</c:v>
                </c:pt>
                <c:pt idx="21">
                  <c:v>28</c:v>
                </c:pt>
                <c:pt idx="22">
                  <c:v>20</c:v>
                </c:pt>
              </c:numCache>
            </c:numRef>
          </c:val>
          <c:smooth val="0"/>
        </c:ser>
        <c:ser>
          <c:idx val="20"/>
          <c:order val="20"/>
          <c:tx>
            <c:strRef>
              <c:f>'Customers count'!$AD$13:$AD$14</c:f>
              <c:strCache>
                <c:ptCount val="1"/>
                <c:pt idx="0">
                  <c:v>RO</c:v>
                </c:pt>
              </c:strCache>
            </c:strRef>
          </c:tx>
          <c:spPr>
            <a:ln w="28575" cap="rnd">
              <a:solidFill>
                <a:schemeClr val="accent3">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count'!$AD$15:$AD$43</c:f>
              <c:numCache>
                <c:formatCode>General</c:formatCode>
                <c:ptCount val="25"/>
                <c:pt idx="3">
                  <c:v>3</c:v>
                </c:pt>
                <c:pt idx="4">
                  <c:v>11</c:v>
                </c:pt>
                <c:pt idx="5">
                  <c:v>15</c:v>
                </c:pt>
                <c:pt idx="6">
                  <c:v>9</c:v>
                </c:pt>
                <c:pt idx="7">
                  <c:v>9</c:v>
                </c:pt>
                <c:pt idx="8">
                  <c:v>10</c:v>
                </c:pt>
                <c:pt idx="9">
                  <c:v>11</c:v>
                </c:pt>
                <c:pt idx="10">
                  <c:v>13</c:v>
                </c:pt>
                <c:pt idx="11">
                  <c:v>13</c:v>
                </c:pt>
                <c:pt idx="12">
                  <c:v>13</c:v>
                </c:pt>
                <c:pt idx="13">
                  <c:v>16</c:v>
                </c:pt>
                <c:pt idx="14">
                  <c:v>10</c:v>
                </c:pt>
                <c:pt idx="15">
                  <c:v>18</c:v>
                </c:pt>
                <c:pt idx="16">
                  <c:v>13</c:v>
                </c:pt>
                <c:pt idx="17">
                  <c:v>12</c:v>
                </c:pt>
                <c:pt idx="18">
                  <c:v>11</c:v>
                </c:pt>
                <c:pt idx="19">
                  <c:v>15</c:v>
                </c:pt>
                <c:pt idx="20">
                  <c:v>12</c:v>
                </c:pt>
                <c:pt idx="21">
                  <c:v>16</c:v>
                </c:pt>
                <c:pt idx="22">
                  <c:v>9</c:v>
                </c:pt>
              </c:numCache>
            </c:numRef>
          </c:val>
          <c:smooth val="0"/>
        </c:ser>
        <c:ser>
          <c:idx val="21"/>
          <c:order val="21"/>
          <c:tx>
            <c:strRef>
              <c:f>'Customers count'!$AE$13:$AE$14</c:f>
              <c:strCache>
                <c:ptCount val="1"/>
                <c:pt idx="0">
                  <c:v>RR</c:v>
                </c:pt>
              </c:strCache>
            </c:strRef>
          </c:tx>
          <c:spPr>
            <a:ln w="28575" cap="rnd">
              <a:solidFill>
                <a:schemeClr val="accent4">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count'!$AE$15:$AE$43</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4</c:v>
                </c:pt>
              </c:numCache>
            </c:numRef>
          </c:val>
          <c:smooth val="0"/>
        </c:ser>
        <c:ser>
          <c:idx val="22"/>
          <c:order val="22"/>
          <c:tx>
            <c:strRef>
              <c:f>'Customers count'!$AF$13:$AF$14</c:f>
              <c:strCache>
                <c:ptCount val="1"/>
                <c:pt idx="0">
                  <c:v>RS</c:v>
                </c:pt>
              </c:strCache>
            </c:strRef>
          </c:tx>
          <c:spPr>
            <a:ln w="28575" cap="rnd">
              <a:solidFill>
                <a:schemeClr val="accent5">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count'!$AF$15:$AF$43</c:f>
              <c:numCache>
                <c:formatCode>General</c:formatCode>
                <c:ptCount val="25"/>
                <c:pt idx="0">
                  <c:v>1</c:v>
                </c:pt>
                <c:pt idx="1">
                  <c:v>24</c:v>
                </c:pt>
                <c:pt idx="3">
                  <c:v>52</c:v>
                </c:pt>
                <c:pt idx="4">
                  <c:v>105</c:v>
                </c:pt>
                <c:pt idx="5">
                  <c:v>148</c:v>
                </c:pt>
                <c:pt idx="6">
                  <c:v>135</c:v>
                </c:pt>
                <c:pt idx="7">
                  <c:v>203</c:v>
                </c:pt>
                <c:pt idx="8">
                  <c:v>216</c:v>
                </c:pt>
                <c:pt idx="9">
                  <c:v>238</c:v>
                </c:pt>
                <c:pt idx="10">
                  <c:v>289</c:v>
                </c:pt>
                <c:pt idx="11">
                  <c:v>269</c:v>
                </c:pt>
                <c:pt idx="12">
                  <c:v>244</c:v>
                </c:pt>
                <c:pt idx="13">
                  <c:v>412</c:v>
                </c:pt>
                <c:pt idx="14">
                  <c:v>275</c:v>
                </c:pt>
                <c:pt idx="15">
                  <c:v>365</c:v>
                </c:pt>
                <c:pt idx="16">
                  <c:v>352</c:v>
                </c:pt>
                <c:pt idx="17">
                  <c:v>401</c:v>
                </c:pt>
                <c:pt idx="18">
                  <c:v>339</c:v>
                </c:pt>
                <c:pt idx="19">
                  <c:v>337</c:v>
                </c:pt>
                <c:pt idx="20">
                  <c:v>296</c:v>
                </c:pt>
                <c:pt idx="21">
                  <c:v>306</c:v>
                </c:pt>
                <c:pt idx="22">
                  <c:v>284</c:v>
                </c:pt>
              </c:numCache>
            </c:numRef>
          </c:val>
          <c:smooth val="0"/>
        </c:ser>
        <c:ser>
          <c:idx val="23"/>
          <c:order val="23"/>
          <c:tx>
            <c:strRef>
              <c:f>'Customers count'!$AG$13:$AG$14</c:f>
              <c:strCache>
                <c:ptCount val="1"/>
                <c:pt idx="0">
                  <c:v>SC</c:v>
                </c:pt>
              </c:strCache>
            </c:strRef>
          </c:tx>
          <c:spPr>
            <a:ln w="28575" cap="rnd">
              <a:solidFill>
                <a:schemeClr val="accent6">
                  <a:lumMod val="8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count'!$AG$15:$AG$43</c:f>
              <c:numCache>
                <c:formatCode>General</c:formatCode>
                <c:ptCount val="25"/>
                <c:pt idx="1">
                  <c:v>11</c:v>
                </c:pt>
                <c:pt idx="3">
                  <c:v>31</c:v>
                </c:pt>
                <c:pt idx="4">
                  <c:v>58</c:v>
                </c:pt>
                <c:pt idx="5">
                  <c:v>109</c:v>
                </c:pt>
                <c:pt idx="6">
                  <c:v>105</c:v>
                </c:pt>
                <c:pt idx="7">
                  <c:v>151</c:v>
                </c:pt>
                <c:pt idx="8">
                  <c:v>113</c:v>
                </c:pt>
                <c:pt idx="9">
                  <c:v>152</c:v>
                </c:pt>
                <c:pt idx="10">
                  <c:v>154</c:v>
                </c:pt>
                <c:pt idx="11">
                  <c:v>149</c:v>
                </c:pt>
                <c:pt idx="12">
                  <c:v>172</c:v>
                </c:pt>
                <c:pt idx="13">
                  <c:v>295</c:v>
                </c:pt>
                <c:pt idx="14">
                  <c:v>188</c:v>
                </c:pt>
                <c:pt idx="15">
                  <c:v>301</c:v>
                </c:pt>
                <c:pt idx="16">
                  <c:v>251</c:v>
                </c:pt>
                <c:pt idx="17">
                  <c:v>247</c:v>
                </c:pt>
                <c:pt idx="18">
                  <c:v>241</c:v>
                </c:pt>
                <c:pt idx="19">
                  <c:v>220</c:v>
                </c:pt>
                <c:pt idx="20">
                  <c:v>199</c:v>
                </c:pt>
                <c:pt idx="21">
                  <c:v>192</c:v>
                </c:pt>
                <c:pt idx="22">
                  <c:v>195</c:v>
                </c:pt>
                <c:pt idx="23">
                  <c:v>1</c:v>
                </c:pt>
              </c:numCache>
            </c:numRef>
          </c:val>
          <c:smooth val="0"/>
        </c:ser>
        <c:ser>
          <c:idx val="24"/>
          <c:order val="24"/>
          <c:tx>
            <c:strRef>
              <c:f>'Customers count'!$AH$13:$AH$14</c:f>
              <c:strCache>
                <c:ptCount val="1"/>
                <c:pt idx="0">
                  <c:v>SE</c:v>
                </c:pt>
              </c:strCache>
            </c:strRef>
          </c:tx>
          <c:spPr>
            <a:ln w="28575" cap="rnd">
              <a:solidFill>
                <a:schemeClr val="accent1">
                  <a:lumMod val="60000"/>
                  <a:lumOff val="4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count'!$AH$15:$AH$43</c:f>
              <c:numCache>
                <c:formatCode>General</c:formatCode>
                <c:ptCount val="25"/>
                <c:pt idx="1">
                  <c:v>3</c:v>
                </c:pt>
                <c:pt idx="3">
                  <c:v>4</c:v>
                </c:pt>
                <c:pt idx="4">
                  <c:v>12</c:v>
                </c:pt>
                <c:pt idx="5">
                  <c:v>23</c:v>
                </c:pt>
                <c:pt idx="6">
                  <c:v>13</c:v>
                </c:pt>
                <c:pt idx="7">
                  <c:v>11</c:v>
                </c:pt>
                <c:pt idx="8">
                  <c:v>9</c:v>
                </c:pt>
                <c:pt idx="9">
                  <c:v>13</c:v>
                </c:pt>
                <c:pt idx="10">
                  <c:v>20</c:v>
                </c:pt>
                <c:pt idx="11">
                  <c:v>16</c:v>
                </c:pt>
                <c:pt idx="12">
                  <c:v>21</c:v>
                </c:pt>
                <c:pt idx="13">
                  <c:v>26</c:v>
                </c:pt>
                <c:pt idx="14">
                  <c:v>20</c:v>
                </c:pt>
                <c:pt idx="15">
                  <c:v>20</c:v>
                </c:pt>
                <c:pt idx="16">
                  <c:v>14</c:v>
                </c:pt>
                <c:pt idx="17">
                  <c:v>18</c:v>
                </c:pt>
                <c:pt idx="18">
                  <c:v>14</c:v>
                </c:pt>
                <c:pt idx="19">
                  <c:v>8</c:v>
                </c:pt>
                <c:pt idx="20">
                  <c:v>27</c:v>
                </c:pt>
                <c:pt idx="21">
                  <c:v>26</c:v>
                </c:pt>
                <c:pt idx="22">
                  <c:v>22</c:v>
                </c:pt>
              </c:numCache>
            </c:numRef>
          </c:val>
          <c:smooth val="0"/>
        </c:ser>
        <c:ser>
          <c:idx val="25"/>
          <c:order val="25"/>
          <c:tx>
            <c:strRef>
              <c:f>'Customers count'!$AI$13:$AI$14</c:f>
              <c:strCache>
                <c:ptCount val="1"/>
                <c:pt idx="0">
                  <c:v>SP</c:v>
                </c:pt>
              </c:strCache>
            </c:strRef>
          </c:tx>
          <c:spPr>
            <a:ln w="28575" cap="rnd">
              <a:solidFill>
                <a:schemeClr val="accent2">
                  <a:lumMod val="60000"/>
                  <a:lumOff val="4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count'!$AI$15:$AI$43</c:f>
              <c:numCache>
                <c:formatCode>General</c:formatCode>
                <c:ptCount val="25"/>
                <c:pt idx="0">
                  <c:v>2</c:v>
                </c:pt>
                <c:pt idx="1">
                  <c:v>111</c:v>
                </c:pt>
                <c:pt idx="3">
                  <c:v>296</c:v>
                </c:pt>
                <c:pt idx="4">
                  <c:v>645</c:v>
                </c:pt>
                <c:pt idx="5">
                  <c:v>993</c:v>
                </c:pt>
                <c:pt idx="6">
                  <c:v>887</c:v>
                </c:pt>
                <c:pt idx="7">
                  <c:v>1391</c:v>
                </c:pt>
                <c:pt idx="8">
                  <c:v>1286</c:v>
                </c:pt>
                <c:pt idx="9">
                  <c:v>1557</c:v>
                </c:pt>
                <c:pt idx="10">
                  <c:v>1675</c:v>
                </c:pt>
                <c:pt idx="11">
                  <c:v>1589</c:v>
                </c:pt>
                <c:pt idx="12">
                  <c:v>1741</c:v>
                </c:pt>
                <c:pt idx="13">
                  <c:v>2923</c:v>
                </c:pt>
                <c:pt idx="14">
                  <c:v>2282</c:v>
                </c:pt>
                <c:pt idx="15">
                  <c:v>2959</c:v>
                </c:pt>
                <c:pt idx="16">
                  <c:v>2595</c:v>
                </c:pt>
                <c:pt idx="17">
                  <c:v>2939</c:v>
                </c:pt>
                <c:pt idx="18">
                  <c:v>2956</c:v>
                </c:pt>
                <c:pt idx="19">
                  <c:v>3085</c:v>
                </c:pt>
                <c:pt idx="20">
                  <c:v>2668</c:v>
                </c:pt>
                <c:pt idx="21">
                  <c:v>2694</c:v>
                </c:pt>
                <c:pt idx="22">
                  <c:v>3134</c:v>
                </c:pt>
                <c:pt idx="23">
                  <c:v>4</c:v>
                </c:pt>
                <c:pt idx="24">
                  <c:v>1</c:v>
                </c:pt>
              </c:numCache>
            </c:numRef>
          </c:val>
          <c:smooth val="0"/>
        </c:ser>
        <c:ser>
          <c:idx val="26"/>
          <c:order val="26"/>
          <c:tx>
            <c:strRef>
              <c:f>'Customers count'!$AJ$13:$AJ$14</c:f>
              <c:strCache>
                <c:ptCount val="1"/>
                <c:pt idx="0">
                  <c:v>TO</c:v>
                </c:pt>
              </c:strCache>
            </c:strRef>
          </c:tx>
          <c:spPr>
            <a:ln w="28575" cap="rnd">
              <a:solidFill>
                <a:schemeClr val="accent3">
                  <a:lumMod val="60000"/>
                  <a:lumOff val="40000"/>
                </a:schemeClr>
              </a:solidFill>
              <a:round/>
            </a:ln>
            <a:effectLst/>
          </c:spPr>
          <c:marker>
            <c:symbol val="none"/>
          </c:marker>
          <c:dLbls>
            <c:delete val="1"/>
          </c:dLbls>
          <c:cat>
            <c:multiLvlStrRef>
              <c:f>'Customers count'!$H$15:$I$43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'Customers count'!$AJ$15:$AJ$43</c:f>
              <c:numCache>
                <c:formatCode>General</c:formatCode>
                <c:ptCount val="25"/>
                <c:pt idx="3">
                  <c:v>2</c:v>
                </c:pt>
                <c:pt idx="4">
                  <c:v>7</c:v>
                </c:pt>
                <c:pt idx="5">
                  <c:v>7</c:v>
                </c:pt>
                <c:pt idx="6">
                  <c:v>14</c:v>
                </c:pt>
                <c:pt idx="7">
                  <c:v>18</c:v>
                </c:pt>
                <c:pt idx="8">
                  <c:v>8</c:v>
                </c:pt>
                <c:pt idx="9">
                  <c:v>1</c:v>
                </c:pt>
                <c:pt idx="10">
                  <c:v>15</c:v>
                </c:pt>
                <c:pt idx="11">
                  <c:v>16</c:v>
                </c:pt>
                <c:pt idx="12">
                  <c:v>13</c:v>
                </c:pt>
                <c:pt idx="13">
                  <c:v>16</c:v>
                </c:pt>
                <c:pt idx="14">
                  <c:v>14</c:v>
                </c:pt>
                <c:pt idx="15">
                  <c:v>17</c:v>
                </c:pt>
                <c:pt idx="16">
                  <c:v>20</c:v>
                </c:pt>
                <c:pt idx="17">
                  <c:v>19</c:v>
                </c:pt>
                <c:pt idx="18">
                  <c:v>19</c:v>
                </c:pt>
                <c:pt idx="19">
                  <c:v>14</c:v>
                </c:pt>
                <c:pt idx="20">
                  <c:v>18</c:v>
                </c:pt>
                <c:pt idx="21">
                  <c:v>22</c:v>
                </c:pt>
                <c:pt idx="22">
                  <c:v>13</c:v>
                </c:pt>
              </c:numCache>
            </c:numRef>
          </c:val>
          <c:smooth val="0"/>
        </c:ser>
        <c:dLbls>
          <c:showLegendKey val="0"/>
          <c:showVal val="0"/>
          <c:showCatName val="0"/>
          <c:showSerName val="0"/>
          <c:showPercent val="0"/>
          <c:showBubbleSize val="0"/>
        </c:dLbls>
        <c:marker val="0"/>
        <c:smooth val="0"/>
        <c:axId val="619626925"/>
        <c:axId val="43692325"/>
      </c:lineChart>
      <c:catAx>
        <c:axId val="61962692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3692325"/>
        <c:crosses val="autoZero"/>
        <c:auto val="1"/>
        <c:lblAlgn val="ctr"/>
        <c:lblOffset val="100"/>
        <c:noMultiLvlLbl val="0"/>
      </c:catAx>
      <c:valAx>
        <c:axId val="43692325"/>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962692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(1).xlsx]Sheet1!PivotTable1</c:name>
    <c:fmtId val="-1"/>
  </c:pivotSource>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dirty="0"/>
              <a:t>Top</a:t>
            </a:r>
            <a:r>
              <a:rPr lang="en-US" sz="2000" b="1" baseline="0" dirty="0"/>
              <a:t> 2 states  </a:t>
            </a:r>
            <a:r>
              <a:rPr lang="en-US" sz="2000" b="1" dirty="0"/>
              <a:t>Orders</a:t>
            </a:r>
            <a:r>
              <a:rPr lang="en-US" sz="2000" b="1" baseline="0" dirty="0"/>
              <a:t> trends </a:t>
            </a:r>
            <a:endParaRPr lang="en-US" sz="2000" b="1" dirty="0"/>
          </a:p>
        </c:rich>
      </c:tx>
      <c:layout/>
      <c:overlay val="0"/>
      <c:spPr>
        <a:noFill/>
        <a:ln>
          <a:noFill/>
        </a:ln>
        <a:effectLst/>
      </c:spPr>
    </c:title>
    <c:autoTitleDeleted val="0"/>
    <c:plotArea>
      <c:layout>
        <c:manualLayout>
          <c:layoutTarget val="inner"/>
          <c:xMode val="edge"/>
          <c:yMode val="edge"/>
          <c:x val="0.0514453001067174"/>
          <c:y val="0.14685713310993"/>
          <c:w val="0.837226788959072"/>
          <c:h val="0.599913781473251"/>
        </c:manualLayout>
      </c:layout>
      <c:lineChart>
        <c:grouping val="standard"/>
        <c:varyColors val="0"/>
        <c:ser>
          <c:idx val="0"/>
          <c:order val="0"/>
          <c:tx>
            <c:strRef>
              <c:f>Sheet1!$D$3:$D$4</c:f>
              <c:strCache>
                <c:ptCount val="1"/>
                <c:pt idx="0">
                  <c:v>RJ</c:v>
                </c:pt>
              </c:strCache>
            </c:strRef>
          </c:tx>
          <c:spPr>
            <a:ln w="28575" cap="rnd">
              <a:solidFill>
                <a:schemeClr val="accent1"/>
              </a:solidFill>
              <a:round/>
            </a:ln>
            <a:effectLst/>
          </c:spPr>
          <c:marker>
            <c:symbol val="none"/>
          </c:marker>
          <c:dLbls>
            <c:delete val="1"/>
          </c:dLbls>
          <c:cat>
            <c:multiLvlStrRef>
              <c:f>Sheet1!$B$5:$C$33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Sheet1!$D$5:$D$33</c:f>
              <c:numCache>
                <c:formatCode>General</c:formatCode>
                <c:ptCount val="25"/>
                <c:pt idx="1">
                  <c:v>56</c:v>
                </c:pt>
                <c:pt idx="3">
                  <c:v>97</c:v>
                </c:pt>
                <c:pt idx="4">
                  <c:v>254</c:v>
                </c:pt>
                <c:pt idx="5">
                  <c:v>395</c:v>
                </c:pt>
                <c:pt idx="6">
                  <c:v>338</c:v>
                </c:pt>
                <c:pt idx="7">
                  <c:v>488</c:v>
                </c:pt>
                <c:pt idx="8">
                  <c:v>412</c:v>
                </c:pt>
                <c:pt idx="9">
                  <c:v>571</c:v>
                </c:pt>
                <c:pt idx="10">
                  <c:v>562</c:v>
                </c:pt>
                <c:pt idx="11">
                  <c:v>609</c:v>
                </c:pt>
                <c:pt idx="12">
                  <c:v>668</c:v>
                </c:pt>
                <c:pt idx="13">
                  <c:v>1048</c:v>
                </c:pt>
                <c:pt idx="14">
                  <c:v>783</c:v>
                </c:pt>
                <c:pt idx="15">
                  <c:v>893</c:v>
                </c:pt>
                <c:pt idx="16">
                  <c:v>922</c:v>
                </c:pt>
                <c:pt idx="17">
                  <c:v>907</c:v>
                </c:pt>
                <c:pt idx="18">
                  <c:v>834</c:v>
                </c:pt>
                <c:pt idx="19">
                  <c:v>833</c:v>
                </c:pt>
                <c:pt idx="20">
                  <c:v>716</c:v>
                </c:pt>
                <c:pt idx="21">
                  <c:v>717</c:v>
                </c:pt>
                <c:pt idx="22">
                  <c:v>745</c:v>
                </c:pt>
                <c:pt idx="23">
                  <c:v>3</c:v>
                </c:pt>
                <c:pt idx="24">
                  <c:v>1</c:v>
                </c:pt>
              </c:numCache>
            </c:numRef>
          </c:val>
          <c:smooth val="0"/>
        </c:ser>
        <c:ser>
          <c:idx val="1"/>
          <c:order val="1"/>
          <c:tx>
            <c:strRef>
              <c:f>Sheet1!$E$3:$E$4</c:f>
              <c:strCache>
                <c:ptCount val="1"/>
                <c:pt idx="0">
                  <c:v>SP</c:v>
                </c:pt>
              </c:strCache>
            </c:strRef>
          </c:tx>
          <c:spPr>
            <a:ln w="28575" cap="rnd">
              <a:solidFill>
                <a:schemeClr val="accent2"/>
              </a:solidFill>
              <a:round/>
            </a:ln>
            <a:effectLst/>
          </c:spPr>
          <c:marker>
            <c:symbol val="none"/>
          </c:marker>
          <c:dLbls>
            <c:delete val="1"/>
          </c:dLbls>
          <c:cat>
            <c:multiLvlStrRef>
              <c:f>Sheet1!$B$5:$C$33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Sheet1!$E$5:$E$33</c:f>
              <c:numCache>
                <c:formatCode>General</c:formatCode>
                <c:ptCount val="25"/>
                <c:pt idx="0">
                  <c:v>2</c:v>
                </c:pt>
                <c:pt idx="1">
                  <c:v>113</c:v>
                </c:pt>
                <c:pt idx="3">
                  <c:v>299</c:v>
                </c:pt>
                <c:pt idx="4">
                  <c:v>654</c:v>
                </c:pt>
                <c:pt idx="5">
                  <c:v>1010</c:v>
                </c:pt>
                <c:pt idx="6">
                  <c:v>908</c:v>
                </c:pt>
                <c:pt idx="7">
                  <c:v>1425</c:v>
                </c:pt>
                <c:pt idx="8">
                  <c:v>1331</c:v>
                </c:pt>
                <c:pt idx="9">
                  <c:v>1604</c:v>
                </c:pt>
                <c:pt idx="10">
                  <c:v>1729</c:v>
                </c:pt>
                <c:pt idx="11">
                  <c:v>1638</c:v>
                </c:pt>
                <c:pt idx="12">
                  <c:v>1793</c:v>
                </c:pt>
                <c:pt idx="13">
                  <c:v>3012</c:v>
                </c:pt>
                <c:pt idx="14">
                  <c:v>2357</c:v>
                </c:pt>
                <c:pt idx="15">
                  <c:v>3052</c:v>
                </c:pt>
                <c:pt idx="16">
                  <c:v>2703</c:v>
                </c:pt>
                <c:pt idx="17">
                  <c:v>3037</c:v>
                </c:pt>
                <c:pt idx="18">
                  <c:v>3059</c:v>
                </c:pt>
                <c:pt idx="19">
                  <c:v>3207</c:v>
                </c:pt>
                <c:pt idx="20">
                  <c:v>2773</c:v>
                </c:pt>
                <c:pt idx="21">
                  <c:v>2777</c:v>
                </c:pt>
                <c:pt idx="22">
                  <c:v>3253</c:v>
                </c:pt>
                <c:pt idx="23">
                  <c:v>8</c:v>
                </c:pt>
                <c:pt idx="24">
                  <c:v>2</c:v>
                </c:pt>
              </c:numCache>
            </c:numRef>
          </c:val>
          <c:smooth val="0"/>
        </c:ser>
        <c:dLbls>
          <c:showLegendKey val="0"/>
          <c:showVal val="0"/>
          <c:showCatName val="0"/>
          <c:showSerName val="0"/>
          <c:showPercent val="0"/>
          <c:showBubbleSize val="0"/>
        </c:dLbls>
        <c:marker val="0"/>
        <c:smooth val="0"/>
        <c:axId val="1040160864"/>
        <c:axId val="1040163776"/>
      </c:lineChart>
      <c:catAx>
        <c:axId val="104016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163776"/>
        <c:crosses val="autoZero"/>
        <c:auto val="1"/>
        <c:lblAlgn val="ctr"/>
        <c:lblOffset val="100"/>
        <c:noMultiLvlLbl val="0"/>
      </c:catAx>
      <c:valAx>
        <c:axId val="1040163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1608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(1).xlsx]Sheet2!PivotTable2</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en-US" sz="2000" b="1" i="0" u="none" strike="noStrike" kern="1200" spc="0" baseline="0">
                <a:solidFill>
                  <a:prstClr val="black">
                    <a:lumMod val="65000"/>
                    <a:lumOff val="35000"/>
                  </a:prstClr>
                </a:solidFill>
                <a:latin typeface="+mn-lt"/>
                <a:ea typeface="+mn-ea"/>
                <a:cs typeface="+mn-cs"/>
              </a:defRPr>
            </a:pPr>
            <a:r>
              <a:rPr lang="en-US" sz="2000" b="1" i="0" baseline="0" dirty="0">
                <a:effectLst/>
              </a:rPr>
              <a:t>Top 2 states  Orders trends </a:t>
            </a:r>
            <a:endParaRPr lang="en-US" sz="2000" b="1" dirty="0">
              <a:effectLst/>
            </a:endParaRPr>
          </a:p>
          <a:p>
            <a:pPr marL="0" marR="0" lvl="0" indent="0" algn="ctr" defTabSz="914400" rtl="0" eaLnBrk="1" fontAlgn="auto" latinLnBrk="0" hangingPunct="1">
              <a:lnSpc>
                <a:spcPct val="100000"/>
              </a:lnSpc>
              <a:spcBef>
                <a:spcPts val="0"/>
              </a:spcBef>
              <a:spcAft>
                <a:spcPts val="0"/>
              </a:spcAft>
              <a:buClrTx/>
              <a:buSzTx/>
              <a:buFontTx/>
              <a:buNone/>
              <a:defRPr lang="en-US" sz="2000" b="1" i="0" u="none" strike="noStrike" kern="1200" spc="0" baseline="0">
                <a:solidFill>
                  <a:prstClr val="black">
                    <a:lumMod val="65000"/>
                    <a:lumOff val="35000"/>
                  </a:prstClr>
                </a:solidFill>
                <a:latin typeface="+mn-lt"/>
                <a:ea typeface="+mn-ea"/>
                <a:cs typeface="+mn-cs"/>
              </a:defRPr>
            </a:pPr>
            <a:endParaRPr lang="en-US" sz="2000" b="1" dirty="0"/>
          </a:p>
        </c:rich>
      </c:tx>
      <c:layout/>
      <c:overlay val="0"/>
      <c:spPr>
        <a:noFill/>
        <a:ln>
          <a:noFill/>
        </a:ln>
        <a:effectLst/>
      </c:spPr>
    </c:title>
    <c:autoTitleDeleted val="0"/>
    <c:plotArea>
      <c:layout>
        <c:manualLayout>
          <c:layoutTarget val="inner"/>
          <c:xMode val="edge"/>
          <c:yMode val="edge"/>
          <c:x val="0.0508898808031162"/>
          <c:y val="0.176989094963243"/>
          <c:w val="0.828388250831703"/>
          <c:h val="0.531014402346582"/>
        </c:manualLayout>
      </c:layout>
      <c:lineChart>
        <c:grouping val="standard"/>
        <c:varyColors val="0"/>
        <c:ser>
          <c:idx val="0"/>
          <c:order val="0"/>
          <c:tx>
            <c:strRef>
              <c:f>Sheet2!$C$3:$C$4</c:f>
              <c:strCache>
                <c:ptCount val="1"/>
                <c:pt idx="0">
                  <c:v>AP</c:v>
                </c:pt>
              </c:strCache>
            </c:strRef>
          </c:tx>
          <c:spPr>
            <a:ln w="28575" cap="rnd">
              <a:solidFill>
                <a:schemeClr val="accent1"/>
              </a:solidFill>
              <a:round/>
            </a:ln>
            <a:effectLst/>
          </c:spPr>
          <c:marker>
            <c:symbol val="none"/>
          </c:marker>
          <c:dLbls>
            <c:delete val="1"/>
          </c:dLbls>
          <c:cat>
            <c:multiLvlStrRef>
              <c:f>Sheet2!$A$5:$B$33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Sheet2!$C$5:$C$33</c:f>
              <c:numCache>
                <c:formatCode>General</c:formatCode>
                <c:ptCount val="25"/>
                <c:pt idx="4">
                  <c:v>2</c:v>
                </c:pt>
                <c:pt idx="5">
                  <c:v>3</c:v>
                </c:pt>
                <c:pt idx="7">
                  <c:v>5</c:v>
                </c:pt>
                <c:pt idx="8">
                  <c:v>2</c:v>
                </c:pt>
                <c:pt idx="9">
                  <c:v>1</c:v>
                </c:pt>
                <c:pt idx="10">
                  <c:v>3</c:v>
                </c:pt>
                <c:pt idx="11">
                  <c:v>2</c:v>
                </c:pt>
                <c:pt idx="12">
                  <c:v>3</c:v>
                </c:pt>
                <c:pt idx="13">
                  <c:v>4</c:v>
                </c:pt>
                <c:pt idx="14">
                  <c:v>4</c:v>
                </c:pt>
                <c:pt idx="15">
                  <c:v>11</c:v>
                </c:pt>
                <c:pt idx="16">
                  <c:v>2</c:v>
                </c:pt>
                <c:pt idx="17">
                  <c:v>5</c:v>
                </c:pt>
                <c:pt idx="18">
                  <c:v>5</c:v>
                </c:pt>
                <c:pt idx="19">
                  <c:v>6</c:v>
                </c:pt>
                <c:pt idx="20">
                  <c:v>2</c:v>
                </c:pt>
                <c:pt idx="21">
                  <c:v>6</c:v>
                </c:pt>
                <c:pt idx="22">
                  <c:v>2</c:v>
                </c:pt>
              </c:numCache>
            </c:numRef>
          </c:val>
          <c:smooth val="0"/>
        </c:ser>
        <c:ser>
          <c:idx val="1"/>
          <c:order val="1"/>
          <c:tx>
            <c:strRef>
              <c:f>Sheet2!$D$3:$D$4</c:f>
              <c:strCache>
                <c:ptCount val="1"/>
                <c:pt idx="0">
                  <c:v>RR</c:v>
                </c:pt>
              </c:strCache>
            </c:strRef>
          </c:tx>
          <c:spPr>
            <a:ln w="28575" cap="rnd">
              <a:solidFill>
                <a:schemeClr val="accent2"/>
              </a:solidFill>
              <a:round/>
            </a:ln>
            <a:effectLst/>
          </c:spPr>
          <c:marker>
            <c:symbol val="none"/>
          </c:marker>
          <c:dLbls>
            <c:delete val="1"/>
          </c:dLbls>
          <c:cat>
            <c:multiLvlStrRef>
              <c:f>Sheet2!$A$5:$B$33</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Sheet2!$D$5:$D$33</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5</c:v>
                </c:pt>
              </c:numCache>
            </c:numRef>
          </c:val>
          <c:smooth val="0"/>
        </c:ser>
        <c:dLbls>
          <c:showLegendKey val="0"/>
          <c:showVal val="0"/>
          <c:showCatName val="0"/>
          <c:showSerName val="0"/>
          <c:showPercent val="0"/>
          <c:showBubbleSize val="0"/>
        </c:dLbls>
        <c:marker val="0"/>
        <c:smooth val="0"/>
        <c:axId val="1040192064"/>
        <c:axId val="1040173344"/>
      </c:lineChart>
      <c:catAx>
        <c:axId val="104019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173344"/>
        <c:crosses val="autoZero"/>
        <c:auto val="1"/>
        <c:lblAlgn val="ctr"/>
        <c:lblOffset val="100"/>
        <c:noMultiLvlLbl val="0"/>
      </c:catAx>
      <c:valAx>
        <c:axId val="104017334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1920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(1).xlsx]Sheet3!PivotTable3</c:name>
    <c:fmtId val="-1"/>
  </c:pivotSource>
  <c:chart>
    <c:title>
      <c:tx>
        <c:rich>
          <a:bodyPr rot="0" spcFirstLastPara="1" vertOverflow="ellipsis" vert="horz" wrap="square" anchor="ctr" anchorCtr="1"/>
          <a:lstStyle/>
          <a:p>
            <a:pPr>
              <a:defRPr lang="en-US" sz="1800" b="1" i="0" u="none" strike="noStrike" kern="1200" spc="0" baseline="0">
                <a:solidFill>
                  <a:schemeClr val="tx1">
                    <a:lumMod val="65000"/>
                    <a:lumOff val="35000"/>
                  </a:schemeClr>
                </a:solidFill>
                <a:latin typeface="+mn-lt"/>
                <a:ea typeface="+mn-ea"/>
                <a:cs typeface="+mn-cs"/>
              </a:defRPr>
            </a:pPr>
            <a:r>
              <a:rPr lang="en-US" sz="1800" b="1" dirty="0"/>
              <a:t>Top</a:t>
            </a:r>
            <a:r>
              <a:rPr lang="en-US" sz="1800" b="1" baseline="0" dirty="0"/>
              <a:t> 2 states with Highest customer Acquisition</a:t>
            </a:r>
            <a:endParaRPr lang="en-US" sz="1800" b="1" dirty="0"/>
          </a:p>
        </c:rich>
      </c:tx>
      <c:layout/>
      <c:overlay val="0"/>
      <c:spPr>
        <a:noFill/>
        <a:ln>
          <a:noFill/>
        </a:ln>
        <a:effectLst/>
      </c:spPr>
    </c:title>
    <c:autoTitleDeleted val="0"/>
    <c:plotArea>
      <c:layout>
        <c:manualLayout>
          <c:layoutTarget val="inner"/>
          <c:xMode val="edge"/>
          <c:yMode val="edge"/>
          <c:x val="0.073579918423753"/>
          <c:y val="0.180555555555556"/>
          <c:w val="0.767192735485667"/>
          <c:h val="0.521798264800233"/>
        </c:manualLayout>
      </c:layout>
      <c:lineChart>
        <c:grouping val="standard"/>
        <c:varyColors val="0"/>
        <c:ser>
          <c:idx val="0"/>
          <c:order val="0"/>
          <c:tx>
            <c:strRef>
              <c:f>Sheet3!$D$2:$D$3</c:f>
              <c:strCache>
                <c:ptCount val="1"/>
                <c:pt idx="0">
                  <c:v>RJ</c:v>
                </c:pt>
              </c:strCache>
            </c:strRef>
          </c:tx>
          <c:spPr>
            <a:ln w="28575" cap="rnd">
              <a:solidFill>
                <a:schemeClr val="accent1"/>
              </a:solidFill>
              <a:round/>
            </a:ln>
            <a:effectLst/>
          </c:spPr>
          <c:marker>
            <c:symbol val="none"/>
          </c:marker>
          <c:dLbls>
            <c:delete val="1"/>
          </c:dLbls>
          <c:cat>
            <c:multiLvlStrRef>
              <c:f>Sheet3!$B$4:$C$32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Sheet3!$D$4:$D$32</c:f>
              <c:numCache>
                <c:formatCode>General</c:formatCode>
                <c:ptCount val="25"/>
                <c:pt idx="1">
                  <c:v>56</c:v>
                </c:pt>
                <c:pt idx="3">
                  <c:v>93</c:v>
                </c:pt>
                <c:pt idx="4">
                  <c:v>252</c:v>
                </c:pt>
                <c:pt idx="5">
                  <c:v>391</c:v>
                </c:pt>
                <c:pt idx="6">
                  <c:v>327</c:v>
                </c:pt>
                <c:pt idx="7">
                  <c:v>478</c:v>
                </c:pt>
                <c:pt idx="8">
                  <c:v>401</c:v>
                </c:pt>
                <c:pt idx="9">
                  <c:v>550</c:v>
                </c:pt>
                <c:pt idx="10">
                  <c:v>552</c:v>
                </c:pt>
                <c:pt idx="11">
                  <c:v>595</c:v>
                </c:pt>
                <c:pt idx="12">
                  <c:v>638</c:v>
                </c:pt>
                <c:pt idx="13">
                  <c:v>1015</c:v>
                </c:pt>
                <c:pt idx="14">
                  <c:v>755</c:v>
                </c:pt>
                <c:pt idx="15">
                  <c:v>855</c:v>
                </c:pt>
                <c:pt idx="16">
                  <c:v>888</c:v>
                </c:pt>
                <c:pt idx="17">
                  <c:v>872</c:v>
                </c:pt>
                <c:pt idx="18">
                  <c:v>805</c:v>
                </c:pt>
                <c:pt idx="19">
                  <c:v>799</c:v>
                </c:pt>
                <c:pt idx="20">
                  <c:v>690</c:v>
                </c:pt>
                <c:pt idx="21">
                  <c:v>688</c:v>
                </c:pt>
                <c:pt idx="22">
                  <c:v>714</c:v>
                </c:pt>
              </c:numCache>
            </c:numRef>
          </c:val>
          <c:smooth val="0"/>
        </c:ser>
        <c:ser>
          <c:idx val="1"/>
          <c:order val="1"/>
          <c:tx>
            <c:strRef>
              <c:f>Sheet3!$E$2:$E$3</c:f>
              <c:strCache>
                <c:ptCount val="1"/>
                <c:pt idx="0">
                  <c:v>SP</c:v>
                </c:pt>
              </c:strCache>
            </c:strRef>
          </c:tx>
          <c:spPr>
            <a:ln w="28575" cap="rnd">
              <a:solidFill>
                <a:schemeClr val="accent2"/>
              </a:solidFill>
              <a:round/>
            </a:ln>
            <a:effectLst/>
          </c:spPr>
          <c:marker>
            <c:symbol val="none"/>
          </c:marker>
          <c:dLbls>
            <c:delete val="1"/>
          </c:dLbls>
          <c:cat>
            <c:multiLvlStrRef>
              <c:f>Sheet3!$B$4:$C$32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Sheet3!$E$4:$E$32</c:f>
              <c:numCache>
                <c:formatCode>General</c:formatCode>
                <c:ptCount val="25"/>
                <c:pt idx="0">
                  <c:v>2</c:v>
                </c:pt>
                <c:pt idx="1">
                  <c:v>111</c:v>
                </c:pt>
                <c:pt idx="3">
                  <c:v>296</c:v>
                </c:pt>
                <c:pt idx="4">
                  <c:v>645</c:v>
                </c:pt>
                <c:pt idx="5">
                  <c:v>993</c:v>
                </c:pt>
                <c:pt idx="6">
                  <c:v>887</c:v>
                </c:pt>
                <c:pt idx="7">
                  <c:v>1391</c:v>
                </c:pt>
                <c:pt idx="8">
                  <c:v>1286</c:v>
                </c:pt>
                <c:pt idx="9">
                  <c:v>1557</c:v>
                </c:pt>
                <c:pt idx="10">
                  <c:v>1675</c:v>
                </c:pt>
                <c:pt idx="11">
                  <c:v>1589</c:v>
                </c:pt>
                <c:pt idx="12">
                  <c:v>1741</c:v>
                </c:pt>
                <c:pt idx="13">
                  <c:v>2923</c:v>
                </c:pt>
                <c:pt idx="14">
                  <c:v>2282</c:v>
                </c:pt>
                <c:pt idx="15">
                  <c:v>2959</c:v>
                </c:pt>
                <c:pt idx="16">
                  <c:v>2595</c:v>
                </c:pt>
                <c:pt idx="17">
                  <c:v>2939</c:v>
                </c:pt>
                <c:pt idx="18">
                  <c:v>2956</c:v>
                </c:pt>
                <c:pt idx="19">
                  <c:v>3085</c:v>
                </c:pt>
                <c:pt idx="20">
                  <c:v>2668</c:v>
                </c:pt>
                <c:pt idx="21">
                  <c:v>2694</c:v>
                </c:pt>
                <c:pt idx="22">
                  <c:v>3134</c:v>
                </c:pt>
                <c:pt idx="23">
                  <c:v>4</c:v>
                </c:pt>
                <c:pt idx="24">
                  <c:v>1</c:v>
                </c:pt>
              </c:numCache>
            </c:numRef>
          </c:val>
          <c:smooth val="0"/>
        </c:ser>
        <c:dLbls>
          <c:showLegendKey val="0"/>
          <c:showVal val="0"/>
          <c:showCatName val="0"/>
          <c:showSerName val="0"/>
          <c:showPercent val="0"/>
          <c:showBubbleSize val="0"/>
        </c:dLbls>
        <c:marker val="0"/>
        <c:smooth val="0"/>
        <c:axId val="1040272768"/>
        <c:axId val="1040262368"/>
      </c:lineChart>
      <c:catAx>
        <c:axId val="104027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262368"/>
        <c:crosses val="autoZero"/>
        <c:auto val="1"/>
        <c:lblAlgn val="ctr"/>
        <c:lblOffset val="100"/>
        <c:noMultiLvlLbl val="0"/>
      </c:catAx>
      <c:valAx>
        <c:axId val="104026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402727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(1).xlsx]Sheet4!PivotTable4</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en-US" sz="1600" b="1" i="0" u="none" strike="noStrike" kern="1200" spc="0" baseline="0">
                <a:solidFill>
                  <a:prstClr val="black">
                    <a:lumMod val="65000"/>
                    <a:lumOff val="35000"/>
                  </a:prstClr>
                </a:solidFill>
                <a:latin typeface="+mn-lt"/>
                <a:ea typeface="+mn-ea"/>
                <a:cs typeface="+mn-cs"/>
              </a:defRPr>
            </a:pPr>
            <a:r>
              <a:rPr lang="en-US" sz="1600" b="1" i="0" baseline="0" dirty="0">
                <a:effectLst/>
              </a:rPr>
              <a:t>Bottom  2 states with least  customer Acquisition</a:t>
            </a:r>
            <a:endParaRPr lang="en-US" sz="1600" b="1" dirty="0">
              <a:effectLst/>
            </a:endParaRPr>
          </a:p>
          <a:p>
            <a:pPr marL="0" marR="0" lvl="0" indent="0" algn="ctr" defTabSz="914400" rtl="0" eaLnBrk="1" fontAlgn="auto" latinLnBrk="0" hangingPunct="1">
              <a:lnSpc>
                <a:spcPct val="100000"/>
              </a:lnSpc>
              <a:spcBef>
                <a:spcPts val="0"/>
              </a:spcBef>
              <a:spcAft>
                <a:spcPts val="0"/>
              </a:spcAft>
              <a:buClrTx/>
              <a:buSzTx/>
              <a:buFontTx/>
              <a:buNone/>
              <a:defRPr lang="en-US" sz="1600" b="1" i="0" u="none" strike="noStrike" kern="1200" spc="0" baseline="0">
                <a:solidFill>
                  <a:prstClr val="black">
                    <a:lumMod val="65000"/>
                    <a:lumOff val="35000"/>
                  </a:prstClr>
                </a:solidFill>
                <a:latin typeface="+mn-lt"/>
                <a:ea typeface="+mn-ea"/>
                <a:cs typeface="+mn-cs"/>
              </a:defRPr>
            </a:pPr>
            <a:endParaRPr lang="en-US" sz="1600" b="1" dirty="0"/>
          </a:p>
        </c:rich>
      </c:tx>
      <c:layout>
        <c:manualLayout>
          <c:xMode val="edge"/>
          <c:yMode val="edge"/>
          <c:x val="0.115104103527576"/>
          <c:y val="0.012962962962963"/>
        </c:manualLayout>
      </c:layout>
      <c:overlay val="0"/>
      <c:spPr>
        <a:noFill/>
        <a:ln>
          <a:noFill/>
        </a:ln>
        <a:effectLst/>
      </c:spPr>
    </c:title>
    <c:autoTitleDeleted val="0"/>
    <c:plotArea>
      <c:layout>
        <c:manualLayout>
          <c:layoutTarget val="inner"/>
          <c:xMode val="edge"/>
          <c:yMode val="edge"/>
          <c:x val="0.0549121050590326"/>
          <c:y val="0.166666666666667"/>
          <c:w val="0.814824435605343"/>
          <c:h val="0.512539005540974"/>
        </c:manualLayout>
      </c:layout>
      <c:lineChart>
        <c:grouping val="standard"/>
        <c:varyColors val="0"/>
        <c:ser>
          <c:idx val="0"/>
          <c:order val="0"/>
          <c:tx>
            <c:strRef>
              <c:f>Sheet4!$D$2:$D$3</c:f>
              <c:strCache>
                <c:ptCount val="1"/>
                <c:pt idx="0">
                  <c:v>AP</c:v>
                </c:pt>
              </c:strCache>
            </c:strRef>
          </c:tx>
          <c:spPr>
            <a:ln w="28575" cap="rnd">
              <a:solidFill>
                <a:schemeClr val="accent1"/>
              </a:solidFill>
              <a:round/>
            </a:ln>
            <a:effectLst/>
          </c:spPr>
          <c:marker>
            <c:symbol val="none"/>
          </c:marker>
          <c:dLbls>
            <c:delete val="1"/>
          </c:dLbls>
          <c:cat>
            <c:multiLvlStrRef>
              <c:f>Sheet4!$B$4:$C$32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Sheet4!$D$4:$D$32</c:f>
              <c:numCache>
                <c:formatCode>General</c:formatCode>
                <c:ptCount val="25"/>
                <c:pt idx="4">
                  <c:v>2</c:v>
                </c:pt>
                <c:pt idx="5">
                  <c:v>3</c:v>
                </c:pt>
                <c:pt idx="7">
                  <c:v>5</c:v>
                </c:pt>
                <c:pt idx="8">
                  <c:v>2</c:v>
                </c:pt>
                <c:pt idx="9">
                  <c:v>1</c:v>
                </c:pt>
                <c:pt idx="10">
                  <c:v>3</c:v>
                </c:pt>
                <c:pt idx="11">
                  <c:v>1</c:v>
                </c:pt>
                <c:pt idx="12">
                  <c:v>3</c:v>
                </c:pt>
                <c:pt idx="13">
                  <c:v>4</c:v>
                </c:pt>
                <c:pt idx="14">
                  <c:v>4</c:v>
                </c:pt>
                <c:pt idx="15">
                  <c:v>11</c:v>
                </c:pt>
                <c:pt idx="16">
                  <c:v>2</c:v>
                </c:pt>
                <c:pt idx="17">
                  <c:v>5</c:v>
                </c:pt>
                <c:pt idx="18">
                  <c:v>5</c:v>
                </c:pt>
                <c:pt idx="19">
                  <c:v>6</c:v>
                </c:pt>
                <c:pt idx="20">
                  <c:v>2</c:v>
                </c:pt>
                <c:pt idx="21">
                  <c:v>6</c:v>
                </c:pt>
                <c:pt idx="22">
                  <c:v>2</c:v>
                </c:pt>
              </c:numCache>
            </c:numRef>
          </c:val>
          <c:smooth val="0"/>
        </c:ser>
        <c:ser>
          <c:idx val="1"/>
          <c:order val="1"/>
          <c:tx>
            <c:strRef>
              <c:f>Sheet4!$E$2:$E$3</c:f>
              <c:strCache>
                <c:ptCount val="1"/>
                <c:pt idx="0">
                  <c:v>RR</c:v>
                </c:pt>
              </c:strCache>
            </c:strRef>
          </c:tx>
          <c:spPr>
            <a:ln w="28575" cap="rnd">
              <a:solidFill>
                <a:schemeClr val="accent2"/>
              </a:solidFill>
              <a:round/>
            </a:ln>
            <a:effectLst/>
          </c:spPr>
          <c:marker>
            <c:symbol val="none"/>
          </c:marker>
          <c:dLbls>
            <c:delete val="1"/>
          </c:dLbls>
          <c:cat>
            <c:multiLvlStrRef>
              <c:f>Sheet4!$B$4:$C$32</c:f>
              <c:multiLvlStrCache>
                <c:ptCount val="25"/>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pt idx="24">
                    <c:v>October</c:v>
                  </c:pt>
                </c:lvl>
                <c:lvl>
                  <c:pt idx="0">
                    <c:v>2016</c:v>
                  </c:pt>
                  <c:pt idx="3">
                    <c:v>2017</c:v>
                  </c:pt>
                  <c:pt idx="15">
                    <c:v>2018</c:v>
                  </c:pt>
                </c:lvl>
              </c:multiLvlStrCache>
            </c:multiLvlStrRef>
          </c:cat>
          <c:val>
            <c:numRef>
              <c:f>Sheet4!$E$4:$E$32</c:f>
              <c:numCache>
                <c:formatCode>General</c:formatCode>
                <c:ptCount val="25"/>
                <c:pt idx="0">
                  <c:v>1</c:v>
                </c:pt>
                <c:pt idx="1">
                  <c:v>1</c:v>
                </c:pt>
                <c:pt idx="4">
                  <c:v>2</c:v>
                </c:pt>
                <c:pt idx="5">
                  <c:v>2</c:v>
                </c:pt>
                <c:pt idx="6">
                  <c:v>2</c:v>
                </c:pt>
                <c:pt idx="7">
                  <c:v>2</c:v>
                </c:pt>
                <c:pt idx="8">
                  <c:v>3</c:v>
                </c:pt>
                <c:pt idx="9">
                  <c:v>1</c:v>
                </c:pt>
                <c:pt idx="11">
                  <c:v>1</c:v>
                </c:pt>
                <c:pt idx="12">
                  <c:v>3</c:v>
                </c:pt>
                <c:pt idx="13">
                  <c:v>2</c:v>
                </c:pt>
                <c:pt idx="15">
                  <c:v>2</c:v>
                </c:pt>
                <c:pt idx="16">
                  <c:v>5</c:v>
                </c:pt>
                <c:pt idx="17">
                  <c:v>6</c:v>
                </c:pt>
                <c:pt idx="18">
                  <c:v>2</c:v>
                </c:pt>
                <c:pt idx="19">
                  <c:v>1</c:v>
                </c:pt>
                <c:pt idx="20">
                  <c:v>5</c:v>
                </c:pt>
                <c:pt idx="21">
                  <c:v>4</c:v>
                </c:pt>
              </c:numCache>
            </c:numRef>
          </c:val>
          <c:smooth val="0"/>
        </c:ser>
        <c:dLbls>
          <c:showLegendKey val="0"/>
          <c:showVal val="0"/>
          <c:showCatName val="0"/>
          <c:showSerName val="0"/>
          <c:showPercent val="0"/>
          <c:showBubbleSize val="0"/>
        </c:dLbls>
        <c:marker val="0"/>
        <c:smooth val="0"/>
        <c:axId val="1093119824"/>
        <c:axId val="1093130640"/>
      </c:lineChart>
      <c:catAx>
        <c:axId val="109311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93130640"/>
        <c:crosses val="autoZero"/>
        <c:auto val="1"/>
        <c:lblAlgn val="ctr"/>
        <c:lblOffset val="100"/>
        <c:noMultiLvlLbl val="0"/>
      </c:catAx>
      <c:valAx>
        <c:axId val="109313064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093119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(1).xlsx]Sheet6!PivotTable6</c:name>
    <c:fmtId val="-1"/>
  </c:pivotSource>
  <c:chart>
    <c:title>
      <c:tx>
        <c:rich>
          <a:bodyPr rot="0" spcFirstLastPara="1" vertOverflow="ellipsis" vert="horz" wrap="square" anchor="ctr" anchorCtr="1"/>
          <a:lstStyle/>
          <a:p>
            <a:pPr>
              <a:defRPr lang="en-US" sz="2800" b="1" i="0" u="none" strike="noStrike" kern="1200" spc="0" baseline="0">
                <a:solidFill>
                  <a:schemeClr val="tx1">
                    <a:lumMod val="65000"/>
                    <a:lumOff val="35000"/>
                  </a:schemeClr>
                </a:solidFill>
                <a:latin typeface="+mn-lt"/>
                <a:ea typeface="+mn-ea"/>
                <a:cs typeface="+mn-cs"/>
              </a:defRPr>
            </a:pPr>
            <a:r>
              <a:rPr lang="en-US" sz="2800" b="1" dirty="0"/>
              <a:t>Bottom</a:t>
            </a:r>
            <a:r>
              <a:rPr lang="en-US" sz="2800" b="1" baseline="0" dirty="0"/>
              <a:t> 2 states of total sale</a:t>
            </a:r>
            <a:endParaRPr lang="en-US" sz="2800" b="1" dirty="0"/>
          </a:p>
        </c:rich>
      </c:tx>
      <c:layout/>
      <c:overlay val="0"/>
      <c:spPr>
        <a:noFill/>
        <a:ln>
          <a:noFill/>
        </a:ln>
        <a:effectLst/>
      </c:spPr>
    </c:title>
    <c:autoTitleDeleted val="0"/>
    <c:plotArea>
      <c:layout>
        <c:manualLayout>
          <c:layoutTarget val="inner"/>
          <c:xMode val="edge"/>
          <c:yMode val="edge"/>
          <c:x val="0.091931805842111"/>
          <c:y val="0.166639357692938"/>
          <c:w val="0.867998696926919"/>
          <c:h val="0.51866295264624"/>
        </c:manualLayout>
      </c:layout>
      <c:barChart>
        <c:barDir val="col"/>
        <c:grouping val="clustered"/>
        <c:varyColors val="0"/>
        <c:ser>
          <c:idx val="0"/>
          <c:order val="0"/>
          <c:tx>
            <c:strRef>
              <c:f>Sheet6!$D$2:$D$3</c:f>
              <c:strCache>
                <c:ptCount val="1"/>
                <c:pt idx="0">
                  <c:v>AP</c:v>
                </c:pt>
              </c:strCache>
            </c:strRef>
          </c:tx>
          <c:spPr>
            <a:solidFill>
              <a:schemeClr val="accent1"/>
            </a:solidFill>
            <a:ln>
              <a:noFill/>
            </a:ln>
            <a:effectLst/>
          </c:spPr>
          <c:invertIfNegative val="0"/>
          <c:dLbls>
            <c:delete val="1"/>
          </c:dLbls>
          <c:cat>
            <c:multiLvlStrRef>
              <c:f>Sheet6!$B$4:$C$29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Sheet6!$D$4:$D$29</c:f>
              <c:numCache>
                <c:formatCode>General</c:formatCode>
                <c:ptCount val="22"/>
                <c:pt idx="3">
                  <c:v>707.199981689453</c:v>
                </c:pt>
                <c:pt idx="4">
                  <c:v>412.889991760254</c:v>
                </c:pt>
                <c:pt idx="6">
                  <c:v>1387.84997558594</c:v>
                </c:pt>
                <c:pt idx="7">
                  <c:v>369.73999786377</c:v>
                </c:pt>
                <c:pt idx="8">
                  <c:v>292.390014648438</c:v>
                </c:pt>
                <c:pt idx="9">
                  <c:v>384.779998779297</c:v>
                </c:pt>
                <c:pt idx="10">
                  <c:v>499.219993591309</c:v>
                </c:pt>
                <c:pt idx="11">
                  <c:v>1696.74004364014</c:v>
                </c:pt>
                <c:pt idx="12">
                  <c:v>689.169998168945</c:v>
                </c:pt>
                <c:pt idx="13">
                  <c:v>770.559997558594</c:v>
                </c:pt>
                <c:pt idx="14">
                  <c:v>2788.73996734619</c:v>
                </c:pt>
                <c:pt idx="15">
                  <c:v>1086.31001281738</c:v>
                </c:pt>
                <c:pt idx="16">
                  <c:v>704.540016174316</c:v>
                </c:pt>
                <c:pt idx="17">
                  <c:v>1042.80001068115</c:v>
                </c:pt>
                <c:pt idx="18">
                  <c:v>1189.93000793457</c:v>
                </c:pt>
                <c:pt idx="19">
                  <c:v>247.92000579834</c:v>
                </c:pt>
                <c:pt idx="20">
                  <c:v>1613.6300239563</c:v>
                </c:pt>
                <c:pt idx="21">
                  <c:v>257.400009155273</c:v>
                </c:pt>
              </c:numCache>
            </c:numRef>
          </c:val>
        </c:ser>
        <c:ser>
          <c:idx val="1"/>
          <c:order val="1"/>
          <c:tx>
            <c:strRef>
              <c:f>Sheet6!$E$2:$E$3</c:f>
              <c:strCache>
                <c:ptCount val="1"/>
                <c:pt idx="0">
                  <c:v>RR</c:v>
                </c:pt>
              </c:strCache>
            </c:strRef>
          </c:tx>
          <c:spPr>
            <a:solidFill>
              <a:schemeClr val="accent2"/>
            </a:solidFill>
            <a:ln>
              <a:noFill/>
            </a:ln>
            <a:effectLst/>
          </c:spPr>
          <c:invertIfNegative val="0"/>
          <c:dLbls>
            <c:delete val="1"/>
          </c:dLbls>
          <c:cat>
            <c:multiLvlStrRef>
              <c:f>Sheet6!$B$4:$C$29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Sheet6!$E$4:$E$29</c:f>
              <c:numCache>
                <c:formatCode>General</c:formatCode>
                <c:ptCount val="22"/>
                <c:pt idx="0">
                  <c:v>69.0199966430664</c:v>
                </c:pt>
                <c:pt idx="3">
                  <c:v>108.73999786377</c:v>
                </c:pt>
                <c:pt idx="4">
                  <c:v>330.810005187988</c:v>
                </c:pt>
                <c:pt idx="5">
                  <c:v>106.889999389648</c:v>
                </c:pt>
                <c:pt idx="6">
                  <c:v>317.970008850098</c:v>
                </c:pt>
                <c:pt idx="7">
                  <c:v>175.179996490479</c:v>
                </c:pt>
                <c:pt idx="8">
                  <c:v>225.009994506836</c:v>
                </c:pt>
                <c:pt idx="10">
                  <c:v>65.370002746582</c:v>
                </c:pt>
                <c:pt idx="11">
                  <c:v>525.150009155273</c:v>
                </c:pt>
                <c:pt idx="12">
                  <c:v>151.459999084473</c:v>
                </c:pt>
                <c:pt idx="14">
                  <c:v>162.789993286133</c:v>
                </c:pt>
                <c:pt idx="15">
                  <c:v>235.629997253418</c:v>
                </c:pt>
                <c:pt idx="16">
                  <c:v>2018.80004882813</c:v>
                </c:pt>
                <c:pt idx="17">
                  <c:v>772.010013580322</c:v>
                </c:pt>
                <c:pt idx="18">
                  <c:v>171.690002441406</c:v>
                </c:pt>
                <c:pt idx="19">
                  <c:v>1642.40997314453</c:v>
                </c:pt>
                <c:pt idx="20">
                  <c:v>1960.58995819092</c:v>
                </c:pt>
              </c:numCache>
            </c:numRef>
          </c:val>
        </c:ser>
        <c:dLbls>
          <c:showLegendKey val="0"/>
          <c:showVal val="0"/>
          <c:showCatName val="0"/>
          <c:showSerName val="0"/>
          <c:showPercent val="0"/>
          <c:showBubbleSize val="0"/>
        </c:dLbls>
        <c:gapWidth val="219"/>
        <c:overlap val="-27"/>
        <c:axId val="1130133424"/>
        <c:axId val="1130129680"/>
      </c:barChart>
      <c:catAx>
        <c:axId val="113013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30129680"/>
        <c:crosses val="autoZero"/>
        <c:auto val="1"/>
        <c:lblAlgn val="ctr"/>
        <c:lblOffset val="100"/>
        <c:noMultiLvlLbl val="0"/>
      </c:catAx>
      <c:valAx>
        <c:axId val="113012968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30133424"/>
        <c:crosses val="autoZero"/>
        <c:crossBetween val="between"/>
      </c:valAx>
      <c:spPr>
        <a:noFill/>
        <a:ln>
          <a:noFill/>
        </a:ln>
        <a:effectLst/>
      </c:spPr>
    </c:plotArea>
    <c:legend>
      <c:legendPos val="r"/>
      <c:layout>
        <c:manualLayout>
          <c:xMode val="edge"/>
          <c:yMode val="edge"/>
          <c:x val="0.922249972852644"/>
          <c:y val="0.0621006062592168"/>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(1).xlsx]Sheet5!PivotTable5</c:name>
    <c:fmtId val="-1"/>
  </c:pivotSource>
  <c:chart>
    <c:title>
      <c:tx>
        <c:rich>
          <a:bodyPr rot="0" spcFirstLastPara="1" vertOverflow="ellipsis" vert="horz" wrap="square" anchor="ctr" anchorCtr="1"/>
          <a:lstStyle/>
          <a:p>
            <a:pPr>
              <a:defRPr lang="en-US" sz="2800" b="1" i="0" u="none" strike="noStrike" kern="1200" spc="0" baseline="0">
                <a:solidFill>
                  <a:schemeClr val="tx1">
                    <a:lumMod val="65000"/>
                    <a:lumOff val="35000"/>
                  </a:schemeClr>
                </a:solidFill>
                <a:latin typeface="+mn-lt"/>
                <a:ea typeface="+mn-ea"/>
                <a:cs typeface="+mn-cs"/>
              </a:defRPr>
            </a:pPr>
            <a:r>
              <a:rPr lang="en-US" sz="2800" b="1" dirty="0"/>
              <a:t>Top</a:t>
            </a:r>
            <a:r>
              <a:rPr lang="en-US" sz="2800" b="1" baseline="0" dirty="0"/>
              <a:t> 2 state of Total sale </a:t>
            </a:r>
            <a:endParaRPr lang="en-US" sz="2800" b="1" dirty="0"/>
          </a:p>
        </c:rich>
      </c:tx>
      <c:layout/>
      <c:overlay val="0"/>
      <c:spPr>
        <a:noFill/>
        <a:ln>
          <a:noFill/>
        </a:ln>
        <a:effectLst/>
      </c:spPr>
    </c:title>
    <c:autoTitleDeleted val="0"/>
    <c:plotArea>
      <c:layout>
        <c:manualLayout>
          <c:layoutTarget val="inner"/>
          <c:xMode val="edge"/>
          <c:yMode val="edge"/>
          <c:x val="0.117247594050744"/>
          <c:y val="0.189814814814815"/>
          <c:w val="0.766998031496063"/>
          <c:h val="0.489390857392826"/>
        </c:manualLayout>
      </c:layout>
      <c:barChart>
        <c:barDir val="col"/>
        <c:grouping val="clustered"/>
        <c:varyColors val="0"/>
        <c:ser>
          <c:idx val="0"/>
          <c:order val="0"/>
          <c:tx>
            <c:strRef>
              <c:f>Sheet5!$D$2:$D$3</c:f>
              <c:strCache>
                <c:ptCount val="1"/>
                <c:pt idx="0">
                  <c:v>RJ</c:v>
                </c:pt>
              </c:strCache>
            </c:strRef>
          </c:tx>
          <c:spPr>
            <a:solidFill>
              <a:schemeClr val="accent1"/>
            </a:solidFill>
            <a:ln>
              <a:noFill/>
            </a:ln>
            <a:effectLst/>
          </c:spPr>
          <c:invertIfNegative val="0"/>
          <c:dLbls>
            <c:delete val="1"/>
          </c:dLbls>
          <c:cat>
            <c:multiLvlStrRef>
              <c:f>Sheet5!$B$4:$C$29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Sheet5!$D$4:$D$29</c:f>
              <c:numCache>
                <c:formatCode>General</c:formatCode>
                <c:ptCount val="22"/>
                <c:pt idx="0">
                  <c:v>9403.07006525993</c:v>
                </c:pt>
                <c:pt idx="2">
                  <c:v>14040.6700409651</c:v>
                </c:pt>
                <c:pt idx="3">
                  <c:v>35278.7698867321</c:v>
                </c:pt>
                <c:pt idx="4">
                  <c:v>61335.799725771</c:v>
                </c:pt>
                <c:pt idx="5">
                  <c:v>63917.0697512627</c:v>
                </c:pt>
                <c:pt idx="6">
                  <c:v>81329.9300871193</c:v>
                </c:pt>
                <c:pt idx="7">
                  <c:v>61889.1502352953</c:v>
                </c:pt>
                <c:pt idx="8">
                  <c:v>87584.1700062752</c:v>
                </c:pt>
                <c:pt idx="9">
                  <c:v>88279.2698421478</c:v>
                </c:pt>
                <c:pt idx="10">
                  <c:v>106702.600112826</c:v>
                </c:pt>
                <c:pt idx="11">
                  <c:v>110577.919755593</c:v>
                </c:pt>
                <c:pt idx="12">
                  <c:v>172234.569649577</c:v>
                </c:pt>
                <c:pt idx="13">
                  <c:v>130017.199706018</c:v>
                </c:pt>
                <c:pt idx="14">
                  <c:v>137399.849437907</c:v>
                </c:pt>
                <c:pt idx="15">
                  <c:v>130648.529749304</c:v>
                </c:pt>
                <c:pt idx="16">
                  <c:v>135228.099734932</c:v>
                </c:pt>
                <c:pt idx="17">
                  <c:v>139672.720270514</c:v>
                </c:pt>
                <c:pt idx="18">
                  <c:v>143369.250642061</c:v>
                </c:pt>
                <c:pt idx="19">
                  <c:v>119246.48012197</c:v>
                </c:pt>
                <c:pt idx="20">
                  <c:v>116748.540235579</c:v>
                </c:pt>
                <c:pt idx="21">
                  <c:v>111197.550229669</c:v>
                </c:pt>
              </c:numCache>
            </c:numRef>
          </c:val>
        </c:ser>
        <c:ser>
          <c:idx val="1"/>
          <c:order val="1"/>
          <c:tx>
            <c:strRef>
              <c:f>Sheet5!$E$2:$E$3</c:f>
              <c:strCache>
                <c:ptCount val="1"/>
                <c:pt idx="0">
                  <c:v>SP</c:v>
                </c:pt>
              </c:strCache>
            </c:strRef>
          </c:tx>
          <c:spPr>
            <a:solidFill>
              <a:schemeClr val="accent2"/>
            </a:solidFill>
            <a:ln>
              <a:noFill/>
            </a:ln>
            <a:effectLst/>
          </c:spPr>
          <c:invertIfNegative val="0"/>
          <c:dLbls>
            <c:delete val="1"/>
          </c:dLbls>
          <c:cat>
            <c:multiLvlStrRef>
              <c:f>Sheet5!$B$4:$C$29</c:f>
              <c:multiLvlStrCache>
                <c:ptCount val="22"/>
                <c:lvl>
                  <c:pt idx="0">
                    <c:v>October</c:v>
                  </c:pt>
                  <c:pt idx="1">
                    <c:v>December</c:v>
                  </c:pt>
                  <c:pt idx="2">
                    <c:v>January</c:v>
                  </c:pt>
                  <c:pt idx="3">
                    <c:v>February</c:v>
                  </c:pt>
                  <c:pt idx="4">
                    <c:v>March</c:v>
                  </c:pt>
                  <c:pt idx="5">
                    <c:v>April</c:v>
                  </c:pt>
                  <c:pt idx="6">
                    <c:v>May</c:v>
                  </c:pt>
                  <c:pt idx="7">
                    <c:v>June</c:v>
                  </c:pt>
                  <c:pt idx="8">
                    <c:v>July</c:v>
                  </c:pt>
                  <c:pt idx="9">
                    <c:v>August</c:v>
                  </c:pt>
                  <c:pt idx="10">
                    <c:v>September</c:v>
                  </c:pt>
                  <c:pt idx="11">
                    <c:v>October</c:v>
                  </c:pt>
                  <c:pt idx="12">
                    <c:v>November</c:v>
                  </c:pt>
                  <c:pt idx="13">
                    <c:v>December</c:v>
                  </c:pt>
                  <c:pt idx="14">
                    <c:v>January</c:v>
                  </c:pt>
                  <c:pt idx="15">
                    <c:v>February</c:v>
                  </c:pt>
                  <c:pt idx="16">
                    <c:v>March</c:v>
                  </c:pt>
                  <c:pt idx="17">
                    <c:v>April</c:v>
                  </c:pt>
                  <c:pt idx="18">
                    <c:v>May</c:v>
                  </c:pt>
                  <c:pt idx="19">
                    <c:v>June</c:v>
                  </c:pt>
                  <c:pt idx="20">
                    <c:v>July</c:v>
                  </c:pt>
                  <c:pt idx="21">
                    <c:v>August</c:v>
                  </c:pt>
                </c:lvl>
                <c:lvl>
                  <c:pt idx="0">
                    <c:v>2016</c:v>
                  </c:pt>
                  <c:pt idx="2">
                    <c:v>2017</c:v>
                  </c:pt>
                  <c:pt idx="14">
                    <c:v>2018</c:v>
                  </c:pt>
                </c:lvl>
              </c:multiLvlStrCache>
            </c:multiLvlStrRef>
          </c:cat>
          <c:val>
            <c:numRef>
              <c:f>Sheet5!$E$4:$E$29</c:f>
              <c:numCache>
                <c:formatCode>General</c:formatCode>
                <c:ptCount val="22"/>
                <c:pt idx="0">
                  <c:v>13700.1500341892</c:v>
                </c:pt>
                <c:pt idx="2">
                  <c:v>44838.1400856972</c:v>
                </c:pt>
                <c:pt idx="3">
                  <c:v>84443.9999108315</c:v>
                </c:pt>
                <c:pt idx="4">
                  <c:v>147665.989786863</c:v>
                </c:pt>
                <c:pt idx="5">
                  <c:v>138822.039738417</c:v>
                </c:pt>
                <c:pt idx="6">
                  <c:v>195065.48006396</c:v>
                </c:pt>
                <c:pt idx="7">
                  <c:v>191008.599855304</c:v>
                </c:pt>
                <c:pt idx="8">
                  <c:v>204486.519575924</c:v>
                </c:pt>
                <c:pt idx="9">
                  <c:v>219219.249687467</c:v>
                </c:pt>
                <c:pt idx="10">
                  <c:v>238785.050313562</c:v>
                </c:pt>
                <c:pt idx="11">
                  <c:v>249924.089894611</c:v>
                </c:pt>
                <c:pt idx="12">
                  <c:v>400892.890316069</c:v>
                </c:pt>
                <c:pt idx="13">
                  <c:v>313129.200358942</c:v>
                </c:pt>
                <c:pt idx="14">
                  <c:v>418496.080113918</c:v>
                </c:pt>
                <c:pt idx="15">
                  <c:v>350994.830275357</c:v>
                </c:pt>
                <c:pt idx="16">
                  <c:v>429115.210390791</c:v>
                </c:pt>
                <c:pt idx="17">
                  <c:v>443437.160047948</c:v>
                </c:pt>
                <c:pt idx="18">
                  <c:v>478505.729899881</c:v>
                </c:pt>
                <c:pt idx="19">
                  <c:v>391537.490114223</c:v>
                </c:pt>
                <c:pt idx="20">
                  <c:v>371383.539499203</c:v>
                </c:pt>
                <c:pt idx="21">
                  <c:v>443770.050048649</c:v>
                </c:pt>
              </c:numCache>
            </c:numRef>
          </c:val>
        </c:ser>
        <c:dLbls>
          <c:showLegendKey val="0"/>
          <c:showVal val="0"/>
          <c:showCatName val="0"/>
          <c:showSerName val="0"/>
          <c:showPercent val="0"/>
          <c:showBubbleSize val="0"/>
        </c:dLbls>
        <c:gapWidth val="219"/>
        <c:overlap val="-27"/>
        <c:axId val="1130150064"/>
        <c:axId val="1130167120"/>
      </c:barChart>
      <c:catAx>
        <c:axId val="113015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30167120"/>
        <c:crosses val="autoZero"/>
        <c:auto val="1"/>
        <c:lblAlgn val="ctr"/>
        <c:lblOffset val="100"/>
        <c:noMultiLvlLbl val="0"/>
      </c:catAx>
      <c:valAx>
        <c:axId val="113016712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30150064"/>
        <c:crosses val="autoZero"/>
        <c:crossBetween val="between"/>
      </c:valAx>
      <c:spPr>
        <a:noFill/>
        <a:ln>
          <a:noFill/>
        </a:ln>
        <a:effectLst/>
      </c:spPr>
    </c:plotArea>
    <c:legend>
      <c:legendPos val="r"/>
      <c:layout>
        <c:manualLayout>
          <c:xMode val="edge"/>
          <c:yMode val="edge"/>
          <c:x val="0.933027809603166"/>
          <c:y val="0.0408748361730013"/>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51D83-3CFD-42C2-A738-1D29DF81485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C51D83-3CFD-42C2-A738-1D29DF81485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C51D83-3CFD-42C2-A738-1D29DF81485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CC51D83-3CFD-42C2-A738-1D29DF81485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CC51D83-3CFD-42C2-A738-1D29DF81485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CC51D83-3CFD-42C2-A738-1D29DF81485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CC51D83-3CFD-42C2-A738-1D29DF81485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51D83-3CFD-42C2-A738-1D29DF81485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51D83-3CFD-42C2-A738-1D29DF81485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CC51D83-3CFD-42C2-A738-1D29DF81485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CC51D83-3CFD-42C2-A738-1D29DF81485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6DC6F-9324-425E-87E9-BDFDF877CD0B}"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0CC51D83-3CFD-42C2-A738-1D29DF814859}"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ED56DC6F-9324-425E-87E9-BDFDF877CD0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3.xml"/><Relationship Id="rId1" Type="http://schemas.openxmlformats.org/officeDocument/2006/relationships/chart" Target="../charts/char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9.xml"/><Relationship Id="rId1"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hart" Target="../charts/chart11.xml"/><Relationship Id="rId1" Type="http://schemas.openxmlformats.org/officeDocument/2006/relationships/chart" Target="../charts/char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7"/>
            <a:ext cx="9144000" cy="2387600"/>
          </a:xfrm>
        </p:spPr>
        <p:txBody>
          <a:bodyPr/>
          <a:lstStyle/>
          <a:p>
            <a:pPr algn="ctr"/>
            <a:r>
              <a:rPr lang="en-US" sz="9600" b="1" dirty="0">
                <a:latin typeface="Times New Roman" panose="02020603050405020304" charset="0"/>
                <a:cs typeface="Times New Roman" panose="02020603050405020304" charset="0"/>
              </a:rPr>
              <a:t>SQL Project   </a:t>
            </a:r>
            <a:endParaRPr lang="en-US" sz="96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739900" y="2600643"/>
            <a:ext cx="9144000" cy="1655762"/>
          </a:xfrm>
        </p:spPr>
        <p:txBody>
          <a:bodyPr>
            <a:noAutofit/>
          </a:bodyPr>
          <a:lstStyle/>
          <a:p>
            <a:pPr algn="ctr" rtl="0">
              <a:spcBef>
                <a:spcPts val="0"/>
              </a:spcBef>
              <a:spcAft>
                <a:spcPts val="0"/>
              </a:spcAft>
            </a:pPr>
            <a:r>
              <a:rPr lang="en-US" sz="6000" b="1" i="0" u="none" strike="noStrike" dirty="0">
                <a:solidFill>
                  <a:srgbClr val="243748"/>
                </a:solidFill>
                <a:effectLst/>
                <a:latin typeface="Times New Roman" panose="02020603050405020304" charset="0"/>
                <a:cs typeface="Times New Roman" panose="02020603050405020304" charset="0"/>
              </a:rPr>
              <a:t> </a:t>
            </a:r>
            <a:endParaRPr lang="en-US" sz="6000" b="1" dirty="0">
              <a:effectLst/>
              <a:latin typeface="Times New Roman" panose="02020603050405020304" charset="0"/>
              <a:cs typeface="Times New Roman" panose="02020603050405020304" charset="0"/>
            </a:endParaRPr>
          </a:p>
          <a:p>
            <a:pPr rtl="0">
              <a:spcBef>
                <a:spcPts val="0"/>
              </a:spcBef>
              <a:spcAft>
                <a:spcPts val="0"/>
              </a:spcAft>
            </a:pPr>
            <a:r>
              <a:rPr lang="en-US" sz="6000" b="1" i="0" u="none" strike="noStrike" dirty="0">
                <a:solidFill>
                  <a:schemeClr val="accent1">
                    <a:lumMod val="50000"/>
                  </a:schemeClr>
                </a:solidFill>
                <a:effectLst/>
                <a:latin typeface="Times New Roman" panose="02020603050405020304" charset="0"/>
                <a:cs typeface="Times New Roman" panose="02020603050405020304" charset="0"/>
              </a:rPr>
              <a:t>E-commerce Sales Analysis</a:t>
            </a:r>
            <a:endParaRPr lang="en-US" sz="6000" b="1" dirty="0">
              <a:solidFill>
                <a:schemeClr val="accent1">
                  <a:lumMod val="50000"/>
                </a:schemeClr>
              </a:solidFill>
              <a:effectLst/>
              <a:latin typeface="Times New Roman" panose="02020603050405020304" charset="0"/>
              <a:cs typeface="Times New Roman" panose="02020603050405020304" charset="0"/>
            </a:endParaRPr>
          </a:p>
          <a:p>
            <a:br>
              <a:rPr lang="en-US" sz="6000" b="1" dirty="0">
                <a:latin typeface="Times New Roman" panose="02020603050405020304" charset="0"/>
                <a:cs typeface="Times New Roman" panose="02020603050405020304" charset="0"/>
              </a:rPr>
            </a:br>
            <a:endParaRPr lang="en-US" sz="6000" b="1"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35" y="114300"/>
          <a:ext cx="12192000" cy="4469765"/>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0" y="4584065"/>
            <a:ext cx="12192000" cy="1938020"/>
          </a:xfrm>
          <a:prstGeom prst="rect">
            <a:avLst/>
          </a:prstGeom>
          <a:noFill/>
        </p:spPr>
        <p:txBody>
          <a:bodyPr wrap="square" rtlCol="0">
            <a:spAutoFit/>
          </a:bodyPr>
          <a:lstStyle/>
          <a:p>
            <a:pPr algn="ctr"/>
            <a:r>
              <a:rPr lang="en-US" sz="2400" b="1" dirty="0">
                <a:latin typeface="Times New Roman" panose="02020603050405020304" charset="0"/>
                <a:cs typeface="Times New Roman" panose="02020603050405020304" charset="0"/>
              </a:rPr>
              <a:t>Approach</a:t>
            </a:r>
            <a:r>
              <a:rPr 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To view trends following states over the years, we plotted the data month-wise and year-wise.</a:t>
            </a:r>
            <a:endParaRPr lang="en-US"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To extract the data we joined the customers table, orders, and payments table and sum the total order value and group by </a:t>
            </a:r>
            <a:r>
              <a:rPr lang="en-US" sz="2400" dirty="0" err="1">
                <a:latin typeface="Times New Roman" panose="02020603050405020304" charset="0"/>
                <a:cs typeface="Times New Roman" panose="02020603050405020304" charset="0"/>
              </a:rPr>
              <a:t>month,year</a:t>
            </a:r>
            <a:r>
              <a:rPr lang="en-US" sz="2400" dirty="0">
                <a:latin typeface="Times New Roman" panose="02020603050405020304" charset="0"/>
                <a:cs typeface="Times New Roman" panose="02020603050405020304" charset="0"/>
              </a:rPr>
              <a:t> of purchase, and customer state.</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We considered only completed orders</a:t>
            </a:r>
            <a:endParaRPr lang="en-US" sz="2400" dirty="0">
              <a:latin typeface="Times New Roman" panose="02020603050405020304" charset="0"/>
              <a:cs typeface="Times New Roman" panose="02020603050405020304" charset="0"/>
            </a:endParaRPr>
          </a:p>
        </p:txBody>
      </p:sp>
      <p:sp>
        <p:nvSpPr>
          <p:cNvPr id="3" name="Text Box 2"/>
          <p:cNvSpPr txBox="1"/>
          <p:nvPr/>
        </p:nvSpPr>
        <p:spPr>
          <a:xfrm>
            <a:off x="2607310" y="114300"/>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0" y="0"/>
          <a:ext cx="6215380" cy="35318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6207125" y="0"/>
          <a:ext cx="5984875" cy="353250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0" y="3531870"/>
            <a:ext cx="12192000" cy="1383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100" b="1" dirty="0">
                <a:latin typeface="Times New Roman" panose="02020603050405020304" charset="0"/>
                <a:cs typeface="Times New Roman" panose="02020603050405020304" charset="0"/>
              </a:rPr>
              <a:t>Approach (for Orders Trend) </a:t>
            </a:r>
            <a:endParaRPr lang="en-US" sz="21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dirty="0">
                <a:latin typeface="Times New Roman" panose="02020603050405020304" charset="0"/>
                <a:cs typeface="Times New Roman" panose="02020603050405020304" charset="0"/>
              </a:rPr>
              <a:t>To view Orders trend over months and years, we plotted the count of total orders placed for each state.</a:t>
            </a:r>
            <a:endParaRPr lang="en-US" sz="21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dirty="0">
                <a:latin typeface="Times New Roman" panose="02020603050405020304" charset="0"/>
                <a:cs typeface="Times New Roman" panose="02020603050405020304" charset="0"/>
              </a:rPr>
              <a:t>To extract data we joined customers table and orders table after it we did group by month and year of purchase and customers’ state.</a:t>
            </a:r>
            <a:endParaRPr lang="en-US" sz="2100" dirty="0">
              <a:latin typeface="Times New Roman" panose="02020603050405020304" charset="0"/>
              <a:cs typeface="Times New Roman" panose="02020603050405020304" charset="0"/>
            </a:endParaRPr>
          </a:p>
        </p:txBody>
      </p:sp>
      <p:sp>
        <p:nvSpPr>
          <p:cNvPr id="6" name="TextBox 5"/>
          <p:cNvSpPr txBox="1"/>
          <p:nvPr/>
        </p:nvSpPr>
        <p:spPr>
          <a:xfrm>
            <a:off x="0" y="4915535"/>
            <a:ext cx="12192635" cy="2353310"/>
          </a:xfrm>
          <a:prstGeom prst="rect">
            <a:avLst/>
          </a:prstGeom>
          <a:noFill/>
        </p:spPr>
        <p:txBody>
          <a:bodyPr wrap="square" rtlCol="0">
            <a:spAutoFit/>
          </a:bodyPr>
          <a:lstStyle/>
          <a:p>
            <a:pPr algn="ctr"/>
            <a:r>
              <a:rPr lang="en-US" sz="2100" b="1" dirty="0">
                <a:latin typeface="Times New Roman" panose="02020603050405020304" charset="0"/>
                <a:cs typeface="Times New Roman" panose="02020603050405020304" charset="0"/>
              </a:rPr>
              <a:t>Approach(for Customer Acquisition trend) </a:t>
            </a:r>
            <a:r>
              <a:rPr lang="en-US" sz="2100" dirty="0">
                <a:latin typeface="Times New Roman" panose="02020603050405020304" charset="0"/>
                <a:cs typeface="Times New Roman" panose="02020603050405020304" charset="0"/>
              </a:rPr>
              <a:t> </a:t>
            </a:r>
            <a:endParaRPr lang="en-US" sz="21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dirty="0">
                <a:latin typeface="Times New Roman" panose="02020603050405020304" charset="0"/>
                <a:cs typeface="Times New Roman" panose="02020603050405020304" charset="0"/>
              </a:rPr>
              <a:t>To view customers trend over months and years, we plotted the count of total customers who placed their first order for each state.</a:t>
            </a:r>
            <a:endParaRPr lang="en-US" sz="21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100" dirty="0">
                <a:latin typeface="Times New Roman" panose="02020603050405020304" charset="0"/>
                <a:cs typeface="Times New Roman" panose="02020603050405020304" charset="0"/>
              </a:rPr>
              <a:t>To extract data first we rank the order placed by customers by date of purchase and then joined this with customers table with a condition where rank was 1. After it we did group by customers -state ,month and year of purchase </a:t>
            </a:r>
            <a:endParaRPr lang="en-US" sz="2100" dirty="0">
              <a:latin typeface="Times New Roman" panose="02020603050405020304" charset="0"/>
              <a:cs typeface="Times New Roman" panose="02020603050405020304" charset="0"/>
            </a:endParaRPr>
          </a:p>
          <a:p>
            <a:endParaRPr lang="en-US" sz="21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0" y="31750"/>
          <a:ext cx="6096000" cy="294453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6096000" y="31459"/>
          <a:ext cx="5992536" cy="30137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391792" y="3575807"/>
          <a:ext cx="570420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6096000" y="3575807"/>
          <a:ext cx="6095999"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096000" y="0"/>
          <a:ext cx="5847715" cy="387540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0" y="0"/>
          <a:ext cx="6096635" cy="387604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flipH="1">
            <a:off x="67822" y="3876168"/>
            <a:ext cx="11656923" cy="132207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After plotting all the three metrics, we shortlisted the top 2 and bottom 2 states on the following criteria</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Orders- Total orders count</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Customers Acquisition – Count of new customers </a:t>
            </a:r>
            <a:endParaRPr lang="en-US" sz="20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000" dirty="0">
                <a:latin typeface="Times New Roman" panose="02020603050405020304" charset="0"/>
                <a:cs typeface="Times New Roman" panose="02020603050405020304" charset="0"/>
              </a:rPr>
              <a:t>Total sale – Total sale Amount </a:t>
            </a:r>
            <a:endParaRPr lang="en-US" sz="2000" dirty="0">
              <a:latin typeface="Times New Roman" panose="02020603050405020304" charset="0"/>
              <a:cs typeface="Times New Roman" panose="02020603050405020304" charset="0"/>
            </a:endParaRPr>
          </a:p>
        </p:txBody>
      </p:sp>
      <p:sp>
        <p:nvSpPr>
          <p:cNvPr id="5" name="TextBox 4"/>
          <p:cNvSpPr txBox="1"/>
          <p:nvPr/>
        </p:nvSpPr>
        <p:spPr>
          <a:xfrm flipH="1">
            <a:off x="67945" y="5388610"/>
            <a:ext cx="11656695" cy="1014730"/>
          </a:xfrm>
          <a:prstGeom prst="rect">
            <a:avLst/>
          </a:prstGeom>
          <a:noFill/>
        </p:spPr>
        <p:txBody>
          <a:bodyPr wrap="square" rtlCol="0">
            <a:spAutoFit/>
          </a:bodyPr>
          <a:lstStyle/>
          <a:p>
            <a:r>
              <a:rPr lang="en-US" sz="2000" dirty="0">
                <a:latin typeface="Times New Roman" panose="02020603050405020304" charset="0"/>
                <a:cs typeface="Times New Roman" panose="02020603050405020304" charset="0"/>
              </a:rPr>
              <a:t>We got the following results-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 Top 2 performing states -  SP, RJ</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Bottom 2 performing states – RR, AP</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76475" y="0"/>
          <a:ext cx="5838432" cy="429516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6014720" y="57785"/>
          <a:ext cx="5838190" cy="417893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0" y="4238625"/>
            <a:ext cx="12192635" cy="1476375"/>
          </a:xfrm>
          <a:prstGeom prst="rect">
            <a:avLst/>
          </a:prstGeom>
          <a:noFill/>
        </p:spPr>
        <p:txBody>
          <a:bodyPr wrap="square" rtlCol="0">
            <a:spAutoFit/>
          </a:bodyPr>
          <a:lstStyle/>
          <a:p>
            <a:pPr marL="342900" indent="-342900">
              <a:buFont typeface="Arial" panose="020B0604020202020204" pitchFamily="34" charset="0"/>
              <a:buChar char="•"/>
            </a:pPr>
            <a:r>
              <a:rPr lang="en-US" dirty="0"/>
              <a:t>Average delivery time is the time between order purchase time and order delivery time, we expect that time as least as possible.</a:t>
            </a:r>
            <a:endParaRPr lang="en-US" dirty="0"/>
          </a:p>
          <a:p>
            <a:pPr marL="342900" indent="-342900">
              <a:buFont typeface="Arial" panose="020B0604020202020204" pitchFamily="34" charset="0"/>
              <a:buChar char="•"/>
            </a:pPr>
            <a:r>
              <a:rPr lang="en-US" dirty="0"/>
              <a:t>We can see here for the top 2 performing states have almost the same delivery time across months and years with </a:t>
            </a:r>
            <a:endParaRPr lang="en-US" dirty="0"/>
          </a:p>
          <a:p>
            <a:r>
              <a:rPr lang="en-US" dirty="0"/>
              <a:t>Low average delivery time in comparison to bottom-performing states.</a:t>
            </a:r>
            <a:endParaRPr lang="en-US" dirty="0"/>
          </a:p>
          <a:p>
            <a:endParaRPr lang="en-US" dirty="0"/>
          </a:p>
        </p:txBody>
      </p:sp>
      <p:sp>
        <p:nvSpPr>
          <p:cNvPr id="5" name="TextBox 4"/>
          <p:cNvSpPr txBox="1"/>
          <p:nvPr/>
        </p:nvSpPr>
        <p:spPr>
          <a:xfrm>
            <a:off x="1270" y="5404485"/>
            <a:ext cx="12191365" cy="1753235"/>
          </a:xfrm>
          <a:prstGeom prst="rect">
            <a:avLst/>
          </a:prstGeom>
          <a:noFill/>
        </p:spPr>
        <p:txBody>
          <a:bodyPr wrap="square" rtlCol="0">
            <a:spAutoFit/>
          </a:bodyPr>
          <a:lstStyle/>
          <a:p>
            <a:pPr marL="342900" indent="-342900">
              <a:buFont typeface="Arial" panose="020B0604020202020204" pitchFamily="34" charset="0"/>
              <a:buChar char="•"/>
            </a:pPr>
            <a:r>
              <a:rPr lang="en-US" dirty="0"/>
              <a:t>Average lead delivery time is a measure of how much earlier than the expected delivery time. We expect this value as higher as possible and always a positive value.</a:t>
            </a:r>
            <a:endParaRPr lang="en-US" dirty="0"/>
          </a:p>
          <a:p>
            <a:pPr marL="342900" indent="-342900">
              <a:buFont typeface="Arial" panose="020B0604020202020204" pitchFamily="34" charset="0"/>
              <a:buChar char="•"/>
            </a:pPr>
            <a:r>
              <a:rPr lang="en-US" dirty="0"/>
              <a:t>We can see here that there are no major changes in time and we can not see any trend in top-performing states. whereas </a:t>
            </a:r>
            <a:endParaRPr lang="en-US" dirty="0"/>
          </a:p>
          <a:p>
            <a:pPr marL="342900" indent="-342900">
              <a:buFont typeface="Arial" panose="020B0604020202020204" pitchFamily="34" charset="0"/>
              <a:buChar char="•"/>
            </a:pPr>
            <a:r>
              <a:rPr lang="en-US" dirty="0"/>
              <a:t>In low performing state, that time is negative and it fluctuates a lot.</a:t>
            </a:r>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0" y="0"/>
          <a:ext cx="12192000" cy="4389120"/>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3"/>
          <p:cNvSpPr txBox="1"/>
          <p:nvPr/>
        </p:nvSpPr>
        <p:spPr>
          <a:xfrm flipH="1">
            <a:off x="0" y="4549775"/>
            <a:ext cx="12192635" cy="25533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graph shows us how many orders and sellers are in a particular state and how many orders are placed by customers from the same state.</a:t>
            </a:r>
            <a:endParaRPr lang="en-US" sz="2000" dirty="0"/>
          </a:p>
          <a:p>
            <a:pPr marL="342900" indent="-342900">
              <a:buFont typeface="Arial" panose="020B0604020202020204" pitchFamily="34" charset="0"/>
              <a:buChar char="•"/>
            </a:pPr>
            <a:r>
              <a:rPr lang="en-US" sz="2000" dirty="0"/>
              <a:t>We can see here with increasing time the total orders for sellers are increasing as well as the number of sellers also increasing.</a:t>
            </a:r>
            <a:endParaRPr lang="en-US" sz="2000" dirty="0"/>
          </a:p>
          <a:p>
            <a:pPr marL="342900" indent="-342900">
              <a:buFont typeface="Arial" panose="020B0604020202020204" pitchFamily="34" charset="0"/>
              <a:buChar char="•"/>
            </a:pPr>
            <a:r>
              <a:rPr lang="en-US" sz="2000" dirty="0"/>
              <a:t>Among these increasing orders for the seller number of orders from the same state is also increasing. This might be because of an increasing number of sellers as well as the average delivery time remains the same and does not increase and also processing time does not fluctuate.</a:t>
            </a:r>
            <a:endParaRPr lang="en-US" sz="2000" dirty="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35" y="526415"/>
          <a:ext cx="12192635" cy="6347460"/>
        </p:xfrm>
        <a:graphic>
          <a:graphicData uri="http://schemas.openxmlformats.org/drawingml/2006/table">
            <a:tbl>
              <a:tblPr>
                <a:tableStyleId>{5C22544A-7EE6-4342-B048-85BDC9FD1C3A}</a:tableStyleId>
              </a:tblPr>
              <a:tblGrid>
                <a:gridCol w="1604010"/>
                <a:gridCol w="370205"/>
                <a:gridCol w="433070"/>
                <a:gridCol w="431165"/>
                <a:gridCol w="349885"/>
                <a:gridCol w="431800"/>
                <a:gridCol w="432435"/>
                <a:gridCol w="432435"/>
                <a:gridCol w="431800"/>
                <a:gridCol w="538480"/>
                <a:gridCol w="412115"/>
                <a:gridCol w="410845"/>
                <a:gridCol w="370840"/>
                <a:gridCol w="354330"/>
                <a:gridCol w="433070"/>
                <a:gridCol w="291465"/>
                <a:gridCol w="541655"/>
                <a:gridCol w="539750"/>
                <a:gridCol w="391160"/>
                <a:gridCol w="390525"/>
                <a:gridCol w="431800"/>
                <a:gridCol w="539750"/>
                <a:gridCol w="329565"/>
                <a:gridCol w="539115"/>
                <a:gridCol w="761365"/>
              </a:tblGrid>
              <a:tr h="226695">
                <a:tc>
                  <a:txBody>
                    <a:bodyPr/>
                    <a:lstStyle/>
                    <a:p>
                      <a:pPr algn="l" fontAlgn="ctr"/>
                      <a:r>
                        <a:rPr lang="en-US" sz="1500" u="none" strike="noStrike">
                          <a:effectLst/>
                          <a:latin typeface="Times New Roman" panose="02020603050405020304" charset="0"/>
                          <a:cs typeface="Times New Roman" panose="02020603050405020304" charset="0"/>
                        </a:rPr>
                        <a:t>customer_state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AC</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AM</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BA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CE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DF</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ES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GO</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MA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MG</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MS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MT</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PA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PB</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PE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PI</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PR</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RJ</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RN</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RO</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RS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SC</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SE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SP</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l" fontAlgn="ctr"/>
                      <a:r>
                        <a:rPr lang="en-US" sz="1500" u="none" strike="noStrike">
                          <a:effectLst/>
                          <a:latin typeface="Times New Roman" panose="02020603050405020304" charset="0"/>
                          <a:cs typeface="Times New Roman" panose="02020603050405020304" charset="0"/>
                        </a:rPr>
                        <a:t>count_</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AC</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MA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502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747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PB</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343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536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RJ</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1179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992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247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481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8197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12852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RO</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253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AL</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258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CE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996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1336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ES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1452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2033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PE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1141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1652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PR</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366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288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3111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5045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RN</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485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SE</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AM</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AP</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BA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372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2327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3380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DF</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153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1381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2140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MS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472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715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MT</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643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907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SC</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259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394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3637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TO</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280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GO</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155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2020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MG</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825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563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439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7378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11635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PA</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682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975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PI</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495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RR</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RS</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285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590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207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299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3577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5466</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r>
              <a:tr h="226695">
                <a:tc>
                  <a:txBody>
                    <a:bodyPr/>
                    <a:lstStyle/>
                    <a:p>
                      <a:pPr algn="l" fontAlgn="ctr"/>
                      <a:r>
                        <a:rPr lang="en-US" sz="1500" u="none" strike="noStrike">
                          <a:effectLst/>
                          <a:latin typeface="Times New Roman" panose="02020603050405020304" charset="0"/>
                          <a:cs typeface="Times New Roman" panose="02020603050405020304" charset="0"/>
                        </a:rPr>
                        <a:t>SP</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141</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313</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124</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2607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32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105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2967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1369</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5</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7</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680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1338</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2</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a:effectLst/>
                          <a:latin typeface="Times New Roman" panose="02020603050405020304" charset="0"/>
                          <a:cs typeface="Times New Roman" panose="02020603050405020304" charset="0"/>
                        </a:rPr>
                        <a:t>0</a:t>
                      </a:r>
                      <a:endParaRPr lang="en-US" sz="1500" b="0" i="0" u="none" strike="noStrike">
                        <a:solidFill>
                          <a:srgbClr val="000000"/>
                        </a:solidFill>
                        <a:effectLst/>
                        <a:latin typeface="Times New Roman" panose="02020603050405020304" charset="0"/>
                        <a:cs typeface="Times New Roman" panose="02020603050405020304" charset="0"/>
                      </a:endParaRPr>
                    </a:p>
                  </a:txBody>
                  <a:tcPr marL="7770" marR="7770" marT="7770" marB="0" anchor="ctr"/>
                </a:tc>
                <a:tc>
                  <a:txBody>
                    <a:bodyPr/>
                    <a:lstStyle/>
                    <a:p>
                      <a:pPr algn="r" fontAlgn="ctr"/>
                      <a:r>
                        <a:rPr lang="en-US" sz="1500" u="none" strike="noStrike" dirty="0">
                          <a:effectLst/>
                          <a:latin typeface="Times New Roman" panose="02020603050405020304" charset="0"/>
                          <a:cs typeface="Times New Roman" panose="02020603050405020304" charset="0"/>
                        </a:rPr>
                        <a:t>41746</a:t>
                      </a:r>
                      <a:endParaRPr lang="en-US" sz="1500" b="0" i="0" u="none" strike="noStrike" dirty="0">
                        <a:solidFill>
                          <a:srgbClr val="000000"/>
                        </a:solidFill>
                        <a:effectLst/>
                        <a:latin typeface="Times New Roman" panose="02020603050405020304" charset="0"/>
                        <a:cs typeface="Times New Roman" panose="02020603050405020304" charset="0"/>
                      </a:endParaRPr>
                    </a:p>
                  </a:txBody>
                  <a:tcPr marL="7770" marR="7770" marT="7770" marB="0" anchor="ctr"/>
                </a:tc>
              </a:tr>
            </a:tbl>
          </a:graphicData>
        </a:graphic>
      </p:graphicFrame>
      <p:sp>
        <p:nvSpPr>
          <p:cNvPr id="4" name="TextBox 3"/>
          <p:cNvSpPr txBox="1"/>
          <p:nvPr/>
        </p:nvSpPr>
        <p:spPr>
          <a:xfrm>
            <a:off x="-635" y="0"/>
            <a:ext cx="12192635" cy="583565"/>
          </a:xfrm>
          <a:prstGeom prst="rect">
            <a:avLst/>
          </a:prstGeom>
          <a:noFill/>
        </p:spPr>
        <p:txBody>
          <a:bodyPr wrap="square" rtlCol="0">
            <a:spAutoFit/>
          </a:bodyPr>
          <a:lstStyle/>
          <a:p>
            <a:pPr algn="ctr"/>
            <a:r>
              <a:rPr lang="en-US" sz="3200" b="1" dirty="0">
                <a:latin typeface="Times New Roman" panose="02020603050405020304" charset="0"/>
                <a:cs typeface="Times New Roman" panose="02020603050405020304" charset="0"/>
              </a:rPr>
              <a:t>Order distribution across states </a:t>
            </a:r>
            <a:endParaRPr lang="en-US" sz="3200" b="1"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0"/>
            <a:ext cx="12191365" cy="970915"/>
          </a:xfrm>
        </p:spPr>
        <p:txBody>
          <a:bodyPr>
            <a:normAutofit fontScale="90000"/>
          </a:bodyPr>
          <a:lstStyle/>
          <a:p>
            <a:pPr algn="ctr"/>
            <a:br>
              <a:rPr lang="en-US" b="1" dirty="0">
                <a:latin typeface="Times New Roman" panose="02020603050405020304" charset="0"/>
                <a:cs typeface="Times New Roman" panose="02020603050405020304" charset="0"/>
              </a:rPr>
            </a:br>
            <a:r>
              <a:rPr lang="en-US" b="1" dirty="0">
                <a:latin typeface="Times New Roman" panose="02020603050405020304" charset="0"/>
                <a:cs typeface="Times New Roman" panose="02020603050405020304" charset="0"/>
              </a:rPr>
              <a:t>Insights </a:t>
            </a:r>
            <a:br>
              <a:rPr lang="en-US" b="1" dirty="0">
                <a:latin typeface="Times New Roman" panose="02020603050405020304" charset="0"/>
                <a:cs typeface="Times New Roman" panose="02020603050405020304" charset="0"/>
              </a:rPr>
            </a:br>
            <a:endParaRPr lang="en-US" b="1" dirty="0">
              <a:latin typeface="Times New Roman" panose="02020603050405020304" charset="0"/>
              <a:cs typeface="Times New Roman" panose="02020603050405020304" charset="0"/>
            </a:endParaRPr>
          </a:p>
        </p:txBody>
      </p:sp>
      <p:sp>
        <p:nvSpPr>
          <p:cNvPr id="4" name="Rectangle: Rounded Corners 3"/>
          <p:cNvSpPr/>
          <p:nvPr/>
        </p:nvSpPr>
        <p:spPr>
          <a:xfrm>
            <a:off x="1270" y="970915"/>
            <a:ext cx="12190730" cy="58870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Lowest performing states do not have sellers from their own states so the delivery time is increased which affects customer satisfaction. So there’s a need to increase sellers in each state.</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In recent months of 2018 lead Delivery time has gone in negative even for high-performing states which in turn causes low customer acquisition and may lead to loss of customers.</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Max undelivered orders had a credit card as payment type followed by </a:t>
            </a:r>
            <a:r>
              <a:rPr lang="en-US" sz="2200" b="0" i="0" u="none" strike="noStrike" dirty="0" err="1">
                <a:solidFill>
                  <a:srgbClr val="000000"/>
                </a:solidFill>
                <a:effectLst/>
                <a:latin typeface="Times New Roman" panose="02020603050405020304" charset="0"/>
                <a:cs typeface="Times New Roman" panose="02020603050405020304" charset="0"/>
              </a:rPr>
              <a:t>boleto</a:t>
            </a:r>
            <a:r>
              <a:rPr lang="en-US" sz="2200" b="0" i="0" u="none" strike="noStrike" dirty="0">
                <a:solidFill>
                  <a:srgbClr val="000000"/>
                </a:solidFill>
                <a:effectLst/>
                <a:latin typeface="Times New Roman" panose="02020603050405020304" charset="0"/>
                <a:cs typeface="Times New Roman" panose="02020603050405020304" charset="0"/>
              </a:rPr>
              <a:t> then vouchers. So they can check the system.</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Most states most ordered product is not delivered from the same state. So need to find sellers for that particular product in the same states.</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Ramiro lowest-performing state has an average reply time for a complaint of 198 hours whereas in other states it’s around 35-70 hours. Also another state AP has an overall average reply time of 104 hours whereas others have about 75-90 which is also high. Replying time to complaints as well as other reviews must be reduced.</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Most sequential are paid in vouchers with most of the customers opting for 2 sequential.</a:t>
            </a:r>
            <a:endParaRPr lang="en-US" sz="2200" b="0" i="0" u="none" strike="noStrike" dirty="0">
              <a:solidFill>
                <a:srgbClr val="000000"/>
              </a:solidFill>
              <a:effectLst/>
              <a:latin typeface="Times New Roman" panose="02020603050405020304" charset="0"/>
              <a:cs typeface="Times New Roman" panose="02020603050405020304" charset="0"/>
            </a:endParaRPr>
          </a:p>
          <a:p>
            <a:pPr marL="342900" indent="-342900" rtl="0" fontAlgn="base">
              <a:spcBef>
                <a:spcPts val="0"/>
              </a:spcBef>
              <a:spcAft>
                <a:spcPts val="0"/>
              </a:spcAft>
              <a:buFont typeface="+mj-lt"/>
              <a:buAutoNum type="arabicPeriod"/>
            </a:pPr>
            <a:r>
              <a:rPr lang="en-US" sz="2200" b="0" i="0" u="none" strike="noStrike" dirty="0">
                <a:solidFill>
                  <a:srgbClr val="000000"/>
                </a:solidFill>
                <a:effectLst/>
                <a:latin typeface="Times New Roman" panose="02020603050405020304" charset="0"/>
                <a:cs typeface="Times New Roman" panose="02020603050405020304" charset="0"/>
              </a:rPr>
              <a:t>Most of top-selling products have large descriptions so, tell sellers to add descriptions to their products.</a:t>
            </a:r>
            <a:endParaRPr lang="en-US" sz="2200" b="0" i="0" u="none" strike="noStrike" dirty="0">
              <a:solidFill>
                <a:srgbClr val="000000"/>
              </a:solidFill>
              <a:effectLst/>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4835</Words>
  <Application>WPS Presentation</Application>
  <PresentationFormat>Widescreen</PresentationFormat>
  <Paragraphs>1457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Twentieth Century</vt:lpstr>
      <vt:lpstr>Century</vt:lpstr>
      <vt:lpstr>Times New Roman</vt:lpstr>
      <vt:lpstr>Calibri</vt:lpstr>
      <vt:lpstr>Microsoft YaHei</vt:lpstr>
      <vt:lpstr>Arial Unicode MS</vt:lpstr>
      <vt:lpstr>Default Design</vt:lpstr>
      <vt:lpstr>SQL Project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Insights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 -     </dc:title>
  <dc:creator>Anoop YADAV</dc:creator>
  <cp:lastModifiedBy>bliss</cp:lastModifiedBy>
  <cp:revision>7</cp:revision>
  <dcterms:created xsi:type="dcterms:W3CDTF">2022-07-02T06:36:00Z</dcterms:created>
  <dcterms:modified xsi:type="dcterms:W3CDTF">2022-07-04T06:09:28Z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CA5C0080EC0E4E658AA666C94038D63C</vt:lpwstr>
  </property>
  <property fmtid="{D5CDD505-2E9C-101B-9397-08002B2CF9AE}" pid="3" name="KSOProductBuildVer">
    <vt:lpwstr>1033-11.2.0.11156</vt:lpwstr>
  </property>
</Properties>
</file>