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78" r:id="rId23"/>
    <p:sldId id="283" r:id="rId24"/>
    <p:sldId id="284" r:id="rId25"/>
    <p:sldId id="279" r:id="rId26"/>
    <p:sldId id="285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1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8F186A7-2231-4759-94E0-FA04BD4C9C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93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2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2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3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8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E069-53E0-42BE-A4B6-14D37E2513C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0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constraint on specialization is called the completeness (or </a:t>
            </a:r>
            <a:r>
              <a:rPr lang="en-US" dirty="0" err="1" smtClean="0"/>
              <a:t>totalness</a:t>
            </a:r>
            <a:r>
              <a:rPr lang="en-US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constraint, </a:t>
            </a:r>
          </a:p>
          <a:p>
            <a:r>
              <a:rPr lang="en-US" dirty="0" smtClean="0"/>
              <a:t>which may be total or partial. 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total specialization </a:t>
            </a:r>
            <a:r>
              <a:rPr lang="en-US" dirty="0" smtClean="0"/>
              <a:t>constraint specifies</a:t>
            </a:r>
            <a:endParaRPr lang="en-IN" dirty="0" smtClean="0"/>
          </a:p>
          <a:p>
            <a:r>
              <a:rPr lang="en-US" dirty="0" smtClean="0"/>
              <a:t>that every entity in the </a:t>
            </a:r>
            <a:r>
              <a:rPr lang="en-US" dirty="0" err="1" smtClean="0"/>
              <a:t>superclass</a:t>
            </a:r>
            <a:r>
              <a:rPr lang="en-US" dirty="0" smtClean="0"/>
              <a:t> must be a member of at least one subclass in the</a:t>
            </a:r>
            <a:endParaRPr lang="en-IN" dirty="0" smtClean="0"/>
          </a:p>
          <a:p>
            <a:r>
              <a:rPr lang="en-US" dirty="0" smtClean="0"/>
              <a:t>specialization.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partial </a:t>
            </a:r>
            <a:r>
              <a:rPr lang="en-US" u="sng" dirty="0" err="1" smtClean="0"/>
              <a:t>specialisation</a:t>
            </a:r>
            <a:r>
              <a:rPr lang="en-US" u="sng" dirty="0" smtClean="0"/>
              <a:t> </a:t>
            </a:r>
            <a:r>
              <a:rPr lang="en-US" dirty="0" smtClean="0"/>
              <a:t>which allows an entity not to belong to any of the subclasses.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think of a </a:t>
            </a:r>
            <a:r>
              <a:rPr lang="en-IN" i="1" dirty="0" smtClean="0"/>
              <a:t>reverse process of abstraction in which we suppress the differences</a:t>
            </a:r>
          </a:p>
          <a:p>
            <a:r>
              <a:rPr lang="en-IN" dirty="0" smtClean="0"/>
              <a:t>among several entity types, identify their common features, and </a:t>
            </a:r>
            <a:r>
              <a:rPr lang="en-IN" b="1" dirty="0" smtClean="0"/>
              <a:t>generalize them</a:t>
            </a:r>
          </a:p>
          <a:p>
            <a:r>
              <a:rPr lang="en-IN" dirty="0" smtClean="0"/>
              <a:t>into a single </a:t>
            </a:r>
            <a:r>
              <a:rPr lang="en-IN" b="1" dirty="0" err="1" smtClean="0"/>
              <a:t>superclass</a:t>
            </a:r>
            <a:r>
              <a:rPr lang="en-IN" b="1" dirty="0" smtClean="0"/>
              <a:t> of which the original entity types are special subclasses.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Generalization</a:t>
            </a:r>
            <a:br>
              <a:rPr lang="en-IN" b="1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 l="38653" t="18142" r="29575" b="52084"/>
          <a:stretch>
            <a:fillRect/>
          </a:stretch>
        </p:blipFill>
        <p:spPr bwMode="auto">
          <a:xfrm>
            <a:off x="1828801" y="685800"/>
            <a:ext cx="85328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27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Crow’s Foot model the representation of a parent child relationship is different.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place the </a:t>
            </a:r>
            <a:r>
              <a:rPr lang="en-IN" dirty="0" err="1"/>
              <a:t>supertype</a:t>
            </a:r>
            <a:r>
              <a:rPr lang="en-IN" dirty="0"/>
              <a:t> entity set above the subtype entity sets, and use a circle with a line beneath it to denote a </a:t>
            </a:r>
            <a:r>
              <a:rPr lang="en-IN" dirty="0" err="1"/>
              <a:t>supertype</a:t>
            </a:r>
            <a:r>
              <a:rPr lang="en-IN" dirty="0"/>
              <a:t>-subtype relationship.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use a solid line to represent an ID-dependent subtype entity, since each subtype is ID-dependent on the </a:t>
            </a:r>
            <a:r>
              <a:rPr lang="en-IN" dirty="0" err="1"/>
              <a:t>supertype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two types of sub Entities: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Inclusive:</a:t>
            </a:r>
            <a:r>
              <a:rPr lang="en-IN" dirty="0" smtClean="0"/>
              <a:t> The absence of an “X” in the circle denotes “inclusive” i.e., the </a:t>
            </a:r>
            <a:r>
              <a:rPr lang="en-IN" dirty="0" err="1" smtClean="0"/>
              <a:t>supertype</a:t>
            </a:r>
            <a:r>
              <a:rPr lang="en-IN" dirty="0" smtClean="0"/>
              <a:t> can relate to any of the subtypes. For example, a teacher can be either a full time teacher or part time teacher or both.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2438401" y="457200"/>
          <a:ext cx="758128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4123944" imgH="2932176" progId="">
                  <p:embed/>
                </p:oleObj>
              </mc:Choice>
              <mc:Fallback>
                <p:oleObj r:id="rId3" imgW="4123944" imgH="29321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7200"/>
                        <a:ext cx="7581283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“X” in the circle denotes “exclusive” i.e., the </a:t>
            </a:r>
            <a:r>
              <a:rPr lang="en-IN" dirty="0" err="1"/>
              <a:t>supertype</a:t>
            </a:r>
            <a:r>
              <a:rPr lang="en-IN" dirty="0"/>
              <a:t> is “related” to at most one subtype.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 particular shape can be any one of the Circle, Triangle or Rectangle. </a:t>
            </a:r>
            <a:endParaRPr lang="en-IN" dirty="0" smtClean="0"/>
          </a:p>
          <a:p>
            <a:r>
              <a:rPr lang="en-IN" dirty="0" smtClean="0"/>
              <a:t>Similarly </a:t>
            </a:r>
            <a:r>
              <a:rPr lang="en-IN" dirty="0"/>
              <a:t>an Account can be either a Savings or </a:t>
            </a:r>
            <a:r>
              <a:rPr lang="en-IN" dirty="0" err="1"/>
              <a:t>Credit_Card</a:t>
            </a:r>
            <a:r>
              <a:rPr lang="en-IN" dirty="0"/>
              <a:t> or </a:t>
            </a:r>
            <a:r>
              <a:rPr lang="en-IN" dirty="0" err="1"/>
              <a:t>Fixed_Deposit</a:t>
            </a:r>
            <a:r>
              <a:rPr lang="en-IN" dirty="0"/>
              <a:t> or Loan Account.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particular Account Number cannot belong to more than one types of Account.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Exclusive: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981200" y="381000"/>
          <a:ext cx="78486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5212080" imgH="2810256" progId="">
                  <p:embed/>
                </p:oleObj>
              </mc:Choice>
              <mc:Fallback>
                <p:oleObj r:id="rId3" imgW="5212080" imgH="28102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"/>
                        <a:ext cx="7848600" cy="586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A class can inherit another class, which means that it includes all the members, public and private, of the original class,</a:t>
            </a:r>
          </a:p>
          <a:p>
            <a:pPr>
              <a:lnSpc>
                <a:spcPct val="80000"/>
              </a:lnSpc>
            </a:pPr>
            <a:r>
              <a:rPr lang="en-US" sz="2600"/>
              <a:t>plus the additional members that it defines.</a:t>
            </a:r>
          </a:p>
          <a:p>
            <a:pPr>
              <a:lnSpc>
                <a:spcPct val="80000"/>
              </a:lnSpc>
            </a:pPr>
            <a:r>
              <a:rPr lang="en-US" sz="2600"/>
              <a:t>The original class is called the </a:t>
            </a:r>
            <a:r>
              <a:rPr lang="en-US" sz="2600" i="1"/>
              <a:t>base class</a:t>
            </a:r>
            <a:r>
              <a:rPr lang="en-US" sz="2600"/>
              <a:t> and the new class is called the</a:t>
            </a:r>
            <a:r>
              <a:rPr lang="en-US" sz="2600" i="1"/>
              <a:t> derived class</a:t>
            </a:r>
            <a:r>
              <a:rPr lang="en-US" sz="2600"/>
              <a:t>. </a:t>
            </a:r>
          </a:p>
          <a:p>
            <a:pPr>
              <a:lnSpc>
                <a:spcPct val="80000"/>
              </a:lnSpc>
            </a:pPr>
            <a:r>
              <a:rPr lang="en-US" sz="2600"/>
              <a:t>we create a derived class to represent something that is a more specialized kind of the base class.</a:t>
            </a:r>
          </a:p>
          <a:p>
            <a:pPr>
              <a:lnSpc>
                <a:spcPct val="80000"/>
              </a:lnSpc>
            </a:pPr>
            <a:r>
              <a:rPr lang="en-US" sz="2600"/>
              <a:t>For example, we could define a class Cat that inherits from Animal. </a:t>
            </a:r>
          </a:p>
          <a:p>
            <a:pPr>
              <a:lnSpc>
                <a:spcPct val="80000"/>
              </a:lnSpc>
            </a:pPr>
            <a:r>
              <a:rPr lang="en-US" sz="2600"/>
              <a:t>A Cat can do everything an Animal can do, plus it can perform one additional unique action. </a:t>
            </a:r>
          </a:p>
        </p:txBody>
      </p:sp>
    </p:spTree>
    <p:extLst>
      <p:ext uri="{BB962C8B-B14F-4D97-AF65-F5344CB8AC3E}">
        <p14:creationId xmlns:p14="http://schemas.microsoft.com/office/powerpoint/2010/main" val="36645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inheritence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Single Inheritence:only one base class,one derived class</a:t>
            </a:r>
          </a:p>
          <a:p>
            <a:pPr>
              <a:lnSpc>
                <a:spcPct val="90000"/>
              </a:lnSpc>
            </a:pPr>
            <a:r>
              <a:rPr lang="en-US"/>
              <a:t>Hierarchial Inheritence:one base class,multiple derived classes</a:t>
            </a:r>
          </a:p>
          <a:p>
            <a:pPr>
              <a:lnSpc>
                <a:spcPct val="90000"/>
              </a:lnSpc>
            </a:pPr>
            <a:r>
              <a:rPr lang="en-US"/>
              <a:t>Multilevel Inheritence:derived classes again become base classes of derived classes</a:t>
            </a:r>
          </a:p>
          <a:p>
            <a:pPr>
              <a:lnSpc>
                <a:spcPct val="90000"/>
              </a:lnSpc>
            </a:pPr>
            <a:r>
              <a:rPr lang="en-US"/>
              <a:t>Multiple Inheritence:multiple base classes</a:t>
            </a:r>
          </a:p>
          <a:p>
            <a:pPr>
              <a:lnSpc>
                <a:spcPct val="90000"/>
              </a:lnSpc>
            </a:pPr>
            <a:r>
              <a:rPr lang="en-US"/>
              <a:t>Containment Inheritence:one class is contained in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6452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illustrate the concept we can consider an Account which can be of various types like “Savings”, ”Credit card”, ”Fixed Deposit” and ”Loan”.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process is depicted by a triangle component </a:t>
            </a:r>
            <a:r>
              <a:rPr lang="en-IN" dirty="0" smtClean="0"/>
              <a:t>labelled ISA</a:t>
            </a:r>
            <a:r>
              <a:rPr lang="en-IN" dirty="0"/>
              <a:t>.</a:t>
            </a:r>
            <a:endParaRPr lang="en-US" dirty="0"/>
          </a:p>
          <a:p>
            <a:r>
              <a:rPr lang="en-IN" dirty="0"/>
              <a:t>The attributes of the parent Entity set “Account” is inherited by the child sub Entities and is common to all the Entities “Savings”, ”</a:t>
            </a:r>
            <a:r>
              <a:rPr lang="en-IN" dirty="0" err="1"/>
              <a:t>Credit_card</a:t>
            </a:r>
            <a:r>
              <a:rPr lang="en-IN" dirty="0"/>
              <a:t>”, ”</a:t>
            </a:r>
            <a:r>
              <a:rPr lang="en-IN" dirty="0" err="1"/>
              <a:t>Fixed_Deposit</a:t>
            </a:r>
            <a:r>
              <a:rPr lang="en-IN" dirty="0"/>
              <a:t>” and “Loan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 </a:t>
            </a:r>
            <a:r>
              <a:rPr lang="en-IN" dirty="0"/>
              <a:t>But besides these general attributes, each sub entity has some specialized attributes which distinguishes that Entity from the others.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Is-A relationship Specialisation</a:t>
            </a:r>
            <a:r>
              <a:rPr lang="en-IN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Inheritence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class stud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roll=1;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age=20;</a:t>
            </a:r>
          </a:p>
          <a:p>
            <a:r>
              <a:rPr lang="en-US" sz="2200" dirty="0"/>
              <a:t>String name="</a:t>
            </a:r>
            <a:r>
              <a:rPr lang="en-US" sz="2200" dirty="0" err="1"/>
              <a:t>Sunami</a:t>
            </a:r>
            <a:r>
              <a:rPr lang="en-US" sz="2200" dirty="0"/>
              <a:t>";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class </a:t>
            </a:r>
            <a:r>
              <a:rPr lang="en-US" sz="2200" dirty="0" err="1"/>
              <a:t>phys_stud</a:t>
            </a:r>
            <a:r>
              <a:rPr lang="en-US" sz="2200" dirty="0"/>
              <a:t> extends stud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float height=5.6f;</a:t>
            </a:r>
          </a:p>
          <a:p>
            <a:r>
              <a:rPr lang="en-US" sz="2200" dirty="0"/>
              <a:t>float weight=(float)60.4;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91400" y="2286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391400" y="3738564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0772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4805779" cy="4530725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stud_base_main</a:t>
            </a:r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 err="1"/>
              <a:t>phys_stud</a:t>
            </a:r>
            <a:r>
              <a:rPr lang="en-IN" dirty="0"/>
              <a:t> p=new </a:t>
            </a:r>
            <a:r>
              <a:rPr lang="en-IN" dirty="0" err="1"/>
              <a:t>phys_stud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("roll:"+</a:t>
            </a:r>
            <a:r>
              <a:rPr lang="en-IN" dirty="0" err="1"/>
              <a:t>p.roll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("age:"+</a:t>
            </a:r>
            <a:r>
              <a:rPr lang="en-IN" dirty="0" err="1"/>
              <a:t>p.age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("name:"+p.name);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("height:"+</a:t>
            </a:r>
            <a:r>
              <a:rPr lang="en-IN" dirty="0" err="1"/>
              <a:t>p.height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("weight:"+</a:t>
            </a:r>
            <a:r>
              <a:rPr lang="en-IN" dirty="0" err="1"/>
              <a:t>p.weight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0" y="1879600"/>
            <a:ext cx="582967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Hierarchial Inheritence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164456"/>
            <a:ext cx="4038600" cy="50641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 class Shape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id=1;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name="Shape";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class Circle  extends Shape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radius=4;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void </a:t>
            </a:r>
            <a:r>
              <a:rPr lang="en-US" sz="1600" dirty="0" err="1"/>
              <a:t>areacirc</a:t>
            </a:r>
            <a:r>
              <a:rPr lang="en-US" sz="1600" dirty="0"/>
              <a:t>(){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System.out.println</a:t>
            </a:r>
            <a:r>
              <a:rPr lang="en-US" sz="1600" dirty="0"/>
              <a:t>("area circle:"+3.142*radius*radius);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</p:txBody>
      </p:sp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6460725" y="1008356"/>
            <a:ext cx="4572000" cy="2433638"/>
            <a:chOff x="2640" y="1200"/>
            <a:chExt cx="2880" cy="1533"/>
          </a:xfrm>
        </p:grpSpPr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504" y="1200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shape</a:t>
              </a:r>
              <a:endParaRPr lang="en-US" dirty="0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608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square</a:t>
              </a:r>
              <a:endParaRPr lang="en-US" dirty="0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648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2640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circle</a:t>
              </a:r>
              <a:endParaRPr lang="en-US" dirty="0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880" y="177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880" y="17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936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5232" y="17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53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600201"/>
            <a:ext cx="7149483" cy="453072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class Rectangle  extends Shape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l=10,b=20;</a:t>
            </a:r>
          </a:p>
          <a:p>
            <a:r>
              <a:rPr lang="en-IN" dirty="0"/>
              <a:t>void </a:t>
            </a:r>
            <a:r>
              <a:rPr lang="en-IN" dirty="0" err="1"/>
              <a:t>arearec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("area rectangle:"+(l*b));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</a:t>
            </a:r>
            <a:r>
              <a:rPr lang="en-IN" dirty="0" err="1"/>
              <a:t>perirec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("perimeter </a:t>
            </a:r>
            <a:r>
              <a:rPr lang="en-IN" dirty="0" err="1"/>
              <a:t>recatngle</a:t>
            </a:r>
            <a:r>
              <a:rPr lang="en-IN" dirty="0"/>
              <a:t>:"+2*(</a:t>
            </a:r>
            <a:r>
              <a:rPr lang="en-IN" dirty="0" err="1"/>
              <a:t>l+b</a:t>
            </a:r>
            <a:r>
              <a:rPr lang="en-IN" dirty="0"/>
              <a:t>));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06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4344140" cy="441885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class Square extends Rectangle</a:t>
            </a:r>
          </a:p>
          <a:p>
            <a:r>
              <a:rPr lang="en-IN" dirty="0" smtClean="0"/>
              <a:t>{    </a:t>
            </a:r>
            <a:r>
              <a:rPr lang="en-IN" dirty="0" err="1"/>
              <a:t>int</a:t>
            </a:r>
            <a:r>
              <a:rPr lang="en-IN" dirty="0"/>
              <a:t> side;</a:t>
            </a:r>
          </a:p>
          <a:p>
            <a:r>
              <a:rPr lang="en-IN" dirty="0"/>
              <a:t>void </a:t>
            </a:r>
            <a:r>
              <a:rPr lang="en-IN" dirty="0" err="1"/>
              <a:t>areasqr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("area square:"+(side*side));</a:t>
            </a:r>
          </a:p>
          <a:p>
            <a:r>
              <a:rPr lang="en-IN" dirty="0" smtClean="0"/>
              <a:t>}}</a:t>
            </a:r>
            <a:endParaRPr lang="en-IN" dirty="0"/>
          </a:p>
          <a:p>
            <a:r>
              <a:rPr lang="en-IN" dirty="0" smtClean="0"/>
              <a:t>class </a:t>
            </a:r>
            <a:r>
              <a:rPr lang="en-IN" dirty="0" err="1"/>
              <a:t>area_base_main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Rectangle </a:t>
            </a:r>
            <a:r>
              <a:rPr lang="en-IN" dirty="0"/>
              <a:t>r=new Rectangle();</a:t>
            </a:r>
          </a:p>
          <a:p>
            <a:r>
              <a:rPr lang="en-IN" dirty="0" err="1"/>
              <a:t>r.arearec</a:t>
            </a:r>
            <a:r>
              <a:rPr lang="en-IN" dirty="0"/>
              <a:t>();</a:t>
            </a:r>
          </a:p>
          <a:p>
            <a:r>
              <a:rPr lang="en-IN" dirty="0" err="1"/>
              <a:t>r.perirec</a:t>
            </a:r>
            <a:r>
              <a:rPr lang="en-IN" dirty="0"/>
              <a:t>();</a:t>
            </a:r>
          </a:p>
          <a:p>
            <a:r>
              <a:rPr lang="en-IN" dirty="0"/>
              <a:t>Circle c=new Circle();</a:t>
            </a:r>
          </a:p>
          <a:p>
            <a:r>
              <a:rPr lang="en-IN" dirty="0" err="1"/>
              <a:t>c.areacirc</a:t>
            </a:r>
            <a:r>
              <a:rPr lang="en-IN" dirty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87" y="1698309"/>
            <a:ext cx="7129901" cy="28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Inheritence</a:t>
            </a: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34501" y="1242874"/>
            <a:ext cx="5947299" cy="48880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class employee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name;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</a:t>
            </a:r>
            <a:r>
              <a:rPr lang="en-US" sz="1600" dirty="0" err="1"/>
              <a:t>addr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class teacher extends employee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qualification;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subject;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}</a:t>
            </a:r>
            <a:endParaRPr lang="en-US" sz="1600" dirty="0"/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7543801" y="2209800"/>
            <a:ext cx="1006475" cy="2667000"/>
            <a:chOff x="3792" y="1392"/>
            <a:chExt cx="634" cy="1680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792" y="1392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792" y="2067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792" y="2835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4080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215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full_time_teacher</a:t>
            </a:r>
            <a:r>
              <a:rPr lang="en-US" dirty="0"/>
              <a:t> extends teacher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long salary;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part_time_teacher</a:t>
            </a:r>
            <a:r>
              <a:rPr lang="en-US" dirty="0"/>
              <a:t> extends teacher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clock_hrs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pay_clock_hrs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31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C# does not support multiple inheritence through classes.</a:t>
            </a:r>
          </a:p>
          <a:p>
            <a:r>
              <a:rPr lang="en-US"/>
              <a:t>We have to declare interface which will contain only the signatures or prototypes of methods or events.</a:t>
            </a:r>
          </a:p>
          <a:p>
            <a:r>
              <a:rPr lang="en-US"/>
              <a:t>The methods will be implemented by classes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Inheritence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0"/>
            <a:ext cx="4495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700"/>
              <a:t>Interface basic_info</a:t>
            </a:r>
          </a:p>
          <a:p>
            <a:pPr>
              <a:lnSpc>
                <a:spcPct val="80000"/>
              </a:lnSpc>
            </a:pPr>
            <a:r>
              <a:rPr lang="en-US" sz="1700"/>
              <a:t>{</a:t>
            </a:r>
          </a:p>
          <a:p>
            <a:pPr>
              <a:lnSpc>
                <a:spcPct val="80000"/>
              </a:lnSpc>
            </a:pPr>
            <a:r>
              <a:rPr lang="en-US" sz="1700"/>
              <a:t>Int roll;</a:t>
            </a:r>
          </a:p>
          <a:p>
            <a:pPr>
              <a:lnSpc>
                <a:spcPct val="80000"/>
              </a:lnSpc>
            </a:pPr>
            <a:r>
              <a:rPr lang="en-US" sz="1700"/>
              <a:t>String name;</a:t>
            </a:r>
          </a:p>
          <a:p>
            <a:pPr>
              <a:lnSpc>
                <a:spcPct val="80000"/>
              </a:lnSpc>
            </a:pPr>
            <a:r>
              <a:rPr lang="en-US" sz="1700"/>
              <a:t>Int age;</a:t>
            </a:r>
          </a:p>
          <a:p>
            <a:pPr>
              <a:lnSpc>
                <a:spcPct val="80000"/>
              </a:lnSpc>
            </a:pPr>
            <a:r>
              <a:rPr lang="en-US" sz="1700"/>
              <a:t>}</a:t>
            </a:r>
          </a:p>
          <a:p>
            <a:pPr>
              <a:lnSpc>
                <a:spcPct val="80000"/>
              </a:lnSpc>
            </a:pPr>
            <a:r>
              <a:rPr lang="en-US" sz="1700"/>
              <a:t>Interface physical_fit</a:t>
            </a:r>
          </a:p>
          <a:p>
            <a:pPr>
              <a:lnSpc>
                <a:spcPct val="80000"/>
              </a:lnSpc>
            </a:pPr>
            <a:r>
              <a:rPr lang="en-US" sz="1700"/>
              <a:t>{</a:t>
            </a:r>
          </a:p>
          <a:p>
            <a:pPr>
              <a:lnSpc>
                <a:spcPct val="80000"/>
              </a:lnSpc>
            </a:pPr>
            <a:r>
              <a:rPr lang="en-US" sz="1700"/>
              <a:t>Float height;</a:t>
            </a:r>
          </a:p>
          <a:p>
            <a:pPr>
              <a:lnSpc>
                <a:spcPct val="80000"/>
              </a:lnSpc>
            </a:pPr>
            <a:r>
              <a:rPr lang="en-US" sz="1700"/>
              <a:t>Float weight;</a:t>
            </a:r>
          </a:p>
          <a:p>
            <a:pPr>
              <a:lnSpc>
                <a:spcPct val="80000"/>
              </a:lnSpc>
            </a:pPr>
            <a:r>
              <a:rPr lang="en-US" sz="1700"/>
              <a:t>	}</a:t>
            </a:r>
          </a:p>
          <a:p>
            <a:pPr>
              <a:lnSpc>
                <a:spcPct val="80000"/>
              </a:lnSpc>
            </a:pPr>
            <a:r>
              <a:rPr lang="en-US" sz="1700"/>
              <a:t>Class  academic_info:basic_info,physical_fit</a:t>
            </a:r>
          </a:p>
          <a:p>
            <a:pPr>
              <a:lnSpc>
                <a:spcPct val="80000"/>
              </a:lnSpc>
            </a:pPr>
            <a:r>
              <a:rPr lang="en-US" sz="1700"/>
              <a:t>{</a:t>
            </a:r>
          </a:p>
          <a:p>
            <a:pPr>
              <a:lnSpc>
                <a:spcPct val="80000"/>
              </a:lnSpc>
            </a:pPr>
            <a:r>
              <a:rPr lang="en-US" sz="1700"/>
              <a:t>String course;</a:t>
            </a:r>
          </a:p>
          <a:p>
            <a:pPr>
              <a:lnSpc>
                <a:spcPct val="80000"/>
              </a:lnSpc>
            </a:pPr>
            <a:r>
              <a:rPr lang="en-US" sz="1700"/>
              <a:t>String sem;</a:t>
            </a:r>
          </a:p>
          <a:p>
            <a:pPr>
              <a:lnSpc>
                <a:spcPct val="80000"/>
              </a:lnSpc>
            </a:pPr>
            <a:r>
              <a:rPr lang="en-US" sz="1700"/>
              <a:t>Int rank;</a:t>
            </a:r>
          </a:p>
          <a:p>
            <a:pPr>
              <a:lnSpc>
                <a:spcPct val="80000"/>
              </a:lnSpc>
            </a:pPr>
            <a:r>
              <a:rPr lang="en-US" sz="1700"/>
              <a:t>}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7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37326" y="1712914"/>
            <a:ext cx="1158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985126" y="1752600"/>
            <a:ext cx="1006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204326" y="1752600"/>
            <a:ext cx="1006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832726" y="4348164"/>
            <a:ext cx="1006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858000" y="3429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858000" y="2057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458200" y="2133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9906000" y="2133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1752600" y="533400"/>
          <a:ext cx="8534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5492496" imgH="3398520" progId="">
                  <p:embed/>
                </p:oleObj>
              </mc:Choice>
              <mc:Fallback>
                <p:oleObj r:id="rId3" imgW="5492496" imgH="339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85344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constraints which can be imposed on specialization which controls the level and degree of sharing of attributes among the parent and the child entities. </a:t>
            </a:r>
          </a:p>
          <a:p>
            <a:r>
              <a:rPr lang="en-US" dirty="0" smtClean="0"/>
              <a:t>The importance of inheritance lies in data abstraction and data reusability. </a:t>
            </a:r>
          </a:p>
          <a:p>
            <a:r>
              <a:rPr lang="en-US" dirty="0" smtClean="0"/>
              <a:t>The specialization can be categorized into two types Attribute-dependant specialization and User-defined Specialization.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</a:t>
            </a:r>
            <a:r>
              <a:rPr lang="en-US" dirty="0" err="1" smtClean="0"/>
              <a:t>specialisation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8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exists a constraint which differentiate or categorize a parent class into subclasses, the specialization is called predicate defined specialization. </a:t>
            </a:r>
          </a:p>
          <a:p>
            <a:r>
              <a:rPr lang="en-US" dirty="0" smtClean="0"/>
              <a:t>If the predicate or condition is based on the value of some specific attribute the specialization is called </a:t>
            </a:r>
            <a:r>
              <a:rPr lang="en-US" b="1" dirty="0" smtClean="0"/>
              <a:t>Attribute Defined Specialization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there is no attribute or condition present in the parent entity by which we can categorize it into child entities it is called </a:t>
            </a:r>
            <a:r>
              <a:rPr lang="en-US" b="1" dirty="0" smtClean="0"/>
              <a:t>User Defined Specialization.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Membership in such a subclass is determined by the database users who add records to the individual Entities or Relations.</a:t>
            </a:r>
          </a:p>
          <a:p>
            <a:r>
              <a:rPr lang="en-US" dirty="0" smtClean="0"/>
              <a:t> For example, Over the years, typographers and scholars of typography have categorized the Font typefaces into various groups like Serif, Sans Serif, Script and Decorative .</a:t>
            </a:r>
          </a:p>
          <a:p>
            <a:r>
              <a:rPr lang="en-US" dirty="0" smtClean="0"/>
              <a:t> All of them will have the same sets of attributes like size, color, family, styles etc.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3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2286001" y="476250"/>
            <a:ext cx="8077199" cy="5543550"/>
            <a:chOff x="2977" y="9825"/>
            <a:chExt cx="8030" cy="4395"/>
          </a:xfrm>
        </p:grpSpPr>
        <p:sp>
          <p:nvSpPr>
            <p:cNvPr id="81923" name="Oval 3"/>
            <p:cNvSpPr>
              <a:spLocks noChangeArrowheads="1"/>
            </p:cNvSpPr>
            <p:nvPr/>
          </p:nvSpPr>
          <p:spPr bwMode="auto">
            <a:xfrm>
              <a:off x="2977" y="12360"/>
              <a:ext cx="2084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b="1" u="sng">
                  <a:latin typeface="Calibri" pitchFamily="34" charset="0"/>
                  <a:cs typeface="Arial" pitchFamily="34" charset="0"/>
                </a:rPr>
                <a:t>Family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24" name="AutoShape 4"/>
            <p:cNvCxnSpPr>
              <a:cxnSpLocks noChangeShapeType="1"/>
            </p:cNvCxnSpPr>
            <p:nvPr/>
          </p:nvCxnSpPr>
          <p:spPr bwMode="auto">
            <a:xfrm flipV="1">
              <a:off x="5061" y="11790"/>
              <a:ext cx="1004" cy="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3397" y="1372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Serif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645" y="13725"/>
              <a:ext cx="1322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Sans-Serif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7551" y="13725"/>
              <a:ext cx="1512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Script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9686" y="1372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Decorative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29" name="AutoShape 9"/>
            <p:cNvCxnSpPr>
              <a:cxnSpLocks noChangeShapeType="1"/>
            </p:cNvCxnSpPr>
            <p:nvPr/>
          </p:nvCxnSpPr>
          <p:spPr bwMode="auto">
            <a:xfrm flipH="1">
              <a:off x="4426" y="13215"/>
              <a:ext cx="1982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0" name="AutoShape 10"/>
            <p:cNvCxnSpPr>
              <a:cxnSpLocks noChangeShapeType="1"/>
            </p:cNvCxnSpPr>
            <p:nvPr/>
          </p:nvCxnSpPr>
          <p:spPr bwMode="auto">
            <a:xfrm>
              <a:off x="6433" y="13215"/>
              <a:ext cx="0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1" name="AutoShape 11"/>
            <p:cNvCxnSpPr>
              <a:cxnSpLocks noChangeShapeType="1"/>
            </p:cNvCxnSpPr>
            <p:nvPr/>
          </p:nvCxnSpPr>
          <p:spPr bwMode="auto">
            <a:xfrm>
              <a:off x="6408" y="13215"/>
              <a:ext cx="1461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2" name="AutoShape 12"/>
            <p:cNvCxnSpPr>
              <a:cxnSpLocks noChangeShapeType="1"/>
            </p:cNvCxnSpPr>
            <p:nvPr/>
          </p:nvCxnSpPr>
          <p:spPr bwMode="auto">
            <a:xfrm>
              <a:off x="6408" y="13215"/>
              <a:ext cx="3862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33" name="AutoShape 13"/>
            <p:cNvSpPr>
              <a:spLocks noChangeArrowheads="1"/>
            </p:cNvSpPr>
            <p:nvPr/>
          </p:nvSpPr>
          <p:spPr bwMode="auto">
            <a:xfrm>
              <a:off x="5831" y="12256"/>
              <a:ext cx="1181" cy="959"/>
            </a:xfrm>
            <a:prstGeom prst="flowChartMerge">
              <a:avLst/>
            </a:prstGeom>
            <a:solidFill>
              <a:srgbClr val="EEECE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ISA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5709" y="1129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Font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3397" y="10275"/>
              <a:ext cx="1791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Size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5480" y="9825"/>
              <a:ext cx="1487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Color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auto">
            <a:xfrm>
              <a:off x="7157" y="10020"/>
              <a:ext cx="1652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Effects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8085" y="11145"/>
              <a:ext cx="2775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Character_spacing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39" name="AutoShape 19"/>
            <p:cNvCxnSpPr>
              <a:cxnSpLocks noChangeShapeType="1"/>
            </p:cNvCxnSpPr>
            <p:nvPr/>
          </p:nvCxnSpPr>
          <p:spPr bwMode="auto">
            <a:xfrm>
              <a:off x="4959" y="10815"/>
              <a:ext cx="1207" cy="4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0" name="AutoShape 20"/>
            <p:cNvCxnSpPr>
              <a:cxnSpLocks noChangeShapeType="1"/>
            </p:cNvCxnSpPr>
            <p:nvPr/>
          </p:nvCxnSpPr>
          <p:spPr bwMode="auto">
            <a:xfrm>
              <a:off x="6243" y="10470"/>
              <a:ext cx="0" cy="8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1" name="AutoShape 21"/>
            <p:cNvCxnSpPr>
              <a:cxnSpLocks noChangeShapeType="1"/>
            </p:cNvCxnSpPr>
            <p:nvPr/>
          </p:nvCxnSpPr>
          <p:spPr bwMode="auto">
            <a:xfrm flipH="1">
              <a:off x="6751" y="10590"/>
              <a:ext cx="724" cy="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2" name="AutoShape 22"/>
            <p:cNvCxnSpPr>
              <a:cxnSpLocks noChangeShapeType="1"/>
            </p:cNvCxnSpPr>
            <p:nvPr/>
          </p:nvCxnSpPr>
          <p:spPr bwMode="auto">
            <a:xfrm flipH="1">
              <a:off x="7030" y="11430"/>
              <a:ext cx="1055" cy="13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43" name="Oval 23"/>
            <p:cNvSpPr>
              <a:spLocks noChangeArrowheads="1"/>
            </p:cNvSpPr>
            <p:nvPr/>
          </p:nvSpPr>
          <p:spPr bwMode="auto">
            <a:xfrm>
              <a:off x="2977" y="11295"/>
              <a:ext cx="2084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Style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44" name="AutoShape 24"/>
            <p:cNvCxnSpPr>
              <a:cxnSpLocks noChangeShapeType="1"/>
            </p:cNvCxnSpPr>
            <p:nvPr/>
          </p:nvCxnSpPr>
          <p:spPr bwMode="auto">
            <a:xfrm>
              <a:off x="5061" y="11670"/>
              <a:ext cx="64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5" name="AutoShape 25"/>
            <p:cNvCxnSpPr>
              <a:cxnSpLocks noChangeShapeType="1"/>
            </p:cNvCxnSpPr>
            <p:nvPr/>
          </p:nvCxnSpPr>
          <p:spPr bwMode="auto">
            <a:xfrm>
              <a:off x="6331" y="11790"/>
              <a:ext cx="0" cy="5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764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imposes a rule  that the subclasses of the specialization must be either disjoint </a:t>
            </a:r>
          </a:p>
          <a:p>
            <a:r>
              <a:rPr lang="en-US" dirty="0" smtClean="0"/>
              <a:t>which signifies that an entity can only belong to any one of the sub class</a:t>
            </a:r>
          </a:p>
          <a:p>
            <a:r>
              <a:rPr lang="en-US" dirty="0" smtClean="0"/>
              <a:t> or overlapping in which an entity can belong to more than one sub class.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disjointedness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 l="48023" t="61458" r="25622" b="13264"/>
          <a:stretch>
            <a:fillRect/>
          </a:stretch>
        </p:blipFill>
        <p:spPr bwMode="auto">
          <a:xfrm>
            <a:off x="2438401" y="990600"/>
            <a:ext cx="734785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68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1128</Words>
  <Application>Microsoft Office PowerPoint</Application>
  <PresentationFormat>Widescreen</PresentationFormat>
  <Paragraphs>189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Inheritance</vt:lpstr>
      <vt:lpstr>Is-A relationship Specialisation: </vt:lpstr>
      <vt:lpstr>PowerPoint Presentation</vt:lpstr>
      <vt:lpstr>Constraints in specialisation</vt:lpstr>
      <vt:lpstr>Attribute defined</vt:lpstr>
      <vt:lpstr>User-Defined</vt:lpstr>
      <vt:lpstr>PowerPoint Presentation</vt:lpstr>
      <vt:lpstr>disjointedness constraint</vt:lpstr>
      <vt:lpstr>PowerPoint Presentation</vt:lpstr>
      <vt:lpstr>Completeness</vt:lpstr>
      <vt:lpstr>Generalization </vt:lpstr>
      <vt:lpstr>PowerPoint Presentation</vt:lpstr>
      <vt:lpstr>PowerPoint Presentation</vt:lpstr>
      <vt:lpstr>PowerPoint Presentation</vt:lpstr>
      <vt:lpstr>PowerPoint Presentation</vt:lpstr>
      <vt:lpstr>Exclusive:</vt:lpstr>
      <vt:lpstr>PowerPoint Presentation</vt:lpstr>
      <vt:lpstr>Inheritence</vt:lpstr>
      <vt:lpstr>Types of inheritence</vt:lpstr>
      <vt:lpstr>Single Inheritence</vt:lpstr>
      <vt:lpstr>Single inheritance</vt:lpstr>
      <vt:lpstr>Hierarchial Inheritence</vt:lpstr>
      <vt:lpstr>PowerPoint Presentation</vt:lpstr>
      <vt:lpstr>PowerPoint Presentation</vt:lpstr>
      <vt:lpstr>Multilevel Inheritence</vt:lpstr>
      <vt:lpstr>PowerPoint Presentation</vt:lpstr>
      <vt:lpstr>Multiple Inheritence</vt:lpstr>
      <vt:lpstr>Multiple Inheritence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2022-07-07T05:18:40Z</dcterms:created>
  <dcterms:modified xsi:type="dcterms:W3CDTF">2022-07-12T18:08:22Z</dcterms:modified>
</cp:coreProperties>
</file>