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1" r:id="rId7"/>
    <p:sldId id="262" r:id="rId8"/>
    <p:sldId id="260"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AAEDBF0-3470-4CDF-A621-668BD7F98B6C}"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043862-9E7D-4109-B6E4-B16271DA2B8A}" type="slidenum">
              <a:rPr lang="en-IN" smtClean="0"/>
              <a:t>‹#›</a:t>
            </a:fld>
            <a:endParaRPr lang="en-IN"/>
          </a:p>
        </p:txBody>
      </p:sp>
    </p:spTree>
    <p:extLst>
      <p:ext uri="{BB962C8B-B14F-4D97-AF65-F5344CB8AC3E}">
        <p14:creationId xmlns:p14="http://schemas.microsoft.com/office/powerpoint/2010/main" val="3804555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AEDBF0-3470-4CDF-A621-668BD7F98B6C}"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043862-9E7D-4109-B6E4-B16271DA2B8A}" type="slidenum">
              <a:rPr lang="en-IN" smtClean="0"/>
              <a:t>‹#›</a:t>
            </a:fld>
            <a:endParaRPr lang="en-IN"/>
          </a:p>
        </p:txBody>
      </p:sp>
    </p:spTree>
    <p:extLst>
      <p:ext uri="{BB962C8B-B14F-4D97-AF65-F5344CB8AC3E}">
        <p14:creationId xmlns:p14="http://schemas.microsoft.com/office/powerpoint/2010/main" val="29266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AEDBF0-3470-4CDF-A621-668BD7F98B6C}"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043862-9E7D-4109-B6E4-B16271DA2B8A}" type="slidenum">
              <a:rPr lang="en-IN" smtClean="0"/>
              <a:t>‹#›</a:t>
            </a:fld>
            <a:endParaRPr lang="en-IN"/>
          </a:p>
        </p:txBody>
      </p:sp>
    </p:spTree>
    <p:extLst>
      <p:ext uri="{BB962C8B-B14F-4D97-AF65-F5344CB8AC3E}">
        <p14:creationId xmlns:p14="http://schemas.microsoft.com/office/powerpoint/2010/main" val="250404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AEDBF0-3470-4CDF-A621-668BD7F98B6C}"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043862-9E7D-4109-B6E4-B16271DA2B8A}" type="slidenum">
              <a:rPr lang="en-IN" smtClean="0"/>
              <a:t>‹#›</a:t>
            </a:fld>
            <a:endParaRPr lang="en-IN"/>
          </a:p>
        </p:txBody>
      </p:sp>
    </p:spTree>
    <p:extLst>
      <p:ext uri="{BB962C8B-B14F-4D97-AF65-F5344CB8AC3E}">
        <p14:creationId xmlns:p14="http://schemas.microsoft.com/office/powerpoint/2010/main" val="136060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AEDBF0-3470-4CDF-A621-668BD7F98B6C}"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043862-9E7D-4109-B6E4-B16271DA2B8A}" type="slidenum">
              <a:rPr lang="en-IN" smtClean="0"/>
              <a:t>‹#›</a:t>
            </a:fld>
            <a:endParaRPr lang="en-IN"/>
          </a:p>
        </p:txBody>
      </p:sp>
    </p:spTree>
    <p:extLst>
      <p:ext uri="{BB962C8B-B14F-4D97-AF65-F5344CB8AC3E}">
        <p14:creationId xmlns:p14="http://schemas.microsoft.com/office/powerpoint/2010/main" val="1828760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AAEDBF0-3470-4CDF-A621-668BD7F98B6C}"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043862-9E7D-4109-B6E4-B16271DA2B8A}" type="slidenum">
              <a:rPr lang="en-IN" smtClean="0"/>
              <a:t>‹#›</a:t>
            </a:fld>
            <a:endParaRPr lang="en-IN"/>
          </a:p>
        </p:txBody>
      </p:sp>
    </p:spTree>
    <p:extLst>
      <p:ext uri="{BB962C8B-B14F-4D97-AF65-F5344CB8AC3E}">
        <p14:creationId xmlns:p14="http://schemas.microsoft.com/office/powerpoint/2010/main" val="233609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AAEDBF0-3470-4CDF-A621-668BD7F98B6C}" type="datetimeFigureOut">
              <a:rPr lang="en-IN" smtClean="0"/>
              <a:t>07-07-2022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043862-9E7D-4109-B6E4-B16271DA2B8A}" type="slidenum">
              <a:rPr lang="en-IN" smtClean="0"/>
              <a:t>‹#›</a:t>
            </a:fld>
            <a:endParaRPr lang="en-IN"/>
          </a:p>
        </p:txBody>
      </p:sp>
    </p:spTree>
    <p:extLst>
      <p:ext uri="{BB962C8B-B14F-4D97-AF65-F5344CB8AC3E}">
        <p14:creationId xmlns:p14="http://schemas.microsoft.com/office/powerpoint/2010/main" val="3312988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AAEDBF0-3470-4CDF-A621-668BD7F98B6C}" type="datetimeFigureOut">
              <a:rPr lang="en-IN" smtClean="0"/>
              <a:t>07-07-2022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043862-9E7D-4109-B6E4-B16271DA2B8A}" type="slidenum">
              <a:rPr lang="en-IN" smtClean="0"/>
              <a:t>‹#›</a:t>
            </a:fld>
            <a:endParaRPr lang="en-IN"/>
          </a:p>
        </p:txBody>
      </p:sp>
    </p:spTree>
    <p:extLst>
      <p:ext uri="{BB962C8B-B14F-4D97-AF65-F5344CB8AC3E}">
        <p14:creationId xmlns:p14="http://schemas.microsoft.com/office/powerpoint/2010/main" val="390300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EDBF0-3470-4CDF-A621-668BD7F98B6C}" type="datetimeFigureOut">
              <a:rPr lang="en-IN" smtClean="0"/>
              <a:t>07-07-2022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043862-9E7D-4109-B6E4-B16271DA2B8A}" type="slidenum">
              <a:rPr lang="en-IN" smtClean="0"/>
              <a:t>‹#›</a:t>
            </a:fld>
            <a:endParaRPr lang="en-IN"/>
          </a:p>
        </p:txBody>
      </p:sp>
    </p:spTree>
    <p:extLst>
      <p:ext uri="{BB962C8B-B14F-4D97-AF65-F5344CB8AC3E}">
        <p14:creationId xmlns:p14="http://schemas.microsoft.com/office/powerpoint/2010/main" val="75342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AEDBF0-3470-4CDF-A621-668BD7F98B6C}"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043862-9E7D-4109-B6E4-B16271DA2B8A}" type="slidenum">
              <a:rPr lang="en-IN" smtClean="0"/>
              <a:t>‹#›</a:t>
            </a:fld>
            <a:endParaRPr lang="en-IN"/>
          </a:p>
        </p:txBody>
      </p:sp>
    </p:spTree>
    <p:extLst>
      <p:ext uri="{BB962C8B-B14F-4D97-AF65-F5344CB8AC3E}">
        <p14:creationId xmlns:p14="http://schemas.microsoft.com/office/powerpoint/2010/main" val="196802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AEDBF0-3470-4CDF-A621-668BD7F98B6C}"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043862-9E7D-4109-B6E4-B16271DA2B8A}" type="slidenum">
              <a:rPr lang="en-IN" smtClean="0"/>
              <a:t>‹#›</a:t>
            </a:fld>
            <a:endParaRPr lang="en-IN"/>
          </a:p>
        </p:txBody>
      </p:sp>
    </p:spTree>
    <p:extLst>
      <p:ext uri="{BB962C8B-B14F-4D97-AF65-F5344CB8AC3E}">
        <p14:creationId xmlns:p14="http://schemas.microsoft.com/office/powerpoint/2010/main" val="166594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AEDBF0-3470-4CDF-A621-668BD7F98B6C}" type="datetimeFigureOut">
              <a:rPr lang="en-IN" smtClean="0"/>
              <a:t>07-07-2022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43862-9E7D-4109-B6E4-B16271DA2B8A}" type="slidenum">
              <a:rPr lang="en-IN" smtClean="0"/>
              <a:t>‹#›</a:t>
            </a:fld>
            <a:endParaRPr lang="en-IN"/>
          </a:p>
        </p:txBody>
      </p:sp>
    </p:spTree>
    <p:extLst>
      <p:ext uri="{BB962C8B-B14F-4D97-AF65-F5344CB8AC3E}">
        <p14:creationId xmlns:p14="http://schemas.microsoft.com/office/powerpoint/2010/main" val="3366585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8</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3378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/*calculating the </a:t>
            </a:r>
            <a:r>
              <a:rPr lang="en-IN" dirty="0" err="1"/>
              <a:t>euclidean</a:t>
            </a:r>
            <a:r>
              <a:rPr lang="en-IN" dirty="0"/>
              <a:t> distance using a functional interface */</a:t>
            </a:r>
            <a:br>
              <a:rPr lang="en-IN" dirty="0"/>
            </a:br>
            <a:endParaRPr lang="en-IN" dirty="0"/>
          </a:p>
        </p:txBody>
      </p:sp>
      <p:sp>
        <p:nvSpPr>
          <p:cNvPr id="3" name="Content Placeholder 2"/>
          <p:cNvSpPr>
            <a:spLocks noGrp="1"/>
          </p:cNvSpPr>
          <p:nvPr>
            <p:ph sz="half" idx="1"/>
          </p:nvPr>
        </p:nvSpPr>
        <p:spPr>
          <a:xfrm>
            <a:off x="499781" y="2290439"/>
            <a:ext cx="3939054" cy="4300108"/>
          </a:xfrm>
        </p:spPr>
        <p:txBody>
          <a:bodyPr>
            <a:normAutofit fontScale="70000" lnSpcReduction="20000"/>
          </a:bodyPr>
          <a:lstStyle/>
          <a:p>
            <a:r>
              <a:rPr lang="en-IN" dirty="0" smtClean="0"/>
              <a:t>import </a:t>
            </a:r>
            <a:r>
              <a:rPr lang="en-IN" dirty="0" err="1"/>
              <a:t>java.lang.Math</a:t>
            </a:r>
            <a:r>
              <a:rPr lang="en-IN" dirty="0"/>
              <a:t>.*;</a:t>
            </a:r>
          </a:p>
          <a:p>
            <a:r>
              <a:rPr lang="en-IN" dirty="0"/>
              <a:t>interface </a:t>
            </a:r>
            <a:r>
              <a:rPr lang="en-IN" dirty="0" err="1"/>
              <a:t>euclidean</a:t>
            </a:r>
            <a:r>
              <a:rPr lang="en-IN" dirty="0"/>
              <a:t>{</a:t>
            </a:r>
          </a:p>
          <a:p>
            <a:r>
              <a:rPr lang="en-IN" dirty="0" smtClean="0"/>
              <a:t>double </a:t>
            </a:r>
            <a:r>
              <a:rPr lang="en-IN" dirty="0" err="1"/>
              <a:t>dist</a:t>
            </a:r>
            <a:r>
              <a:rPr lang="en-IN" dirty="0"/>
              <a:t>(Double x1,Double x2,Double y1,Double y2);</a:t>
            </a:r>
          </a:p>
          <a:p>
            <a:r>
              <a:rPr lang="en-IN" dirty="0" smtClean="0"/>
              <a:t>}</a:t>
            </a:r>
            <a:endParaRPr lang="en-IN" dirty="0"/>
          </a:p>
        </p:txBody>
      </p:sp>
      <p:sp>
        <p:nvSpPr>
          <p:cNvPr id="5" name="Content Placeholder 4"/>
          <p:cNvSpPr>
            <a:spLocks noGrp="1"/>
          </p:cNvSpPr>
          <p:nvPr>
            <p:ph sz="half" idx="2"/>
          </p:nvPr>
        </p:nvSpPr>
        <p:spPr>
          <a:xfrm>
            <a:off x="5089968" y="1930400"/>
            <a:ext cx="5714156" cy="4372746"/>
          </a:xfrm>
        </p:spPr>
        <p:txBody>
          <a:bodyPr>
            <a:normAutofit fontScale="70000" lnSpcReduction="20000"/>
          </a:bodyPr>
          <a:lstStyle/>
          <a:p>
            <a:endParaRPr lang="en-IN" dirty="0"/>
          </a:p>
          <a:p>
            <a:r>
              <a:rPr lang="en-IN" dirty="0"/>
              <a:t>class </a:t>
            </a:r>
            <a:r>
              <a:rPr lang="en-IN" dirty="0" err="1"/>
              <a:t>dist_main</a:t>
            </a:r>
            <a:r>
              <a:rPr lang="en-IN" dirty="0"/>
              <a:t>{</a:t>
            </a:r>
          </a:p>
          <a:p>
            <a:r>
              <a:rPr lang="en-IN" dirty="0"/>
              <a:t>public static void main(String [] </a:t>
            </a:r>
            <a:r>
              <a:rPr lang="en-IN" dirty="0" err="1"/>
              <a:t>args</a:t>
            </a:r>
            <a:r>
              <a:rPr lang="en-IN" dirty="0"/>
              <a:t>){</a:t>
            </a:r>
          </a:p>
          <a:p>
            <a:endParaRPr lang="en-IN" dirty="0"/>
          </a:p>
          <a:p>
            <a:r>
              <a:rPr lang="en-IN" dirty="0" err="1"/>
              <a:t>euclidean</a:t>
            </a:r>
            <a:r>
              <a:rPr lang="en-IN" dirty="0"/>
              <a:t> e1;</a:t>
            </a:r>
          </a:p>
          <a:p>
            <a:r>
              <a:rPr lang="en-IN" dirty="0"/>
              <a:t>e1=(x1,y1,x2,y2)-&gt;</a:t>
            </a:r>
            <a:r>
              <a:rPr lang="en-IN" dirty="0" err="1"/>
              <a:t>Math.sqrt</a:t>
            </a:r>
            <a:r>
              <a:rPr lang="en-IN" dirty="0"/>
              <a:t>((x1-x2)*(x1-x2)+(y1-y2)*(y1-y2));</a:t>
            </a:r>
          </a:p>
          <a:p>
            <a:r>
              <a:rPr lang="en-IN" dirty="0" err="1"/>
              <a:t>System.out.println</a:t>
            </a:r>
            <a:r>
              <a:rPr lang="en-IN" dirty="0"/>
              <a:t>("The </a:t>
            </a:r>
            <a:r>
              <a:rPr lang="en-IN" dirty="0" err="1"/>
              <a:t>euclidean</a:t>
            </a:r>
            <a:r>
              <a:rPr lang="en-IN" dirty="0"/>
              <a:t> distance:"+e1.dist(</a:t>
            </a:r>
            <a:r>
              <a:rPr lang="en-IN" dirty="0" err="1"/>
              <a:t>Double.parseDouble</a:t>
            </a:r>
            <a:r>
              <a:rPr lang="en-IN" dirty="0"/>
              <a:t>(</a:t>
            </a:r>
            <a:r>
              <a:rPr lang="en-IN" dirty="0" err="1"/>
              <a:t>args</a:t>
            </a:r>
            <a:r>
              <a:rPr lang="en-IN" dirty="0"/>
              <a:t>[0]),</a:t>
            </a:r>
            <a:r>
              <a:rPr lang="en-IN" dirty="0" err="1"/>
              <a:t>Double.parseDouble</a:t>
            </a:r>
            <a:r>
              <a:rPr lang="en-IN" dirty="0"/>
              <a:t>(</a:t>
            </a:r>
            <a:r>
              <a:rPr lang="en-IN" dirty="0" err="1"/>
              <a:t>args</a:t>
            </a:r>
            <a:r>
              <a:rPr lang="en-IN" dirty="0"/>
              <a:t>[1]),</a:t>
            </a:r>
            <a:r>
              <a:rPr lang="en-IN" dirty="0" err="1"/>
              <a:t>Double.parseDouble</a:t>
            </a:r>
            <a:r>
              <a:rPr lang="en-IN" dirty="0"/>
              <a:t>(</a:t>
            </a:r>
            <a:r>
              <a:rPr lang="en-IN" dirty="0" err="1"/>
              <a:t>args</a:t>
            </a:r>
            <a:r>
              <a:rPr lang="en-IN" dirty="0"/>
              <a:t>[2]),</a:t>
            </a:r>
            <a:r>
              <a:rPr lang="en-IN" dirty="0" err="1"/>
              <a:t>Double.parseDouble</a:t>
            </a:r>
            <a:r>
              <a:rPr lang="en-IN" dirty="0"/>
              <a:t>(</a:t>
            </a:r>
            <a:r>
              <a:rPr lang="en-IN" dirty="0" err="1"/>
              <a:t>args</a:t>
            </a:r>
            <a:r>
              <a:rPr lang="en-IN" dirty="0"/>
              <a:t>[3])));</a:t>
            </a:r>
          </a:p>
          <a:p>
            <a:endParaRPr lang="en-IN" dirty="0"/>
          </a:p>
          <a:p>
            <a:r>
              <a:rPr lang="en-IN" dirty="0"/>
              <a:t>}</a:t>
            </a:r>
          </a:p>
          <a:p>
            <a:r>
              <a:rPr lang="en-IN" dirty="0"/>
              <a:t>}</a:t>
            </a:r>
          </a:p>
        </p:txBody>
      </p:sp>
    </p:spTree>
    <p:extLst>
      <p:ext uri="{BB962C8B-B14F-4D97-AF65-F5344CB8AC3E}">
        <p14:creationId xmlns:p14="http://schemas.microsoft.com/office/powerpoint/2010/main" val="264148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5" name="Picture 4"/>
          <p:cNvPicPr>
            <a:picLocks noChangeAspect="1"/>
          </p:cNvPicPr>
          <p:nvPr/>
        </p:nvPicPr>
        <p:blipFill>
          <a:blip r:embed="rId2"/>
          <a:stretch>
            <a:fillRect/>
          </a:stretch>
        </p:blipFill>
        <p:spPr>
          <a:xfrm>
            <a:off x="677334" y="1994839"/>
            <a:ext cx="10625766" cy="3713503"/>
          </a:xfrm>
          <a:prstGeom prst="rect">
            <a:avLst/>
          </a:prstGeom>
        </p:spPr>
      </p:pic>
    </p:spTree>
    <p:extLst>
      <p:ext uri="{BB962C8B-B14F-4D97-AF65-F5344CB8AC3E}">
        <p14:creationId xmlns:p14="http://schemas.microsoft.com/office/powerpoint/2010/main" val="1433796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Multicasting</a:t>
            </a:r>
            <a:endParaRPr lang="en-IN" dirty="0"/>
          </a:p>
        </p:txBody>
      </p:sp>
      <p:sp>
        <p:nvSpPr>
          <p:cNvPr id="4" name="Content Placeholder 3"/>
          <p:cNvSpPr>
            <a:spLocks noGrp="1"/>
          </p:cNvSpPr>
          <p:nvPr>
            <p:ph idx="1"/>
          </p:nvPr>
        </p:nvSpPr>
        <p:spPr/>
        <p:txBody>
          <a:bodyPr>
            <a:normAutofit fontScale="55000" lnSpcReduction="20000"/>
          </a:bodyPr>
          <a:lstStyle/>
          <a:p>
            <a:r>
              <a:rPr lang="en-IN" dirty="0" smtClean="0"/>
              <a:t>interface op{</a:t>
            </a:r>
          </a:p>
          <a:p>
            <a:r>
              <a:rPr lang="en-IN" dirty="0" smtClean="0"/>
              <a:t>double </a:t>
            </a:r>
            <a:r>
              <a:rPr lang="en-IN" dirty="0" err="1" smtClean="0"/>
              <a:t>math_op</a:t>
            </a:r>
            <a:r>
              <a:rPr lang="en-IN" dirty="0" smtClean="0"/>
              <a:t>(Double x, Double y);</a:t>
            </a:r>
          </a:p>
          <a:p>
            <a:r>
              <a:rPr lang="en-IN" dirty="0" smtClean="0"/>
              <a:t>}</a:t>
            </a:r>
          </a:p>
          <a:p>
            <a:r>
              <a:rPr lang="en-IN" dirty="0" smtClean="0"/>
              <a:t>class </a:t>
            </a:r>
            <a:r>
              <a:rPr lang="en-IN" dirty="0" err="1" smtClean="0"/>
              <a:t>op_main</a:t>
            </a:r>
            <a:r>
              <a:rPr lang="en-IN" dirty="0" smtClean="0"/>
              <a:t>{</a:t>
            </a:r>
          </a:p>
          <a:p>
            <a:r>
              <a:rPr lang="en-IN" dirty="0" smtClean="0"/>
              <a:t>public static void main(String [] </a:t>
            </a:r>
            <a:r>
              <a:rPr lang="en-IN" dirty="0" err="1" smtClean="0"/>
              <a:t>args</a:t>
            </a:r>
            <a:r>
              <a:rPr lang="en-IN" dirty="0" smtClean="0"/>
              <a:t>){</a:t>
            </a:r>
          </a:p>
          <a:p>
            <a:endParaRPr lang="en-IN" dirty="0" smtClean="0"/>
          </a:p>
          <a:p>
            <a:r>
              <a:rPr lang="en-IN" dirty="0" smtClean="0"/>
              <a:t>op o1=(</a:t>
            </a:r>
            <a:r>
              <a:rPr lang="en-IN" dirty="0" err="1" smtClean="0"/>
              <a:t>x,y</a:t>
            </a:r>
            <a:r>
              <a:rPr lang="en-IN" dirty="0" smtClean="0"/>
              <a:t>)-&gt;(</a:t>
            </a:r>
            <a:r>
              <a:rPr lang="en-IN" dirty="0" err="1" smtClean="0"/>
              <a:t>x+y</a:t>
            </a:r>
            <a:r>
              <a:rPr lang="en-IN" dirty="0" smtClean="0"/>
              <a:t>);</a:t>
            </a:r>
          </a:p>
          <a:p>
            <a:r>
              <a:rPr lang="en-IN" dirty="0" err="1" smtClean="0"/>
              <a:t>System.out.println</a:t>
            </a:r>
            <a:r>
              <a:rPr lang="en-IN" dirty="0" smtClean="0"/>
              <a:t>("The sum of x and y is"+o1.math_op(</a:t>
            </a:r>
            <a:r>
              <a:rPr lang="en-IN" dirty="0" err="1" smtClean="0"/>
              <a:t>Double.parseDouble</a:t>
            </a:r>
            <a:r>
              <a:rPr lang="en-IN" dirty="0" smtClean="0"/>
              <a:t>(</a:t>
            </a:r>
            <a:r>
              <a:rPr lang="en-IN" dirty="0" err="1" smtClean="0"/>
              <a:t>args</a:t>
            </a:r>
            <a:r>
              <a:rPr lang="en-IN" dirty="0" smtClean="0"/>
              <a:t>[0]),</a:t>
            </a:r>
            <a:r>
              <a:rPr lang="en-IN" dirty="0" err="1" smtClean="0"/>
              <a:t>Double.parseDouble</a:t>
            </a:r>
            <a:r>
              <a:rPr lang="en-IN" dirty="0" smtClean="0"/>
              <a:t>(</a:t>
            </a:r>
            <a:r>
              <a:rPr lang="en-IN" dirty="0" err="1" smtClean="0"/>
              <a:t>args</a:t>
            </a:r>
            <a:r>
              <a:rPr lang="en-IN" dirty="0" smtClean="0"/>
              <a:t>[1])));</a:t>
            </a:r>
          </a:p>
          <a:p>
            <a:r>
              <a:rPr lang="en-IN" dirty="0" smtClean="0"/>
              <a:t>op o2=(</a:t>
            </a:r>
            <a:r>
              <a:rPr lang="en-IN" dirty="0" err="1" smtClean="0"/>
              <a:t>x,y</a:t>
            </a:r>
            <a:r>
              <a:rPr lang="en-IN" dirty="0" smtClean="0"/>
              <a:t>)-&gt;(x-y);</a:t>
            </a:r>
          </a:p>
          <a:p>
            <a:r>
              <a:rPr lang="en-IN" dirty="0" err="1" smtClean="0"/>
              <a:t>System.out.println</a:t>
            </a:r>
            <a:r>
              <a:rPr lang="en-IN" dirty="0" smtClean="0"/>
              <a:t>("The difference of x and y is"+o2.math_op(</a:t>
            </a:r>
            <a:r>
              <a:rPr lang="en-IN" dirty="0" err="1" smtClean="0"/>
              <a:t>Double.parseDouble</a:t>
            </a:r>
            <a:r>
              <a:rPr lang="en-IN" dirty="0" smtClean="0"/>
              <a:t>(</a:t>
            </a:r>
            <a:r>
              <a:rPr lang="en-IN" dirty="0" err="1" smtClean="0"/>
              <a:t>args</a:t>
            </a:r>
            <a:r>
              <a:rPr lang="en-IN" dirty="0" smtClean="0"/>
              <a:t>[0]),</a:t>
            </a:r>
            <a:r>
              <a:rPr lang="en-IN" dirty="0" err="1" smtClean="0"/>
              <a:t>Double.parseDouble</a:t>
            </a:r>
            <a:r>
              <a:rPr lang="en-IN" dirty="0" smtClean="0"/>
              <a:t>(</a:t>
            </a:r>
            <a:r>
              <a:rPr lang="en-IN" dirty="0" err="1" smtClean="0"/>
              <a:t>args</a:t>
            </a:r>
            <a:r>
              <a:rPr lang="en-IN" dirty="0" smtClean="0"/>
              <a:t>[1])));</a:t>
            </a:r>
          </a:p>
          <a:p>
            <a:r>
              <a:rPr lang="en-IN" dirty="0" smtClean="0"/>
              <a:t>op o3=(</a:t>
            </a:r>
            <a:r>
              <a:rPr lang="en-IN" dirty="0" err="1" smtClean="0"/>
              <a:t>x,y</a:t>
            </a:r>
            <a:r>
              <a:rPr lang="en-IN" dirty="0" smtClean="0"/>
              <a:t>)-&gt;(x*y);</a:t>
            </a:r>
          </a:p>
          <a:p>
            <a:r>
              <a:rPr lang="en-IN" dirty="0" err="1" smtClean="0"/>
              <a:t>System.out.println</a:t>
            </a:r>
            <a:r>
              <a:rPr lang="en-IN" dirty="0" smtClean="0"/>
              <a:t>("The product of x and y is"+o3.math_op(</a:t>
            </a:r>
            <a:r>
              <a:rPr lang="en-IN" dirty="0" err="1" smtClean="0"/>
              <a:t>Double.parseDouble</a:t>
            </a:r>
            <a:r>
              <a:rPr lang="en-IN" dirty="0" smtClean="0"/>
              <a:t>(</a:t>
            </a:r>
            <a:r>
              <a:rPr lang="en-IN" dirty="0" err="1" smtClean="0"/>
              <a:t>args</a:t>
            </a:r>
            <a:r>
              <a:rPr lang="en-IN" dirty="0" smtClean="0"/>
              <a:t>[0]),</a:t>
            </a:r>
            <a:r>
              <a:rPr lang="en-IN" dirty="0" err="1" smtClean="0"/>
              <a:t>Double.parseDouble</a:t>
            </a:r>
            <a:r>
              <a:rPr lang="en-IN" dirty="0" smtClean="0"/>
              <a:t>(</a:t>
            </a:r>
            <a:r>
              <a:rPr lang="en-IN" dirty="0" err="1" smtClean="0"/>
              <a:t>args</a:t>
            </a:r>
            <a:r>
              <a:rPr lang="en-IN" dirty="0" smtClean="0"/>
              <a:t>[1])));</a:t>
            </a:r>
          </a:p>
          <a:p>
            <a:r>
              <a:rPr lang="en-IN" dirty="0" smtClean="0"/>
              <a:t>}</a:t>
            </a:r>
          </a:p>
          <a:p>
            <a:r>
              <a:rPr lang="en-IN" dirty="0" smtClean="0"/>
              <a:t>}</a:t>
            </a:r>
            <a:endParaRPr lang="en-IN" dirty="0"/>
          </a:p>
        </p:txBody>
      </p:sp>
    </p:spTree>
    <p:extLst>
      <p:ext uri="{BB962C8B-B14F-4D97-AF65-F5344CB8AC3E}">
        <p14:creationId xmlns:p14="http://schemas.microsoft.com/office/powerpoint/2010/main" val="61047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4" name="Picture 3"/>
          <p:cNvPicPr>
            <a:picLocks noChangeAspect="1"/>
          </p:cNvPicPr>
          <p:nvPr/>
        </p:nvPicPr>
        <p:blipFill>
          <a:blip r:embed="rId2"/>
          <a:stretch>
            <a:fillRect/>
          </a:stretch>
        </p:blipFill>
        <p:spPr>
          <a:xfrm>
            <a:off x="747805" y="1915357"/>
            <a:ext cx="7820025" cy="4572000"/>
          </a:xfrm>
          <a:prstGeom prst="rect">
            <a:avLst/>
          </a:prstGeom>
        </p:spPr>
      </p:pic>
    </p:spTree>
    <p:extLst>
      <p:ext uri="{BB962C8B-B14F-4D97-AF65-F5344CB8AC3E}">
        <p14:creationId xmlns:p14="http://schemas.microsoft.com/office/powerpoint/2010/main" val="1902244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Method References</a:t>
            </a:r>
            <a:br>
              <a:rPr lang="en-IN" dirty="0" smtClean="0"/>
            </a:br>
            <a:endParaRPr lang="en-IN" dirty="0"/>
          </a:p>
        </p:txBody>
      </p:sp>
      <p:sp>
        <p:nvSpPr>
          <p:cNvPr id="3" name="Content Placeholder 2"/>
          <p:cNvSpPr>
            <a:spLocks noGrp="1"/>
          </p:cNvSpPr>
          <p:nvPr>
            <p:ph idx="1"/>
          </p:nvPr>
        </p:nvSpPr>
        <p:spPr/>
        <p:txBody>
          <a:bodyPr>
            <a:normAutofit/>
          </a:bodyPr>
          <a:lstStyle/>
          <a:p>
            <a:r>
              <a:rPr lang="en-US" sz="3200" dirty="0" smtClean="0"/>
              <a:t>Java provides a new feature called method reference in Java 8. </a:t>
            </a:r>
          </a:p>
          <a:p>
            <a:r>
              <a:rPr lang="en-US" sz="3200" dirty="0" smtClean="0"/>
              <a:t>Method reference is used to refer method of functional interface. </a:t>
            </a:r>
          </a:p>
          <a:p>
            <a:r>
              <a:rPr lang="en-US" sz="3200" dirty="0" smtClean="0"/>
              <a:t>It is compact and easy form of lambda expression. </a:t>
            </a:r>
          </a:p>
          <a:p>
            <a:r>
              <a:rPr lang="en-US" sz="3200" dirty="0" smtClean="0"/>
              <a:t>Each time when you are using lambda expression to just referring a method, you can replace your lambda expression with method reference. </a:t>
            </a:r>
            <a:endParaRPr lang="en-IN" sz="3200" dirty="0"/>
          </a:p>
        </p:txBody>
      </p:sp>
    </p:spTree>
    <p:extLst>
      <p:ext uri="{BB962C8B-B14F-4D97-AF65-F5344CB8AC3E}">
        <p14:creationId xmlns:p14="http://schemas.microsoft.com/office/powerpoint/2010/main" val="2443627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method reference</a:t>
            </a:r>
            <a:endParaRPr lang="en-IN" dirty="0"/>
          </a:p>
        </p:txBody>
      </p:sp>
      <p:sp>
        <p:nvSpPr>
          <p:cNvPr id="3" name="Content Placeholder 2"/>
          <p:cNvSpPr>
            <a:spLocks noGrp="1"/>
          </p:cNvSpPr>
          <p:nvPr>
            <p:ph sz="half" idx="1"/>
          </p:nvPr>
        </p:nvSpPr>
        <p:spPr/>
        <p:txBody>
          <a:bodyPr>
            <a:normAutofit fontScale="62500" lnSpcReduction="20000"/>
          </a:bodyPr>
          <a:lstStyle/>
          <a:p>
            <a:r>
              <a:rPr lang="en-IN" dirty="0"/>
              <a:t>interface </a:t>
            </a:r>
            <a:r>
              <a:rPr lang="en-IN" dirty="0" err="1"/>
              <a:t>len</a:t>
            </a:r>
            <a:r>
              <a:rPr lang="en-IN" dirty="0"/>
              <a:t>{</a:t>
            </a:r>
          </a:p>
          <a:p>
            <a:r>
              <a:rPr lang="en-IN" dirty="0" err="1" smtClean="0"/>
              <a:t>int</a:t>
            </a:r>
            <a:r>
              <a:rPr lang="en-IN" dirty="0" smtClean="0"/>
              <a:t> </a:t>
            </a:r>
            <a:r>
              <a:rPr lang="en-IN" dirty="0" err="1"/>
              <a:t>strlen</a:t>
            </a:r>
            <a:r>
              <a:rPr lang="en-IN" dirty="0"/>
              <a:t>(String x);</a:t>
            </a:r>
          </a:p>
          <a:p>
            <a:r>
              <a:rPr lang="en-IN" dirty="0"/>
              <a:t>}</a:t>
            </a:r>
          </a:p>
          <a:p>
            <a:r>
              <a:rPr lang="en-IN" dirty="0" smtClean="0"/>
              <a:t>class </a:t>
            </a:r>
            <a:r>
              <a:rPr lang="en-IN" dirty="0" err="1"/>
              <a:t>strlen_main</a:t>
            </a:r>
            <a:r>
              <a:rPr lang="en-IN" dirty="0"/>
              <a:t>{</a:t>
            </a:r>
          </a:p>
          <a:p>
            <a:r>
              <a:rPr lang="en-IN" dirty="0" smtClean="0"/>
              <a:t>static </a:t>
            </a:r>
            <a:r>
              <a:rPr lang="en-IN" dirty="0" err="1"/>
              <a:t>int</a:t>
            </a:r>
            <a:r>
              <a:rPr lang="en-IN" dirty="0"/>
              <a:t> </a:t>
            </a:r>
            <a:r>
              <a:rPr lang="en-IN" dirty="0" err="1"/>
              <a:t>strlen_new</a:t>
            </a:r>
            <a:r>
              <a:rPr lang="en-IN" dirty="0"/>
              <a:t>(String x){</a:t>
            </a:r>
          </a:p>
          <a:p>
            <a:r>
              <a:rPr lang="en-IN" dirty="0" err="1" smtClean="0"/>
              <a:t>int</a:t>
            </a:r>
            <a:r>
              <a:rPr lang="en-IN" dirty="0" smtClean="0"/>
              <a:t> </a:t>
            </a:r>
            <a:r>
              <a:rPr lang="en-IN" dirty="0"/>
              <a:t>count=0;</a:t>
            </a:r>
          </a:p>
          <a:p>
            <a:r>
              <a:rPr lang="en-IN" dirty="0" err="1"/>
              <a:t>int</a:t>
            </a:r>
            <a:r>
              <a:rPr lang="en-IN" dirty="0"/>
              <a:t> </a:t>
            </a:r>
            <a:r>
              <a:rPr lang="en-IN" dirty="0" err="1"/>
              <a:t>i</a:t>
            </a:r>
            <a:r>
              <a:rPr lang="en-IN" dirty="0"/>
              <a:t>=0;</a:t>
            </a:r>
          </a:p>
          <a:p>
            <a:r>
              <a:rPr lang="en-IN" dirty="0"/>
              <a:t>while(</a:t>
            </a:r>
            <a:r>
              <a:rPr lang="en-IN" dirty="0" err="1"/>
              <a:t>x.charAt</a:t>
            </a:r>
            <a:r>
              <a:rPr lang="en-IN" dirty="0"/>
              <a:t>(</a:t>
            </a:r>
            <a:r>
              <a:rPr lang="en-IN" dirty="0" err="1"/>
              <a:t>i</a:t>
            </a:r>
            <a:r>
              <a:rPr lang="en-IN" dirty="0"/>
              <a:t>)!='\n'){</a:t>
            </a:r>
          </a:p>
          <a:p>
            <a:r>
              <a:rPr lang="en-IN" dirty="0" err="1"/>
              <a:t>i</a:t>
            </a:r>
            <a:r>
              <a:rPr lang="en-IN" dirty="0"/>
              <a:t>++;</a:t>
            </a:r>
          </a:p>
          <a:p>
            <a:r>
              <a:rPr lang="en-IN" dirty="0"/>
              <a:t>count++;</a:t>
            </a:r>
          </a:p>
          <a:p>
            <a:r>
              <a:rPr lang="en-IN" dirty="0"/>
              <a:t>}</a:t>
            </a:r>
          </a:p>
          <a:p>
            <a:r>
              <a:rPr lang="en-IN" dirty="0"/>
              <a:t>return count;</a:t>
            </a:r>
          </a:p>
          <a:p>
            <a:r>
              <a:rPr lang="en-IN" dirty="0" smtClean="0"/>
              <a:t>}</a:t>
            </a:r>
            <a:endParaRPr lang="en-IN" dirty="0"/>
          </a:p>
        </p:txBody>
      </p:sp>
      <p:sp>
        <p:nvSpPr>
          <p:cNvPr id="5" name="Content Placeholder 4"/>
          <p:cNvSpPr>
            <a:spLocks noGrp="1"/>
          </p:cNvSpPr>
          <p:nvPr>
            <p:ph sz="half" idx="2"/>
          </p:nvPr>
        </p:nvSpPr>
        <p:spPr>
          <a:xfrm>
            <a:off x="5178490" y="1825625"/>
            <a:ext cx="6063343" cy="3810065"/>
          </a:xfrm>
        </p:spPr>
        <p:txBody>
          <a:bodyPr>
            <a:normAutofit fontScale="62500" lnSpcReduction="20000"/>
          </a:bodyPr>
          <a:lstStyle/>
          <a:p>
            <a:r>
              <a:rPr lang="en-IN" dirty="0"/>
              <a:t>public static void main(String [] </a:t>
            </a:r>
            <a:r>
              <a:rPr lang="en-IN" dirty="0" err="1"/>
              <a:t>args</a:t>
            </a:r>
            <a:r>
              <a:rPr lang="en-IN" dirty="0"/>
              <a:t>){</a:t>
            </a:r>
          </a:p>
          <a:p>
            <a:pPr lvl="1"/>
            <a:r>
              <a:rPr lang="en-IN" dirty="0" err="1"/>
              <a:t>len</a:t>
            </a:r>
            <a:r>
              <a:rPr lang="en-IN" dirty="0"/>
              <a:t> l;</a:t>
            </a:r>
          </a:p>
          <a:p>
            <a:pPr lvl="1"/>
            <a:r>
              <a:rPr lang="en-IN" dirty="0"/>
              <a:t>l=</a:t>
            </a:r>
            <a:r>
              <a:rPr lang="en-IN" dirty="0" err="1"/>
              <a:t>strlen_main</a:t>
            </a:r>
            <a:r>
              <a:rPr lang="en-IN" dirty="0"/>
              <a:t>::</a:t>
            </a:r>
            <a:r>
              <a:rPr lang="en-IN" dirty="0" err="1"/>
              <a:t>strlen_new</a:t>
            </a:r>
            <a:r>
              <a:rPr lang="en-IN" dirty="0"/>
              <a:t>;</a:t>
            </a:r>
          </a:p>
          <a:p>
            <a:pPr lvl="1"/>
            <a:r>
              <a:rPr lang="en-IN" dirty="0"/>
              <a:t>String x="Mumbai is a beautiful city\n";</a:t>
            </a:r>
          </a:p>
          <a:p>
            <a:pPr lvl="1"/>
            <a:r>
              <a:rPr lang="en-IN" dirty="0" err="1"/>
              <a:t>int</a:t>
            </a:r>
            <a:r>
              <a:rPr lang="en-IN" dirty="0"/>
              <a:t> length=</a:t>
            </a:r>
            <a:r>
              <a:rPr lang="en-IN" dirty="0" err="1"/>
              <a:t>l.strlen</a:t>
            </a:r>
            <a:r>
              <a:rPr lang="en-IN" dirty="0"/>
              <a:t>(x);</a:t>
            </a:r>
          </a:p>
          <a:p>
            <a:pPr lvl="1"/>
            <a:r>
              <a:rPr lang="en-IN" dirty="0" err="1"/>
              <a:t>System.out.println</a:t>
            </a:r>
            <a:r>
              <a:rPr lang="en-IN" dirty="0"/>
              <a:t>(" The length of the string ," +x + " is:"+length);</a:t>
            </a:r>
          </a:p>
          <a:p>
            <a:r>
              <a:rPr lang="en-IN" dirty="0"/>
              <a:t>}</a:t>
            </a:r>
          </a:p>
          <a:p>
            <a:r>
              <a:rPr lang="en-IN" dirty="0"/>
              <a:t>}</a:t>
            </a:r>
          </a:p>
        </p:txBody>
      </p:sp>
      <p:pic>
        <p:nvPicPr>
          <p:cNvPr id="6" name="Picture 5"/>
          <p:cNvPicPr>
            <a:picLocks noChangeAspect="1"/>
          </p:cNvPicPr>
          <p:nvPr/>
        </p:nvPicPr>
        <p:blipFill>
          <a:blip r:embed="rId2"/>
          <a:stretch>
            <a:fillRect/>
          </a:stretch>
        </p:blipFill>
        <p:spPr>
          <a:xfrm>
            <a:off x="5958374" y="3623168"/>
            <a:ext cx="5344886" cy="2460439"/>
          </a:xfrm>
          <a:prstGeom prst="rect">
            <a:avLst/>
          </a:prstGeom>
        </p:spPr>
      </p:pic>
    </p:spTree>
    <p:extLst>
      <p:ext uri="{BB962C8B-B14F-4D97-AF65-F5344CB8AC3E}">
        <p14:creationId xmlns:p14="http://schemas.microsoft.com/office/powerpoint/2010/main" val="3766728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 Functional Interfaces</a:t>
            </a:r>
            <a:endParaRPr lang="en-US" dirty="0"/>
          </a:p>
        </p:txBody>
      </p:sp>
      <p:sp>
        <p:nvSpPr>
          <p:cNvPr id="6" name="Content Placeholder 5"/>
          <p:cNvSpPr>
            <a:spLocks noGrp="1"/>
          </p:cNvSpPr>
          <p:nvPr>
            <p:ph idx="1"/>
          </p:nvPr>
        </p:nvSpPr>
        <p:spPr/>
        <p:txBody>
          <a:bodyPr/>
          <a:lstStyle/>
          <a:p>
            <a:r>
              <a:rPr lang="en-US" dirty="0" smtClean="0"/>
              <a:t>An </a:t>
            </a:r>
            <a:r>
              <a:rPr lang="en-US" dirty="0"/>
              <a:t>Interface that contains exactly one abstract method is known as functional interface. </a:t>
            </a:r>
            <a:endParaRPr lang="en-US" dirty="0" smtClean="0"/>
          </a:p>
          <a:p>
            <a:r>
              <a:rPr lang="en-US" dirty="0" smtClean="0"/>
              <a:t>It </a:t>
            </a:r>
            <a:r>
              <a:rPr lang="en-US" dirty="0"/>
              <a:t>can have any number of default, static methods but can contain only one abstract method. </a:t>
            </a:r>
            <a:endParaRPr lang="en-US" dirty="0" smtClean="0"/>
          </a:p>
          <a:p>
            <a:r>
              <a:rPr lang="en-US" dirty="0" smtClean="0"/>
              <a:t>It </a:t>
            </a:r>
            <a:r>
              <a:rPr lang="en-US" dirty="0"/>
              <a:t>can also declare methods of object class.</a:t>
            </a:r>
          </a:p>
          <a:p>
            <a:r>
              <a:rPr lang="en-US" dirty="0" smtClean="0"/>
              <a:t>Functional </a:t>
            </a:r>
            <a:r>
              <a:rPr lang="en-US" dirty="0"/>
              <a:t>Interface is also known as Single Abstract Method Interfaces or SAM Interfaces. </a:t>
            </a:r>
            <a:endParaRPr lang="en-US" dirty="0" smtClean="0"/>
          </a:p>
          <a:p>
            <a:r>
              <a:rPr lang="en-US" dirty="0" smtClean="0"/>
              <a:t>It </a:t>
            </a:r>
            <a:r>
              <a:rPr lang="en-US" dirty="0"/>
              <a:t>is a new feature in Java, which helps to achieve functional programming approach.</a:t>
            </a:r>
            <a:endParaRPr lang="en-IN" dirty="0"/>
          </a:p>
        </p:txBody>
      </p:sp>
    </p:spTree>
    <p:extLst>
      <p:ext uri="{BB962C8B-B14F-4D97-AF65-F5344CB8AC3E}">
        <p14:creationId xmlns:p14="http://schemas.microsoft.com/office/powerpoint/2010/main" val="1893635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IN" dirty="0"/>
          </a:p>
        </p:txBody>
      </p:sp>
      <p:sp>
        <p:nvSpPr>
          <p:cNvPr id="6" name="Subtitle 5"/>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7053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interviewbit.com/blog/wp-content/uploads/2021/12/Features-of-Java-8-1024x5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23" y="480642"/>
            <a:ext cx="975360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56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IN" dirty="0"/>
          </a:p>
        </p:txBody>
      </p:sp>
      <p:sp>
        <p:nvSpPr>
          <p:cNvPr id="3" name="Content Placeholder 2"/>
          <p:cNvSpPr>
            <a:spLocks noGrp="1"/>
          </p:cNvSpPr>
          <p:nvPr>
            <p:ph idx="1"/>
          </p:nvPr>
        </p:nvSpPr>
        <p:spPr/>
        <p:txBody>
          <a:bodyPr>
            <a:normAutofit/>
          </a:bodyPr>
          <a:lstStyle/>
          <a:p>
            <a:r>
              <a:rPr lang="en-US" sz="3200" dirty="0" smtClean="0"/>
              <a:t>A lambda expression is a short block of code which takes in parameters and returns a value. </a:t>
            </a:r>
          </a:p>
          <a:p>
            <a:r>
              <a:rPr lang="en-US" sz="3200" dirty="0" smtClean="0"/>
              <a:t>Lambda expressions are similar to methods, but they do not need a name and they can be implemented right in the body of a method.</a:t>
            </a:r>
            <a:endParaRPr lang="en-IN" sz="3200" dirty="0"/>
          </a:p>
        </p:txBody>
      </p:sp>
    </p:spTree>
    <p:extLst>
      <p:ext uri="{BB962C8B-B14F-4D97-AF65-F5344CB8AC3E}">
        <p14:creationId xmlns:p14="http://schemas.microsoft.com/office/powerpoint/2010/main" val="276036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 in Java 8</a:t>
            </a:r>
            <a:endParaRPr lang="en-IN" dirty="0"/>
          </a:p>
        </p:txBody>
      </p:sp>
      <p:sp>
        <p:nvSpPr>
          <p:cNvPr id="3" name="Content Placeholder 2"/>
          <p:cNvSpPr>
            <a:spLocks noGrp="1"/>
          </p:cNvSpPr>
          <p:nvPr>
            <p:ph idx="1"/>
          </p:nvPr>
        </p:nvSpPr>
        <p:spPr/>
        <p:txBody>
          <a:bodyPr>
            <a:normAutofit/>
          </a:bodyPr>
          <a:lstStyle/>
          <a:p>
            <a:r>
              <a:rPr lang="en-US" dirty="0" smtClean="0"/>
              <a:t>Lambda expressions are instances of functional interfaces.</a:t>
            </a:r>
          </a:p>
          <a:p>
            <a:r>
              <a:rPr lang="en-US" dirty="0" smtClean="0"/>
              <a:t>An interface with single abstract method is called functional interface. </a:t>
            </a:r>
          </a:p>
          <a:p>
            <a:r>
              <a:rPr lang="en-US" dirty="0" smtClean="0"/>
              <a:t>lambda expressions implement the only abstract function and therefore implement functional interfaces.</a:t>
            </a:r>
          </a:p>
          <a:p>
            <a:r>
              <a:rPr lang="en-US" dirty="0" smtClean="0"/>
              <a:t>lambda expressions are added in Java 8 and provide below functionalities.</a:t>
            </a:r>
          </a:p>
          <a:p>
            <a:pPr lvl="1"/>
            <a:r>
              <a:rPr lang="en-US" dirty="0" smtClean="0"/>
              <a:t>Enable to treat functionality as a method argument, or code as data.</a:t>
            </a:r>
          </a:p>
          <a:p>
            <a:pPr lvl="1"/>
            <a:r>
              <a:rPr lang="en-US" dirty="0" smtClean="0"/>
              <a:t>A function that can be created without belonging to any class.</a:t>
            </a:r>
          </a:p>
          <a:p>
            <a:pPr lvl="1"/>
            <a:r>
              <a:rPr lang="en-US" dirty="0" smtClean="0"/>
              <a:t>A lambda expression can be passed around as if it was an object and executed on demand.</a:t>
            </a:r>
            <a:endParaRPr lang="en-IN" dirty="0"/>
          </a:p>
        </p:txBody>
      </p:sp>
    </p:spTree>
    <p:extLst>
      <p:ext uri="{BB962C8B-B14F-4D97-AF65-F5344CB8AC3E}">
        <p14:creationId xmlns:p14="http://schemas.microsoft.com/office/powerpoint/2010/main" val="2304792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lambda expressions</a:t>
            </a:r>
            <a:br>
              <a:rPr lang="en-US" dirty="0" smtClean="0"/>
            </a:br>
            <a:endParaRPr lang="en-IN" dirty="0"/>
          </a:p>
        </p:txBody>
      </p:sp>
      <p:sp>
        <p:nvSpPr>
          <p:cNvPr id="3" name="Content Placeholder 2"/>
          <p:cNvSpPr>
            <a:spLocks noGrp="1"/>
          </p:cNvSpPr>
          <p:nvPr>
            <p:ph idx="1"/>
          </p:nvPr>
        </p:nvSpPr>
        <p:spPr/>
        <p:txBody>
          <a:bodyPr>
            <a:normAutofit/>
          </a:bodyPr>
          <a:lstStyle/>
          <a:p>
            <a:r>
              <a:rPr lang="en-US" sz="3600" dirty="0" smtClean="0"/>
              <a:t>The simplest lambda expression contains a single parameter and an expression:</a:t>
            </a:r>
          </a:p>
          <a:p>
            <a:r>
              <a:rPr lang="en-US" sz="3600" dirty="0" smtClean="0"/>
              <a:t>parameter -&gt; expression</a:t>
            </a:r>
          </a:p>
          <a:p>
            <a:r>
              <a:rPr lang="en-US" sz="3600" dirty="0" smtClean="0"/>
              <a:t>To use more than one parameter, wrap them in parentheses:</a:t>
            </a:r>
          </a:p>
          <a:p>
            <a:r>
              <a:rPr lang="en-US" sz="3600" dirty="0" smtClean="0"/>
              <a:t>(parameter1, parameter2) -&gt; expression</a:t>
            </a:r>
            <a:endParaRPr lang="en-IN" sz="3600" dirty="0"/>
          </a:p>
        </p:txBody>
      </p:sp>
    </p:spTree>
    <p:extLst>
      <p:ext uri="{BB962C8B-B14F-4D97-AF65-F5344CB8AC3E}">
        <p14:creationId xmlns:p14="http://schemas.microsoft.com/office/powerpoint/2010/main" val="245516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lambda expression</a:t>
            </a:r>
            <a:endParaRPr lang="en-IN" dirty="0"/>
          </a:p>
        </p:txBody>
      </p:sp>
      <p:sp>
        <p:nvSpPr>
          <p:cNvPr id="3" name="Content Placeholder 2"/>
          <p:cNvSpPr>
            <a:spLocks noGrp="1"/>
          </p:cNvSpPr>
          <p:nvPr>
            <p:ph idx="1"/>
          </p:nvPr>
        </p:nvSpPr>
        <p:spPr/>
        <p:txBody>
          <a:bodyPr/>
          <a:lstStyle/>
          <a:p>
            <a:r>
              <a:rPr lang="en-US" dirty="0" smtClean="0"/>
              <a:t>Return Type</a:t>
            </a:r>
          </a:p>
          <a:p>
            <a:r>
              <a:rPr lang="en-US" dirty="0" smtClean="0"/>
              <a:t>When there is a single statement, the return type of the anonymous function is the same as that of the body expression.</a:t>
            </a:r>
          </a:p>
          <a:p>
            <a:r>
              <a:rPr lang="en-US" dirty="0" smtClean="0"/>
              <a:t>When there is more than one statement enclosed in curly brackets then the return type of the anonymous function is the same as the type of the value returned within the code block, </a:t>
            </a:r>
          </a:p>
          <a:p>
            <a:r>
              <a:rPr lang="en-US" dirty="0" smtClean="0"/>
              <a:t>or void if nothing is returned.</a:t>
            </a:r>
            <a:endParaRPr lang="en-IN" dirty="0"/>
          </a:p>
        </p:txBody>
      </p:sp>
    </p:spTree>
    <p:extLst>
      <p:ext uri="{BB962C8B-B14F-4D97-AF65-F5344CB8AC3E}">
        <p14:creationId xmlns:p14="http://schemas.microsoft.com/office/powerpoint/2010/main" val="1472966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Zero parameter</a:t>
            </a:r>
          </a:p>
          <a:p>
            <a:r>
              <a:rPr lang="en-IN" dirty="0" smtClean="0"/>
              <a:t>() -&gt; </a:t>
            </a:r>
            <a:r>
              <a:rPr lang="en-IN" dirty="0" err="1" smtClean="0"/>
              <a:t>System.out.println</a:t>
            </a:r>
            <a:r>
              <a:rPr lang="en-IN" dirty="0" smtClean="0"/>
              <a:t>(” No Parameters “);</a:t>
            </a:r>
          </a:p>
          <a:p>
            <a:r>
              <a:rPr lang="en-IN" dirty="0" smtClean="0"/>
              <a:t>One Parameter</a:t>
            </a:r>
          </a:p>
          <a:p>
            <a:r>
              <a:rPr lang="en-IN" dirty="0" smtClean="0"/>
              <a:t>(parameter) -&gt; </a:t>
            </a:r>
            <a:r>
              <a:rPr lang="en-IN" dirty="0" err="1" smtClean="0"/>
              <a:t>System.out.println</a:t>
            </a:r>
            <a:r>
              <a:rPr lang="en-IN" dirty="0" smtClean="0"/>
              <a:t>(“One parameter is : ” + parameter);</a:t>
            </a:r>
          </a:p>
          <a:p>
            <a:r>
              <a:rPr lang="en-IN" dirty="0" smtClean="0"/>
              <a:t>or without parenthesis; parameter -&gt; parameter (Identity function example)</a:t>
            </a:r>
          </a:p>
          <a:p>
            <a:r>
              <a:rPr lang="en-IN" dirty="0" smtClean="0"/>
              <a:t>Multiple parameters</a:t>
            </a:r>
          </a:p>
          <a:p>
            <a:r>
              <a:rPr lang="en-IN" dirty="0" smtClean="0"/>
              <a:t>(parameter1, parameter2) -&gt; parameter1 + parameter2;</a:t>
            </a:r>
          </a:p>
          <a:p>
            <a:r>
              <a:rPr lang="en-IN" dirty="0" smtClean="0"/>
              <a:t>Parameter Types</a:t>
            </a:r>
          </a:p>
          <a:p>
            <a:r>
              <a:rPr lang="en-IN" dirty="0" smtClean="0"/>
              <a:t>(</a:t>
            </a:r>
            <a:r>
              <a:rPr lang="en-IN" dirty="0" err="1" smtClean="0"/>
              <a:t>int</a:t>
            </a:r>
            <a:r>
              <a:rPr lang="en-IN" dirty="0" smtClean="0"/>
              <a:t> a, String name) -&gt; </a:t>
            </a:r>
            <a:r>
              <a:rPr lang="en-IN" dirty="0" err="1" smtClean="0"/>
              <a:t>System.out.println</a:t>
            </a:r>
            <a:r>
              <a:rPr lang="en-IN" dirty="0" smtClean="0"/>
              <a:t>(“id:” + a + ” name:” + name);</a:t>
            </a:r>
          </a:p>
          <a:p>
            <a:r>
              <a:rPr lang="en-IN" dirty="0" smtClean="0"/>
              <a:t>Code block</a:t>
            </a:r>
          </a:p>
          <a:p>
            <a:r>
              <a:rPr lang="en-IN" dirty="0" smtClean="0"/>
              <a:t>(parameter1, parameter2) -&gt; { return parameter1 + parameter2; }</a:t>
            </a:r>
            <a:endParaRPr lang="en-IN" dirty="0"/>
          </a:p>
        </p:txBody>
      </p:sp>
    </p:spTree>
    <p:extLst>
      <p:ext uri="{BB962C8B-B14F-4D97-AF65-F5344CB8AC3E}">
        <p14:creationId xmlns:p14="http://schemas.microsoft.com/office/powerpoint/2010/main" val="297106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Implementation of area() method from interface shape without lambda</a:t>
            </a:r>
            <a:endParaRPr lang="en-IN" sz="3600" dirty="0"/>
          </a:p>
        </p:txBody>
      </p:sp>
      <p:sp>
        <p:nvSpPr>
          <p:cNvPr id="3" name="Content Placeholder 2"/>
          <p:cNvSpPr>
            <a:spLocks noGrp="1"/>
          </p:cNvSpPr>
          <p:nvPr>
            <p:ph idx="1"/>
          </p:nvPr>
        </p:nvSpPr>
        <p:spPr>
          <a:xfrm>
            <a:off x="838200" y="1825625"/>
            <a:ext cx="4728099" cy="4351338"/>
          </a:xfrm>
        </p:spPr>
        <p:txBody>
          <a:bodyPr>
            <a:noAutofit/>
          </a:bodyPr>
          <a:lstStyle/>
          <a:p>
            <a:r>
              <a:rPr lang="en-IN" sz="1600" dirty="0" smtClean="0"/>
              <a:t>interface shape{</a:t>
            </a:r>
          </a:p>
          <a:p>
            <a:r>
              <a:rPr lang="en-IN" sz="1600" dirty="0" err="1" smtClean="0"/>
              <a:t>int</a:t>
            </a:r>
            <a:r>
              <a:rPr lang="en-IN" sz="1600" dirty="0" smtClean="0"/>
              <a:t> area(</a:t>
            </a:r>
            <a:r>
              <a:rPr lang="en-IN" sz="1600" dirty="0" err="1" smtClean="0"/>
              <a:t>int</a:t>
            </a:r>
            <a:r>
              <a:rPr lang="en-IN" sz="1600" dirty="0" smtClean="0"/>
              <a:t> </a:t>
            </a:r>
            <a:r>
              <a:rPr lang="en-IN" sz="1600" dirty="0" err="1" smtClean="0"/>
              <a:t>l,int</a:t>
            </a:r>
            <a:r>
              <a:rPr lang="en-IN" sz="1600" dirty="0" smtClean="0"/>
              <a:t> b);</a:t>
            </a:r>
          </a:p>
          <a:p>
            <a:r>
              <a:rPr lang="en-IN" sz="1600" dirty="0" smtClean="0"/>
              <a:t>}</a:t>
            </a:r>
          </a:p>
          <a:p>
            <a:r>
              <a:rPr lang="en-IN" sz="1600" dirty="0" smtClean="0"/>
              <a:t>class </a:t>
            </a:r>
            <a:r>
              <a:rPr lang="en-IN" sz="1600" dirty="0" err="1" smtClean="0"/>
              <a:t>interface_area</a:t>
            </a:r>
            <a:r>
              <a:rPr lang="en-IN" sz="1600" dirty="0" smtClean="0"/>
              <a:t> implements shape{</a:t>
            </a:r>
          </a:p>
          <a:p>
            <a:r>
              <a:rPr lang="en-IN" sz="1600" dirty="0" smtClean="0"/>
              <a:t>public </a:t>
            </a:r>
            <a:r>
              <a:rPr lang="en-IN" sz="1600" dirty="0" err="1" smtClean="0"/>
              <a:t>int</a:t>
            </a:r>
            <a:r>
              <a:rPr lang="en-IN" sz="1600" dirty="0" smtClean="0"/>
              <a:t> area(</a:t>
            </a:r>
            <a:r>
              <a:rPr lang="en-IN" sz="1600" dirty="0" err="1" smtClean="0"/>
              <a:t>int</a:t>
            </a:r>
            <a:r>
              <a:rPr lang="en-IN" sz="1600" dirty="0" smtClean="0"/>
              <a:t> </a:t>
            </a:r>
            <a:r>
              <a:rPr lang="en-IN" sz="1600" dirty="0" err="1" smtClean="0"/>
              <a:t>x,int</a:t>
            </a:r>
            <a:r>
              <a:rPr lang="en-IN" sz="1600" dirty="0" smtClean="0"/>
              <a:t> y){</a:t>
            </a:r>
          </a:p>
          <a:p>
            <a:r>
              <a:rPr lang="en-IN" sz="1600" dirty="0" smtClean="0"/>
              <a:t>return x*y;</a:t>
            </a:r>
          </a:p>
          <a:p>
            <a:r>
              <a:rPr lang="en-IN" sz="1600" dirty="0" smtClean="0"/>
              <a:t>}</a:t>
            </a:r>
          </a:p>
          <a:p>
            <a:r>
              <a:rPr lang="en-IN" sz="1600" dirty="0" smtClean="0"/>
              <a:t>public static void main(String [] </a:t>
            </a:r>
            <a:r>
              <a:rPr lang="en-IN" sz="1600" dirty="0" err="1" smtClean="0"/>
              <a:t>args</a:t>
            </a:r>
            <a:r>
              <a:rPr lang="en-IN" sz="1600" dirty="0" smtClean="0"/>
              <a:t>){</a:t>
            </a:r>
          </a:p>
          <a:p>
            <a:r>
              <a:rPr lang="en-IN" sz="1600" dirty="0" err="1" smtClean="0"/>
              <a:t>int</a:t>
            </a:r>
            <a:r>
              <a:rPr lang="en-IN" sz="1600" dirty="0" smtClean="0"/>
              <a:t> l=10;</a:t>
            </a:r>
          </a:p>
          <a:p>
            <a:r>
              <a:rPr lang="en-IN" sz="1600" dirty="0" err="1" smtClean="0"/>
              <a:t>int</a:t>
            </a:r>
            <a:r>
              <a:rPr lang="en-IN" sz="1600" dirty="0" smtClean="0"/>
              <a:t> b=20;</a:t>
            </a:r>
          </a:p>
          <a:p>
            <a:r>
              <a:rPr lang="en-IN" sz="1600" dirty="0" smtClean="0"/>
              <a:t>shape s=new </a:t>
            </a:r>
            <a:r>
              <a:rPr lang="en-IN" sz="1600" dirty="0" err="1" smtClean="0"/>
              <a:t>interface_area</a:t>
            </a:r>
            <a:r>
              <a:rPr lang="en-IN" sz="1600" dirty="0" smtClean="0"/>
              <a:t>();</a:t>
            </a:r>
          </a:p>
          <a:p>
            <a:r>
              <a:rPr lang="en-IN" sz="1600" dirty="0" err="1" smtClean="0"/>
              <a:t>System.out.println</a:t>
            </a:r>
            <a:r>
              <a:rPr lang="en-IN" sz="1600" dirty="0" smtClean="0"/>
              <a:t>("area of shape="+</a:t>
            </a:r>
            <a:r>
              <a:rPr lang="en-IN" sz="1600" dirty="0" err="1" smtClean="0"/>
              <a:t>s.area</a:t>
            </a:r>
            <a:r>
              <a:rPr lang="en-IN" sz="1600" dirty="0" smtClean="0"/>
              <a:t>(</a:t>
            </a:r>
            <a:r>
              <a:rPr lang="en-IN" sz="1600" dirty="0" err="1" smtClean="0"/>
              <a:t>l,b</a:t>
            </a:r>
            <a:r>
              <a:rPr lang="en-IN" sz="1600" dirty="0" smtClean="0"/>
              <a:t>));</a:t>
            </a:r>
          </a:p>
          <a:p>
            <a:r>
              <a:rPr lang="en-IN" sz="1600" dirty="0" smtClean="0"/>
              <a:t>}</a:t>
            </a:r>
          </a:p>
          <a:p>
            <a:r>
              <a:rPr lang="en-IN" sz="1600" dirty="0" smtClean="0"/>
              <a:t>}</a:t>
            </a:r>
            <a:endParaRPr lang="en-IN" sz="1600" dirty="0"/>
          </a:p>
        </p:txBody>
      </p:sp>
      <p:pic>
        <p:nvPicPr>
          <p:cNvPr id="5" name="Picture 4"/>
          <p:cNvPicPr>
            <a:picLocks noChangeAspect="1"/>
          </p:cNvPicPr>
          <p:nvPr/>
        </p:nvPicPr>
        <p:blipFill>
          <a:blip r:embed="rId2"/>
          <a:stretch>
            <a:fillRect/>
          </a:stretch>
        </p:blipFill>
        <p:spPr>
          <a:xfrm>
            <a:off x="5013757" y="2037000"/>
            <a:ext cx="6340043" cy="2689480"/>
          </a:xfrm>
          <a:prstGeom prst="rect">
            <a:avLst/>
          </a:prstGeom>
        </p:spPr>
      </p:pic>
    </p:spTree>
    <p:extLst>
      <p:ext uri="{BB962C8B-B14F-4D97-AF65-F5344CB8AC3E}">
        <p14:creationId xmlns:p14="http://schemas.microsoft.com/office/powerpoint/2010/main" val="390112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Implementation of area() method from interface shape with lambda</a:t>
            </a:r>
            <a:endParaRPr lang="en-IN" sz="3600" dirty="0"/>
          </a:p>
        </p:txBody>
      </p:sp>
      <p:sp>
        <p:nvSpPr>
          <p:cNvPr id="3" name="Content Placeholder 2"/>
          <p:cNvSpPr>
            <a:spLocks noGrp="1"/>
          </p:cNvSpPr>
          <p:nvPr>
            <p:ph idx="1"/>
          </p:nvPr>
        </p:nvSpPr>
        <p:spPr/>
        <p:txBody>
          <a:bodyPr>
            <a:normAutofit fontScale="77500" lnSpcReduction="20000"/>
          </a:bodyPr>
          <a:lstStyle/>
          <a:p>
            <a:r>
              <a:rPr lang="en-IN" dirty="0" smtClean="0"/>
              <a:t>interface shape{</a:t>
            </a:r>
          </a:p>
          <a:p>
            <a:r>
              <a:rPr lang="en-IN" dirty="0" err="1" smtClean="0"/>
              <a:t>int</a:t>
            </a:r>
            <a:r>
              <a:rPr lang="en-IN" dirty="0" smtClean="0"/>
              <a:t> area(</a:t>
            </a:r>
            <a:r>
              <a:rPr lang="en-IN" dirty="0" err="1" smtClean="0"/>
              <a:t>int</a:t>
            </a:r>
            <a:r>
              <a:rPr lang="en-IN" dirty="0" smtClean="0"/>
              <a:t> </a:t>
            </a:r>
            <a:r>
              <a:rPr lang="en-IN" dirty="0" err="1" smtClean="0"/>
              <a:t>l,int</a:t>
            </a:r>
            <a:r>
              <a:rPr lang="en-IN" dirty="0" smtClean="0"/>
              <a:t> b);</a:t>
            </a:r>
          </a:p>
          <a:p>
            <a:r>
              <a:rPr lang="en-IN" dirty="0" smtClean="0"/>
              <a:t>}</a:t>
            </a:r>
          </a:p>
          <a:p>
            <a:r>
              <a:rPr lang="en-IN" dirty="0" smtClean="0"/>
              <a:t>class </a:t>
            </a:r>
            <a:r>
              <a:rPr lang="en-IN" dirty="0" err="1" smtClean="0"/>
              <a:t>lambda_area</a:t>
            </a:r>
            <a:r>
              <a:rPr lang="en-IN" dirty="0" smtClean="0"/>
              <a:t>{</a:t>
            </a:r>
          </a:p>
          <a:p>
            <a:r>
              <a:rPr lang="en-IN" dirty="0" smtClean="0"/>
              <a:t>public static void main(String [] </a:t>
            </a:r>
            <a:r>
              <a:rPr lang="en-IN" dirty="0" err="1" smtClean="0"/>
              <a:t>args</a:t>
            </a:r>
            <a:r>
              <a:rPr lang="en-IN" dirty="0" smtClean="0"/>
              <a:t>){</a:t>
            </a:r>
          </a:p>
          <a:p>
            <a:r>
              <a:rPr lang="en-IN" dirty="0" err="1" smtClean="0"/>
              <a:t>int</a:t>
            </a:r>
            <a:r>
              <a:rPr lang="en-IN" dirty="0" smtClean="0"/>
              <a:t> l=10;</a:t>
            </a:r>
          </a:p>
          <a:p>
            <a:r>
              <a:rPr lang="en-IN" dirty="0" err="1" smtClean="0"/>
              <a:t>int</a:t>
            </a:r>
            <a:r>
              <a:rPr lang="en-IN" dirty="0" smtClean="0"/>
              <a:t> b=20;</a:t>
            </a:r>
          </a:p>
          <a:p>
            <a:r>
              <a:rPr lang="en-IN" dirty="0" smtClean="0"/>
              <a:t>shape s;</a:t>
            </a:r>
          </a:p>
          <a:p>
            <a:r>
              <a:rPr lang="en-IN" dirty="0" smtClean="0"/>
              <a:t>s=(</a:t>
            </a:r>
            <a:r>
              <a:rPr lang="en-IN" dirty="0" err="1" smtClean="0"/>
              <a:t>int</a:t>
            </a:r>
            <a:r>
              <a:rPr lang="en-IN" dirty="0" smtClean="0"/>
              <a:t> </a:t>
            </a:r>
            <a:r>
              <a:rPr lang="en-IN" dirty="0" err="1" smtClean="0"/>
              <a:t>x,int</a:t>
            </a:r>
            <a:r>
              <a:rPr lang="en-IN" dirty="0" smtClean="0"/>
              <a:t> y)-&gt;(x*y);</a:t>
            </a:r>
          </a:p>
          <a:p>
            <a:r>
              <a:rPr lang="en-IN" dirty="0" err="1" smtClean="0"/>
              <a:t>System.out.println</a:t>
            </a:r>
            <a:r>
              <a:rPr lang="en-IN" dirty="0" smtClean="0"/>
              <a:t>("area of shape="+</a:t>
            </a:r>
            <a:r>
              <a:rPr lang="en-IN" dirty="0" err="1" smtClean="0"/>
              <a:t>s.area</a:t>
            </a:r>
            <a:r>
              <a:rPr lang="en-IN" dirty="0" smtClean="0"/>
              <a:t>(</a:t>
            </a:r>
            <a:r>
              <a:rPr lang="en-IN" dirty="0" err="1" smtClean="0"/>
              <a:t>l,b</a:t>
            </a:r>
            <a:r>
              <a:rPr lang="en-IN" dirty="0" smtClean="0"/>
              <a:t>));</a:t>
            </a:r>
          </a:p>
          <a:p>
            <a:r>
              <a:rPr lang="en-IN" dirty="0" smtClean="0"/>
              <a:t>}</a:t>
            </a:r>
          </a:p>
          <a:p>
            <a:r>
              <a:rPr lang="en-IN" dirty="0" smtClean="0"/>
              <a:t>}</a:t>
            </a:r>
            <a:endParaRPr lang="en-IN" dirty="0"/>
          </a:p>
        </p:txBody>
      </p:sp>
      <p:pic>
        <p:nvPicPr>
          <p:cNvPr id="4" name="Picture 3"/>
          <p:cNvPicPr>
            <a:picLocks noChangeAspect="1"/>
          </p:cNvPicPr>
          <p:nvPr/>
        </p:nvPicPr>
        <p:blipFill>
          <a:blip r:embed="rId2"/>
          <a:stretch>
            <a:fillRect/>
          </a:stretch>
        </p:blipFill>
        <p:spPr>
          <a:xfrm>
            <a:off x="5841507" y="1825625"/>
            <a:ext cx="5945033" cy="2533650"/>
          </a:xfrm>
          <a:prstGeom prst="rect">
            <a:avLst/>
          </a:prstGeom>
        </p:spPr>
      </p:pic>
    </p:spTree>
    <p:extLst>
      <p:ext uri="{BB962C8B-B14F-4D97-AF65-F5344CB8AC3E}">
        <p14:creationId xmlns:p14="http://schemas.microsoft.com/office/powerpoint/2010/main" val="900389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830</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Java 8</vt:lpstr>
      <vt:lpstr>PowerPoint Presentation</vt:lpstr>
      <vt:lpstr>Lambda expressions</vt:lpstr>
      <vt:lpstr>Lambda expressions in Java 8</vt:lpstr>
      <vt:lpstr>Syntax of lambda expressions </vt:lpstr>
      <vt:lpstr>Rules of lambda expression</vt:lpstr>
      <vt:lpstr>Examples</vt:lpstr>
      <vt:lpstr>Implementation of area() method from interface shape without lambda</vt:lpstr>
      <vt:lpstr>Implementation of area() method from interface shape with lambda</vt:lpstr>
      <vt:lpstr>/*calculating the euclidean distance using a functional interface */ </vt:lpstr>
      <vt:lpstr>output</vt:lpstr>
      <vt:lpstr>Multicasting</vt:lpstr>
      <vt:lpstr>Output</vt:lpstr>
      <vt:lpstr>Java Method References </vt:lpstr>
      <vt:lpstr>Static method reference</vt:lpstr>
      <vt:lpstr>Java Functional Interfaces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Administrator</dc:creator>
  <cp:lastModifiedBy>Administrator</cp:lastModifiedBy>
  <cp:revision>17</cp:revision>
  <dcterms:created xsi:type="dcterms:W3CDTF">2022-07-07T05:22:26Z</dcterms:created>
  <dcterms:modified xsi:type="dcterms:W3CDTF">2022-07-07T18:36:44Z</dcterms:modified>
</cp:coreProperties>
</file>