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81" r:id="rId3"/>
    <p:sldId id="261" r:id="rId4"/>
    <p:sldId id="271" r:id="rId5"/>
    <p:sldId id="272" r:id="rId6"/>
    <p:sldId id="273" r:id="rId7"/>
    <p:sldId id="274" r:id="rId8"/>
    <p:sldId id="282" r:id="rId9"/>
    <p:sldId id="275" r:id="rId10"/>
    <p:sldId id="276" r:id="rId11"/>
    <p:sldId id="280" r:id="rId12"/>
    <p:sldId id="277" r:id="rId13"/>
    <p:sldId id="278" r:id="rId14"/>
    <p:sldId id="279" r:id="rId15"/>
    <p:sldId id="262" r:id="rId16"/>
    <p:sldId id="263" r:id="rId17"/>
    <p:sldId id="270" r:id="rId18"/>
    <p:sldId id="269" r:id="rId19"/>
    <p:sldId id="264" r:id="rId20"/>
    <p:sldId id="265" r:id="rId21"/>
    <p:sldId id="266" r:id="rId22"/>
    <p:sldId id="268" r:id="rId23"/>
    <p:sldId id="257" r:id="rId24"/>
    <p:sldId id="258" r:id="rId25"/>
    <p:sldId id="259" r:id="rId26"/>
    <p:sldId id="260" r:id="rId27"/>
    <p:sldId id="284" r:id="rId28"/>
    <p:sldId id="286" r:id="rId29"/>
    <p:sldId id="285" r:id="rId30"/>
    <p:sldId id="283" r:id="rId31"/>
    <p:sldId id="287" r:id="rId32"/>
    <p:sldId id="288" r:id="rId33"/>
    <p:sldId id="295" r:id="rId34"/>
    <p:sldId id="289" r:id="rId35"/>
    <p:sldId id="291" r:id="rId36"/>
    <p:sldId id="290" r:id="rId37"/>
    <p:sldId id="292" r:id="rId38"/>
    <p:sldId id="293" r:id="rId39"/>
    <p:sldId id="294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546F5-73B5-40FB-9C43-2F50099DAE5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8E8DC-46ED-44C0-9D78-6693767DB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8E8DC-46ED-44C0-9D78-6693767DB1E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61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FCA0-D212-431A-AA00-581862592788}" type="datetime1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8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660-C0DC-48FB-997E-A1AB9D5528D6}" type="datetime1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9269-E045-4A43-A9F2-46EBC3A0CE80}" type="datetime1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CF4A-D4A1-47B2-8BDA-CE570BBE676A}" type="datetime1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9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E1B18C-0DF4-4261-98C6-0B2315C4D8B7}" type="datetime1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8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6E10-E21B-41CC-9213-B38C4D89725C}" type="datetime1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C422-6203-47E5-BDDE-8F013F363766}" type="datetime1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4B6B-0949-4ABB-B19F-F610A119D60D}" type="datetime1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3776-E7F2-4140-B09E-49C0AFABB581}" type="datetime1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9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3BE1-C057-44FD-94D0-C24EFBFB8C20}" type="datetime1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9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3EDE-A93D-454E-A5B5-6AD6B9A3018A}" type="datetime1">
              <a:rPr lang="en-IN" smtClean="0"/>
              <a:t>15-07-2022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4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798F06-8BBB-4D43-B45B-00F38EB8A78F}" type="datetime1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Indrani Sen, MCA,MPhil computer science</a:t>
            </a:r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8B6002-BA7D-48B5-BE55-3DED72CFC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5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3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Network Protocol driver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Network Protocol driver uses middleware (application 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that converts JDBC calls directly or indirectly into the vendor-specific database protocol.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fully written in java.</a:t>
            </a:r>
            <a:endParaRPr lang="en-IN" dirty="0"/>
          </a:p>
        </p:txBody>
      </p:sp>
      <p:pic>
        <p:nvPicPr>
          <p:cNvPr id="1026" name="Picture 2" descr="Network Protocol d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51" y="1926455"/>
            <a:ext cx="5138349" cy="31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5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we working with type 3 driver then we have to first install the middle ware </a:t>
            </a:r>
            <a:r>
              <a:rPr lang="en-US" dirty="0" err="1"/>
              <a:t>driver.Example</a:t>
            </a:r>
            <a:r>
              <a:rPr lang="en-US" dirty="0"/>
              <a:t> of middle ware driver is IDS </a:t>
            </a:r>
            <a:r>
              <a:rPr lang="en-US" dirty="0" err="1"/>
              <a:t>driver.We</a:t>
            </a:r>
            <a:r>
              <a:rPr lang="en-US" dirty="0"/>
              <a:t> can download IDS software from http://www.idssoftware.com/download.html.</a:t>
            </a:r>
          </a:p>
          <a:p>
            <a:endParaRPr lang="en-US" dirty="0"/>
          </a:p>
          <a:p>
            <a:r>
              <a:rPr lang="en-US" dirty="0"/>
              <a:t>Driver Class name for type 3 is: </a:t>
            </a:r>
            <a:r>
              <a:rPr lang="en-US" dirty="0" err="1"/>
              <a:t>ids.sql</a:t>
            </a:r>
            <a:r>
              <a:rPr lang="en-US" dirty="0"/>
              <a:t> IDS driver</a:t>
            </a:r>
          </a:p>
          <a:p>
            <a:endParaRPr lang="en-US" dirty="0"/>
          </a:p>
          <a:p>
            <a:r>
              <a:rPr lang="en-US" dirty="0"/>
              <a:t>JDBC url: </a:t>
            </a:r>
            <a:r>
              <a:rPr lang="en-US" dirty="0" err="1"/>
              <a:t>jdbc:ids</a:t>
            </a:r>
            <a:r>
              <a:rPr lang="en-US" dirty="0"/>
              <a:t>://localhost:12/</a:t>
            </a:r>
            <a:r>
              <a:rPr lang="en-US" dirty="0" err="1"/>
              <a:t>conn?dns</a:t>
            </a:r>
            <a:r>
              <a:rPr lang="en-US" dirty="0"/>
              <a:t>=sysdnstype3</a:t>
            </a:r>
          </a:p>
          <a:p>
            <a:endParaRPr lang="en-US" dirty="0"/>
          </a:p>
          <a:p>
            <a:r>
              <a:rPr lang="en-US" dirty="0"/>
              <a:t>We need a jar file jdk13drv.jar to set in class path.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0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client side library is required because of application server that can perform many tasks like auditing, load balancing, logging etc.</a:t>
            </a:r>
          </a:p>
          <a:p>
            <a:r>
              <a:rPr lang="en-US" dirty="0"/>
              <a:t>Disadvantages:</a:t>
            </a:r>
          </a:p>
          <a:p>
            <a:r>
              <a:rPr lang="en-US" dirty="0"/>
              <a:t>Network support is required on client machine.</a:t>
            </a:r>
          </a:p>
          <a:p>
            <a:r>
              <a:rPr lang="en-US" dirty="0"/>
              <a:t>Requires database-specific coding to be done in the middle tier.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5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Thin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1792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thin driver converts JDBC calls directly into the vendor-specific database protocol.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 why it is known as thin driver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fully written in Java language.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76" y="1553685"/>
            <a:ext cx="4876800" cy="39814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</a:t>
            </a:r>
          </a:p>
          <a:p>
            <a:r>
              <a:rPr lang="en-US" dirty="0"/>
              <a:t>Better performance than all other drivers.</a:t>
            </a:r>
          </a:p>
          <a:p>
            <a:r>
              <a:rPr lang="en-US" dirty="0"/>
              <a:t>No software is required at client side or server side.</a:t>
            </a:r>
          </a:p>
          <a:p>
            <a:r>
              <a:rPr lang="en-US" dirty="0"/>
              <a:t>Disadvantage:</a:t>
            </a:r>
          </a:p>
          <a:p>
            <a:r>
              <a:rPr lang="en-US" dirty="0"/>
              <a:t>Drivers depend on the Database.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0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JDBC Packages: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Import</a:t>
            </a:r>
            <a:r>
              <a:rPr lang="en-US" dirty="0"/>
              <a:t> statements tell the Java compiler where to find the classes you reference in your code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are placed at the very beginning of your source code.</a:t>
            </a:r>
          </a:p>
          <a:p>
            <a:r>
              <a:rPr lang="en-US" dirty="0"/>
              <a:t>To use the standard JDBC package, which allows you to select, insert, update, and delete data in SQL tables, 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the following </a:t>
            </a:r>
            <a:r>
              <a:rPr lang="en-US" i="1" dirty="0"/>
              <a:t>imports</a:t>
            </a:r>
            <a:r>
              <a:rPr lang="en-US" dirty="0"/>
              <a:t> to your source code: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JDBC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statements tell the Java compiler where to find the classes you reference in your code and are placed at the very beginning of your source code.</a:t>
            </a:r>
          </a:p>
          <a:p>
            <a:r>
              <a:rPr lang="en-US" dirty="0" smtClean="0"/>
              <a:t>To use the standard JDBC package, which allows you to select, insert, update, and delete data in SQL tables, </a:t>
            </a:r>
          </a:p>
          <a:p>
            <a:r>
              <a:rPr lang="en-US" dirty="0" smtClean="0"/>
              <a:t>add the following </a:t>
            </a:r>
            <a:r>
              <a:rPr lang="en-US" i="1" dirty="0" smtClean="0"/>
              <a:t>imports</a:t>
            </a:r>
            <a:r>
              <a:rPr lang="en-US" dirty="0" smtClean="0"/>
              <a:t> to your source code:</a:t>
            </a:r>
          </a:p>
          <a:p>
            <a:r>
              <a:rPr lang="en-US" dirty="0" smtClean="0"/>
              <a:t>import java.sql.* ; // for standard JDBC programs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driver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3" y="1791683"/>
            <a:ext cx="7171447" cy="46072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7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classpath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202"/>
            <a:ext cx="4986400" cy="539179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4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JDBC Driver: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register the your driver in your program before you use it. </a:t>
            </a:r>
          </a:p>
          <a:p>
            <a:r>
              <a:rPr lang="en-US" dirty="0" smtClean="0"/>
              <a:t>Registering the driver is the process by which the </a:t>
            </a:r>
            <a:r>
              <a:rPr lang="en-US" dirty="0" smtClean="0"/>
              <a:t>MYSQL or Oracle </a:t>
            </a:r>
            <a:r>
              <a:rPr lang="en-US" dirty="0" smtClean="0"/>
              <a:t>driver's class file is loaded into memory </a:t>
            </a:r>
          </a:p>
          <a:p>
            <a:r>
              <a:rPr lang="en-US" dirty="0" smtClean="0"/>
              <a:t>so it can be utilized as an implementation of the JDBC interfaces.</a:t>
            </a:r>
          </a:p>
          <a:p>
            <a:r>
              <a:rPr lang="en-US" dirty="0" smtClean="0"/>
              <a:t>You need to do this registration only once in your program. </a:t>
            </a:r>
          </a:p>
          <a:p>
            <a:r>
              <a:rPr lang="en-US" dirty="0" smtClean="0"/>
              <a:t>You can register a driver in one of two ways.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geeksforgeeks.org/wp-content/uploads/JDBCDri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77" y="1610527"/>
            <a:ext cx="5748075" cy="456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7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(I) - </a:t>
            </a:r>
            <a:r>
              <a:rPr lang="en-US" dirty="0" err="1" smtClean="0"/>
              <a:t>Class.forName</a:t>
            </a:r>
            <a:r>
              <a:rPr lang="en-US" dirty="0" smtClean="0"/>
              <a:t>():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common approach to register a driver is to use Java's </a:t>
            </a:r>
            <a:r>
              <a:rPr lang="en-US" b="1" dirty="0" err="1" smtClean="0"/>
              <a:t>Class.forName</a:t>
            </a:r>
            <a:r>
              <a:rPr lang="en-US" b="1" dirty="0" smtClean="0"/>
              <a:t>()</a:t>
            </a:r>
            <a:r>
              <a:rPr lang="en-US" dirty="0" smtClean="0"/>
              <a:t> method to dynamically load the driver's class file into memory, which automatically registers it. </a:t>
            </a:r>
          </a:p>
          <a:p>
            <a:r>
              <a:rPr lang="en-US" dirty="0" smtClean="0"/>
              <a:t>This method is preferable because it allows you to make the driver registration configurable and portable.</a:t>
            </a:r>
          </a:p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Class.forName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sun.jdbc.odbc.JdbcOdbcDriver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  <a:p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Class.forName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com.mysql.cj.jdbc.Driver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").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newInstance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(II) - </a:t>
            </a:r>
            <a:r>
              <a:rPr lang="en-US" dirty="0" err="1" smtClean="0"/>
              <a:t>DriverManager.registerDriver</a:t>
            </a:r>
            <a:r>
              <a:rPr lang="en-US" dirty="0" smtClean="0"/>
              <a:t>():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approach you can use to register a driver is to use the </a:t>
            </a:r>
            <a:r>
              <a:rPr lang="en-US" dirty="0" err="1" smtClean="0"/>
              <a:t>static</a:t>
            </a:r>
            <a:r>
              <a:rPr lang="en-US" b="1" dirty="0" err="1" smtClean="0"/>
              <a:t>DriverManager.registerDriver</a:t>
            </a:r>
            <a:r>
              <a:rPr lang="en-US" b="1" dirty="0" smtClean="0"/>
              <a:t>()</a:t>
            </a:r>
            <a:r>
              <a:rPr lang="en-US" dirty="0" smtClean="0"/>
              <a:t> method.</a:t>
            </a:r>
          </a:p>
          <a:p>
            <a:r>
              <a:rPr lang="en-US" dirty="0" smtClean="0"/>
              <a:t>You should use the </a:t>
            </a:r>
            <a:r>
              <a:rPr lang="en-US" i="1" dirty="0" err="1" smtClean="0"/>
              <a:t>registerDriver</a:t>
            </a:r>
            <a:r>
              <a:rPr lang="en-US" i="1" dirty="0" smtClean="0"/>
              <a:t>()</a:t>
            </a:r>
            <a:r>
              <a:rPr lang="en-US" dirty="0" smtClean="0"/>
              <a:t> method if you are using a non-JDK compliant JVM, such as the one provided by Microsoft.</a:t>
            </a:r>
          </a:p>
          <a:p>
            <a:r>
              <a:rPr lang="en-US" dirty="0" smtClean="0"/>
              <a:t>The following example uses </a:t>
            </a:r>
            <a:r>
              <a:rPr lang="en-US" dirty="0" err="1" smtClean="0"/>
              <a:t>registerDriver</a:t>
            </a:r>
            <a:r>
              <a:rPr lang="en-US" dirty="0" smtClean="0"/>
              <a:t>() to register the Oracle driver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try {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Driver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myDriver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oracle.jdbc.driver.OracleDriver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DriverManager.registerDriver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myDriver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);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 catch(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ClassNotFoundException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ex) {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("Error: unable to load driver class!");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System.exit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(1); 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1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URL Formulation: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you've loaded the driver, you can establish a connection using </a:t>
            </a:r>
            <a:r>
              <a:rPr lang="en-US" dirty="0" err="1" smtClean="0"/>
              <a:t>the</a:t>
            </a:r>
            <a:r>
              <a:rPr lang="en-US" b="1" dirty="0" err="1" smtClean="0"/>
              <a:t>DriverManager.getConnection</a:t>
            </a:r>
            <a:r>
              <a:rPr lang="en-US" b="1" dirty="0" smtClean="0"/>
              <a:t>()</a:t>
            </a:r>
            <a:r>
              <a:rPr lang="en-US" dirty="0" smtClean="0"/>
              <a:t> method. </a:t>
            </a:r>
          </a:p>
          <a:p>
            <a:r>
              <a:rPr lang="en-US" dirty="0" smtClean="0"/>
              <a:t>For easy reference, let me list the three overloaded 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() methods:</a:t>
            </a:r>
          </a:p>
          <a:p>
            <a:r>
              <a:rPr lang="en-US" dirty="0" err="1" smtClean="0"/>
              <a:t>getConnection</a:t>
            </a:r>
            <a:r>
              <a:rPr lang="en-US" dirty="0" smtClean="0"/>
              <a:t>(String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getConnection</a:t>
            </a:r>
            <a:r>
              <a:rPr lang="en-US" dirty="0" smtClean="0"/>
              <a:t>(String </a:t>
            </a:r>
            <a:r>
              <a:rPr lang="en-US" dirty="0" err="1" smtClean="0"/>
              <a:t>url</a:t>
            </a:r>
            <a:r>
              <a:rPr lang="en-US" dirty="0" smtClean="0"/>
              <a:t>, String user, String password)</a:t>
            </a:r>
          </a:p>
          <a:p>
            <a:r>
              <a:rPr lang="en-US" dirty="0" smtClean="0"/>
              <a:t>Connection  c=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("jdbc:odbc:img1","system","Suresh2003");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0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Database Connectivity with MySQL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022866"/>
          </a:xfrm>
        </p:spPr>
        <p:txBody>
          <a:bodyPr>
            <a:normAutofit/>
          </a:bodyPr>
          <a:lstStyle/>
          <a:p>
            <a:r>
              <a:rPr lang="en-US" dirty="0" smtClean="0"/>
              <a:t>To connect Java application with the MySQL database, we need to follow 5 following steps.</a:t>
            </a:r>
          </a:p>
          <a:p>
            <a:r>
              <a:rPr lang="en-US" dirty="0" smtClean="0"/>
              <a:t>In this example we are using </a:t>
            </a:r>
            <a:r>
              <a:rPr lang="en-US" dirty="0" err="1" smtClean="0"/>
              <a:t>MySql</a:t>
            </a:r>
            <a:r>
              <a:rPr lang="en-US" dirty="0" smtClean="0"/>
              <a:t> as the database. So we need to know following </a:t>
            </a:r>
            <a:r>
              <a:rPr lang="en-US" dirty="0" err="1" smtClean="0"/>
              <a:t>informations</a:t>
            </a:r>
            <a:r>
              <a:rPr lang="en-US" dirty="0" smtClean="0"/>
              <a:t> for the </a:t>
            </a:r>
            <a:r>
              <a:rPr lang="en-US" dirty="0" err="1" smtClean="0"/>
              <a:t>mysql</a:t>
            </a:r>
            <a:r>
              <a:rPr lang="en-US" dirty="0" smtClean="0"/>
              <a:t> database:</a:t>
            </a:r>
          </a:p>
          <a:p>
            <a:r>
              <a:rPr lang="en-US" dirty="0" smtClean="0"/>
              <a:t>Driver class: The driver class for the </a:t>
            </a:r>
            <a:r>
              <a:rPr lang="en-US" dirty="0" err="1" smtClean="0"/>
              <a:t>mysql</a:t>
            </a:r>
            <a:r>
              <a:rPr lang="en-US" dirty="0" smtClean="0"/>
              <a:t> database is </a:t>
            </a:r>
            <a:r>
              <a:rPr lang="en-US" dirty="0" err="1" smtClean="0"/>
              <a:t>com.mysql.jdbc.Driver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Connection URL: The connection URL for the </a:t>
            </a:r>
            <a:r>
              <a:rPr lang="en-US" dirty="0" err="1" smtClean="0"/>
              <a:t>mysql</a:t>
            </a:r>
            <a:r>
              <a:rPr lang="en-US" dirty="0" smtClean="0"/>
              <a:t> database is </a:t>
            </a:r>
            <a:r>
              <a:rPr lang="en-US" dirty="0" err="1" smtClean="0"/>
              <a:t>jdbc:mysql</a:t>
            </a:r>
            <a:r>
              <a:rPr lang="en-US" dirty="0" smtClean="0"/>
              <a:t>://localhost:3306/college where </a:t>
            </a:r>
            <a:r>
              <a:rPr lang="en-US" dirty="0" err="1" smtClean="0"/>
              <a:t>jdbc</a:t>
            </a:r>
            <a:r>
              <a:rPr lang="en-US" dirty="0" smtClean="0"/>
              <a:t> is the API, </a:t>
            </a:r>
            <a:r>
              <a:rPr lang="en-US" dirty="0" err="1" smtClean="0"/>
              <a:t>mysql</a:t>
            </a:r>
            <a:r>
              <a:rPr lang="en-US" dirty="0" smtClean="0"/>
              <a:t> is the database, </a:t>
            </a:r>
            <a:r>
              <a:rPr lang="en-US" dirty="0" err="1" smtClean="0"/>
              <a:t>localhost</a:t>
            </a:r>
            <a:r>
              <a:rPr lang="en-US" dirty="0" smtClean="0"/>
              <a:t> is the server name on which </a:t>
            </a:r>
            <a:r>
              <a:rPr lang="en-US" dirty="0" err="1" smtClean="0"/>
              <a:t>mysql</a:t>
            </a:r>
            <a:r>
              <a:rPr lang="en-US" dirty="0" smtClean="0"/>
              <a:t> is running, we may also use IP address, 3306 is the port number and college is the database name. </a:t>
            </a:r>
          </a:p>
          <a:p>
            <a:r>
              <a:rPr lang="en-US" dirty="0" smtClean="0"/>
              <a:t>Username: The default username for the </a:t>
            </a:r>
            <a:r>
              <a:rPr lang="en-US" dirty="0" err="1" smtClean="0"/>
              <a:t>mysql</a:t>
            </a:r>
            <a:r>
              <a:rPr lang="en-US" dirty="0" smtClean="0"/>
              <a:t> database is root.</a:t>
            </a:r>
          </a:p>
          <a:p>
            <a:r>
              <a:rPr lang="en-US" dirty="0" smtClean="0"/>
              <a:t>Password: It is the password given by the user at the time of installing the </a:t>
            </a:r>
            <a:r>
              <a:rPr lang="en-US" dirty="0" err="1" smtClean="0"/>
              <a:t>mysql</a:t>
            </a:r>
            <a:r>
              <a:rPr lang="en-US" dirty="0" smtClean="0"/>
              <a:t> database. In this example, we are going to use root as the password.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4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connectivity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r>
              <a:rPr lang="en-IN" dirty="0"/>
              <a:t>public class </a:t>
            </a:r>
            <a:r>
              <a:rPr lang="en-IN" dirty="0" err="1"/>
              <a:t>mycon</a:t>
            </a:r>
            <a:r>
              <a:rPr lang="en-IN" dirty="0"/>
              <a:t> {</a:t>
            </a:r>
          </a:p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		  </a:t>
            </a:r>
            <a:r>
              <a:rPr lang="en-IN" dirty="0" err="1"/>
              <a:t>System.out.println</a:t>
            </a:r>
            <a:r>
              <a:rPr lang="en-IN" dirty="0"/>
              <a:t>("MySQL Connect Example.");</a:t>
            </a:r>
          </a:p>
          <a:p>
            <a:r>
              <a:rPr lang="en-IN" dirty="0"/>
              <a:t>		  Connection conn = null;</a:t>
            </a:r>
          </a:p>
          <a:p>
            <a:r>
              <a:rPr lang="en-IN" dirty="0"/>
              <a:t>		  String </a:t>
            </a:r>
            <a:r>
              <a:rPr lang="en-IN" dirty="0" err="1"/>
              <a:t>url</a:t>
            </a:r>
            <a:r>
              <a:rPr lang="en-IN" dirty="0"/>
              <a:t> = "</a:t>
            </a:r>
            <a:r>
              <a:rPr lang="en-IN" dirty="0" err="1"/>
              <a:t>jdbc:mysql</a:t>
            </a:r>
            <a:r>
              <a:rPr lang="en-IN" dirty="0"/>
              <a:t>://localhost:3306/";</a:t>
            </a:r>
          </a:p>
          <a:p>
            <a:r>
              <a:rPr lang="en-IN" dirty="0"/>
              <a:t>		  String </a:t>
            </a:r>
            <a:r>
              <a:rPr lang="en-IN" dirty="0" err="1"/>
              <a:t>dbName</a:t>
            </a:r>
            <a:r>
              <a:rPr lang="en-IN" dirty="0"/>
              <a:t> = "telecom";</a:t>
            </a:r>
          </a:p>
          <a:p>
            <a:r>
              <a:rPr lang="en-IN" dirty="0"/>
              <a:t>		  String driver = "</a:t>
            </a:r>
            <a:r>
              <a:rPr lang="en-IN" dirty="0" err="1"/>
              <a:t>com.mysql.cj.jdbc.Driver</a:t>
            </a:r>
            <a:r>
              <a:rPr lang="en-IN" dirty="0"/>
              <a:t>";</a:t>
            </a:r>
          </a:p>
          <a:p>
            <a:r>
              <a:rPr lang="en-IN" dirty="0"/>
              <a:t>		  String </a:t>
            </a:r>
            <a:r>
              <a:rPr lang="en-IN" dirty="0" err="1"/>
              <a:t>userName</a:t>
            </a:r>
            <a:r>
              <a:rPr lang="en-IN" dirty="0"/>
              <a:t> = "root"; </a:t>
            </a:r>
          </a:p>
          <a:p>
            <a:r>
              <a:rPr lang="en-IN" dirty="0"/>
              <a:t>		  String password = "Savarkar123@";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8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connectivity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 try {</a:t>
            </a:r>
          </a:p>
          <a:p>
            <a:r>
              <a:rPr lang="en-IN" dirty="0"/>
              <a:t>		  </a:t>
            </a:r>
            <a:r>
              <a:rPr lang="en-IN" dirty="0" err="1"/>
              <a:t>Class.forName</a:t>
            </a:r>
            <a:r>
              <a:rPr lang="en-IN" dirty="0"/>
              <a:t>(driver).</a:t>
            </a:r>
            <a:r>
              <a:rPr lang="en-IN" dirty="0" err="1"/>
              <a:t>newInstance</a:t>
            </a:r>
            <a:r>
              <a:rPr lang="en-IN" dirty="0"/>
              <a:t>();</a:t>
            </a:r>
          </a:p>
          <a:p>
            <a:r>
              <a:rPr lang="en-IN" dirty="0"/>
              <a:t>		  conn = </a:t>
            </a:r>
            <a:r>
              <a:rPr lang="en-IN" dirty="0" err="1"/>
              <a:t>DriverManager.getConnection</a:t>
            </a:r>
            <a:r>
              <a:rPr lang="en-IN" dirty="0"/>
              <a:t>(</a:t>
            </a:r>
            <a:r>
              <a:rPr lang="en-IN" dirty="0" err="1"/>
              <a:t>url+dbName,userName,password</a:t>
            </a:r>
            <a:r>
              <a:rPr lang="en-IN" dirty="0"/>
              <a:t>);</a:t>
            </a:r>
          </a:p>
          <a:p>
            <a:r>
              <a:rPr lang="en-IN" dirty="0"/>
              <a:t>		  </a:t>
            </a:r>
            <a:r>
              <a:rPr lang="en-IN" dirty="0" err="1"/>
              <a:t>System.out.println</a:t>
            </a:r>
            <a:r>
              <a:rPr lang="en-IN" dirty="0"/>
              <a:t>("Connected to the database");</a:t>
            </a:r>
          </a:p>
          <a:p>
            <a:r>
              <a:rPr lang="en-IN" dirty="0"/>
              <a:t>		  </a:t>
            </a:r>
            <a:r>
              <a:rPr lang="en-IN" dirty="0" err="1"/>
              <a:t>conn.close</a:t>
            </a:r>
            <a:r>
              <a:rPr lang="en-IN" dirty="0"/>
              <a:t>();</a:t>
            </a:r>
          </a:p>
          <a:p>
            <a:r>
              <a:rPr lang="en-IN" dirty="0"/>
              <a:t>		  </a:t>
            </a:r>
            <a:r>
              <a:rPr lang="en-IN" dirty="0" err="1"/>
              <a:t>System.out.println</a:t>
            </a:r>
            <a:r>
              <a:rPr lang="en-IN" dirty="0"/>
              <a:t>("Disconnected from database");</a:t>
            </a:r>
          </a:p>
          <a:p>
            <a:r>
              <a:rPr lang="en-IN" dirty="0"/>
              <a:t>		  } catch (Exception e) {</a:t>
            </a:r>
          </a:p>
          <a:p>
            <a:r>
              <a:rPr lang="en-IN" dirty="0"/>
              <a:t>		  </a:t>
            </a:r>
            <a:r>
              <a:rPr lang="en-IN" dirty="0" err="1"/>
              <a:t>e.printStackTrace</a:t>
            </a:r>
            <a:r>
              <a:rPr lang="en-IN" dirty="0"/>
              <a:t>();</a:t>
            </a:r>
          </a:p>
          <a:p>
            <a:r>
              <a:rPr lang="en-IN" dirty="0"/>
              <a:t>		  }</a:t>
            </a:r>
          </a:p>
          <a:p>
            <a:r>
              <a:rPr lang="en-IN" dirty="0"/>
              <a:t>		  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8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62" y="2368766"/>
            <a:ext cx="8963025" cy="2724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92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interface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Statement interface provides methods to execute queries with the database.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statement interface is a factory of </a:t>
            </a:r>
            <a:r>
              <a:rPr lang="en-US" dirty="0" err="1"/>
              <a:t>ResultSet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i.e</a:t>
            </a:r>
            <a:r>
              <a:rPr lang="en-US" dirty="0"/>
              <a:t>. it provides factory method to get the object of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r>
              <a:rPr lang="en-US" dirty="0" smtClean="0"/>
              <a:t>Commonly </a:t>
            </a:r>
            <a:r>
              <a:rPr lang="en-US" dirty="0"/>
              <a:t>used methods of Statement interface:</a:t>
            </a:r>
          </a:p>
          <a:p>
            <a:r>
              <a:rPr lang="en-US" dirty="0"/>
              <a:t>The important methods of Statement interface are as follows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09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createStatement</a:t>
            </a:r>
            <a:r>
              <a:rPr lang="en-US" dirty="0"/>
              <a:t> 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Creates </a:t>
            </a:r>
            <a:r>
              <a:rPr lang="en-US" sz="3200" dirty="0"/>
              <a:t>a </a:t>
            </a:r>
            <a:r>
              <a:rPr lang="en-US" sz="3200" dirty="0" err="1"/>
              <a:t>SQLServerStatement</a:t>
            </a:r>
            <a:r>
              <a:rPr lang="en-US" sz="3200" dirty="0"/>
              <a:t> object </a:t>
            </a:r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sending SQL statements to the database.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0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execute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1) public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executeQuery</a:t>
            </a:r>
            <a:r>
              <a:rPr lang="en-US" dirty="0" smtClean="0"/>
              <a:t>(String </a:t>
            </a:r>
            <a:r>
              <a:rPr lang="en-US" dirty="0" err="1"/>
              <a:t>sql</a:t>
            </a:r>
            <a:r>
              <a:rPr lang="en-US" dirty="0"/>
              <a:t>): is used to execute SELECT query. It returns the object of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r>
              <a:rPr lang="en-US" dirty="0"/>
              <a:t>2)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executeUpdate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): is used to execute specified query, it may be create, drop, insert, update, delete etc.</a:t>
            </a:r>
          </a:p>
          <a:p>
            <a:r>
              <a:rPr lang="en-US" dirty="0"/>
              <a:t>3) public </a:t>
            </a:r>
            <a:r>
              <a:rPr lang="en-US" dirty="0" err="1"/>
              <a:t>boolean</a:t>
            </a:r>
            <a:r>
              <a:rPr lang="en-US" dirty="0"/>
              <a:t> execute(String </a:t>
            </a:r>
            <a:r>
              <a:rPr lang="en-US" dirty="0" err="1"/>
              <a:t>sql</a:t>
            </a:r>
            <a:r>
              <a:rPr lang="en-US" dirty="0"/>
              <a:t>): is used to execute queries that may return multiple results.</a:t>
            </a:r>
          </a:p>
          <a:p>
            <a:r>
              <a:rPr lang="en-US" dirty="0"/>
              <a:t>4) public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executeBatch</a:t>
            </a:r>
            <a:r>
              <a:rPr lang="en-US" dirty="0"/>
              <a:t>(): is used to execute batch of commands.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programming involved to establish a JDBC connection is fairly simple. Here are these simple four steps:</a:t>
            </a:r>
          </a:p>
          <a:p>
            <a:r>
              <a:rPr lang="en-US" b="1" dirty="0"/>
              <a:t>Import JDBC Packages:</a:t>
            </a:r>
            <a:r>
              <a:rPr lang="en-US" dirty="0"/>
              <a:t> Add </a:t>
            </a:r>
            <a:r>
              <a:rPr lang="en-US" b="1" dirty="0"/>
              <a:t>import</a:t>
            </a:r>
            <a:r>
              <a:rPr lang="en-US" dirty="0"/>
              <a:t> statements to your Java program to import required classes in your Java code.</a:t>
            </a:r>
          </a:p>
          <a:p>
            <a:r>
              <a:rPr lang="en-US" b="1" dirty="0"/>
              <a:t>Register JDBC Driver:</a:t>
            </a:r>
            <a:r>
              <a:rPr lang="en-US" dirty="0"/>
              <a:t> This step causes the JVM to load the desired driver implementation into memory so it can fulfill your JDBC requests.</a:t>
            </a:r>
          </a:p>
          <a:p>
            <a:r>
              <a:rPr lang="en-US" b="1" dirty="0"/>
              <a:t>Database URL Formulation:</a:t>
            </a:r>
            <a:r>
              <a:rPr lang="en-US" dirty="0"/>
              <a:t> This is to create a properly formatted address that points to the database to which you wish to connect.</a:t>
            </a:r>
          </a:p>
          <a:p>
            <a:r>
              <a:rPr lang="en-US" b="1" dirty="0"/>
              <a:t>Create Connection Object:</a:t>
            </a:r>
            <a:r>
              <a:rPr lang="en-US" dirty="0"/>
              <a:t> Finally, code a call to the </a:t>
            </a:r>
            <a:r>
              <a:rPr lang="en-US" i="1" dirty="0" err="1"/>
              <a:t>DriverManager</a:t>
            </a:r>
            <a:r>
              <a:rPr lang="en-US" dirty="0"/>
              <a:t> object's </a:t>
            </a:r>
            <a:r>
              <a:rPr lang="en-US" i="1" dirty="0" err="1"/>
              <a:t>getConnection</a:t>
            </a:r>
            <a:r>
              <a:rPr lang="en-US" i="1" dirty="0"/>
              <a:t>( )</a:t>
            </a:r>
            <a:r>
              <a:rPr lang="en-US" dirty="0"/>
              <a:t>method to establish actual database connection.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records from </a:t>
            </a:r>
            <a:r>
              <a:rPr lang="en-US" dirty="0" err="1" smtClean="0"/>
              <a:t>mysql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80" y="1686757"/>
            <a:ext cx="10515600" cy="3371619"/>
          </a:xfrm>
        </p:spPr>
        <p:txBody>
          <a:bodyPr>
            <a:noAutofit/>
          </a:bodyPr>
          <a:lstStyle/>
          <a:p>
            <a:r>
              <a:rPr lang="en-IN" sz="1200" dirty="0"/>
              <a:t>import </a:t>
            </a:r>
            <a:r>
              <a:rPr lang="en-IN" sz="1200" dirty="0" err="1"/>
              <a:t>java.sql</a:t>
            </a:r>
            <a:r>
              <a:rPr lang="en-IN" sz="1200" dirty="0"/>
              <a:t>.*;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java.sql.Statement</a:t>
            </a:r>
            <a:r>
              <a:rPr lang="en-IN" sz="1200" dirty="0"/>
              <a:t>;</a:t>
            </a:r>
          </a:p>
          <a:p>
            <a:r>
              <a:rPr lang="en-IN" sz="1200" dirty="0"/>
              <a:t>class </a:t>
            </a:r>
            <a:r>
              <a:rPr lang="en-IN" sz="1200" dirty="0" err="1"/>
              <a:t>mysql_con</a:t>
            </a:r>
            <a:r>
              <a:rPr lang="en-IN" sz="1200" dirty="0"/>
              <a:t>{</a:t>
            </a:r>
          </a:p>
          <a:p>
            <a:r>
              <a:rPr lang="en-IN" sz="1200" dirty="0"/>
              <a:t>public static void main(String [] </a:t>
            </a:r>
            <a:r>
              <a:rPr lang="en-IN" sz="1200" dirty="0" err="1"/>
              <a:t>args</a:t>
            </a:r>
            <a:r>
              <a:rPr lang="en-IN" sz="1200" dirty="0"/>
              <a:t>) throws Exception{</a:t>
            </a:r>
          </a:p>
          <a:p>
            <a:r>
              <a:rPr lang="en-IN" sz="1200" dirty="0" err="1"/>
              <a:t>Class.forName</a:t>
            </a:r>
            <a:r>
              <a:rPr lang="en-IN" sz="1200" dirty="0"/>
              <a:t>("</a:t>
            </a:r>
            <a:r>
              <a:rPr lang="en-IN" sz="1200" dirty="0" err="1"/>
              <a:t>com.mysql.jdbc.Driver</a:t>
            </a:r>
            <a:r>
              <a:rPr lang="en-IN" sz="1200" dirty="0"/>
              <a:t>");</a:t>
            </a:r>
          </a:p>
          <a:p>
            <a:r>
              <a:rPr lang="en-IN" sz="1200" dirty="0"/>
              <a:t>Connection con=</a:t>
            </a:r>
            <a:r>
              <a:rPr lang="en-IN" sz="1200" dirty="0" err="1"/>
              <a:t>DriverManager.getConnection</a:t>
            </a:r>
            <a:r>
              <a:rPr lang="en-IN" sz="1200" dirty="0"/>
              <a:t>("</a:t>
            </a:r>
            <a:r>
              <a:rPr lang="en-IN" sz="1200" dirty="0" err="1"/>
              <a:t>jdbc:mysql</a:t>
            </a:r>
            <a:r>
              <a:rPr lang="en-IN" sz="1200" dirty="0"/>
              <a:t>://localhost:3306/telecom","root","Savarkar123@");</a:t>
            </a:r>
          </a:p>
          <a:p>
            <a:r>
              <a:rPr lang="en-IN" sz="1200" dirty="0"/>
              <a:t>Statement </a:t>
            </a:r>
            <a:r>
              <a:rPr lang="en-IN" sz="1200" dirty="0" err="1"/>
              <a:t>stmt</a:t>
            </a:r>
            <a:r>
              <a:rPr lang="en-IN" sz="1200" dirty="0"/>
              <a:t>=</a:t>
            </a:r>
            <a:r>
              <a:rPr lang="en-IN" sz="1200" dirty="0" err="1"/>
              <a:t>con.createStatement</a:t>
            </a:r>
            <a:r>
              <a:rPr lang="en-IN" sz="1200" dirty="0"/>
              <a:t>();</a:t>
            </a:r>
          </a:p>
          <a:p>
            <a:r>
              <a:rPr lang="en-IN" sz="1200" dirty="0" err="1"/>
              <a:t>ResultSet</a:t>
            </a:r>
            <a:r>
              <a:rPr lang="en-IN" sz="1200" dirty="0"/>
              <a:t> </a:t>
            </a:r>
            <a:r>
              <a:rPr lang="en-IN" sz="1200" dirty="0" err="1"/>
              <a:t>rs</a:t>
            </a:r>
            <a:r>
              <a:rPr lang="en-IN" sz="1200" dirty="0"/>
              <a:t>=</a:t>
            </a:r>
            <a:r>
              <a:rPr lang="en-IN" sz="1200" dirty="0" err="1"/>
              <a:t>stmt.executeQuery</a:t>
            </a:r>
            <a:r>
              <a:rPr lang="en-IN" sz="1200" dirty="0"/>
              <a:t>("select * from </a:t>
            </a:r>
            <a:r>
              <a:rPr lang="en-IN" sz="1200" dirty="0" err="1"/>
              <a:t>call_register</a:t>
            </a:r>
            <a:r>
              <a:rPr lang="en-IN" sz="1200" dirty="0"/>
              <a:t>");</a:t>
            </a:r>
          </a:p>
          <a:p>
            <a:r>
              <a:rPr lang="en-IN" sz="1200" dirty="0"/>
              <a:t>while (</a:t>
            </a:r>
            <a:r>
              <a:rPr lang="en-IN" sz="1200" dirty="0" err="1"/>
              <a:t>rs.next</a:t>
            </a:r>
            <a:r>
              <a:rPr lang="en-IN" sz="1200" dirty="0"/>
              <a:t>())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 err="1"/>
              <a:t>System.out.println</a:t>
            </a:r>
            <a:r>
              <a:rPr lang="en-IN" sz="1200" dirty="0"/>
              <a:t>(</a:t>
            </a:r>
            <a:r>
              <a:rPr lang="en-IN" sz="1200" dirty="0" err="1"/>
              <a:t>rs.getString</a:t>
            </a:r>
            <a:r>
              <a:rPr lang="en-IN" sz="1200" dirty="0"/>
              <a:t>(2)+</a:t>
            </a:r>
            <a:r>
              <a:rPr lang="en-IN" sz="1200" dirty="0" err="1"/>
              <a:t>rs.getString</a:t>
            </a:r>
            <a:r>
              <a:rPr lang="en-IN" sz="1200" dirty="0"/>
              <a:t>(3)+</a:t>
            </a:r>
            <a:r>
              <a:rPr lang="en-IN" sz="1200" dirty="0" err="1"/>
              <a:t>rs.getString</a:t>
            </a:r>
            <a:r>
              <a:rPr lang="en-IN" sz="1200" dirty="0"/>
              <a:t>(4)+</a:t>
            </a:r>
            <a:r>
              <a:rPr lang="en-IN" sz="1200" dirty="0" err="1"/>
              <a:t>rs.getString</a:t>
            </a:r>
            <a:r>
              <a:rPr lang="en-IN" sz="1200" dirty="0"/>
              <a:t>(1)+</a:t>
            </a:r>
            <a:r>
              <a:rPr lang="en-IN" sz="1200" dirty="0" err="1"/>
              <a:t>rs.getString</a:t>
            </a:r>
            <a:r>
              <a:rPr lang="en-IN" sz="1200" dirty="0"/>
              <a:t>(5));</a:t>
            </a:r>
          </a:p>
          <a:p>
            <a:r>
              <a:rPr lang="en-IN" sz="1200" dirty="0" smtClean="0"/>
              <a:t>}</a:t>
            </a:r>
            <a:endParaRPr lang="en-IN" sz="1200" dirty="0"/>
          </a:p>
          <a:p>
            <a:r>
              <a:rPr lang="en-IN" sz="1200" dirty="0" err="1"/>
              <a:t>con.close</a:t>
            </a:r>
            <a:r>
              <a:rPr lang="en-IN" sz="1200" dirty="0"/>
              <a:t>();</a:t>
            </a:r>
          </a:p>
          <a:p>
            <a:r>
              <a:rPr lang="en-IN" sz="1200" dirty="0" smtClean="0"/>
              <a:t>}</a:t>
            </a:r>
            <a:endParaRPr lang="en-IN" sz="1200" dirty="0"/>
          </a:p>
          <a:p>
            <a:r>
              <a:rPr lang="en-IN" sz="12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66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r>
              <a:rPr lang="en-US" dirty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PreparedStatement</a:t>
            </a:r>
            <a:r>
              <a:rPr lang="en-US" dirty="0"/>
              <a:t> interface is a </a:t>
            </a:r>
            <a:r>
              <a:rPr lang="en-US" dirty="0" err="1"/>
              <a:t>subinterface</a:t>
            </a:r>
            <a:r>
              <a:rPr lang="en-US" dirty="0"/>
              <a:t> of Statement. It is used to execute parameterized query.</a:t>
            </a:r>
          </a:p>
          <a:p>
            <a:r>
              <a:rPr lang="en-US" dirty="0" smtClean="0"/>
              <a:t>Let's </a:t>
            </a:r>
            <a:r>
              <a:rPr lang="en-US" dirty="0"/>
              <a:t>see the example of parameterized query:</a:t>
            </a:r>
          </a:p>
          <a:p>
            <a:r>
              <a:rPr lang="en-US" sz="3200" dirty="0" smtClean="0"/>
              <a:t>String </a:t>
            </a:r>
            <a:r>
              <a:rPr lang="en-US" sz="3200" dirty="0" err="1"/>
              <a:t>sql</a:t>
            </a:r>
            <a:r>
              <a:rPr lang="en-US" sz="3200" dirty="0"/>
              <a:t>="insert into </a:t>
            </a:r>
            <a:r>
              <a:rPr lang="en-US" sz="3200" dirty="0" err="1"/>
              <a:t>emp</a:t>
            </a:r>
            <a:r>
              <a:rPr lang="en-US" sz="3200" dirty="0"/>
              <a:t> values(?,?,?)"; 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412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600" cap="none" dirty="0">
                <a:solidFill>
                  <a:srgbClr val="610B4B"/>
                </a:solidFill>
                <a:latin typeface="erdana"/>
              </a:rPr>
              <a:t>Methods of </a:t>
            </a:r>
            <a:r>
              <a:rPr lang="en-US" sz="3600" cap="none" dirty="0" err="1">
                <a:solidFill>
                  <a:srgbClr val="610B4B"/>
                </a:solidFill>
                <a:latin typeface="erdana"/>
              </a:rPr>
              <a:t>PreparedStatement</a:t>
            </a:r>
            <a:r>
              <a:rPr lang="en-US" sz="3600" cap="none" dirty="0">
                <a:solidFill>
                  <a:srgbClr val="610B4B"/>
                </a:solidFill>
                <a:latin typeface="erdana"/>
              </a:rPr>
              <a:t> interface</a:t>
            </a:r>
            <a:br>
              <a:rPr lang="en-US" sz="3600" cap="none" dirty="0">
                <a:solidFill>
                  <a:srgbClr val="610B4B"/>
                </a:solidFill>
                <a:latin typeface="erdana"/>
              </a:rPr>
            </a:br>
            <a:endParaRPr lang="en-US" sz="4000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50586"/>
              </p:ext>
            </p:extLst>
          </p:nvPr>
        </p:nvGraphicFramePr>
        <p:xfrm>
          <a:off x="1069848" y="1987735"/>
          <a:ext cx="7801714" cy="4051300"/>
        </p:xfrm>
        <a:graphic>
          <a:graphicData uri="http://schemas.openxmlformats.org/drawingml/2006/table">
            <a:tbl>
              <a:tblPr/>
              <a:tblGrid>
                <a:gridCol w="3900857"/>
                <a:gridCol w="3900857"/>
              </a:tblGrid>
              <a:tr h="41339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2680" marR="82680" marT="82680" marB="82680">
                    <a:lnL w="7620" cap="flat" cmpd="sng" algn="ctr">
                      <a:solidFill>
                        <a:srgbClr val="C8F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F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F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2680" marR="82680" marT="82680" marB="82680">
                    <a:lnL w="7620" cap="flat" cmpd="sng" algn="ctr">
                      <a:solidFill>
                        <a:srgbClr val="C8F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F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F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0631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setInt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paramIndex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</a:t>
                      </a:r>
                      <a:r>
                        <a:rPr lang="en-IN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value)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integer value to the given parameter index.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631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setString(int paramIndex, String value)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String value to the given parameter index.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063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setFloat(int paramIndex, float value)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float value to the given parameter index.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631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setDouble(int paramIndex, double value)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double value to the given parameter index.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0631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int executeUpdate()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executes the query. It is used for create, drop, insert, update, delete etc.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631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ResultSet executeQuery()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executes the select query. It returns an instance of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ResultSet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55120" marR="55120" marT="55120" marB="5512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02322" y="21648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0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statement dynamically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java.sql.Statement</a:t>
            </a:r>
            <a:r>
              <a:rPr lang="en-IN" dirty="0"/>
              <a:t>;</a:t>
            </a:r>
          </a:p>
          <a:p>
            <a:r>
              <a:rPr lang="en-IN" dirty="0"/>
              <a:t>class </a:t>
            </a:r>
            <a:r>
              <a:rPr lang="en-IN" dirty="0" err="1"/>
              <a:t>mysql_prepare</a:t>
            </a:r>
            <a:r>
              <a:rPr lang="en-IN" dirty="0"/>
              <a:t>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 err="1" smtClean="0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r>
              <a:rPr lang="en-IN" dirty="0"/>
              <a:t>Connection </a:t>
            </a:r>
            <a:r>
              <a:rPr lang="en-IN" dirty="0" err="1"/>
              <a:t>cn</a:t>
            </a:r>
            <a:r>
              <a:rPr lang="en-IN" dirty="0"/>
              <a:t>=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jdbc:mysql</a:t>
            </a:r>
            <a:r>
              <a:rPr lang="en-IN" dirty="0"/>
              <a:t>://localhost:3306/telecom","root","Savarkar123@");</a:t>
            </a:r>
          </a:p>
          <a:p>
            <a:r>
              <a:rPr lang="en-IN" dirty="0" err="1"/>
              <a:t>PreparedStatement</a:t>
            </a:r>
            <a:r>
              <a:rPr lang="en-IN" dirty="0"/>
              <a:t> </a:t>
            </a:r>
            <a:r>
              <a:rPr lang="en-IN" dirty="0" err="1"/>
              <a:t>st</a:t>
            </a:r>
            <a:r>
              <a:rPr lang="en-IN" dirty="0"/>
              <a:t>=</a:t>
            </a:r>
            <a:r>
              <a:rPr lang="en-IN" dirty="0" err="1"/>
              <a:t>cn.prepareStatement</a:t>
            </a:r>
            <a:r>
              <a:rPr lang="en-IN" dirty="0"/>
              <a:t>("insert into employee values(?,?,?)");</a:t>
            </a:r>
          </a:p>
          <a:p>
            <a:r>
              <a:rPr lang="en-IN" dirty="0" err="1"/>
              <a:t>st.setInt</a:t>
            </a:r>
            <a:r>
              <a:rPr lang="en-IN" dirty="0"/>
              <a:t>(1,101);</a:t>
            </a:r>
          </a:p>
          <a:p>
            <a:r>
              <a:rPr lang="en-IN" dirty="0" err="1"/>
              <a:t>st.setString</a:t>
            </a:r>
            <a:r>
              <a:rPr lang="en-IN" dirty="0"/>
              <a:t>(2,"Sohail");</a:t>
            </a:r>
          </a:p>
          <a:p>
            <a:r>
              <a:rPr lang="en-IN" dirty="0" err="1"/>
              <a:t>st.setInt</a:t>
            </a:r>
            <a:r>
              <a:rPr lang="en-IN" dirty="0"/>
              <a:t>(3,50000);</a:t>
            </a:r>
          </a:p>
          <a:p>
            <a:r>
              <a:rPr lang="en-IN" dirty="0" err="1"/>
              <a:t>int</a:t>
            </a:r>
            <a:r>
              <a:rPr lang="en-IN" dirty="0"/>
              <a:t> x=</a:t>
            </a:r>
            <a:r>
              <a:rPr lang="en-IN" dirty="0" err="1"/>
              <a:t>st.executeUpdate</a:t>
            </a:r>
            <a:r>
              <a:rPr lang="en-IN" dirty="0"/>
              <a:t>();</a:t>
            </a:r>
          </a:p>
          <a:p>
            <a:r>
              <a:rPr lang="en-IN" dirty="0" err="1"/>
              <a:t>cn.close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36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28" y="2692616"/>
            <a:ext cx="8227835" cy="32376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00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US" sz="3600" dirty="0" err="1">
                <a:solidFill>
                  <a:srgbClr val="610B38"/>
                </a:solidFill>
                <a:latin typeface="erdana"/>
              </a:rPr>
              <a:t>ResultSetMetaData</a:t>
            </a:r>
            <a:r>
              <a:rPr lang="en-US" sz="3600" dirty="0">
                <a:solidFill>
                  <a:srgbClr val="610B38"/>
                </a:solidFill>
                <a:latin typeface="erdana"/>
              </a:rPr>
              <a:t> Interface</a:t>
            </a:r>
            <a:r>
              <a:rPr lang="en-US" dirty="0">
                <a:solidFill>
                  <a:srgbClr val="610B38"/>
                </a:solidFill>
                <a:latin typeface="erdana"/>
              </a:rPr>
              <a:t/>
            </a:r>
            <a:br>
              <a:rPr lang="en-US" dirty="0">
                <a:solidFill>
                  <a:srgbClr val="610B38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800" dirty="0" smtClean="0">
                <a:solidFill>
                  <a:srgbClr val="333333"/>
                </a:solidFill>
                <a:latin typeface="inter-regular"/>
              </a:rPr>
              <a:t>The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metadata means data about data i.e. we can get further information from the data.</a:t>
            </a:r>
            <a:endParaRPr lang="en-US" sz="1400" dirty="0"/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If you have to get metadata of a table like total number of column, column name, column type etc. , </a:t>
            </a:r>
            <a:endParaRPr lang="en-US" sz="2800" dirty="0" smtClean="0">
              <a:solidFill>
                <a:srgbClr val="333333"/>
              </a:solidFill>
              <a:latin typeface="inter-regular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800" dirty="0" err="1" smtClean="0">
                <a:solidFill>
                  <a:srgbClr val="333333"/>
                </a:solidFill>
                <a:latin typeface="inter-regular"/>
              </a:rPr>
              <a:t>ResultSetMetaData</a:t>
            </a:r>
            <a:r>
              <a:rPr lang="en-US" sz="28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interface is useful because it provides methods to get metadata from the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ResultSet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object.</a:t>
            </a:r>
            <a:endParaRPr lang="en-US" sz="4000" dirty="0">
              <a:solidFill>
                <a:srgbClr val="610B38"/>
              </a:solidFill>
              <a:latin typeface="erdana"/>
            </a:endParaRPr>
          </a:p>
          <a:p>
            <a:pPr marL="457200" indent="-457200">
              <a:buFont typeface="+mj-lt"/>
              <a:buAutoNum type="arabicPeriod"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1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dirty="0">
                <a:solidFill>
                  <a:srgbClr val="610B38"/>
                </a:solidFill>
                <a:latin typeface="erdana"/>
              </a:rPr>
              <a:t>Commonly used methods of </a:t>
            </a:r>
            <a:r>
              <a:rPr lang="en-US" sz="3600" dirty="0" err="1">
                <a:solidFill>
                  <a:srgbClr val="610B38"/>
                </a:solidFill>
                <a:latin typeface="erdana"/>
              </a:rPr>
              <a:t>ResultSetMetaData</a:t>
            </a:r>
            <a:r>
              <a:rPr lang="en-US" sz="3600" dirty="0">
                <a:solidFill>
                  <a:srgbClr val="610B38"/>
                </a:solidFill>
                <a:latin typeface="erdana"/>
              </a:rPr>
              <a:t> interface</a:t>
            </a:r>
            <a:r>
              <a:rPr lang="en-US" dirty="0">
                <a:solidFill>
                  <a:srgbClr val="610B38"/>
                </a:solidFill>
                <a:latin typeface="erdana"/>
              </a:rPr>
              <a:t/>
            </a:r>
            <a:br>
              <a:rPr lang="en-US" dirty="0">
                <a:solidFill>
                  <a:srgbClr val="610B38"/>
                </a:solidFill>
                <a:latin typeface="erdana"/>
              </a:rPr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49306"/>
              </p:ext>
            </p:extLst>
          </p:nvPr>
        </p:nvGraphicFramePr>
        <p:xfrm>
          <a:off x="737433" y="2292744"/>
          <a:ext cx="8628354" cy="3139440"/>
        </p:xfrm>
        <a:graphic>
          <a:graphicData uri="http://schemas.openxmlformats.org/drawingml/2006/table">
            <a:tbl>
              <a:tblPr/>
              <a:tblGrid>
                <a:gridCol w="4314177"/>
                <a:gridCol w="431417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88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8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8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88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8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8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int getColumnCount()throws SQLException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total number of columns in the ResultSet object.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getColumnName(int index)throws SQLException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column name of the specified column index.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getColumnTypeName(int index)throws SQLException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column type name for the specified index.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getTableName(int index)throws SQLException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table name for the specified column index.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4350" y="2627505"/>
            <a:ext cx="184731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1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java.sql.Statement</a:t>
            </a:r>
            <a:r>
              <a:rPr lang="en-IN" dirty="0"/>
              <a:t>;</a:t>
            </a:r>
          </a:p>
          <a:p>
            <a:r>
              <a:rPr lang="en-IN" dirty="0"/>
              <a:t>class </a:t>
            </a:r>
            <a:r>
              <a:rPr lang="en-IN" dirty="0" err="1"/>
              <a:t>mysql_con_metadata</a:t>
            </a:r>
            <a:r>
              <a:rPr lang="en-IN" dirty="0"/>
              <a:t>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r>
              <a:rPr lang="en-IN" dirty="0"/>
              <a:t>Connection con=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jdbc:mysql</a:t>
            </a:r>
            <a:r>
              <a:rPr lang="en-IN" dirty="0"/>
              <a:t>://localhost:3306/telecom","root","Savarkar123@");</a:t>
            </a:r>
          </a:p>
          <a:p>
            <a:r>
              <a:rPr lang="en-IN" dirty="0"/>
              <a:t>Statement </a:t>
            </a:r>
            <a:r>
              <a:rPr lang="en-IN" dirty="0" err="1"/>
              <a:t>stmt</a:t>
            </a:r>
            <a:r>
              <a:rPr lang="en-IN" dirty="0"/>
              <a:t>=</a:t>
            </a:r>
            <a:r>
              <a:rPr lang="en-IN" dirty="0" err="1"/>
              <a:t>con.createStatement</a:t>
            </a:r>
            <a:r>
              <a:rPr lang="en-IN" dirty="0"/>
              <a:t>();</a:t>
            </a:r>
          </a:p>
          <a:p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stmt.executeQuery</a:t>
            </a:r>
            <a:r>
              <a:rPr lang="en-IN" dirty="0"/>
              <a:t>("select * from </a:t>
            </a:r>
            <a:r>
              <a:rPr lang="en-IN" dirty="0" err="1"/>
              <a:t>call_register</a:t>
            </a:r>
            <a:r>
              <a:rPr lang="en-IN" dirty="0"/>
              <a:t>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77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while (</a:t>
            </a:r>
            <a:r>
              <a:rPr lang="en-IN" dirty="0" err="1"/>
              <a:t>rs.next</a:t>
            </a:r>
            <a:r>
              <a:rPr lang="en-IN" dirty="0"/>
              <a:t>())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rs.getString</a:t>
            </a:r>
            <a:r>
              <a:rPr lang="en-IN" dirty="0"/>
              <a:t>(2)+</a:t>
            </a:r>
            <a:r>
              <a:rPr lang="en-IN" dirty="0" err="1"/>
              <a:t>rs.getString</a:t>
            </a:r>
            <a:r>
              <a:rPr lang="en-IN" dirty="0"/>
              <a:t>(3)+</a:t>
            </a:r>
            <a:r>
              <a:rPr lang="en-IN" dirty="0" err="1"/>
              <a:t>rs.getString</a:t>
            </a:r>
            <a:r>
              <a:rPr lang="en-IN" dirty="0"/>
              <a:t>(4)+</a:t>
            </a:r>
            <a:r>
              <a:rPr lang="en-IN" dirty="0" err="1"/>
              <a:t>rs.getString</a:t>
            </a:r>
            <a:r>
              <a:rPr lang="en-IN" dirty="0"/>
              <a:t>(1)+</a:t>
            </a:r>
            <a:r>
              <a:rPr lang="en-IN" dirty="0" err="1"/>
              <a:t>rs.getString</a:t>
            </a:r>
            <a:r>
              <a:rPr lang="en-IN" dirty="0"/>
              <a:t>(5));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err="1"/>
              <a:t>ResultSetMetaData</a:t>
            </a:r>
            <a:r>
              <a:rPr lang="en-IN" dirty="0"/>
              <a:t> md=</a:t>
            </a:r>
            <a:r>
              <a:rPr lang="en-IN" dirty="0" err="1"/>
              <a:t>rs.getMetaData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("Total columns: "+</a:t>
            </a:r>
            <a:r>
              <a:rPr lang="en-IN" dirty="0" err="1"/>
              <a:t>md.getColumnCount</a:t>
            </a:r>
            <a:r>
              <a:rPr lang="en-IN" dirty="0"/>
              <a:t>());  </a:t>
            </a:r>
          </a:p>
          <a:p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=1;i&lt;=</a:t>
            </a:r>
            <a:r>
              <a:rPr lang="en-IN" dirty="0" err="1"/>
              <a:t>md.getColumnCount</a:t>
            </a:r>
            <a:r>
              <a:rPr lang="en-IN" dirty="0"/>
              <a:t>();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("Column Name of 1st column: "+</a:t>
            </a:r>
            <a:r>
              <a:rPr lang="en-IN" dirty="0" err="1"/>
              <a:t>md.getColumnName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));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("Column Type Name of 1st column: "+</a:t>
            </a:r>
            <a:r>
              <a:rPr lang="en-IN" dirty="0" err="1"/>
              <a:t>rsmd.getColumnTypeName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)); </a:t>
            </a:r>
          </a:p>
          <a:p>
            <a:r>
              <a:rPr lang="en-IN" dirty="0"/>
              <a:t>} </a:t>
            </a:r>
          </a:p>
          <a:p>
            <a:r>
              <a:rPr lang="en-IN" dirty="0" err="1"/>
              <a:t>con.close</a:t>
            </a:r>
            <a:r>
              <a:rPr lang="en-IN" dirty="0"/>
              <a:t>();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38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7035642" cy="467558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Drivers(I,II,II,IV)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JDBC Driver is a software component that enables java application to interact with the database. There are 4 types of JDBC drivers:</a:t>
            </a:r>
          </a:p>
          <a:p>
            <a:r>
              <a:rPr lang="en-IN" dirty="0"/>
              <a:t>JDBC-ODBC bridge driver</a:t>
            </a:r>
          </a:p>
          <a:p>
            <a:r>
              <a:rPr lang="en-IN" dirty="0"/>
              <a:t>Native-API driver (partially java driver)</a:t>
            </a:r>
          </a:p>
          <a:p>
            <a:r>
              <a:rPr lang="en-IN" dirty="0"/>
              <a:t>Network Protocol driver (fully java driver)</a:t>
            </a:r>
          </a:p>
          <a:p>
            <a:r>
              <a:rPr lang="en-IN" dirty="0"/>
              <a:t>Thin driver (fully java driver)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77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DatabaseMetaData</a:t>
            </a:r>
            <a:r>
              <a:rPr lang="en-US" dirty="0"/>
              <a:t> interface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DatabaseMetaData</a:t>
            </a:r>
            <a:r>
              <a:rPr lang="en-US" sz="2800" dirty="0" smtClean="0"/>
              <a:t> </a:t>
            </a:r>
            <a:r>
              <a:rPr lang="en-US" sz="2800" dirty="0"/>
              <a:t>interface provides methods to get meta data of a database such as </a:t>
            </a:r>
            <a:endParaRPr lang="en-US" sz="2800" dirty="0" smtClean="0"/>
          </a:p>
          <a:p>
            <a:r>
              <a:rPr lang="en-US" sz="2800" dirty="0" smtClean="0"/>
              <a:t>database </a:t>
            </a:r>
            <a:r>
              <a:rPr lang="en-US" sz="2800" dirty="0"/>
              <a:t>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32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methods of </a:t>
            </a:r>
            <a:r>
              <a:rPr lang="en-US" dirty="0" err="1"/>
              <a:t>DatabaseMetaData</a:t>
            </a:r>
            <a:r>
              <a:rPr lang="en-US" dirty="0"/>
              <a:t> interface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getDriverName</a:t>
            </a:r>
            <a:r>
              <a:rPr lang="en-US" dirty="0"/>
              <a:t>()throws </a:t>
            </a:r>
            <a:r>
              <a:rPr lang="en-US" dirty="0" err="1"/>
              <a:t>SQLException</a:t>
            </a:r>
            <a:r>
              <a:rPr lang="en-US" dirty="0"/>
              <a:t>: it returns the name of the JDBC driver.</a:t>
            </a:r>
          </a:p>
          <a:p>
            <a:r>
              <a:rPr lang="en-US" dirty="0"/>
              <a:t>public String </a:t>
            </a:r>
            <a:r>
              <a:rPr lang="en-US" dirty="0" err="1"/>
              <a:t>getDriverVersion</a:t>
            </a:r>
            <a:r>
              <a:rPr lang="en-US" dirty="0"/>
              <a:t>()throws </a:t>
            </a:r>
            <a:r>
              <a:rPr lang="en-US" dirty="0" err="1"/>
              <a:t>SQLException</a:t>
            </a:r>
            <a:r>
              <a:rPr lang="en-US" dirty="0"/>
              <a:t>: it returns the version number of the JDBC driver.</a:t>
            </a:r>
          </a:p>
          <a:p>
            <a:r>
              <a:rPr lang="en-US" dirty="0"/>
              <a:t>public String </a:t>
            </a:r>
            <a:r>
              <a:rPr lang="en-US" dirty="0" err="1"/>
              <a:t>getUserName</a:t>
            </a:r>
            <a:r>
              <a:rPr lang="en-US" dirty="0"/>
              <a:t>()throws </a:t>
            </a:r>
            <a:r>
              <a:rPr lang="en-US" dirty="0" err="1"/>
              <a:t>SQLException</a:t>
            </a:r>
            <a:r>
              <a:rPr lang="en-US" dirty="0"/>
              <a:t>: it returns the username of the database.</a:t>
            </a:r>
          </a:p>
          <a:p>
            <a:r>
              <a:rPr lang="en-US" dirty="0"/>
              <a:t>public String </a:t>
            </a:r>
            <a:r>
              <a:rPr lang="en-US" dirty="0" err="1"/>
              <a:t>getDatabaseProductName</a:t>
            </a:r>
            <a:r>
              <a:rPr lang="en-US" dirty="0"/>
              <a:t>()throws </a:t>
            </a:r>
            <a:r>
              <a:rPr lang="en-US" dirty="0" err="1"/>
              <a:t>SQLException</a:t>
            </a:r>
            <a:r>
              <a:rPr lang="en-US" dirty="0"/>
              <a:t>: it returns the product name of the database.</a:t>
            </a:r>
          </a:p>
          <a:p>
            <a:r>
              <a:rPr lang="en-US" dirty="0"/>
              <a:t>public String </a:t>
            </a:r>
            <a:r>
              <a:rPr lang="en-US" dirty="0" err="1"/>
              <a:t>getDatabaseProductVersion</a:t>
            </a:r>
            <a:r>
              <a:rPr lang="en-US" dirty="0"/>
              <a:t>()throws </a:t>
            </a:r>
            <a:r>
              <a:rPr lang="en-US" dirty="0" err="1"/>
              <a:t>SQLException</a:t>
            </a:r>
            <a:r>
              <a:rPr lang="en-US" dirty="0"/>
              <a:t>: it returns the product version of the database.</a:t>
            </a:r>
          </a:p>
          <a:p>
            <a:r>
              <a:rPr lang="en-US" dirty="0"/>
              <a:t>public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getTables</a:t>
            </a:r>
            <a:r>
              <a:rPr lang="en-US" dirty="0"/>
              <a:t>(String catalog, String </a:t>
            </a:r>
            <a:r>
              <a:rPr lang="en-US" dirty="0" err="1"/>
              <a:t>schemaPattern</a:t>
            </a:r>
            <a:r>
              <a:rPr lang="en-US" dirty="0"/>
              <a:t>, String </a:t>
            </a:r>
            <a:r>
              <a:rPr lang="en-US" dirty="0" err="1"/>
              <a:t>tableNamePattern</a:t>
            </a:r>
            <a:r>
              <a:rPr lang="en-US" dirty="0"/>
              <a:t>, String[] types)throws </a:t>
            </a:r>
            <a:r>
              <a:rPr lang="en-US" dirty="0" err="1"/>
              <a:t>SQLException</a:t>
            </a:r>
            <a:r>
              <a:rPr lang="en-US" dirty="0"/>
              <a:t>: it returns the description of the tables of the specified catalog. The table type can be TABLE, VIEW, ALIAS, SYSTEM TABLE, SYNONYM etc.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58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93" y="2530136"/>
            <a:ext cx="6663882" cy="40085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JDBC-ODBC bridge driver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21957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JDBC-ODBC bridge driver uses ODBC driver to connect to the database.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JDBC-ODBC bridge driver converts JDBC method calls into the ODBC function calls.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now discouraged because of thin driver.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690688"/>
            <a:ext cx="7134225" cy="3657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Jdbc-odbc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Oracle does not support the JDBC-ODBC Bridge from Java 8. Oracle recommends that you use JDBC drivers provided by the vendor of your database instead of the JDBC-ODBC Bridge.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easy to use.</a:t>
            </a:r>
          </a:p>
          <a:p>
            <a:r>
              <a:rPr lang="en-US" dirty="0"/>
              <a:t>can be easily connected to any database.</a:t>
            </a:r>
          </a:p>
          <a:p>
            <a:r>
              <a:rPr lang="en-US" dirty="0"/>
              <a:t>Disadvantages:</a:t>
            </a:r>
          </a:p>
          <a:p>
            <a:r>
              <a:rPr lang="en-US" dirty="0"/>
              <a:t>Performance degraded because JDBC method call is converted into the ODBC function calls.</a:t>
            </a:r>
          </a:p>
          <a:p>
            <a:r>
              <a:rPr lang="en-US" dirty="0"/>
              <a:t>The ODBC driver needs to be installed on the client machine.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5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Native-API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Native API driver uses the client-side libraries of the database.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driver converts JDBC method calls into native calls of the database API. </a:t>
            </a:r>
            <a:endParaRPr lang="en-US" sz="3200" dirty="0" smtClean="0"/>
          </a:p>
          <a:p>
            <a:r>
              <a:rPr lang="en-US" sz="3200" dirty="0"/>
              <a:t>In a Type 2 </a:t>
            </a:r>
            <a:r>
              <a:rPr lang="en-US" sz="3200" b="1" dirty="0"/>
              <a:t>driver</a:t>
            </a:r>
            <a:r>
              <a:rPr lang="en-US" sz="3200" dirty="0"/>
              <a:t>, JDBC </a:t>
            </a:r>
            <a:r>
              <a:rPr lang="en-US" sz="3200" b="1" dirty="0"/>
              <a:t>API</a:t>
            </a:r>
            <a:r>
              <a:rPr lang="en-US" sz="3200" dirty="0"/>
              <a:t> calls are converted into </a:t>
            </a:r>
            <a:r>
              <a:rPr lang="en-US" sz="3200" b="1" dirty="0"/>
              <a:t>native</a:t>
            </a:r>
            <a:r>
              <a:rPr lang="en-US" sz="3200" dirty="0"/>
              <a:t> C/C++ </a:t>
            </a:r>
            <a:r>
              <a:rPr lang="en-US" sz="3200" b="1" dirty="0"/>
              <a:t>API</a:t>
            </a:r>
            <a:r>
              <a:rPr lang="en-US" sz="3200" dirty="0"/>
              <a:t> calls, ... The vendor-specific </a:t>
            </a:r>
            <a:r>
              <a:rPr lang="en-US" sz="3200" b="1" dirty="0"/>
              <a:t>driver</a:t>
            </a:r>
            <a:r>
              <a:rPr lang="en-US" sz="3200" dirty="0"/>
              <a:t> must be </a:t>
            </a:r>
            <a:r>
              <a:rPr lang="en-US" sz="3200" b="1" dirty="0"/>
              <a:t>installed</a:t>
            </a:r>
            <a:r>
              <a:rPr lang="en-US" sz="3200" dirty="0"/>
              <a:t> on each client machine.</a:t>
            </a:r>
            <a:endParaRPr lang="en-US" sz="3200" dirty="0"/>
          </a:p>
          <a:p>
            <a:r>
              <a:rPr lang="en-US" sz="3200" dirty="0" smtClean="0"/>
              <a:t>It </a:t>
            </a:r>
            <a:r>
              <a:rPr lang="en-US" sz="3200" dirty="0"/>
              <a:t>is not written entirely in java.</a:t>
            </a:r>
          </a:p>
          <a:p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call interface driver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65" y="1690688"/>
            <a:ext cx="7831602" cy="3840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7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API driver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Advantage:</a:t>
            </a:r>
          </a:p>
          <a:p>
            <a:r>
              <a:rPr lang="en-US" sz="2000" dirty="0"/>
              <a:t>performance upgraded than JDBC-ODBC bridge driver.</a:t>
            </a:r>
          </a:p>
          <a:p>
            <a:r>
              <a:rPr lang="en-US" sz="2000" dirty="0"/>
              <a:t>Disadvantage:</a:t>
            </a:r>
          </a:p>
          <a:p>
            <a:r>
              <a:rPr lang="en-US" sz="2000" dirty="0"/>
              <a:t>The Native driver needs to be installed on the each client machine.</a:t>
            </a:r>
          </a:p>
          <a:p>
            <a:r>
              <a:rPr lang="en-US" sz="2000" dirty="0"/>
              <a:t>The Vendor client library needs to be installed on client machine.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001"/>
            <a:ext cx="4967796" cy="35052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7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982</TotalTime>
  <Words>1908</Words>
  <Application>Microsoft Office PowerPoint</Application>
  <PresentationFormat>Widescreen</PresentationFormat>
  <Paragraphs>293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erdana</vt:lpstr>
      <vt:lpstr>inter-regular</vt:lpstr>
      <vt:lpstr>Rockwell</vt:lpstr>
      <vt:lpstr>Rockwell Condensed</vt:lpstr>
      <vt:lpstr>Times New Roman</vt:lpstr>
      <vt:lpstr>Wingdings</vt:lpstr>
      <vt:lpstr>Wood Type</vt:lpstr>
      <vt:lpstr>JDBC</vt:lpstr>
      <vt:lpstr>PowerPoint Presentation</vt:lpstr>
      <vt:lpstr>Steps involved</vt:lpstr>
      <vt:lpstr>JDBC Drivers(I,II,II,IV)</vt:lpstr>
      <vt:lpstr>1) JDBC-ODBC bridge driver </vt:lpstr>
      <vt:lpstr>Jdbc-odbc driver</vt:lpstr>
      <vt:lpstr>2) Native-API driver</vt:lpstr>
      <vt:lpstr>Oracle call interface driver</vt:lpstr>
      <vt:lpstr>Native API driver</vt:lpstr>
      <vt:lpstr>3) Network Protocol driver </vt:lpstr>
      <vt:lpstr>How to install</vt:lpstr>
      <vt:lpstr>Advantage:</vt:lpstr>
      <vt:lpstr>4) Thin driver</vt:lpstr>
      <vt:lpstr>Thin driver</vt:lpstr>
      <vt:lpstr>Import JDBC Packages: </vt:lpstr>
      <vt:lpstr>Import JDBC Packages</vt:lpstr>
      <vt:lpstr>Download driver</vt:lpstr>
      <vt:lpstr>Set classpath</vt:lpstr>
      <vt:lpstr>Register JDBC Driver: </vt:lpstr>
      <vt:lpstr>Approach (I) - Class.forName(): </vt:lpstr>
      <vt:lpstr>Approach (II) - DriverManager.registerDriver(): </vt:lpstr>
      <vt:lpstr>Database URL Formulation: </vt:lpstr>
      <vt:lpstr>Java Database Connectivity with MySQL </vt:lpstr>
      <vt:lpstr>Mysql connectivity</vt:lpstr>
      <vt:lpstr>Mysql connectivity</vt:lpstr>
      <vt:lpstr>output</vt:lpstr>
      <vt:lpstr>Statement interface </vt:lpstr>
      <vt:lpstr>createStatement ()</vt:lpstr>
      <vt:lpstr>Methods to execute query</vt:lpstr>
      <vt:lpstr>Retrieving records from mysql</vt:lpstr>
      <vt:lpstr>PreparedStatement interface</vt:lpstr>
      <vt:lpstr>Methods of PreparedStatement interface </vt:lpstr>
      <vt:lpstr>Preparing statement dynamically</vt:lpstr>
      <vt:lpstr>output</vt:lpstr>
      <vt:lpstr>Java ResultSetMetaData Interface </vt:lpstr>
      <vt:lpstr>Commonly used methods of ResultSetMetaData interface </vt:lpstr>
      <vt:lpstr>connection</vt:lpstr>
      <vt:lpstr>Getting metadata</vt:lpstr>
      <vt:lpstr>output</vt:lpstr>
      <vt:lpstr>Java DatabaseMetaData interface </vt:lpstr>
      <vt:lpstr>Commonly used methods of DatabaseMetaData interface 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Administrator</dc:creator>
  <cp:lastModifiedBy>Administrator</cp:lastModifiedBy>
  <cp:revision>23</cp:revision>
  <dcterms:created xsi:type="dcterms:W3CDTF">2022-07-08T08:54:13Z</dcterms:created>
  <dcterms:modified xsi:type="dcterms:W3CDTF">2022-07-15T02:58:35Z</dcterms:modified>
</cp:coreProperties>
</file>