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6" r:id="rId2"/>
    <p:sldId id="258" r:id="rId3"/>
    <p:sldId id="284" r:id="rId4"/>
    <p:sldId id="285" r:id="rId5"/>
    <p:sldId id="286" r:id="rId6"/>
    <p:sldId id="259" r:id="rId7"/>
    <p:sldId id="260" r:id="rId8"/>
    <p:sldId id="261" r:id="rId9"/>
    <p:sldId id="262"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7" r:id="rId26"/>
    <p:sldId id="281" r:id="rId27"/>
    <p:sldId id="282" r:id="rId28"/>
    <p:sldId id="283"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5" r:id="rId45"/>
    <p:sldId id="306" r:id="rId46"/>
    <p:sldId id="307" r:id="rId47"/>
    <p:sldId id="303" r:id="rId48"/>
    <p:sldId id="308" r:id="rId49"/>
    <p:sldId id="309" r:id="rId50"/>
    <p:sldId id="310" r:id="rId51"/>
    <p:sldId id="311" r:id="rId52"/>
    <p:sldId id="312" r:id="rId53"/>
    <p:sldId id="313" r:id="rId54"/>
    <p:sldId id="316" r:id="rId55"/>
    <p:sldId id="315" r:id="rId56"/>
    <p:sldId id="320" r:id="rId57"/>
    <p:sldId id="321" r:id="rId58"/>
    <p:sldId id="318" r:id="rId59"/>
    <p:sldId id="319" r:id="rId60"/>
    <p:sldId id="317" r:id="rId61"/>
    <p:sldId id="322" r:id="rId62"/>
    <p:sldId id="323" r:id="rId63"/>
    <p:sldId id="324" r:id="rId64"/>
    <p:sldId id="325" r:id="rId65"/>
    <p:sldId id="331" r:id="rId66"/>
    <p:sldId id="332" r:id="rId67"/>
    <p:sldId id="326" r:id="rId68"/>
    <p:sldId id="327" r:id="rId69"/>
    <p:sldId id="328" r:id="rId70"/>
    <p:sldId id="329" r:id="rId71"/>
    <p:sldId id="33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CFCA3-AAC5-4D2F-8612-C4E9502E63A6}" type="datetimeFigureOut">
              <a:rPr lang="en-IN" smtClean="0"/>
              <a:t>15-07-2022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38AD0-1EEF-4196-A2AE-1CFDDC9939F9}" type="slidenum">
              <a:rPr lang="en-IN" smtClean="0"/>
              <a:t>‹#›</a:t>
            </a:fld>
            <a:endParaRPr lang="en-IN"/>
          </a:p>
        </p:txBody>
      </p:sp>
    </p:spTree>
    <p:extLst>
      <p:ext uri="{BB962C8B-B14F-4D97-AF65-F5344CB8AC3E}">
        <p14:creationId xmlns:p14="http://schemas.microsoft.com/office/powerpoint/2010/main" val="2400073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F738AD0-1EEF-4196-A2AE-1CFDDC9939F9}" type="slidenum">
              <a:rPr lang="en-IN" smtClean="0"/>
              <a:t>41</a:t>
            </a:fld>
            <a:endParaRPr lang="en-IN"/>
          </a:p>
        </p:txBody>
      </p:sp>
    </p:spTree>
    <p:extLst>
      <p:ext uri="{BB962C8B-B14F-4D97-AF65-F5344CB8AC3E}">
        <p14:creationId xmlns:p14="http://schemas.microsoft.com/office/powerpoint/2010/main" val="854313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411B84-F4DD-47C6-B6D8-9C0040E3D4FB}" type="datetime1">
              <a:rPr lang="en-IN" smtClean="0"/>
              <a:t>15-07-2022</a:t>
            </a:fld>
            <a:endParaRPr lang="en-IN"/>
          </a:p>
        </p:txBody>
      </p:sp>
      <p:sp>
        <p:nvSpPr>
          <p:cNvPr id="5" name="Footer Placeholder 4"/>
          <p:cNvSpPr>
            <a:spLocks noGrp="1"/>
          </p:cNvSpPr>
          <p:nvPr>
            <p:ph type="ftr" sz="quarter" idx="11"/>
          </p:nvPr>
        </p:nvSpPr>
        <p:spPr/>
        <p:txBody>
          <a:bodyPr/>
          <a:lstStyle/>
          <a:p>
            <a:r>
              <a:rPr lang="en-IN" smtClean="0"/>
              <a:t>Indrani Sen,MCA,MPhil Computer Science</a:t>
            </a:r>
            <a:endParaRPr lang="en-IN"/>
          </a:p>
        </p:txBody>
      </p:sp>
      <p:sp>
        <p:nvSpPr>
          <p:cNvPr id="6" name="Slide Number Placeholder 5"/>
          <p:cNvSpPr>
            <a:spLocks noGrp="1"/>
          </p:cNvSpPr>
          <p:nvPr>
            <p:ph type="sldNum" sz="quarter" idx="12"/>
          </p:nvPr>
        </p:nvSpPr>
        <p:spPr/>
        <p:txBody>
          <a:bodyPr/>
          <a:lstStyle/>
          <a:p>
            <a:fld id="{C46E86D2-8AAA-4E8C-A654-32AE45AA424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16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C07FC2-218E-4E7D-9ECF-CCAD96516B54}" type="datetime1">
              <a:rPr lang="en-IN" smtClean="0"/>
              <a:t>15-07-2022</a:t>
            </a:fld>
            <a:endParaRPr lang="en-IN"/>
          </a:p>
        </p:txBody>
      </p:sp>
      <p:sp>
        <p:nvSpPr>
          <p:cNvPr id="5" name="Footer Placeholder 4"/>
          <p:cNvSpPr>
            <a:spLocks noGrp="1"/>
          </p:cNvSpPr>
          <p:nvPr>
            <p:ph type="ftr" sz="quarter" idx="11"/>
          </p:nvPr>
        </p:nvSpPr>
        <p:spPr/>
        <p:txBody>
          <a:bodyPr/>
          <a:lstStyle/>
          <a:p>
            <a:r>
              <a:rPr lang="en-IN" smtClean="0"/>
              <a:t>Indrani Sen,MCA,MPhil Computer Science</a:t>
            </a:r>
            <a:endParaRPr lang="en-IN"/>
          </a:p>
        </p:txBody>
      </p:sp>
      <p:sp>
        <p:nvSpPr>
          <p:cNvPr id="6" name="Slide Number Placeholder 5"/>
          <p:cNvSpPr>
            <a:spLocks noGrp="1"/>
          </p:cNvSpPr>
          <p:nvPr>
            <p:ph type="sldNum" sz="quarter" idx="12"/>
          </p:nvPr>
        </p:nvSpPr>
        <p:spPr/>
        <p:txBody>
          <a:bodyPr/>
          <a:lstStyle/>
          <a:p>
            <a:fld id="{C46E86D2-8AAA-4E8C-A654-32AE45AA424F}" type="slidenum">
              <a:rPr lang="en-IN" smtClean="0"/>
              <a:t>‹#›</a:t>
            </a:fld>
            <a:endParaRPr lang="en-IN"/>
          </a:p>
        </p:txBody>
      </p:sp>
    </p:spTree>
    <p:extLst>
      <p:ext uri="{BB962C8B-B14F-4D97-AF65-F5344CB8AC3E}">
        <p14:creationId xmlns:p14="http://schemas.microsoft.com/office/powerpoint/2010/main" val="369634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F6C414-D20C-4A3E-83C3-C9B186A61D04}" type="datetime1">
              <a:rPr lang="en-IN" smtClean="0"/>
              <a:t>15-07-2022</a:t>
            </a:fld>
            <a:endParaRPr lang="en-IN"/>
          </a:p>
        </p:txBody>
      </p:sp>
      <p:sp>
        <p:nvSpPr>
          <p:cNvPr id="5" name="Footer Placeholder 4"/>
          <p:cNvSpPr>
            <a:spLocks noGrp="1"/>
          </p:cNvSpPr>
          <p:nvPr>
            <p:ph type="ftr" sz="quarter" idx="11"/>
          </p:nvPr>
        </p:nvSpPr>
        <p:spPr/>
        <p:txBody>
          <a:bodyPr/>
          <a:lstStyle/>
          <a:p>
            <a:r>
              <a:rPr lang="en-IN" smtClean="0"/>
              <a:t>Indrani Sen,MCA,MPhil Computer Science</a:t>
            </a:r>
            <a:endParaRPr lang="en-IN"/>
          </a:p>
        </p:txBody>
      </p:sp>
      <p:sp>
        <p:nvSpPr>
          <p:cNvPr id="6" name="Slide Number Placeholder 5"/>
          <p:cNvSpPr>
            <a:spLocks noGrp="1"/>
          </p:cNvSpPr>
          <p:nvPr>
            <p:ph type="sldNum" sz="quarter" idx="12"/>
          </p:nvPr>
        </p:nvSpPr>
        <p:spPr/>
        <p:txBody>
          <a:bodyPr/>
          <a:lstStyle/>
          <a:p>
            <a:fld id="{C46E86D2-8AAA-4E8C-A654-32AE45AA424F}" type="slidenum">
              <a:rPr lang="en-IN" smtClean="0"/>
              <a:t>‹#›</a:t>
            </a:fld>
            <a:endParaRPr lang="en-IN"/>
          </a:p>
        </p:txBody>
      </p:sp>
    </p:spTree>
    <p:extLst>
      <p:ext uri="{BB962C8B-B14F-4D97-AF65-F5344CB8AC3E}">
        <p14:creationId xmlns:p14="http://schemas.microsoft.com/office/powerpoint/2010/main" val="4276944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0F71C1-D1E3-4FBF-B762-B02C800F712C}" type="datetime1">
              <a:rPr lang="en-IN" smtClean="0"/>
              <a:t>15-07-2022</a:t>
            </a:fld>
            <a:endParaRPr lang="en-IN"/>
          </a:p>
        </p:txBody>
      </p:sp>
      <p:sp>
        <p:nvSpPr>
          <p:cNvPr id="5" name="Footer Placeholder 4"/>
          <p:cNvSpPr>
            <a:spLocks noGrp="1"/>
          </p:cNvSpPr>
          <p:nvPr>
            <p:ph type="ftr" sz="quarter" idx="11"/>
          </p:nvPr>
        </p:nvSpPr>
        <p:spPr/>
        <p:txBody>
          <a:bodyPr/>
          <a:lstStyle/>
          <a:p>
            <a:r>
              <a:rPr lang="en-IN" smtClean="0"/>
              <a:t>Indrani Sen,MCA,MPhil Computer Science</a:t>
            </a:r>
            <a:endParaRPr lang="en-IN"/>
          </a:p>
        </p:txBody>
      </p:sp>
      <p:sp>
        <p:nvSpPr>
          <p:cNvPr id="6" name="Slide Number Placeholder 5"/>
          <p:cNvSpPr>
            <a:spLocks noGrp="1"/>
          </p:cNvSpPr>
          <p:nvPr>
            <p:ph type="sldNum" sz="quarter" idx="12"/>
          </p:nvPr>
        </p:nvSpPr>
        <p:spPr/>
        <p:txBody>
          <a:bodyPr/>
          <a:lstStyle/>
          <a:p>
            <a:fld id="{C46E86D2-8AAA-4E8C-A654-32AE45AA424F}" type="slidenum">
              <a:rPr lang="en-IN" smtClean="0"/>
              <a:t>‹#›</a:t>
            </a:fld>
            <a:endParaRPr lang="en-IN"/>
          </a:p>
        </p:txBody>
      </p:sp>
    </p:spTree>
    <p:extLst>
      <p:ext uri="{BB962C8B-B14F-4D97-AF65-F5344CB8AC3E}">
        <p14:creationId xmlns:p14="http://schemas.microsoft.com/office/powerpoint/2010/main" val="290410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189009-C34E-4AFA-9071-AD7F865F9713}" type="datetime1">
              <a:rPr lang="en-IN" smtClean="0"/>
              <a:t>15-07-2022</a:t>
            </a:fld>
            <a:endParaRPr lang="en-IN"/>
          </a:p>
        </p:txBody>
      </p:sp>
      <p:sp>
        <p:nvSpPr>
          <p:cNvPr id="5" name="Footer Placeholder 4"/>
          <p:cNvSpPr>
            <a:spLocks noGrp="1"/>
          </p:cNvSpPr>
          <p:nvPr>
            <p:ph type="ftr" sz="quarter" idx="11"/>
          </p:nvPr>
        </p:nvSpPr>
        <p:spPr/>
        <p:txBody>
          <a:bodyPr/>
          <a:lstStyle/>
          <a:p>
            <a:r>
              <a:rPr lang="en-IN" smtClean="0"/>
              <a:t>Indrani Sen,MCA,MPhil Computer Science</a:t>
            </a:r>
            <a:endParaRPr lang="en-IN"/>
          </a:p>
        </p:txBody>
      </p:sp>
      <p:sp>
        <p:nvSpPr>
          <p:cNvPr id="6" name="Slide Number Placeholder 5"/>
          <p:cNvSpPr>
            <a:spLocks noGrp="1"/>
          </p:cNvSpPr>
          <p:nvPr>
            <p:ph type="sldNum" sz="quarter" idx="12"/>
          </p:nvPr>
        </p:nvSpPr>
        <p:spPr/>
        <p:txBody>
          <a:bodyPr/>
          <a:lstStyle/>
          <a:p>
            <a:fld id="{C46E86D2-8AAA-4E8C-A654-32AE45AA424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91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CA00D7-E7A8-4B9E-A528-28F5E6EF0B04}" type="datetime1">
              <a:rPr lang="en-IN" smtClean="0"/>
              <a:t>15-07-2022</a:t>
            </a:fld>
            <a:endParaRPr lang="en-IN"/>
          </a:p>
        </p:txBody>
      </p:sp>
      <p:sp>
        <p:nvSpPr>
          <p:cNvPr id="6" name="Footer Placeholder 5"/>
          <p:cNvSpPr>
            <a:spLocks noGrp="1"/>
          </p:cNvSpPr>
          <p:nvPr>
            <p:ph type="ftr" sz="quarter" idx="11"/>
          </p:nvPr>
        </p:nvSpPr>
        <p:spPr/>
        <p:txBody>
          <a:bodyPr/>
          <a:lstStyle/>
          <a:p>
            <a:r>
              <a:rPr lang="en-IN" smtClean="0"/>
              <a:t>Indrani Sen,MCA,MPhil Computer Science</a:t>
            </a:r>
            <a:endParaRPr lang="en-IN"/>
          </a:p>
        </p:txBody>
      </p:sp>
      <p:sp>
        <p:nvSpPr>
          <p:cNvPr id="7" name="Slide Number Placeholder 6"/>
          <p:cNvSpPr>
            <a:spLocks noGrp="1"/>
          </p:cNvSpPr>
          <p:nvPr>
            <p:ph type="sldNum" sz="quarter" idx="12"/>
          </p:nvPr>
        </p:nvSpPr>
        <p:spPr/>
        <p:txBody>
          <a:bodyPr/>
          <a:lstStyle/>
          <a:p>
            <a:fld id="{C46E86D2-8AAA-4E8C-A654-32AE45AA424F}" type="slidenum">
              <a:rPr lang="en-IN" smtClean="0"/>
              <a:t>‹#›</a:t>
            </a:fld>
            <a:endParaRPr lang="en-IN"/>
          </a:p>
        </p:txBody>
      </p:sp>
    </p:spTree>
    <p:extLst>
      <p:ext uri="{BB962C8B-B14F-4D97-AF65-F5344CB8AC3E}">
        <p14:creationId xmlns:p14="http://schemas.microsoft.com/office/powerpoint/2010/main" val="161503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507AFB-3829-4B5A-A6A4-907D4B83280E}" type="datetime1">
              <a:rPr lang="en-IN" smtClean="0"/>
              <a:t>15-07-2022</a:t>
            </a:fld>
            <a:endParaRPr lang="en-IN"/>
          </a:p>
        </p:txBody>
      </p:sp>
      <p:sp>
        <p:nvSpPr>
          <p:cNvPr id="8" name="Footer Placeholder 7"/>
          <p:cNvSpPr>
            <a:spLocks noGrp="1"/>
          </p:cNvSpPr>
          <p:nvPr>
            <p:ph type="ftr" sz="quarter" idx="11"/>
          </p:nvPr>
        </p:nvSpPr>
        <p:spPr/>
        <p:txBody>
          <a:bodyPr/>
          <a:lstStyle/>
          <a:p>
            <a:r>
              <a:rPr lang="en-IN" smtClean="0"/>
              <a:t>Indrani Sen,MCA,MPhil Computer Science</a:t>
            </a:r>
            <a:endParaRPr lang="en-IN"/>
          </a:p>
        </p:txBody>
      </p:sp>
      <p:sp>
        <p:nvSpPr>
          <p:cNvPr id="9" name="Slide Number Placeholder 8"/>
          <p:cNvSpPr>
            <a:spLocks noGrp="1"/>
          </p:cNvSpPr>
          <p:nvPr>
            <p:ph type="sldNum" sz="quarter" idx="12"/>
          </p:nvPr>
        </p:nvSpPr>
        <p:spPr/>
        <p:txBody>
          <a:bodyPr/>
          <a:lstStyle/>
          <a:p>
            <a:fld id="{C46E86D2-8AAA-4E8C-A654-32AE45AA424F}" type="slidenum">
              <a:rPr lang="en-IN" smtClean="0"/>
              <a:t>‹#›</a:t>
            </a:fld>
            <a:endParaRPr lang="en-IN"/>
          </a:p>
        </p:txBody>
      </p:sp>
    </p:spTree>
    <p:extLst>
      <p:ext uri="{BB962C8B-B14F-4D97-AF65-F5344CB8AC3E}">
        <p14:creationId xmlns:p14="http://schemas.microsoft.com/office/powerpoint/2010/main" val="30827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E499CF-7251-4A3D-969C-143F8B0CEC1F}" type="datetime1">
              <a:rPr lang="en-IN" smtClean="0"/>
              <a:t>15-07-2022</a:t>
            </a:fld>
            <a:endParaRPr lang="en-IN"/>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
        <p:nvSpPr>
          <p:cNvPr id="5" name="Slide Number Placeholder 4"/>
          <p:cNvSpPr>
            <a:spLocks noGrp="1"/>
          </p:cNvSpPr>
          <p:nvPr>
            <p:ph type="sldNum" sz="quarter" idx="12"/>
          </p:nvPr>
        </p:nvSpPr>
        <p:spPr/>
        <p:txBody>
          <a:bodyPr/>
          <a:lstStyle/>
          <a:p>
            <a:fld id="{C46E86D2-8AAA-4E8C-A654-32AE45AA424F}" type="slidenum">
              <a:rPr lang="en-IN" smtClean="0"/>
              <a:t>‹#›</a:t>
            </a:fld>
            <a:endParaRPr lang="en-IN"/>
          </a:p>
        </p:txBody>
      </p:sp>
    </p:spTree>
    <p:extLst>
      <p:ext uri="{BB962C8B-B14F-4D97-AF65-F5344CB8AC3E}">
        <p14:creationId xmlns:p14="http://schemas.microsoft.com/office/powerpoint/2010/main" val="117238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BFC478-C4B0-45C2-B417-5877641F5296}" type="datetime1">
              <a:rPr lang="en-IN" smtClean="0"/>
              <a:t>15-07-2022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smtClean="0"/>
              <a:t>Indrani Sen,MCA,MPhil Computer Science</a:t>
            </a:r>
            <a:endParaRPr lang="en-IN"/>
          </a:p>
        </p:txBody>
      </p:sp>
      <p:sp>
        <p:nvSpPr>
          <p:cNvPr id="9" name="Slide Number Placeholder 8"/>
          <p:cNvSpPr>
            <a:spLocks noGrp="1"/>
          </p:cNvSpPr>
          <p:nvPr>
            <p:ph type="sldNum" sz="quarter" idx="12"/>
          </p:nvPr>
        </p:nvSpPr>
        <p:spPr/>
        <p:txBody>
          <a:bodyPr/>
          <a:lstStyle/>
          <a:p>
            <a:fld id="{C46E86D2-8AAA-4E8C-A654-32AE45AA424F}" type="slidenum">
              <a:rPr lang="en-IN" smtClean="0"/>
              <a:t>‹#›</a:t>
            </a:fld>
            <a:endParaRPr lang="en-IN"/>
          </a:p>
        </p:txBody>
      </p:sp>
    </p:spTree>
    <p:extLst>
      <p:ext uri="{BB962C8B-B14F-4D97-AF65-F5344CB8AC3E}">
        <p14:creationId xmlns:p14="http://schemas.microsoft.com/office/powerpoint/2010/main" val="317119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C17370B-E195-4FE8-9D28-DC93CCC17581}" type="datetime1">
              <a:rPr lang="en-IN" smtClean="0"/>
              <a:t>15-07-2022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smtClean="0"/>
              <a:t>Indrani Sen,MCA,MPhil Computer Science</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6E86D2-8AAA-4E8C-A654-32AE45AA424F}" type="slidenum">
              <a:rPr lang="en-IN" smtClean="0"/>
              <a:t>‹#›</a:t>
            </a:fld>
            <a:endParaRPr lang="en-IN"/>
          </a:p>
        </p:txBody>
      </p:sp>
    </p:spTree>
    <p:extLst>
      <p:ext uri="{BB962C8B-B14F-4D97-AF65-F5344CB8AC3E}">
        <p14:creationId xmlns:p14="http://schemas.microsoft.com/office/powerpoint/2010/main" val="2642952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F5ED2-8DBB-4519-B1F4-BDF2CCD64CC6}" type="datetime1">
              <a:rPr lang="en-IN" smtClean="0"/>
              <a:t>15-07-2022</a:t>
            </a:fld>
            <a:endParaRPr lang="en-IN"/>
          </a:p>
        </p:txBody>
      </p:sp>
      <p:sp>
        <p:nvSpPr>
          <p:cNvPr id="6" name="Footer Placeholder 5"/>
          <p:cNvSpPr>
            <a:spLocks noGrp="1"/>
          </p:cNvSpPr>
          <p:nvPr>
            <p:ph type="ftr" sz="quarter" idx="11"/>
          </p:nvPr>
        </p:nvSpPr>
        <p:spPr/>
        <p:txBody>
          <a:bodyPr/>
          <a:lstStyle/>
          <a:p>
            <a:r>
              <a:rPr lang="en-IN" smtClean="0"/>
              <a:t>Indrani Sen,MCA,MPhil Computer Science</a:t>
            </a:r>
            <a:endParaRPr lang="en-IN"/>
          </a:p>
        </p:txBody>
      </p:sp>
      <p:sp>
        <p:nvSpPr>
          <p:cNvPr id="7" name="Slide Number Placeholder 6"/>
          <p:cNvSpPr>
            <a:spLocks noGrp="1"/>
          </p:cNvSpPr>
          <p:nvPr>
            <p:ph type="sldNum" sz="quarter" idx="12"/>
          </p:nvPr>
        </p:nvSpPr>
        <p:spPr/>
        <p:txBody>
          <a:bodyPr/>
          <a:lstStyle/>
          <a:p>
            <a:fld id="{C46E86D2-8AAA-4E8C-A654-32AE45AA424F}" type="slidenum">
              <a:rPr lang="en-IN" smtClean="0"/>
              <a:t>‹#›</a:t>
            </a:fld>
            <a:endParaRPr lang="en-IN"/>
          </a:p>
        </p:txBody>
      </p:sp>
    </p:spTree>
    <p:extLst>
      <p:ext uri="{BB962C8B-B14F-4D97-AF65-F5344CB8AC3E}">
        <p14:creationId xmlns:p14="http://schemas.microsoft.com/office/powerpoint/2010/main" val="477447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26939E3-A0CA-4B51-929F-A888646F90D2}" type="datetime1">
              <a:rPr lang="en-IN" smtClean="0"/>
              <a:t>15-07-2022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smtClean="0"/>
              <a:t>Indrani Sen,MCA,MPhil Computer Science</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46E86D2-8AAA-4E8C-A654-32AE45AA424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18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www.javatpoint.com/java-thread-setpriority-method" TargetMode="External"/><Relationship Id="rId3" Type="http://schemas.openxmlformats.org/officeDocument/2006/relationships/hyperlink" Target="https://www.javatpoint.com/java-thread-run-method" TargetMode="External"/><Relationship Id="rId7" Type="http://schemas.openxmlformats.org/officeDocument/2006/relationships/hyperlink" Target="https://www.javatpoint.com/java-thread-getpriority-method" TargetMode="External"/><Relationship Id="rId2" Type="http://schemas.openxmlformats.org/officeDocument/2006/relationships/hyperlink" Target="https://www.javatpoint.com/java-thread-start-method" TargetMode="External"/><Relationship Id="rId1" Type="http://schemas.openxmlformats.org/officeDocument/2006/relationships/slideLayout" Target="../slideLayouts/slideLayout7.xml"/><Relationship Id="rId6" Type="http://schemas.openxmlformats.org/officeDocument/2006/relationships/hyperlink" Target="https://www.javatpoint.com/java-thread-join-method" TargetMode="External"/><Relationship Id="rId11" Type="http://schemas.openxmlformats.org/officeDocument/2006/relationships/hyperlink" Target="https://www.javatpoint.com/java-thread-getid-method" TargetMode="External"/><Relationship Id="rId5" Type="http://schemas.openxmlformats.org/officeDocument/2006/relationships/hyperlink" Target="https://www.javatpoint.com/java-thread-currentthread-method" TargetMode="External"/><Relationship Id="rId10" Type="http://schemas.openxmlformats.org/officeDocument/2006/relationships/hyperlink" Target="https://www.javatpoint.com/java-thread-setname-method" TargetMode="External"/><Relationship Id="rId4" Type="http://schemas.openxmlformats.org/officeDocument/2006/relationships/hyperlink" Target="https://www.javatpoint.com/java-thread-sleep-method" TargetMode="External"/><Relationship Id="rId9" Type="http://schemas.openxmlformats.org/officeDocument/2006/relationships/hyperlink" Target="https://www.javatpoint.com/java-thread-getname-method"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www.javatpoint.com/java-thread-isdaemon-method" TargetMode="External"/><Relationship Id="rId3" Type="http://schemas.openxmlformats.org/officeDocument/2006/relationships/hyperlink" Target="https://www.javatpoint.com/java-thread-yield-method" TargetMode="External"/><Relationship Id="rId7" Type="http://schemas.openxmlformats.org/officeDocument/2006/relationships/hyperlink" Target="https://www.javatpoint.com/java-thread-destroy-method" TargetMode="External"/><Relationship Id="rId2" Type="http://schemas.openxmlformats.org/officeDocument/2006/relationships/hyperlink" Target="https://www.javatpoint.com/java-thread-isalive-method" TargetMode="External"/><Relationship Id="rId1" Type="http://schemas.openxmlformats.org/officeDocument/2006/relationships/slideLayout" Target="../slideLayouts/slideLayout7.xml"/><Relationship Id="rId6" Type="http://schemas.openxmlformats.org/officeDocument/2006/relationships/hyperlink" Target="https://www.javatpoint.com/java-thread-stop-method" TargetMode="External"/><Relationship Id="rId11" Type="http://schemas.openxmlformats.org/officeDocument/2006/relationships/hyperlink" Target="https://www.javatpoint.com/java-thread-isinterrupted-method" TargetMode="External"/><Relationship Id="rId5" Type="http://schemas.openxmlformats.org/officeDocument/2006/relationships/hyperlink" Target="https://www.javatpoint.com/java-thread-resume-method" TargetMode="External"/><Relationship Id="rId10" Type="http://schemas.openxmlformats.org/officeDocument/2006/relationships/hyperlink" Target="https://www.javatpoint.com/java-thread-interrupt-method" TargetMode="External"/><Relationship Id="rId4" Type="http://schemas.openxmlformats.org/officeDocument/2006/relationships/hyperlink" Target="https://www.javatpoint.com/java-thread-suspend-method" TargetMode="External"/><Relationship Id="rId9" Type="http://schemas.openxmlformats.org/officeDocument/2006/relationships/hyperlink" Target="https://www.javatpoint.com/java-thread-setdaemon-method"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Multithreading</a:t>
            </a:r>
            <a:endParaRPr lang="en-IN" dirty="0"/>
          </a:p>
        </p:txBody>
      </p:sp>
      <p:sp>
        <p:nvSpPr>
          <p:cNvPr id="3" name="Subtitle 2"/>
          <p:cNvSpPr>
            <a:spLocks noGrp="1"/>
          </p:cNvSpPr>
          <p:nvPr>
            <p:ph type="subTitle"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407159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a Thread (Thread States)</a:t>
            </a:r>
            <a:endParaRPr lang="en-US" dirty="0" smtClean="0"/>
          </a:p>
        </p:txBody>
      </p:sp>
      <p:sp>
        <p:nvSpPr>
          <p:cNvPr id="3" name="Content Placeholder 2"/>
          <p:cNvSpPr>
            <a:spLocks noGrp="1"/>
          </p:cNvSpPr>
          <p:nvPr>
            <p:ph idx="1"/>
          </p:nvPr>
        </p:nvSpPr>
        <p:spPr/>
        <p:txBody>
          <a:bodyPr>
            <a:normAutofit/>
          </a:bodyPr>
          <a:lstStyle/>
          <a:p>
            <a:r>
              <a:rPr lang="en-US" dirty="0" smtClean="0"/>
              <a:t>In Java, a thread always exists in any one of the following states. These states are:</a:t>
            </a:r>
          </a:p>
          <a:p>
            <a:r>
              <a:rPr lang="en-US" dirty="0" smtClean="0"/>
              <a:t>New</a:t>
            </a:r>
          </a:p>
          <a:p>
            <a:r>
              <a:rPr lang="en-US" dirty="0" smtClean="0"/>
              <a:t>Active</a:t>
            </a:r>
          </a:p>
          <a:p>
            <a:r>
              <a:rPr lang="en-US" dirty="0" smtClean="0"/>
              <a:t>Blocked / Waiting</a:t>
            </a:r>
          </a:p>
          <a:p>
            <a:r>
              <a:rPr lang="en-US" dirty="0" smtClean="0"/>
              <a:t>Timed Waiting</a:t>
            </a:r>
          </a:p>
          <a:p>
            <a:r>
              <a:rPr lang="en-US" dirty="0" smtClean="0"/>
              <a:t>Terminated</a:t>
            </a:r>
            <a:endParaRPr lang="en-IN" dirty="0"/>
          </a:p>
        </p:txBody>
      </p:sp>
      <p:pic>
        <p:nvPicPr>
          <p:cNvPr id="4" name="Picture 3"/>
          <p:cNvPicPr>
            <a:picLocks noChangeAspect="1"/>
          </p:cNvPicPr>
          <p:nvPr/>
        </p:nvPicPr>
        <p:blipFill>
          <a:blip r:embed="rId2"/>
          <a:stretch>
            <a:fillRect/>
          </a:stretch>
        </p:blipFill>
        <p:spPr>
          <a:xfrm>
            <a:off x="3917919" y="2637083"/>
            <a:ext cx="7143750" cy="3057525"/>
          </a:xfrm>
          <a:prstGeom prst="rect">
            <a:avLst/>
          </a:prstGeom>
        </p:spPr>
      </p:pic>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30606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 Thread States</a:t>
            </a:r>
            <a:br>
              <a:rPr lang="en-IN" dirty="0"/>
            </a:br>
            <a:endParaRPr lang="en-IN" dirty="0"/>
          </a:p>
        </p:txBody>
      </p:sp>
      <p:sp>
        <p:nvSpPr>
          <p:cNvPr id="3" name="Content Placeholder 2"/>
          <p:cNvSpPr>
            <a:spLocks noGrp="1"/>
          </p:cNvSpPr>
          <p:nvPr>
            <p:ph idx="1"/>
          </p:nvPr>
        </p:nvSpPr>
        <p:spPr/>
        <p:txBody>
          <a:bodyPr>
            <a:normAutofit/>
          </a:bodyPr>
          <a:lstStyle/>
          <a:p>
            <a:r>
              <a:rPr lang="en-US" dirty="0" smtClean="0"/>
              <a:t>New: Whenever a new thread is created, it is always in the new state. </a:t>
            </a:r>
          </a:p>
          <a:p>
            <a:r>
              <a:rPr lang="en-US" dirty="0" smtClean="0"/>
              <a:t>For a thread in the new state, the code has not been run yet and thus has not begun its execution.</a:t>
            </a:r>
          </a:p>
          <a:p>
            <a:endParaRPr lang="en-US" dirty="0" smtClean="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108168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Thread States</a:t>
            </a:r>
            <a:endParaRPr lang="en-IN" dirty="0"/>
          </a:p>
        </p:txBody>
      </p:sp>
      <p:sp>
        <p:nvSpPr>
          <p:cNvPr id="3" name="Content Placeholder 2"/>
          <p:cNvSpPr>
            <a:spLocks noGrp="1"/>
          </p:cNvSpPr>
          <p:nvPr>
            <p:ph idx="1"/>
          </p:nvPr>
        </p:nvSpPr>
        <p:spPr/>
        <p:txBody>
          <a:bodyPr>
            <a:normAutofit/>
          </a:bodyPr>
          <a:lstStyle/>
          <a:p>
            <a:r>
              <a:rPr lang="en-US" sz="3200" dirty="0" smtClean="0"/>
              <a:t>Active: When a thread invokes the start() method, </a:t>
            </a:r>
          </a:p>
          <a:p>
            <a:r>
              <a:rPr lang="en-US" sz="3200" dirty="0" smtClean="0"/>
              <a:t>it moves from the new state to the active state. The active state contains two states within it: </a:t>
            </a:r>
          </a:p>
          <a:p>
            <a:r>
              <a:rPr lang="en-US" sz="3200" dirty="0" smtClean="0"/>
              <a:t>one is runnable, and the other is running.</a:t>
            </a:r>
          </a:p>
          <a:p>
            <a:endParaRPr lang="en-US" sz="3200" dirty="0" smtClean="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69920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Runnable:</a:t>
            </a:r>
            <a:endParaRPr lang="en-IN" dirty="0"/>
          </a:p>
        </p:txBody>
      </p:sp>
      <p:sp>
        <p:nvSpPr>
          <p:cNvPr id="3" name="Content Placeholder 2"/>
          <p:cNvSpPr>
            <a:spLocks noGrp="1"/>
          </p:cNvSpPr>
          <p:nvPr>
            <p:ph idx="1"/>
          </p:nvPr>
        </p:nvSpPr>
        <p:spPr/>
        <p:txBody>
          <a:bodyPr>
            <a:normAutofit/>
          </a:bodyPr>
          <a:lstStyle/>
          <a:p>
            <a:r>
              <a:rPr lang="en-US" dirty="0" smtClean="0"/>
              <a:t>A thread, that is ready to run is then moved to the runnable state. </a:t>
            </a:r>
          </a:p>
          <a:p>
            <a:r>
              <a:rPr lang="en-US" dirty="0" smtClean="0"/>
              <a:t>In the runnable state, the thread may be running or may be ready to run at any given instant of time. </a:t>
            </a:r>
          </a:p>
          <a:p>
            <a:r>
              <a:rPr lang="en-US" dirty="0" smtClean="0"/>
              <a:t>It is the duty of the thread scheduler to provide the thread time to run, i.e., moving the thread the running state.</a:t>
            </a:r>
          </a:p>
          <a:p>
            <a:r>
              <a:rPr lang="en-US" dirty="0" smtClean="0"/>
              <a:t>A program implementing multithreading acquires a fixed slice of time to each individual thread. </a:t>
            </a:r>
          </a:p>
          <a:p>
            <a:r>
              <a:rPr lang="en-US" dirty="0" smtClean="0"/>
              <a:t>Each and every thread runs for a short span of time and when that allocated time slice is over, the thread voluntarily gives up the CPU to the other thread, so that the other threads can also run for their slice of time. </a:t>
            </a:r>
          </a:p>
          <a:p>
            <a:r>
              <a:rPr lang="en-US" dirty="0" smtClean="0"/>
              <a:t>In the runnable state, there is a queue where the threads lie.</a:t>
            </a:r>
          </a:p>
          <a:p>
            <a:endParaRPr lang="en-US" dirty="0" smtClean="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379628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a:t>
            </a:r>
            <a:endParaRPr lang="en-IN" dirty="0"/>
          </a:p>
        </p:txBody>
      </p:sp>
      <p:sp>
        <p:nvSpPr>
          <p:cNvPr id="3" name="Content Placeholder 2"/>
          <p:cNvSpPr>
            <a:spLocks noGrp="1"/>
          </p:cNvSpPr>
          <p:nvPr>
            <p:ph idx="1"/>
          </p:nvPr>
        </p:nvSpPr>
        <p:spPr/>
        <p:txBody>
          <a:bodyPr>
            <a:normAutofit/>
          </a:bodyPr>
          <a:lstStyle/>
          <a:p>
            <a:r>
              <a:rPr lang="en-US" dirty="0" smtClean="0"/>
              <a:t>When the thread gets the CPU, it moves from the runnable to the running state.</a:t>
            </a:r>
          </a:p>
          <a:p>
            <a:r>
              <a:rPr lang="en-US" dirty="0" smtClean="0"/>
              <a:t>Generally, the most common change in the state of a thread is from runnable to running and again back to runnable.</a:t>
            </a:r>
          </a:p>
          <a:p>
            <a:endParaRPr lang="en-US" dirty="0" smtClean="0"/>
          </a:p>
          <a:p>
            <a:endParaRPr lang="en-IN"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4122120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Blocked or Waiting:</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Whenever a thread is inactive for a span of time (not permanently) then, either the thread is in the blocked state or is in the waiting state.</a:t>
            </a:r>
          </a:p>
          <a:p>
            <a:r>
              <a:rPr lang="en-US" dirty="0" smtClean="0"/>
              <a:t>For example, a thread (let's say its name is A) may want to print some data from the printer. </a:t>
            </a:r>
          </a:p>
          <a:p>
            <a:r>
              <a:rPr lang="en-US" dirty="0" smtClean="0"/>
              <a:t>However, at the same time, the other thread (let's say its name is B) is using the printer to print some data. </a:t>
            </a:r>
          </a:p>
          <a:p>
            <a:r>
              <a:rPr lang="en-US" dirty="0" smtClean="0"/>
              <a:t>Therefore, thread A has to wait for thread B to use the printer. </a:t>
            </a:r>
          </a:p>
          <a:p>
            <a:r>
              <a:rPr lang="en-US" dirty="0" smtClean="0"/>
              <a:t>Thus, thread A is in the blocked state. </a:t>
            </a:r>
          </a:p>
          <a:p>
            <a:r>
              <a:rPr lang="en-US" dirty="0" smtClean="0"/>
              <a:t>A thread in the blocked state is unable to perform any execution and thus never consume any cycle of the Central Processing Unit (CPU). </a:t>
            </a:r>
          </a:p>
          <a:p>
            <a:r>
              <a:rPr lang="en-US" dirty="0" smtClean="0"/>
              <a:t>Hence, we can say that thread A remains idle until the thread scheduler reactivates thread A, which is in the waiting or blocked state.</a:t>
            </a:r>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3849916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Timed Waiting:</a:t>
            </a:r>
            <a:endParaRPr lang="en-IN" dirty="0"/>
          </a:p>
        </p:txBody>
      </p:sp>
      <p:sp>
        <p:nvSpPr>
          <p:cNvPr id="3" name="Content Placeholder 2"/>
          <p:cNvSpPr>
            <a:spLocks noGrp="1"/>
          </p:cNvSpPr>
          <p:nvPr>
            <p:ph idx="1"/>
          </p:nvPr>
        </p:nvSpPr>
        <p:spPr/>
        <p:txBody>
          <a:bodyPr>
            <a:normAutofit/>
          </a:bodyPr>
          <a:lstStyle/>
          <a:p>
            <a:r>
              <a:rPr lang="en-US" dirty="0" smtClean="0"/>
              <a:t>Sometimes, waiting for leads to starvation. </a:t>
            </a:r>
          </a:p>
          <a:p>
            <a:r>
              <a:rPr lang="en-US" dirty="0" smtClean="0"/>
              <a:t>For example, a thread (its name is A) has entered the critical section of a code and is not willing to leave that critical section. </a:t>
            </a:r>
          </a:p>
          <a:p>
            <a:r>
              <a:rPr lang="en-US" dirty="0" smtClean="0"/>
              <a:t>In such a scenario, another thread (its name is B) has to wait forever, which leads to starvation. </a:t>
            </a:r>
          </a:p>
          <a:p>
            <a:r>
              <a:rPr lang="en-US" dirty="0" smtClean="0"/>
              <a:t>To avoid such scenario, a timed waiting state is given to thread B. </a:t>
            </a:r>
          </a:p>
          <a:p>
            <a:r>
              <a:rPr lang="en-US" dirty="0" smtClean="0"/>
              <a:t>Thus, thread lies in the waiting state for a specific span of time, and not forever. </a:t>
            </a:r>
          </a:p>
          <a:p>
            <a:r>
              <a:rPr lang="en-US" dirty="0" smtClean="0"/>
              <a:t>A real example of timed waiting is when we invoke the sleep() method on a specific thread. </a:t>
            </a:r>
          </a:p>
          <a:p>
            <a:r>
              <a:rPr lang="en-US" dirty="0" smtClean="0"/>
              <a:t>The sleep() method puts the thread in the timed wait state. After the time runs out, the thread wakes up and start its execution from when it has left earlier.</a:t>
            </a:r>
            <a:endParaRPr lang="en-IN"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60199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Terminated:</a:t>
            </a:r>
            <a:endParaRPr lang="en-IN" dirty="0"/>
          </a:p>
        </p:txBody>
      </p:sp>
      <p:sp>
        <p:nvSpPr>
          <p:cNvPr id="3" name="Content Placeholder 2"/>
          <p:cNvSpPr>
            <a:spLocks noGrp="1"/>
          </p:cNvSpPr>
          <p:nvPr>
            <p:ph idx="1"/>
          </p:nvPr>
        </p:nvSpPr>
        <p:spPr/>
        <p:txBody>
          <a:bodyPr>
            <a:normAutofit/>
          </a:bodyPr>
          <a:lstStyle/>
          <a:p>
            <a:r>
              <a:rPr lang="en-US" dirty="0" smtClean="0"/>
              <a:t>A thread reaches the termination state because of the following reasons:</a:t>
            </a:r>
          </a:p>
          <a:p>
            <a:r>
              <a:rPr lang="en-US" dirty="0" smtClean="0"/>
              <a:t>When a thread has finished its job, then it exists or terminates normally.</a:t>
            </a:r>
          </a:p>
          <a:p>
            <a:r>
              <a:rPr lang="en-US" dirty="0" smtClean="0"/>
              <a:t>Abnormal termination: It occurs when some unusual events such as an unhandled exception or segmentation fault.</a:t>
            </a:r>
          </a:p>
          <a:p>
            <a:r>
              <a:rPr lang="en-US" dirty="0" smtClean="0"/>
              <a:t>A terminated thread means the thread is no more in the system. In other words, the thread is dead, and there is no way one can </a:t>
            </a:r>
            <a:r>
              <a:rPr lang="en-US" dirty="0" err="1" smtClean="0"/>
              <a:t>respawn</a:t>
            </a:r>
            <a:r>
              <a:rPr lang="en-US" dirty="0" smtClean="0"/>
              <a:t> (active after kill) the dead thread.</a:t>
            </a:r>
            <a:endParaRPr lang="en-IN"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4238747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dirty="0" smtClean="0"/>
              <a:t>mplementation of Thread States</a:t>
            </a:r>
            <a:br>
              <a:rPr lang="en-US" dirty="0" smtClean="0"/>
            </a:br>
            <a:endParaRPr lang="en-IN" dirty="0"/>
          </a:p>
        </p:txBody>
      </p:sp>
      <p:sp>
        <p:nvSpPr>
          <p:cNvPr id="3" name="Content Placeholder 2"/>
          <p:cNvSpPr>
            <a:spLocks noGrp="1"/>
          </p:cNvSpPr>
          <p:nvPr>
            <p:ph idx="1"/>
          </p:nvPr>
        </p:nvSpPr>
        <p:spPr>
          <a:xfrm>
            <a:off x="838200" y="1327213"/>
            <a:ext cx="10738282" cy="5530787"/>
          </a:xfrm>
        </p:spPr>
        <p:txBody>
          <a:bodyPr>
            <a:normAutofit/>
          </a:bodyPr>
          <a:lstStyle/>
          <a:p>
            <a:r>
              <a:rPr lang="en-US" sz="1600" dirty="0" smtClean="0"/>
              <a:t>In Java, one can get the current state of a thread using the </a:t>
            </a:r>
            <a:r>
              <a:rPr lang="en-US" sz="1600" dirty="0" err="1" smtClean="0"/>
              <a:t>Thread.getState</a:t>
            </a:r>
            <a:r>
              <a:rPr lang="en-US" sz="1600" dirty="0" smtClean="0"/>
              <a:t>() method. The </a:t>
            </a:r>
            <a:r>
              <a:rPr lang="en-US" sz="1600" dirty="0" err="1" smtClean="0"/>
              <a:t>java.lang.Thread.State</a:t>
            </a:r>
            <a:r>
              <a:rPr lang="en-US" sz="1600" dirty="0" smtClean="0"/>
              <a:t> class of Java provides the constants ENUM to represent the state of a thread. These constants are:</a:t>
            </a:r>
          </a:p>
          <a:p>
            <a:r>
              <a:rPr lang="en-US" sz="1600" dirty="0" smtClean="0">
                <a:solidFill>
                  <a:schemeClr val="accent1">
                    <a:lumMod val="75000"/>
                  </a:schemeClr>
                </a:solidFill>
              </a:rPr>
              <a:t>public static final </a:t>
            </a:r>
            <a:r>
              <a:rPr lang="en-US" sz="1600" dirty="0" err="1" smtClean="0">
                <a:solidFill>
                  <a:schemeClr val="accent1">
                    <a:lumMod val="75000"/>
                  </a:schemeClr>
                </a:solidFill>
              </a:rPr>
              <a:t>Thread.State</a:t>
            </a:r>
            <a:r>
              <a:rPr lang="en-US" sz="1600" dirty="0" smtClean="0">
                <a:solidFill>
                  <a:schemeClr val="accent1">
                    <a:lumMod val="75000"/>
                  </a:schemeClr>
                </a:solidFill>
              </a:rPr>
              <a:t> NEW</a:t>
            </a:r>
            <a:r>
              <a:rPr lang="en-US" sz="1600" dirty="0" smtClean="0"/>
              <a:t>  </a:t>
            </a:r>
          </a:p>
          <a:p>
            <a:r>
              <a:rPr lang="en-US" sz="1600" dirty="0" smtClean="0"/>
              <a:t>It represents the first state of a thread that is the NEW state.</a:t>
            </a:r>
          </a:p>
          <a:p>
            <a:r>
              <a:rPr lang="en-US" sz="1600" dirty="0" smtClean="0">
                <a:solidFill>
                  <a:schemeClr val="accent1">
                    <a:lumMod val="75000"/>
                  </a:schemeClr>
                </a:solidFill>
              </a:rPr>
              <a:t>public static final </a:t>
            </a:r>
            <a:r>
              <a:rPr lang="en-US" sz="1600" dirty="0" err="1" smtClean="0">
                <a:solidFill>
                  <a:schemeClr val="accent1">
                    <a:lumMod val="75000"/>
                  </a:schemeClr>
                </a:solidFill>
              </a:rPr>
              <a:t>Thread.State</a:t>
            </a:r>
            <a:r>
              <a:rPr lang="en-US" sz="1600" dirty="0" smtClean="0">
                <a:solidFill>
                  <a:schemeClr val="accent1">
                    <a:lumMod val="75000"/>
                  </a:schemeClr>
                </a:solidFill>
              </a:rPr>
              <a:t> RUNNABLE</a:t>
            </a:r>
            <a:r>
              <a:rPr lang="en-US" sz="1600" dirty="0" smtClean="0"/>
              <a:t>  </a:t>
            </a:r>
          </a:p>
          <a:p>
            <a:r>
              <a:rPr lang="en-US" sz="1600" dirty="0" smtClean="0"/>
              <a:t>It represents the runnable </a:t>
            </a:r>
            <a:r>
              <a:rPr lang="en-US" sz="1600" dirty="0" err="1" smtClean="0"/>
              <a:t>state.It</a:t>
            </a:r>
            <a:r>
              <a:rPr lang="en-US" sz="1600" dirty="0" smtClean="0"/>
              <a:t> means a thread is waiting in the queue to run.</a:t>
            </a:r>
          </a:p>
          <a:p>
            <a:r>
              <a:rPr lang="en-US" sz="1600" dirty="0" smtClean="0">
                <a:solidFill>
                  <a:schemeClr val="accent1">
                    <a:lumMod val="75000"/>
                  </a:schemeClr>
                </a:solidFill>
              </a:rPr>
              <a:t>public static final </a:t>
            </a:r>
            <a:r>
              <a:rPr lang="en-US" sz="1600" dirty="0" err="1" smtClean="0">
                <a:solidFill>
                  <a:schemeClr val="accent1">
                    <a:lumMod val="75000"/>
                  </a:schemeClr>
                </a:solidFill>
              </a:rPr>
              <a:t>Thread.State</a:t>
            </a:r>
            <a:r>
              <a:rPr lang="en-US" sz="1600" dirty="0" smtClean="0">
                <a:solidFill>
                  <a:schemeClr val="accent1">
                    <a:lumMod val="75000"/>
                  </a:schemeClr>
                </a:solidFill>
              </a:rPr>
              <a:t> BLOCKED  </a:t>
            </a:r>
          </a:p>
          <a:p>
            <a:r>
              <a:rPr lang="en-US" sz="1600" dirty="0" smtClean="0"/>
              <a:t>It represents the blocked state. In this state, the thread is waiting to acquire a lock.</a:t>
            </a:r>
          </a:p>
          <a:p>
            <a:r>
              <a:rPr lang="en-US" sz="1600" dirty="0" smtClean="0">
                <a:solidFill>
                  <a:schemeClr val="accent1">
                    <a:lumMod val="75000"/>
                  </a:schemeClr>
                </a:solidFill>
              </a:rPr>
              <a:t>public static final </a:t>
            </a:r>
            <a:r>
              <a:rPr lang="en-US" sz="1600" dirty="0" err="1" smtClean="0">
                <a:solidFill>
                  <a:schemeClr val="accent1">
                    <a:lumMod val="75000"/>
                  </a:schemeClr>
                </a:solidFill>
              </a:rPr>
              <a:t>Thread.State</a:t>
            </a:r>
            <a:r>
              <a:rPr lang="en-US" sz="1600" dirty="0" smtClean="0">
                <a:solidFill>
                  <a:schemeClr val="accent1">
                    <a:lumMod val="75000"/>
                  </a:schemeClr>
                </a:solidFill>
              </a:rPr>
              <a:t> WAITING  </a:t>
            </a:r>
          </a:p>
          <a:p>
            <a:r>
              <a:rPr lang="en-US" sz="1600" dirty="0" smtClean="0"/>
              <a:t>It represents the waiting state. </a:t>
            </a:r>
          </a:p>
          <a:p>
            <a:r>
              <a:rPr lang="en-US" sz="1600" dirty="0" smtClean="0"/>
              <a:t>A thread will go to this state when it invokes the </a:t>
            </a:r>
            <a:r>
              <a:rPr lang="en-US" sz="1600" dirty="0" err="1" smtClean="0"/>
              <a:t>Object.wait</a:t>
            </a:r>
            <a:r>
              <a:rPr lang="en-US" sz="1600" dirty="0" smtClean="0"/>
              <a:t>() method, or </a:t>
            </a:r>
            <a:r>
              <a:rPr lang="en-US" sz="1600" dirty="0" err="1" smtClean="0"/>
              <a:t>Thread.join</a:t>
            </a:r>
            <a:r>
              <a:rPr lang="en-US" sz="1600" dirty="0" smtClean="0"/>
              <a:t>() method with no timeout. </a:t>
            </a:r>
          </a:p>
          <a:p>
            <a:r>
              <a:rPr lang="en-US" sz="1600" dirty="0" smtClean="0"/>
              <a:t>A thread in the waiting state is waiting for another thread to complete its task.</a:t>
            </a:r>
          </a:p>
          <a:p>
            <a:r>
              <a:rPr lang="en-US" sz="1600" dirty="0" smtClean="0">
                <a:solidFill>
                  <a:schemeClr val="accent1">
                    <a:lumMod val="75000"/>
                  </a:schemeClr>
                </a:solidFill>
              </a:rPr>
              <a:t>public static final </a:t>
            </a:r>
            <a:r>
              <a:rPr lang="en-US" sz="1600" dirty="0" err="1" smtClean="0">
                <a:solidFill>
                  <a:schemeClr val="accent1">
                    <a:lumMod val="75000"/>
                  </a:schemeClr>
                </a:solidFill>
              </a:rPr>
              <a:t>Thread.State</a:t>
            </a:r>
            <a:r>
              <a:rPr lang="en-US" sz="1600" dirty="0" smtClean="0">
                <a:solidFill>
                  <a:schemeClr val="accent1">
                    <a:lumMod val="75000"/>
                  </a:schemeClr>
                </a:solidFill>
              </a:rPr>
              <a:t> TIMED_WAITING </a:t>
            </a:r>
          </a:p>
          <a:p>
            <a:r>
              <a:rPr lang="en-US" sz="1600" b="1" dirty="0">
                <a:solidFill>
                  <a:schemeClr val="accent1">
                    <a:lumMod val="75000"/>
                  </a:schemeClr>
                </a:solidFill>
              </a:rPr>
              <a:t>public</a:t>
            </a:r>
            <a:r>
              <a:rPr lang="en-US" sz="1600" dirty="0">
                <a:solidFill>
                  <a:schemeClr val="accent1">
                    <a:lumMod val="75000"/>
                  </a:schemeClr>
                </a:solidFill>
              </a:rPr>
              <a:t> </a:t>
            </a:r>
            <a:r>
              <a:rPr lang="en-US" sz="1600" b="1" dirty="0">
                <a:solidFill>
                  <a:schemeClr val="accent1">
                    <a:lumMod val="75000"/>
                  </a:schemeClr>
                </a:solidFill>
              </a:rPr>
              <a:t>static</a:t>
            </a:r>
            <a:r>
              <a:rPr lang="en-US" sz="1600" dirty="0">
                <a:solidFill>
                  <a:schemeClr val="accent1">
                    <a:lumMod val="75000"/>
                  </a:schemeClr>
                </a:solidFill>
              </a:rPr>
              <a:t> </a:t>
            </a:r>
            <a:r>
              <a:rPr lang="en-US" sz="1600" b="1" dirty="0">
                <a:solidFill>
                  <a:schemeClr val="accent1">
                    <a:lumMod val="75000"/>
                  </a:schemeClr>
                </a:solidFill>
              </a:rPr>
              <a:t>final</a:t>
            </a:r>
            <a:r>
              <a:rPr lang="en-US" sz="1600" dirty="0">
                <a:solidFill>
                  <a:schemeClr val="accent1">
                    <a:lumMod val="75000"/>
                  </a:schemeClr>
                </a:solidFill>
              </a:rPr>
              <a:t> </a:t>
            </a:r>
            <a:r>
              <a:rPr lang="en-US" sz="1600" dirty="0" err="1">
                <a:solidFill>
                  <a:schemeClr val="accent1">
                    <a:lumMod val="75000"/>
                  </a:schemeClr>
                </a:solidFill>
              </a:rPr>
              <a:t>Thread.State</a:t>
            </a:r>
            <a:r>
              <a:rPr lang="en-US" sz="1600" dirty="0">
                <a:solidFill>
                  <a:schemeClr val="accent1">
                    <a:lumMod val="75000"/>
                  </a:schemeClr>
                </a:solidFill>
              </a:rPr>
              <a:t> TERMINATED  </a:t>
            </a:r>
          </a:p>
          <a:p>
            <a:endParaRPr lang="en-IN" sz="1600"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09165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Sequential processing</a:t>
            </a:r>
            <a:endParaRPr lang="en-IN" dirty="0"/>
          </a:p>
        </p:txBody>
      </p:sp>
      <p:sp>
        <p:nvSpPr>
          <p:cNvPr id="3" name="Content Placeholder 2"/>
          <p:cNvSpPr>
            <a:spLocks noGrp="1"/>
          </p:cNvSpPr>
          <p:nvPr>
            <p:ph sz="half" idx="1"/>
          </p:nvPr>
        </p:nvSpPr>
        <p:spPr/>
        <p:txBody>
          <a:bodyPr>
            <a:normAutofit/>
          </a:bodyPr>
          <a:lstStyle/>
          <a:p>
            <a:r>
              <a:rPr lang="en-IN" dirty="0" smtClean="0"/>
              <a:t>class hi{</a:t>
            </a:r>
          </a:p>
          <a:p>
            <a:r>
              <a:rPr lang="en-IN" dirty="0" smtClean="0"/>
              <a:t>public void show() throws Exception{</a:t>
            </a:r>
          </a:p>
          <a:p>
            <a:r>
              <a:rPr lang="en-IN" dirty="0" smtClean="0"/>
              <a:t>for(</a:t>
            </a:r>
            <a:r>
              <a:rPr lang="en-IN" dirty="0" err="1" smtClean="0"/>
              <a:t>int</a:t>
            </a:r>
            <a:r>
              <a:rPr lang="en-IN" dirty="0" smtClean="0"/>
              <a:t> </a:t>
            </a:r>
            <a:r>
              <a:rPr lang="en-IN" dirty="0" err="1" smtClean="0"/>
              <a:t>i</a:t>
            </a:r>
            <a:r>
              <a:rPr lang="en-IN" dirty="0" smtClean="0"/>
              <a:t>=1;i&lt;=5;i++){</a:t>
            </a:r>
          </a:p>
          <a:p>
            <a:r>
              <a:rPr lang="en-IN" dirty="0" err="1" smtClean="0"/>
              <a:t>System.out.println</a:t>
            </a:r>
            <a:r>
              <a:rPr lang="en-IN" dirty="0" smtClean="0"/>
              <a:t>("Hi");</a:t>
            </a:r>
          </a:p>
          <a:p>
            <a:endParaRPr lang="en-IN" dirty="0" smtClean="0"/>
          </a:p>
          <a:p>
            <a:r>
              <a:rPr lang="en-IN" dirty="0" err="1" smtClean="0"/>
              <a:t>Thread.sleep</a:t>
            </a:r>
            <a:r>
              <a:rPr lang="en-IN" dirty="0" smtClean="0"/>
              <a:t>(500);</a:t>
            </a:r>
          </a:p>
          <a:p>
            <a:r>
              <a:rPr lang="en-IN" dirty="0" smtClean="0"/>
              <a:t>}</a:t>
            </a:r>
          </a:p>
          <a:p>
            <a:r>
              <a:rPr lang="en-IN" dirty="0" smtClean="0"/>
              <a:t>}//show</a:t>
            </a:r>
          </a:p>
          <a:p>
            <a:r>
              <a:rPr lang="en-IN" dirty="0" smtClean="0"/>
              <a:t>}//hi</a:t>
            </a:r>
          </a:p>
        </p:txBody>
      </p:sp>
      <p:sp>
        <p:nvSpPr>
          <p:cNvPr id="5" name="Content Placeholder 4"/>
          <p:cNvSpPr>
            <a:spLocks noGrp="1"/>
          </p:cNvSpPr>
          <p:nvPr>
            <p:ph sz="half" idx="2"/>
          </p:nvPr>
        </p:nvSpPr>
        <p:spPr/>
        <p:txBody>
          <a:bodyPr>
            <a:normAutofit/>
          </a:bodyPr>
          <a:lstStyle/>
          <a:p>
            <a:endParaRPr lang="en-IN" dirty="0" smtClean="0"/>
          </a:p>
          <a:p>
            <a:r>
              <a:rPr lang="en-IN" dirty="0" smtClean="0"/>
              <a:t>class hello{</a:t>
            </a:r>
          </a:p>
          <a:p>
            <a:r>
              <a:rPr lang="en-IN" dirty="0" smtClean="0"/>
              <a:t>public void show() throws Exception{</a:t>
            </a:r>
          </a:p>
          <a:p>
            <a:r>
              <a:rPr lang="en-IN" dirty="0" smtClean="0"/>
              <a:t>for(</a:t>
            </a:r>
            <a:r>
              <a:rPr lang="en-IN" dirty="0" err="1" smtClean="0"/>
              <a:t>int</a:t>
            </a:r>
            <a:r>
              <a:rPr lang="en-IN" dirty="0" smtClean="0"/>
              <a:t> </a:t>
            </a:r>
            <a:r>
              <a:rPr lang="en-IN" dirty="0" err="1" smtClean="0"/>
              <a:t>i</a:t>
            </a:r>
            <a:r>
              <a:rPr lang="en-IN" dirty="0" smtClean="0"/>
              <a:t>=1;i&lt;=5;i++){</a:t>
            </a:r>
          </a:p>
          <a:p>
            <a:r>
              <a:rPr lang="en-IN" dirty="0" err="1" smtClean="0"/>
              <a:t>System.out.println</a:t>
            </a:r>
            <a:r>
              <a:rPr lang="en-IN" dirty="0" smtClean="0"/>
              <a:t>("Hello");</a:t>
            </a:r>
          </a:p>
          <a:p>
            <a:r>
              <a:rPr lang="en-IN" dirty="0" err="1" smtClean="0"/>
              <a:t>Thread.sleep</a:t>
            </a:r>
            <a:r>
              <a:rPr lang="en-IN" dirty="0" smtClean="0"/>
              <a:t>(500);</a:t>
            </a:r>
          </a:p>
          <a:p>
            <a:r>
              <a:rPr lang="en-IN" dirty="0" smtClean="0"/>
              <a:t>}</a:t>
            </a:r>
          </a:p>
          <a:p>
            <a:r>
              <a:rPr lang="en-IN" dirty="0" smtClean="0"/>
              <a:t>}//show</a:t>
            </a:r>
          </a:p>
          <a:p>
            <a:r>
              <a:rPr lang="en-IN" dirty="0" smtClean="0"/>
              <a:t>}//hi</a:t>
            </a:r>
          </a:p>
          <a:p>
            <a:endParaRPr lang="en-IN" dirty="0" smtClean="0"/>
          </a:p>
        </p:txBody>
      </p:sp>
      <p:sp>
        <p:nvSpPr>
          <p:cNvPr id="6" name="Footer Placeholder 5"/>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323595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Mutithreading</a:t>
            </a:r>
            <a:r>
              <a:rPr lang="en-US" dirty="0" smtClean="0"/>
              <a:t> </a:t>
            </a:r>
            <a:endParaRPr lang="en-IN" dirty="0"/>
          </a:p>
        </p:txBody>
      </p:sp>
      <p:sp>
        <p:nvSpPr>
          <p:cNvPr id="3" name="Content Placeholder 2"/>
          <p:cNvSpPr>
            <a:spLocks noGrp="1"/>
          </p:cNvSpPr>
          <p:nvPr>
            <p:ph idx="1"/>
          </p:nvPr>
        </p:nvSpPr>
        <p:spPr/>
        <p:txBody>
          <a:bodyPr>
            <a:normAutofit/>
          </a:bodyPr>
          <a:lstStyle/>
          <a:p>
            <a:r>
              <a:rPr lang="en-US" dirty="0" smtClean="0"/>
              <a:t>Multithreading in Java is a process of executing multiple threads simultaneously.</a:t>
            </a:r>
          </a:p>
          <a:p>
            <a:r>
              <a:rPr lang="en-US" dirty="0" smtClean="0"/>
              <a:t>A thread is a lightweight sub-process, the smallest unit of processing. Multiprocessing and multithreading, both are used to achieve multitasking.</a:t>
            </a:r>
          </a:p>
          <a:p>
            <a:r>
              <a:rPr lang="en-US" dirty="0" smtClean="0"/>
              <a:t>However, we use multithreading than multiprocessing because threads use a shared memory area. </a:t>
            </a:r>
          </a:p>
          <a:p>
            <a:r>
              <a:rPr lang="en-US" dirty="0" smtClean="0"/>
              <a:t>They don't allocate separate memory area so saves memory, and context-switching between the threads takes less time than process.</a:t>
            </a:r>
            <a:endParaRPr lang="en-IN"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732165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Content Placeholder 5"/>
          <p:cNvSpPr>
            <a:spLocks noGrp="1"/>
          </p:cNvSpPr>
          <p:nvPr>
            <p:ph idx="1"/>
          </p:nvPr>
        </p:nvSpPr>
        <p:spPr/>
        <p:txBody>
          <a:bodyPr>
            <a:normAutofit/>
          </a:bodyPr>
          <a:lstStyle/>
          <a:p>
            <a:r>
              <a:rPr lang="en-IN" dirty="0" smtClean="0"/>
              <a:t>class </a:t>
            </a:r>
            <a:r>
              <a:rPr lang="en-IN" dirty="0" err="1" smtClean="0"/>
              <a:t>tdemo</a:t>
            </a:r>
            <a:r>
              <a:rPr lang="en-IN" dirty="0" smtClean="0"/>
              <a:t>{</a:t>
            </a:r>
          </a:p>
          <a:p>
            <a:r>
              <a:rPr lang="en-IN" dirty="0" smtClean="0"/>
              <a:t>public static void main(String [] </a:t>
            </a:r>
            <a:r>
              <a:rPr lang="en-IN" dirty="0" err="1" smtClean="0"/>
              <a:t>args</a:t>
            </a:r>
            <a:r>
              <a:rPr lang="en-IN" dirty="0" smtClean="0"/>
              <a:t>) throws Exception{</a:t>
            </a:r>
          </a:p>
          <a:p>
            <a:r>
              <a:rPr lang="en-IN" dirty="0" smtClean="0"/>
              <a:t>hi obj1=new hi();</a:t>
            </a:r>
          </a:p>
          <a:p>
            <a:r>
              <a:rPr lang="en-IN" dirty="0" smtClean="0"/>
              <a:t>obj1.show();</a:t>
            </a:r>
          </a:p>
          <a:p>
            <a:r>
              <a:rPr lang="en-IN" dirty="0" smtClean="0"/>
              <a:t>hello obj2=new hello();</a:t>
            </a:r>
          </a:p>
          <a:p>
            <a:r>
              <a:rPr lang="en-IN" dirty="0" smtClean="0"/>
              <a:t>obj2.show();</a:t>
            </a:r>
          </a:p>
          <a:p>
            <a:r>
              <a:rPr lang="en-IN" dirty="0" smtClean="0"/>
              <a:t>}</a:t>
            </a:r>
          </a:p>
          <a:p>
            <a:r>
              <a:rPr lang="en-IN" dirty="0" smtClean="0"/>
              <a:t>}</a:t>
            </a:r>
            <a:endParaRPr lang="en-IN" dirty="0"/>
          </a:p>
        </p:txBody>
      </p:sp>
      <p:sp>
        <p:nvSpPr>
          <p:cNvPr id="7" name="Footer Placeholder 6"/>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106280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output</a:t>
            </a:r>
            <a:endParaRPr lang="en-IN" dirty="0"/>
          </a:p>
        </p:txBody>
      </p:sp>
      <p:pic>
        <p:nvPicPr>
          <p:cNvPr id="5" name="Picture 4"/>
          <p:cNvPicPr>
            <a:picLocks noChangeAspect="1"/>
          </p:cNvPicPr>
          <p:nvPr/>
        </p:nvPicPr>
        <p:blipFill>
          <a:blip r:embed="rId2"/>
          <a:stretch>
            <a:fillRect/>
          </a:stretch>
        </p:blipFill>
        <p:spPr>
          <a:xfrm>
            <a:off x="1269415" y="2152835"/>
            <a:ext cx="5924550" cy="4114800"/>
          </a:xfrm>
          <a:prstGeom prst="rect">
            <a:avLst/>
          </a:prstGeom>
        </p:spPr>
      </p:pic>
      <p:sp>
        <p:nvSpPr>
          <p:cNvPr id="6" name="Footer Placeholder 5"/>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635173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IN" dirty="0"/>
          </a:p>
        </p:txBody>
      </p:sp>
      <p:sp>
        <p:nvSpPr>
          <p:cNvPr id="3" name="Content Placeholder 2"/>
          <p:cNvSpPr>
            <a:spLocks noGrp="1"/>
          </p:cNvSpPr>
          <p:nvPr>
            <p:ph sz="half" idx="1"/>
          </p:nvPr>
        </p:nvSpPr>
        <p:spPr/>
        <p:txBody>
          <a:bodyPr>
            <a:normAutofit fontScale="92500" lnSpcReduction="20000"/>
          </a:bodyPr>
          <a:lstStyle/>
          <a:p>
            <a:r>
              <a:rPr lang="en-IN" dirty="0" smtClean="0"/>
              <a:t>class hi extends Thread{</a:t>
            </a:r>
          </a:p>
          <a:p>
            <a:r>
              <a:rPr lang="en-IN" dirty="0" smtClean="0"/>
              <a:t>public void run() {</a:t>
            </a:r>
          </a:p>
          <a:p>
            <a:r>
              <a:rPr lang="en-IN" dirty="0" smtClean="0"/>
              <a:t>for(</a:t>
            </a:r>
            <a:r>
              <a:rPr lang="en-IN" dirty="0" err="1" smtClean="0"/>
              <a:t>int</a:t>
            </a:r>
            <a:r>
              <a:rPr lang="en-IN" dirty="0" smtClean="0"/>
              <a:t> </a:t>
            </a:r>
            <a:r>
              <a:rPr lang="en-IN" dirty="0" err="1" smtClean="0"/>
              <a:t>i</a:t>
            </a:r>
            <a:r>
              <a:rPr lang="en-IN" dirty="0" smtClean="0"/>
              <a:t>=1;i&lt;=5;i++){</a:t>
            </a:r>
          </a:p>
          <a:p>
            <a:r>
              <a:rPr lang="en-IN" dirty="0" err="1" smtClean="0"/>
              <a:t>System.out.println</a:t>
            </a:r>
            <a:r>
              <a:rPr lang="en-IN" dirty="0" smtClean="0"/>
              <a:t>("Hi");</a:t>
            </a:r>
          </a:p>
          <a:p>
            <a:r>
              <a:rPr lang="en-IN" dirty="0" smtClean="0"/>
              <a:t>try{</a:t>
            </a:r>
          </a:p>
          <a:p>
            <a:r>
              <a:rPr lang="en-IN" dirty="0" err="1" smtClean="0"/>
              <a:t>Thread.sleep</a:t>
            </a:r>
            <a:r>
              <a:rPr lang="en-IN" dirty="0" smtClean="0"/>
              <a:t>(500);</a:t>
            </a:r>
          </a:p>
          <a:p>
            <a:r>
              <a:rPr lang="en-IN" dirty="0" smtClean="0"/>
              <a:t>}catch(Exception e){}</a:t>
            </a:r>
          </a:p>
          <a:p>
            <a:r>
              <a:rPr lang="en-IN" dirty="0" smtClean="0"/>
              <a:t>}</a:t>
            </a:r>
          </a:p>
          <a:p>
            <a:r>
              <a:rPr lang="en-IN" dirty="0" smtClean="0"/>
              <a:t>}//show</a:t>
            </a:r>
          </a:p>
          <a:p>
            <a:r>
              <a:rPr lang="en-IN" dirty="0" smtClean="0"/>
              <a:t>}//hi</a:t>
            </a:r>
            <a:endParaRPr lang="en-IN" dirty="0"/>
          </a:p>
        </p:txBody>
      </p:sp>
      <p:sp>
        <p:nvSpPr>
          <p:cNvPr id="4" name="Content Placeholder 3"/>
          <p:cNvSpPr>
            <a:spLocks noGrp="1"/>
          </p:cNvSpPr>
          <p:nvPr>
            <p:ph sz="half" idx="2"/>
          </p:nvPr>
        </p:nvSpPr>
        <p:spPr/>
        <p:txBody>
          <a:bodyPr>
            <a:normAutofit fontScale="92500" lnSpcReduction="20000"/>
          </a:bodyPr>
          <a:lstStyle/>
          <a:p>
            <a:r>
              <a:rPr lang="en-IN" dirty="0" smtClean="0"/>
              <a:t>class hello extends Thread{</a:t>
            </a:r>
          </a:p>
          <a:p>
            <a:r>
              <a:rPr lang="en-IN" dirty="0" smtClean="0"/>
              <a:t>public void run() {</a:t>
            </a:r>
          </a:p>
          <a:p>
            <a:r>
              <a:rPr lang="en-IN" dirty="0" smtClean="0"/>
              <a:t>for(</a:t>
            </a:r>
            <a:r>
              <a:rPr lang="en-IN" dirty="0" err="1" smtClean="0"/>
              <a:t>int</a:t>
            </a:r>
            <a:r>
              <a:rPr lang="en-IN" dirty="0" smtClean="0"/>
              <a:t> </a:t>
            </a:r>
            <a:r>
              <a:rPr lang="en-IN" dirty="0" err="1" smtClean="0"/>
              <a:t>i</a:t>
            </a:r>
            <a:r>
              <a:rPr lang="en-IN" dirty="0" smtClean="0"/>
              <a:t>=1;i&lt;=5;i++){</a:t>
            </a:r>
          </a:p>
          <a:p>
            <a:r>
              <a:rPr lang="en-IN" dirty="0" err="1" smtClean="0"/>
              <a:t>System.out.println</a:t>
            </a:r>
            <a:r>
              <a:rPr lang="en-IN" dirty="0" smtClean="0"/>
              <a:t>("Hello");</a:t>
            </a:r>
          </a:p>
          <a:p>
            <a:r>
              <a:rPr lang="en-IN" dirty="0" smtClean="0"/>
              <a:t>try{</a:t>
            </a:r>
          </a:p>
          <a:p>
            <a:r>
              <a:rPr lang="en-IN" dirty="0" err="1" smtClean="0"/>
              <a:t>Thread.sleep</a:t>
            </a:r>
            <a:r>
              <a:rPr lang="en-IN" dirty="0" smtClean="0"/>
              <a:t>(500);</a:t>
            </a:r>
          </a:p>
          <a:p>
            <a:r>
              <a:rPr lang="en-IN" dirty="0" smtClean="0"/>
              <a:t>}catch(Exception e){}</a:t>
            </a:r>
          </a:p>
          <a:p>
            <a:r>
              <a:rPr lang="en-IN" dirty="0" smtClean="0"/>
              <a:t>}</a:t>
            </a:r>
          </a:p>
          <a:p>
            <a:r>
              <a:rPr lang="en-IN" dirty="0" smtClean="0"/>
              <a:t>}//show</a:t>
            </a:r>
          </a:p>
          <a:p>
            <a:r>
              <a:rPr lang="en-IN" dirty="0" smtClean="0"/>
              <a:t>}//hi</a:t>
            </a:r>
          </a:p>
          <a:p>
            <a:endParaRPr lang="en-IN" dirty="0"/>
          </a:p>
        </p:txBody>
      </p:sp>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630916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Main class</a:t>
            </a:r>
            <a:endParaRPr lang="en-IN" dirty="0"/>
          </a:p>
        </p:txBody>
      </p:sp>
      <p:sp>
        <p:nvSpPr>
          <p:cNvPr id="6" name="Content Placeholder 5"/>
          <p:cNvSpPr>
            <a:spLocks noGrp="1"/>
          </p:cNvSpPr>
          <p:nvPr>
            <p:ph idx="1"/>
          </p:nvPr>
        </p:nvSpPr>
        <p:spPr/>
        <p:txBody>
          <a:bodyPr>
            <a:normAutofit/>
          </a:bodyPr>
          <a:lstStyle/>
          <a:p>
            <a:r>
              <a:rPr lang="en-IN" dirty="0" smtClean="0"/>
              <a:t>class tdemo2{</a:t>
            </a:r>
          </a:p>
          <a:p>
            <a:r>
              <a:rPr lang="en-IN" dirty="0" smtClean="0"/>
              <a:t>public static void main(String [] </a:t>
            </a:r>
            <a:r>
              <a:rPr lang="en-IN" dirty="0" err="1" smtClean="0"/>
              <a:t>args</a:t>
            </a:r>
            <a:r>
              <a:rPr lang="en-IN" dirty="0" smtClean="0"/>
              <a:t>) throws Exception{</a:t>
            </a:r>
          </a:p>
          <a:p>
            <a:r>
              <a:rPr lang="en-IN" dirty="0" smtClean="0"/>
              <a:t>hi obj1=new hi();</a:t>
            </a:r>
          </a:p>
          <a:p>
            <a:r>
              <a:rPr lang="en-IN" dirty="0" smtClean="0"/>
              <a:t>hello obj2=new hello();</a:t>
            </a:r>
          </a:p>
          <a:p>
            <a:r>
              <a:rPr lang="en-IN" dirty="0" smtClean="0"/>
              <a:t>obj1.start();</a:t>
            </a:r>
          </a:p>
          <a:p>
            <a:r>
              <a:rPr lang="en-IN" dirty="0" smtClean="0"/>
              <a:t>obj2.start();</a:t>
            </a:r>
          </a:p>
          <a:p>
            <a:r>
              <a:rPr lang="en-IN" dirty="0" smtClean="0"/>
              <a:t>}</a:t>
            </a:r>
          </a:p>
          <a:p>
            <a:r>
              <a:rPr lang="en-IN" dirty="0" smtClean="0"/>
              <a:t>}</a:t>
            </a:r>
            <a:endParaRPr lang="en-IN" dirty="0"/>
          </a:p>
        </p:txBody>
      </p:sp>
      <p:sp>
        <p:nvSpPr>
          <p:cNvPr id="7" name="Footer Placeholder 6"/>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376087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4" name="Picture 3"/>
          <p:cNvPicPr>
            <a:picLocks noChangeAspect="1"/>
          </p:cNvPicPr>
          <p:nvPr/>
        </p:nvPicPr>
        <p:blipFill>
          <a:blip r:embed="rId2"/>
          <a:stretch>
            <a:fillRect/>
          </a:stretch>
        </p:blipFill>
        <p:spPr>
          <a:xfrm>
            <a:off x="838200" y="1589426"/>
            <a:ext cx="7444666" cy="4868970"/>
          </a:xfrm>
          <a:prstGeom prst="rect">
            <a:avLst/>
          </a:prstGeom>
        </p:spPr>
      </p:pic>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4187418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Runnable interface</a:t>
            </a:r>
            <a:endParaRPr lang="en-IN" dirty="0"/>
          </a:p>
        </p:txBody>
      </p:sp>
      <p:pic>
        <p:nvPicPr>
          <p:cNvPr id="5" name="Picture 4"/>
          <p:cNvPicPr>
            <a:picLocks noChangeAspect="1"/>
          </p:cNvPicPr>
          <p:nvPr/>
        </p:nvPicPr>
        <p:blipFill>
          <a:blip r:embed="rId2"/>
          <a:stretch>
            <a:fillRect/>
          </a:stretch>
        </p:blipFill>
        <p:spPr>
          <a:xfrm>
            <a:off x="838199" y="1817609"/>
            <a:ext cx="9149179" cy="4814010"/>
          </a:xfrm>
          <a:prstGeom prst="rect">
            <a:avLst/>
          </a:prstGeom>
        </p:spPr>
      </p:pic>
      <p:sp>
        <p:nvSpPr>
          <p:cNvPr id="6" name="Footer Placeholder 5"/>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537778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using </a:t>
            </a:r>
            <a:r>
              <a:rPr lang="en-US" dirty="0"/>
              <a:t>R</a:t>
            </a:r>
            <a:r>
              <a:rPr lang="en-US" dirty="0" smtClean="0"/>
              <a:t>unnable interface</a:t>
            </a:r>
            <a:endParaRPr lang="en-IN" dirty="0"/>
          </a:p>
        </p:txBody>
      </p:sp>
      <p:sp>
        <p:nvSpPr>
          <p:cNvPr id="4" name="Content Placeholder 3"/>
          <p:cNvSpPr>
            <a:spLocks noGrp="1"/>
          </p:cNvSpPr>
          <p:nvPr>
            <p:ph sz="half" idx="1"/>
          </p:nvPr>
        </p:nvSpPr>
        <p:spPr/>
        <p:txBody>
          <a:bodyPr>
            <a:normAutofit fontScale="85000" lnSpcReduction="20000"/>
          </a:bodyPr>
          <a:lstStyle/>
          <a:p>
            <a:r>
              <a:rPr lang="en-IN" dirty="0" smtClean="0"/>
              <a:t>class hi implements Runnable{</a:t>
            </a:r>
          </a:p>
          <a:p>
            <a:r>
              <a:rPr lang="en-IN" dirty="0" smtClean="0"/>
              <a:t>public void run() {</a:t>
            </a:r>
          </a:p>
          <a:p>
            <a:r>
              <a:rPr lang="en-IN" dirty="0" smtClean="0"/>
              <a:t>for(</a:t>
            </a:r>
            <a:r>
              <a:rPr lang="en-IN" dirty="0" err="1" smtClean="0"/>
              <a:t>int</a:t>
            </a:r>
            <a:r>
              <a:rPr lang="en-IN" dirty="0" smtClean="0"/>
              <a:t> </a:t>
            </a:r>
            <a:r>
              <a:rPr lang="en-IN" dirty="0" err="1" smtClean="0"/>
              <a:t>i</a:t>
            </a:r>
            <a:r>
              <a:rPr lang="en-IN" dirty="0" smtClean="0"/>
              <a:t>=1;i&lt;=5;i++){</a:t>
            </a:r>
          </a:p>
          <a:p>
            <a:r>
              <a:rPr lang="en-IN" dirty="0" err="1" smtClean="0"/>
              <a:t>System.out.println</a:t>
            </a:r>
            <a:r>
              <a:rPr lang="en-IN" dirty="0" smtClean="0"/>
              <a:t>("Hi");</a:t>
            </a:r>
          </a:p>
          <a:p>
            <a:r>
              <a:rPr lang="en-IN" dirty="0" smtClean="0"/>
              <a:t>try{</a:t>
            </a:r>
          </a:p>
          <a:p>
            <a:r>
              <a:rPr lang="en-IN" dirty="0" err="1" smtClean="0"/>
              <a:t>Thread.sleep</a:t>
            </a:r>
            <a:r>
              <a:rPr lang="en-IN" dirty="0" smtClean="0"/>
              <a:t>(500);</a:t>
            </a:r>
          </a:p>
          <a:p>
            <a:r>
              <a:rPr lang="en-IN" dirty="0" smtClean="0"/>
              <a:t>}catch(Exception e){}</a:t>
            </a:r>
          </a:p>
          <a:p>
            <a:r>
              <a:rPr lang="en-IN" dirty="0" smtClean="0"/>
              <a:t>}</a:t>
            </a:r>
          </a:p>
          <a:p>
            <a:endParaRPr lang="en-IN" dirty="0" smtClean="0"/>
          </a:p>
          <a:p>
            <a:r>
              <a:rPr lang="en-IN" dirty="0" smtClean="0"/>
              <a:t>}//show</a:t>
            </a:r>
          </a:p>
          <a:p>
            <a:r>
              <a:rPr lang="en-IN" dirty="0" smtClean="0"/>
              <a:t>}//hi</a:t>
            </a:r>
            <a:endParaRPr lang="en-IN" dirty="0"/>
          </a:p>
        </p:txBody>
      </p:sp>
      <p:sp>
        <p:nvSpPr>
          <p:cNvPr id="5" name="Content Placeholder 4"/>
          <p:cNvSpPr>
            <a:spLocks noGrp="1"/>
          </p:cNvSpPr>
          <p:nvPr>
            <p:ph sz="half" idx="2"/>
          </p:nvPr>
        </p:nvSpPr>
        <p:spPr/>
        <p:txBody>
          <a:bodyPr>
            <a:normAutofit fontScale="85000" lnSpcReduction="20000"/>
          </a:bodyPr>
          <a:lstStyle/>
          <a:p>
            <a:r>
              <a:rPr lang="en-IN" dirty="0" smtClean="0"/>
              <a:t>class hello implements Runnable{</a:t>
            </a:r>
          </a:p>
          <a:p>
            <a:r>
              <a:rPr lang="en-IN" dirty="0" smtClean="0"/>
              <a:t>public void run() {</a:t>
            </a:r>
          </a:p>
          <a:p>
            <a:r>
              <a:rPr lang="en-IN" dirty="0" smtClean="0"/>
              <a:t>for(</a:t>
            </a:r>
            <a:r>
              <a:rPr lang="en-IN" dirty="0" err="1" smtClean="0"/>
              <a:t>int</a:t>
            </a:r>
            <a:r>
              <a:rPr lang="en-IN" dirty="0" smtClean="0"/>
              <a:t> </a:t>
            </a:r>
            <a:r>
              <a:rPr lang="en-IN" dirty="0" err="1" smtClean="0"/>
              <a:t>i</a:t>
            </a:r>
            <a:r>
              <a:rPr lang="en-IN" dirty="0" smtClean="0"/>
              <a:t>=1;i&lt;=5;i++){</a:t>
            </a:r>
          </a:p>
          <a:p>
            <a:r>
              <a:rPr lang="en-IN" dirty="0" err="1" smtClean="0"/>
              <a:t>System.out.println</a:t>
            </a:r>
            <a:r>
              <a:rPr lang="en-IN" dirty="0" smtClean="0"/>
              <a:t>("Hello");</a:t>
            </a:r>
          </a:p>
          <a:p>
            <a:r>
              <a:rPr lang="en-IN" dirty="0" smtClean="0"/>
              <a:t>try{</a:t>
            </a:r>
          </a:p>
          <a:p>
            <a:r>
              <a:rPr lang="en-IN" dirty="0" err="1" smtClean="0"/>
              <a:t>Thread.sleep</a:t>
            </a:r>
            <a:r>
              <a:rPr lang="en-IN" dirty="0" smtClean="0"/>
              <a:t>(500);</a:t>
            </a:r>
          </a:p>
          <a:p>
            <a:r>
              <a:rPr lang="en-IN" dirty="0" smtClean="0"/>
              <a:t>}catch(Exception e){}</a:t>
            </a:r>
          </a:p>
          <a:p>
            <a:r>
              <a:rPr lang="en-IN" dirty="0" smtClean="0"/>
              <a:t>}</a:t>
            </a:r>
          </a:p>
          <a:p>
            <a:endParaRPr lang="en-IN" dirty="0" smtClean="0"/>
          </a:p>
          <a:p>
            <a:r>
              <a:rPr lang="en-IN" dirty="0" smtClean="0"/>
              <a:t>}//show</a:t>
            </a:r>
          </a:p>
          <a:p>
            <a:r>
              <a:rPr lang="en-IN" dirty="0" smtClean="0"/>
              <a:t>}//hi</a:t>
            </a:r>
            <a:endParaRPr lang="en-IN" dirty="0"/>
          </a:p>
        </p:txBody>
      </p:sp>
      <p:sp>
        <p:nvSpPr>
          <p:cNvPr id="6" name="Footer Placeholder 5"/>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186066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using Runnable interface</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class tdemo3{</a:t>
            </a:r>
          </a:p>
          <a:p>
            <a:r>
              <a:rPr lang="en-US" dirty="0" smtClean="0"/>
              <a:t>public static void main(String [] </a:t>
            </a:r>
            <a:r>
              <a:rPr lang="en-US" dirty="0" err="1" smtClean="0"/>
              <a:t>args</a:t>
            </a:r>
            <a:r>
              <a:rPr lang="en-US" dirty="0" smtClean="0"/>
              <a:t>) throws Exception{</a:t>
            </a:r>
          </a:p>
          <a:p>
            <a:r>
              <a:rPr lang="en-US" dirty="0" smtClean="0"/>
              <a:t>Runnable obj1=new hi();</a:t>
            </a:r>
          </a:p>
          <a:p>
            <a:r>
              <a:rPr lang="en-US" dirty="0" smtClean="0"/>
              <a:t>Runnable obj2=new hello();</a:t>
            </a:r>
          </a:p>
          <a:p>
            <a:r>
              <a:rPr lang="en-US" dirty="0" smtClean="0"/>
              <a:t>Thread t1=new Thread(obj1);</a:t>
            </a:r>
          </a:p>
          <a:p>
            <a:r>
              <a:rPr lang="en-US" dirty="0" smtClean="0"/>
              <a:t>Thread t2=new Thread(obj2);</a:t>
            </a:r>
          </a:p>
          <a:p>
            <a:r>
              <a:rPr lang="en-US" dirty="0" smtClean="0"/>
              <a:t>t1.start();</a:t>
            </a:r>
          </a:p>
          <a:p>
            <a:r>
              <a:rPr lang="en-US" dirty="0" smtClean="0"/>
              <a:t>t2.start();</a:t>
            </a:r>
          </a:p>
          <a:p>
            <a:r>
              <a:rPr lang="en-US" dirty="0" smtClean="0"/>
              <a:t>}</a:t>
            </a:r>
          </a:p>
          <a:p>
            <a:r>
              <a:rPr lang="en-US" dirty="0" smtClean="0"/>
              <a:t>}</a:t>
            </a:r>
            <a:endParaRPr lang="en-IN" dirty="0"/>
          </a:p>
        </p:txBody>
      </p:sp>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802415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4" name="Picture 3"/>
          <p:cNvPicPr>
            <a:picLocks noChangeAspect="1"/>
          </p:cNvPicPr>
          <p:nvPr/>
        </p:nvPicPr>
        <p:blipFill>
          <a:blip r:embed="rId2"/>
          <a:stretch>
            <a:fillRect/>
          </a:stretch>
        </p:blipFill>
        <p:spPr>
          <a:xfrm>
            <a:off x="749793" y="1530196"/>
            <a:ext cx="6324600" cy="4933950"/>
          </a:xfrm>
          <a:prstGeom prst="rect">
            <a:avLst/>
          </a:prstGeom>
        </p:spPr>
      </p:pic>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94144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Implementing runnable interface through lambda</a:t>
            </a:r>
            <a:endParaRPr lang="en-IN" dirty="0"/>
          </a:p>
        </p:txBody>
      </p:sp>
      <p:sp>
        <p:nvSpPr>
          <p:cNvPr id="5" name="Content Placeholder 4"/>
          <p:cNvSpPr>
            <a:spLocks noGrp="1"/>
          </p:cNvSpPr>
          <p:nvPr>
            <p:ph sz="half" idx="1"/>
          </p:nvPr>
        </p:nvSpPr>
        <p:spPr/>
        <p:txBody>
          <a:bodyPr>
            <a:normAutofit fontScale="47500" lnSpcReduction="20000"/>
          </a:bodyPr>
          <a:lstStyle/>
          <a:p>
            <a:r>
              <a:rPr lang="en-IN" dirty="0" smtClean="0"/>
              <a:t>class tdemo4{</a:t>
            </a:r>
          </a:p>
          <a:p>
            <a:r>
              <a:rPr lang="en-IN" dirty="0" smtClean="0"/>
              <a:t>public static void main(String [] </a:t>
            </a:r>
            <a:r>
              <a:rPr lang="en-IN" dirty="0" err="1" smtClean="0"/>
              <a:t>args</a:t>
            </a:r>
            <a:r>
              <a:rPr lang="en-IN" dirty="0" smtClean="0"/>
              <a:t>) throws Exception{</a:t>
            </a:r>
          </a:p>
          <a:p>
            <a:r>
              <a:rPr lang="en-IN" dirty="0" smtClean="0"/>
              <a:t>Runnable obj1=()-&gt;{</a:t>
            </a:r>
          </a:p>
          <a:p>
            <a:r>
              <a:rPr lang="en-IN" dirty="0" smtClean="0"/>
              <a:t>for(</a:t>
            </a:r>
            <a:r>
              <a:rPr lang="en-IN" dirty="0" err="1" smtClean="0"/>
              <a:t>int</a:t>
            </a:r>
            <a:r>
              <a:rPr lang="en-IN" dirty="0" smtClean="0"/>
              <a:t> </a:t>
            </a:r>
            <a:r>
              <a:rPr lang="en-IN" dirty="0" err="1" smtClean="0"/>
              <a:t>i</a:t>
            </a:r>
            <a:r>
              <a:rPr lang="en-IN" dirty="0" smtClean="0"/>
              <a:t>=1;i&lt;=5;i++){</a:t>
            </a:r>
          </a:p>
          <a:p>
            <a:r>
              <a:rPr lang="en-IN" dirty="0" err="1" smtClean="0"/>
              <a:t>System.out.println</a:t>
            </a:r>
            <a:r>
              <a:rPr lang="en-IN" dirty="0" smtClean="0"/>
              <a:t>("Hi");</a:t>
            </a:r>
          </a:p>
          <a:p>
            <a:r>
              <a:rPr lang="en-IN" dirty="0" smtClean="0"/>
              <a:t>try{</a:t>
            </a:r>
          </a:p>
          <a:p>
            <a:r>
              <a:rPr lang="en-IN" dirty="0" err="1" smtClean="0"/>
              <a:t>Thread.sleep</a:t>
            </a:r>
            <a:r>
              <a:rPr lang="en-IN" dirty="0" smtClean="0"/>
              <a:t>(500);</a:t>
            </a:r>
          </a:p>
          <a:p>
            <a:r>
              <a:rPr lang="en-IN" dirty="0" smtClean="0"/>
              <a:t>}catch(Exception e){}</a:t>
            </a:r>
          </a:p>
          <a:p>
            <a:r>
              <a:rPr lang="en-IN" dirty="0" smtClean="0"/>
              <a:t>}//for</a:t>
            </a:r>
          </a:p>
          <a:p>
            <a:r>
              <a:rPr lang="en-IN" dirty="0" smtClean="0"/>
              <a:t>};</a:t>
            </a:r>
          </a:p>
          <a:p>
            <a:endParaRPr lang="en-IN" dirty="0"/>
          </a:p>
        </p:txBody>
      </p:sp>
      <p:sp>
        <p:nvSpPr>
          <p:cNvPr id="6" name="Content Placeholder 5"/>
          <p:cNvSpPr>
            <a:spLocks noGrp="1"/>
          </p:cNvSpPr>
          <p:nvPr>
            <p:ph sz="half" idx="2"/>
          </p:nvPr>
        </p:nvSpPr>
        <p:spPr/>
        <p:txBody>
          <a:bodyPr>
            <a:normAutofit fontScale="47500" lnSpcReduction="20000"/>
          </a:bodyPr>
          <a:lstStyle/>
          <a:p>
            <a:r>
              <a:rPr lang="en-IN" dirty="0" smtClean="0"/>
              <a:t>Runnable obj2=()-&gt;{</a:t>
            </a:r>
          </a:p>
          <a:p>
            <a:r>
              <a:rPr lang="en-IN" dirty="0" smtClean="0"/>
              <a:t>for(</a:t>
            </a:r>
            <a:r>
              <a:rPr lang="en-IN" dirty="0" err="1" smtClean="0"/>
              <a:t>int</a:t>
            </a:r>
            <a:r>
              <a:rPr lang="en-IN" dirty="0" smtClean="0"/>
              <a:t> </a:t>
            </a:r>
            <a:r>
              <a:rPr lang="en-IN" dirty="0" err="1" smtClean="0"/>
              <a:t>i</a:t>
            </a:r>
            <a:r>
              <a:rPr lang="en-IN" dirty="0" smtClean="0"/>
              <a:t>=1;i&lt;=5;i++){</a:t>
            </a:r>
          </a:p>
          <a:p>
            <a:r>
              <a:rPr lang="en-IN" dirty="0" err="1" smtClean="0"/>
              <a:t>System.out.println</a:t>
            </a:r>
            <a:r>
              <a:rPr lang="en-IN" dirty="0" smtClean="0"/>
              <a:t>("Hello");</a:t>
            </a:r>
          </a:p>
          <a:p>
            <a:r>
              <a:rPr lang="en-IN" dirty="0" smtClean="0"/>
              <a:t>try{</a:t>
            </a:r>
          </a:p>
          <a:p>
            <a:r>
              <a:rPr lang="en-IN" dirty="0" err="1" smtClean="0"/>
              <a:t>Thread.sleep</a:t>
            </a:r>
            <a:r>
              <a:rPr lang="en-IN" dirty="0" smtClean="0"/>
              <a:t>(500);</a:t>
            </a:r>
          </a:p>
          <a:p>
            <a:r>
              <a:rPr lang="en-IN" dirty="0" smtClean="0"/>
              <a:t>}catch(Exception e){}</a:t>
            </a:r>
          </a:p>
          <a:p>
            <a:r>
              <a:rPr lang="en-IN" dirty="0" smtClean="0"/>
              <a:t>}//for</a:t>
            </a:r>
          </a:p>
          <a:p>
            <a:r>
              <a:rPr lang="en-IN" dirty="0" smtClean="0"/>
              <a:t>};</a:t>
            </a:r>
          </a:p>
          <a:p>
            <a:r>
              <a:rPr lang="en-IN" dirty="0" smtClean="0"/>
              <a:t>Thread t1=new Thread(obj1);</a:t>
            </a:r>
          </a:p>
          <a:p>
            <a:r>
              <a:rPr lang="en-IN" dirty="0" smtClean="0"/>
              <a:t>Thread t2=new Thread(obj2);</a:t>
            </a:r>
          </a:p>
          <a:p>
            <a:r>
              <a:rPr lang="en-IN" dirty="0" smtClean="0"/>
              <a:t>t1.start();</a:t>
            </a:r>
          </a:p>
          <a:p>
            <a:r>
              <a:rPr lang="en-IN" dirty="0" smtClean="0"/>
              <a:t>t2.start();</a:t>
            </a:r>
          </a:p>
          <a:p>
            <a:r>
              <a:rPr lang="en-IN" dirty="0" smtClean="0"/>
              <a:t>}</a:t>
            </a:r>
          </a:p>
          <a:p>
            <a:r>
              <a:rPr lang="en-IN" dirty="0" smtClean="0"/>
              <a:t>}</a:t>
            </a:r>
            <a:endParaRPr lang="en-IN" dirty="0"/>
          </a:p>
        </p:txBody>
      </p:sp>
      <p:sp>
        <p:nvSpPr>
          <p:cNvPr id="7" name="Footer Placeholder 6"/>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3302238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79720" y="626594"/>
            <a:ext cx="7013359" cy="5446410"/>
          </a:xfrm>
          <a:prstGeom prst="rect">
            <a:avLst/>
          </a:prstGeom>
        </p:spPr>
      </p:pic>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074341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output</a:t>
            </a:r>
            <a:endParaRPr lang="en-IN" dirty="0"/>
          </a:p>
        </p:txBody>
      </p:sp>
      <p:pic>
        <p:nvPicPr>
          <p:cNvPr id="7" name="Picture 6"/>
          <p:cNvPicPr>
            <a:picLocks noChangeAspect="1"/>
          </p:cNvPicPr>
          <p:nvPr/>
        </p:nvPicPr>
        <p:blipFill>
          <a:blip r:embed="rId2"/>
          <a:stretch>
            <a:fillRect/>
          </a:stretch>
        </p:blipFill>
        <p:spPr>
          <a:xfrm>
            <a:off x="772218" y="1399851"/>
            <a:ext cx="7362825" cy="4981575"/>
          </a:xfrm>
          <a:prstGeom prst="rect">
            <a:avLst/>
          </a:prstGeom>
        </p:spPr>
      </p:pic>
      <p:sp>
        <p:nvSpPr>
          <p:cNvPr id="8" name="Footer Placeholder 7"/>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069428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task to the main thread</a:t>
            </a:r>
            <a:endParaRPr lang="en-IN" dirty="0"/>
          </a:p>
        </p:txBody>
      </p:sp>
      <p:sp>
        <p:nvSpPr>
          <p:cNvPr id="4" name="Content Placeholder 3"/>
          <p:cNvSpPr>
            <a:spLocks noGrp="1"/>
          </p:cNvSpPr>
          <p:nvPr>
            <p:ph sz="half" idx="1"/>
          </p:nvPr>
        </p:nvSpPr>
        <p:spPr/>
        <p:txBody>
          <a:bodyPr>
            <a:normAutofit fontScale="92500" lnSpcReduction="20000"/>
          </a:bodyPr>
          <a:lstStyle/>
          <a:p>
            <a:r>
              <a:rPr lang="en-IN" dirty="0" smtClean="0"/>
              <a:t>class tdemo5{</a:t>
            </a:r>
          </a:p>
          <a:p>
            <a:r>
              <a:rPr lang="en-IN" dirty="0" smtClean="0"/>
              <a:t>public static void main(String [] </a:t>
            </a:r>
            <a:r>
              <a:rPr lang="en-IN" dirty="0" err="1" smtClean="0"/>
              <a:t>args</a:t>
            </a:r>
            <a:r>
              <a:rPr lang="en-IN" dirty="0" smtClean="0"/>
              <a:t>) throws Exception{</a:t>
            </a:r>
          </a:p>
          <a:p>
            <a:r>
              <a:rPr lang="en-IN" dirty="0" smtClean="0"/>
              <a:t>Runnable obj1=()-&gt;{</a:t>
            </a:r>
          </a:p>
          <a:p>
            <a:r>
              <a:rPr lang="en-IN" dirty="0" smtClean="0"/>
              <a:t>for(</a:t>
            </a:r>
            <a:r>
              <a:rPr lang="en-IN" dirty="0" err="1" smtClean="0"/>
              <a:t>int</a:t>
            </a:r>
            <a:r>
              <a:rPr lang="en-IN" dirty="0" smtClean="0"/>
              <a:t> </a:t>
            </a:r>
            <a:r>
              <a:rPr lang="en-IN" dirty="0" err="1" smtClean="0"/>
              <a:t>i</a:t>
            </a:r>
            <a:r>
              <a:rPr lang="en-IN" dirty="0" smtClean="0"/>
              <a:t>=1;i&lt;=5;i++){</a:t>
            </a:r>
          </a:p>
          <a:p>
            <a:r>
              <a:rPr lang="en-IN" dirty="0" err="1" smtClean="0"/>
              <a:t>System.out.println</a:t>
            </a:r>
            <a:r>
              <a:rPr lang="en-IN" dirty="0" smtClean="0"/>
              <a:t>("Hi");</a:t>
            </a:r>
          </a:p>
          <a:p>
            <a:r>
              <a:rPr lang="en-IN" dirty="0" smtClean="0"/>
              <a:t>try{</a:t>
            </a:r>
          </a:p>
          <a:p>
            <a:r>
              <a:rPr lang="en-IN" dirty="0" err="1" smtClean="0"/>
              <a:t>Thread.sleep</a:t>
            </a:r>
            <a:r>
              <a:rPr lang="en-IN" dirty="0" smtClean="0"/>
              <a:t>(500);</a:t>
            </a:r>
          </a:p>
          <a:p>
            <a:r>
              <a:rPr lang="en-IN" dirty="0" smtClean="0"/>
              <a:t>}catch(Exception e){}</a:t>
            </a:r>
          </a:p>
          <a:p>
            <a:r>
              <a:rPr lang="en-IN" dirty="0" smtClean="0"/>
              <a:t>}//for</a:t>
            </a:r>
          </a:p>
          <a:p>
            <a:r>
              <a:rPr lang="en-IN" dirty="0" smtClean="0"/>
              <a:t>};</a:t>
            </a:r>
          </a:p>
          <a:p>
            <a:endParaRPr lang="en-IN" dirty="0"/>
          </a:p>
        </p:txBody>
      </p:sp>
      <p:sp>
        <p:nvSpPr>
          <p:cNvPr id="5" name="Content Placeholder 4"/>
          <p:cNvSpPr>
            <a:spLocks noGrp="1"/>
          </p:cNvSpPr>
          <p:nvPr>
            <p:ph sz="half" idx="2"/>
          </p:nvPr>
        </p:nvSpPr>
        <p:spPr/>
        <p:txBody>
          <a:bodyPr>
            <a:normAutofit fontScale="92500" lnSpcReduction="20000"/>
          </a:bodyPr>
          <a:lstStyle/>
          <a:p>
            <a:r>
              <a:rPr lang="en-IN" dirty="0" smtClean="0"/>
              <a:t>Runnable obj2=()-&gt;{</a:t>
            </a:r>
          </a:p>
          <a:p>
            <a:r>
              <a:rPr lang="en-IN" dirty="0" smtClean="0"/>
              <a:t>for(</a:t>
            </a:r>
            <a:r>
              <a:rPr lang="en-IN" dirty="0" err="1" smtClean="0"/>
              <a:t>int</a:t>
            </a:r>
            <a:r>
              <a:rPr lang="en-IN" dirty="0" smtClean="0"/>
              <a:t> </a:t>
            </a:r>
            <a:r>
              <a:rPr lang="en-IN" dirty="0" err="1" smtClean="0"/>
              <a:t>i</a:t>
            </a:r>
            <a:r>
              <a:rPr lang="en-IN" dirty="0" smtClean="0"/>
              <a:t>=1;i&lt;=5;i++){</a:t>
            </a:r>
          </a:p>
          <a:p>
            <a:r>
              <a:rPr lang="en-IN" dirty="0" err="1" smtClean="0"/>
              <a:t>System.out.println</a:t>
            </a:r>
            <a:r>
              <a:rPr lang="en-IN" dirty="0" smtClean="0"/>
              <a:t>("Hello");</a:t>
            </a:r>
          </a:p>
          <a:p>
            <a:r>
              <a:rPr lang="en-IN" dirty="0" smtClean="0"/>
              <a:t>try{</a:t>
            </a:r>
          </a:p>
          <a:p>
            <a:r>
              <a:rPr lang="en-IN" dirty="0" err="1" smtClean="0"/>
              <a:t>Thread.sleep</a:t>
            </a:r>
            <a:r>
              <a:rPr lang="en-IN" dirty="0" smtClean="0"/>
              <a:t>(500);</a:t>
            </a:r>
          </a:p>
          <a:p>
            <a:r>
              <a:rPr lang="en-IN" dirty="0" smtClean="0"/>
              <a:t>}catch(Exception e){}</a:t>
            </a:r>
          </a:p>
          <a:p>
            <a:r>
              <a:rPr lang="en-IN" dirty="0" smtClean="0"/>
              <a:t>}//for</a:t>
            </a:r>
          </a:p>
          <a:p>
            <a:r>
              <a:rPr lang="en-IN" dirty="0" smtClean="0"/>
              <a:t>};</a:t>
            </a:r>
            <a:endParaRPr lang="en-IN" dirty="0"/>
          </a:p>
        </p:txBody>
      </p:sp>
      <p:sp>
        <p:nvSpPr>
          <p:cNvPr id="6" name="Footer Placeholder 5"/>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4196277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Main thread printing bye</a:t>
            </a:r>
            <a:endParaRPr lang="en-IN" dirty="0"/>
          </a:p>
        </p:txBody>
      </p:sp>
      <p:sp>
        <p:nvSpPr>
          <p:cNvPr id="6" name="Content Placeholder 5"/>
          <p:cNvSpPr>
            <a:spLocks noGrp="1"/>
          </p:cNvSpPr>
          <p:nvPr>
            <p:ph idx="1"/>
          </p:nvPr>
        </p:nvSpPr>
        <p:spPr/>
        <p:txBody>
          <a:bodyPr/>
          <a:lstStyle/>
          <a:p>
            <a:r>
              <a:rPr lang="en-US" dirty="0" smtClean="0"/>
              <a:t>Thread t1=new Thread(obj1);</a:t>
            </a:r>
          </a:p>
          <a:p>
            <a:r>
              <a:rPr lang="en-US" dirty="0" smtClean="0"/>
              <a:t>Thread t2=new Thread(obj2);</a:t>
            </a:r>
          </a:p>
          <a:p>
            <a:r>
              <a:rPr lang="en-US" dirty="0" smtClean="0"/>
              <a:t>t1.start();</a:t>
            </a:r>
          </a:p>
          <a:p>
            <a:r>
              <a:rPr lang="en-US" dirty="0" smtClean="0"/>
              <a:t>t2.start();</a:t>
            </a:r>
          </a:p>
          <a:p>
            <a:r>
              <a:rPr lang="en-US" dirty="0" err="1" smtClean="0"/>
              <a:t>System.out.println</a:t>
            </a:r>
            <a:r>
              <a:rPr lang="en-US" dirty="0" smtClean="0"/>
              <a:t>("Good bye");</a:t>
            </a:r>
          </a:p>
          <a:p>
            <a:r>
              <a:rPr lang="en-US" dirty="0" smtClean="0"/>
              <a:t>}</a:t>
            </a:r>
          </a:p>
          <a:p>
            <a:r>
              <a:rPr lang="en-US" dirty="0" smtClean="0"/>
              <a:t>}</a:t>
            </a:r>
            <a:endParaRPr lang="en-IN" dirty="0"/>
          </a:p>
        </p:txBody>
      </p:sp>
      <p:sp>
        <p:nvSpPr>
          <p:cNvPr id="7" name="Footer Placeholder 6"/>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056970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4" name="Picture 3"/>
          <p:cNvPicPr>
            <a:picLocks noChangeAspect="1"/>
          </p:cNvPicPr>
          <p:nvPr/>
        </p:nvPicPr>
        <p:blipFill>
          <a:blip r:embed="rId2"/>
          <a:stretch>
            <a:fillRect/>
          </a:stretch>
        </p:blipFill>
        <p:spPr>
          <a:xfrm>
            <a:off x="774577" y="1690688"/>
            <a:ext cx="7162800" cy="4524375"/>
          </a:xfrm>
          <a:prstGeom prst="rect">
            <a:avLst/>
          </a:prstGeom>
        </p:spPr>
      </p:pic>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356754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03178" y="781236"/>
          <a:ext cx="10670960" cy="5619564"/>
        </p:xfrm>
        <a:graphic>
          <a:graphicData uri="http://schemas.openxmlformats.org/drawingml/2006/table">
            <a:tbl>
              <a:tblPr/>
              <a:tblGrid>
                <a:gridCol w="949909"/>
                <a:gridCol w="1953088"/>
                <a:gridCol w="2272683"/>
                <a:gridCol w="5495280"/>
              </a:tblGrid>
              <a:tr h="1068123">
                <a:tc>
                  <a:txBody>
                    <a:bodyPr/>
                    <a:lstStyle/>
                    <a:p>
                      <a:pPr algn="l" fontAlgn="t"/>
                      <a:r>
                        <a:rPr lang="en-IN" sz="1600" dirty="0">
                          <a:solidFill>
                            <a:srgbClr val="000000"/>
                          </a:solidFill>
                          <a:effectLst/>
                          <a:latin typeface="times new roman" panose="02020603050405020304" pitchFamily="18" charset="0"/>
                        </a:rPr>
                        <a:t>S.N.</a:t>
                      </a:r>
                    </a:p>
                  </a:txBody>
                  <a:tcPr marL="46621" marR="46621" marT="46621" marB="46621">
                    <a:lnL w="7620" cap="flat" cmpd="sng" algn="ctr">
                      <a:solidFill>
                        <a:srgbClr val="D8B284"/>
                      </a:solidFill>
                      <a:prstDash val="solid"/>
                      <a:round/>
                      <a:headEnd type="none" w="med" len="med"/>
                      <a:tailEnd type="none" w="med" len="med"/>
                    </a:lnL>
                    <a:lnR w="7620" cap="flat" cmpd="sng" algn="ctr">
                      <a:solidFill>
                        <a:srgbClr val="D8B284"/>
                      </a:solidFill>
                      <a:prstDash val="solid"/>
                      <a:round/>
                      <a:headEnd type="none" w="med" len="med"/>
                      <a:tailEnd type="none" w="med" len="med"/>
                    </a:lnR>
                    <a:lnT w="7620" cap="flat" cmpd="sng" algn="ctr">
                      <a:solidFill>
                        <a:srgbClr val="D8B28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Modifier and Type</a:t>
                      </a:r>
                    </a:p>
                  </a:txBody>
                  <a:tcPr marL="46621" marR="46621" marT="46621" marB="46621">
                    <a:lnL w="7620" cap="flat" cmpd="sng" algn="ctr">
                      <a:solidFill>
                        <a:srgbClr val="D8B284"/>
                      </a:solidFill>
                      <a:prstDash val="solid"/>
                      <a:round/>
                      <a:headEnd type="none" w="med" len="med"/>
                      <a:tailEnd type="none" w="med" len="med"/>
                    </a:lnL>
                    <a:lnR w="7620" cap="flat" cmpd="sng" algn="ctr">
                      <a:solidFill>
                        <a:srgbClr val="D8B284"/>
                      </a:solidFill>
                      <a:prstDash val="solid"/>
                      <a:round/>
                      <a:headEnd type="none" w="med" len="med"/>
                      <a:tailEnd type="none" w="med" len="med"/>
                    </a:lnR>
                    <a:lnT w="7620" cap="flat" cmpd="sng" algn="ctr">
                      <a:solidFill>
                        <a:srgbClr val="D8B28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Method</a:t>
                      </a:r>
                    </a:p>
                  </a:txBody>
                  <a:tcPr marL="46621" marR="46621" marT="46621" marB="46621">
                    <a:lnL w="7620" cap="flat" cmpd="sng" algn="ctr">
                      <a:solidFill>
                        <a:srgbClr val="D8B284"/>
                      </a:solidFill>
                      <a:prstDash val="solid"/>
                      <a:round/>
                      <a:headEnd type="none" w="med" len="med"/>
                      <a:tailEnd type="none" w="med" len="med"/>
                    </a:lnL>
                    <a:lnR w="7620" cap="flat" cmpd="sng" algn="ctr">
                      <a:solidFill>
                        <a:srgbClr val="D8B284"/>
                      </a:solidFill>
                      <a:prstDash val="solid"/>
                      <a:round/>
                      <a:headEnd type="none" w="med" len="med"/>
                      <a:tailEnd type="none" w="med" len="med"/>
                    </a:lnR>
                    <a:lnT w="7620" cap="flat" cmpd="sng" algn="ctr">
                      <a:solidFill>
                        <a:srgbClr val="D8B28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Description</a:t>
                      </a:r>
                    </a:p>
                  </a:txBody>
                  <a:tcPr marL="46621" marR="46621" marT="46621" marB="46621">
                    <a:lnL w="7620" cap="flat" cmpd="sng" algn="ctr">
                      <a:solidFill>
                        <a:srgbClr val="D8B284"/>
                      </a:solidFill>
                      <a:prstDash val="solid"/>
                      <a:round/>
                      <a:headEnd type="none" w="med" len="med"/>
                      <a:tailEnd type="none" w="med" len="med"/>
                    </a:lnL>
                    <a:lnR w="7620" cap="flat" cmpd="sng" algn="ctr">
                      <a:solidFill>
                        <a:srgbClr val="D8B284"/>
                      </a:solidFill>
                      <a:prstDash val="solid"/>
                      <a:round/>
                      <a:headEnd type="none" w="med" len="med"/>
                      <a:tailEnd type="none" w="med" len="med"/>
                    </a:lnR>
                    <a:lnT w="7620" cap="flat" cmpd="sng" algn="ctr">
                      <a:solidFill>
                        <a:srgbClr val="D8B28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r>
              <a:tr h="517986">
                <a:tc>
                  <a:txBody>
                    <a:bodyPr/>
                    <a:lstStyle/>
                    <a:p>
                      <a:pPr algn="just" fontAlgn="t"/>
                      <a:r>
                        <a:rPr lang="en-IN" sz="1600">
                          <a:solidFill>
                            <a:srgbClr val="333333"/>
                          </a:solidFill>
                          <a:effectLst/>
                          <a:latin typeface="inter-regular"/>
                        </a:rPr>
                        <a:t>1)</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void</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a:solidFill>
                            <a:srgbClr val="008000"/>
                          </a:solidFill>
                          <a:effectLst/>
                          <a:latin typeface="inter-regular"/>
                          <a:hlinkClick r:id="rId2"/>
                        </a:rPr>
                        <a:t>start()</a:t>
                      </a:r>
                      <a:endParaRPr lang="en-IN" sz="1600">
                        <a:solidFill>
                          <a:srgbClr val="333333"/>
                        </a:solidFill>
                        <a:effectLst/>
                        <a:latin typeface="inter-regular"/>
                      </a:endParaRP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start the execution of the thread.</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92302">
                <a:tc>
                  <a:txBody>
                    <a:bodyPr/>
                    <a:lstStyle/>
                    <a:p>
                      <a:pPr algn="just" fontAlgn="t"/>
                      <a:r>
                        <a:rPr lang="en-IN" sz="1600" dirty="0">
                          <a:solidFill>
                            <a:srgbClr val="333333"/>
                          </a:solidFill>
                          <a:effectLst/>
                          <a:latin typeface="inter-regular"/>
                        </a:rPr>
                        <a:t>2)</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void</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a:solidFill>
                            <a:srgbClr val="008000"/>
                          </a:solidFill>
                          <a:effectLst/>
                          <a:latin typeface="inter-regular"/>
                          <a:hlinkClick r:id="rId3"/>
                        </a:rPr>
                        <a:t>run()</a:t>
                      </a:r>
                      <a:endParaRPr lang="en-IN" sz="1600">
                        <a:solidFill>
                          <a:srgbClr val="333333"/>
                        </a:solidFill>
                        <a:effectLst/>
                        <a:latin typeface="inter-regular"/>
                      </a:endParaRP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do an action for a thread.</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17986">
                <a:tc>
                  <a:txBody>
                    <a:bodyPr/>
                    <a:lstStyle/>
                    <a:p>
                      <a:pPr algn="just" fontAlgn="t"/>
                      <a:r>
                        <a:rPr lang="en-IN" sz="1600" dirty="0">
                          <a:solidFill>
                            <a:srgbClr val="333333"/>
                          </a:solidFill>
                          <a:effectLst/>
                          <a:latin typeface="inter-regular"/>
                        </a:rPr>
                        <a:t>3)</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static void</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a:solidFill>
                            <a:srgbClr val="008000"/>
                          </a:solidFill>
                          <a:effectLst/>
                          <a:latin typeface="inter-regular"/>
                          <a:hlinkClick r:id="rId4"/>
                        </a:rPr>
                        <a:t>sleep()</a:t>
                      </a:r>
                      <a:endParaRPr lang="en-IN" sz="1600">
                        <a:solidFill>
                          <a:srgbClr val="333333"/>
                        </a:solidFill>
                        <a:effectLst/>
                        <a:latin typeface="inter-regular"/>
                      </a:endParaRP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sleeps a thread for the specified amount of time.</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668369">
                <a:tc>
                  <a:txBody>
                    <a:bodyPr/>
                    <a:lstStyle/>
                    <a:p>
                      <a:pPr algn="just" fontAlgn="t"/>
                      <a:r>
                        <a:rPr lang="en-IN" sz="1600">
                          <a:solidFill>
                            <a:srgbClr val="333333"/>
                          </a:solidFill>
                          <a:effectLst/>
                          <a:latin typeface="inter-regular"/>
                        </a:rPr>
                        <a:t>4)</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static Thread</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a:solidFill>
                            <a:srgbClr val="008000"/>
                          </a:solidFill>
                          <a:effectLst/>
                          <a:latin typeface="inter-regular"/>
                          <a:hlinkClick r:id="rId5"/>
                        </a:rPr>
                        <a:t>currentThread()</a:t>
                      </a:r>
                      <a:endParaRPr lang="en-IN" sz="1600">
                        <a:solidFill>
                          <a:srgbClr val="333333"/>
                        </a:solidFill>
                        <a:effectLst/>
                        <a:latin typeface="inter-regular"/>
                      </a:endParaRP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returns a reference to the currently executing thread object.</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67604">
                <a:tc>
                  <a:txBody>
                    <a:bodyPr/>
                    <a:lstStyle/>
                    <a:p>
                      <a:pPr algn="just" fontAlgn="t"/>
                      <a:r>
                        <a:rPr lang="en-IN" sz="1600">
                          <a:solidFill>
                            <a:srgbClr val="333333"/>
                          </a:solidFill>
                          <a:effectLst/>
                          <a:latin typeface="inter-regular"/>
                        </a:rPr>
                        <a:t>5)</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void</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a:solidFill>
                            <a:srgbClr val="008000"/>
                          </a:solidFill>
                          <a:effectLst/>
                          <a:latin typeface="inter-regular"/>
                          <a:hlinkClick r:id="rId6"/>
                        </a:rPr>
                        <a:t>join()</a:t>
                      </a:r>
                      <a:endParaRPr lang="en-IN" sz="1600">
                        <a:solidFill>
                          <a:srgbClr val="333333"/>
                        </a:solidFill>
                        <a:effectLst/>
                        <a:latin typeface="inter-regular"/>
                      </a:endParaRP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waits for a thread to die.</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92302">
                <a:tc>
                  <a:txBody>
                    <a:bodyPr/>
                    <a:lstStyle/>
                    <a:p>
                      <a:pPr algn="just" fontAlgn="t"/>
                      <a:r>
                        <a:rPr lang="en-IN" sz="1600">
                          <a:solidFill>
                            <a:srgbClr val="333333"/>
                          </a:solidFill>
                          <a:effectLst/>
                          <a:latin typeface="inter-regular"/>
                        </a:rPr>
                        <a:t>6)</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err="1">
                          <a:solidFill>
                            <a:srgbClr val="333333"/>
                          </a:solidFill>
                          <a:effectLst/>
                          <a:latin typeface="inter-regular"/>
                        </a:rPr>
                        <a:t>int</a:t>
                      </a:r>
                      <a:endParaRPr lang="en-IN" sz="1600" dirty="0">
                        <a:solidFill>
                          <a:srgbClr val="333333"/>
                        </a:solidFill>
                        <a:effectLst/>
                        <a:latin typeface="inter-regular"/>
                      </a:endParaRP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a:solidFill>
                            <a:srgbClr val="008000"/>
                          </a:solidFill>
                          <a:effectLst/>
                          <a:latin typeface="inter-regular"/>
                          <a:hlinkClick r:id="rId7"/>
                        </a:rPr>
                        <a:t>getPriority()</a:t>
                      </a:r>
                      <a:endParaRPr lang="en-IN" sz="1600">
                        <a:solidFill>
                          <a:srgbClr val="333333"/>
                        </a:solidFill>
                        <a:effectLst/>
                        <a:latin typeface="inter-regular"/>
                      </a:endParaRP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returns the priority of the thread.</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517986">
                <a:tc>
                  <a:txBody>
                    <a:bodyPr/>
                    <a:lstStyle/>
                    <a:p>
                      <a:pPr algn="just" fontAlgn="t"/>
                      <a:r>
                        <a:rPr lang="en-IN" sz="1600">
                          <a:solidFill>
                            <a:srgbClr val="333333"/>
                          </a:solidFill>
                          <a:effectLst/>
                          <a:latin typeface="inter-regular"/>
                        </a:rPr>
                        <a:t>7)</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void</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dirty="0" err="1">
                          <a:solidFill>
                            <a:srgbClr val="008000"/>
                          </a:solidFill>
                          <a:effectLst/>
                          <a:latin typeface="inter-regular"/>
                          <a:hlinkClick r:id="rId8"/>
                        </a:rPr>
                        <a:t>setPriority</a:t>
                      </a:r>
                      <a:r>
                        <a:rPr lang="en-IN" sz="1600" u="none" strike="noStrike" dirty="0">
                          <a:solidFill>
                            <a:srgbClr val="008000"/>
                          </a:solidFill>
                          <a:effectLst/>
                          <a:latin typeface="inter-regular"/>
                          <a:hlinkClick r:id="rId8"/>
                        </a:rPr>
                        <a:t>()</a:t>
                      </a:r>
                      <a:endParaRPr lang="en-IN" sz="1600" dirty="0">
                        <a:solidFill>
                          <a:srgbClr val="333333"/>
                        </a:solidFill>
                        <a:effectLst/>
                        <a:latin typeface="inter-regular"/>
                      </a:endParaRP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changes the priority of the thread.</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92302">
                <a:tc>
                  <a:txBody>
                    <a:bodyPr/>
                    <a:lstStyle/>
                    <a:p>
                      <a:pPr algn="just" fontAlgn="t"/>
                      <a:r>
                        <a:rPr lang="en-IN" sz="1600">
                          <a:solidFill>
                            <a:srgbClr val="333333"/>
                          </a:solidFill>
                          <a:effectLst/>
                          <a:latin typeface="inter-regular"/>
                        </a:rPr>
                        <a:t>8)</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String</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dirty="0" err="1">
                          <a:solidFill>
                            <a:srgbClr val="008000"/>
                          </a:solidFill>
                          <a:effectLst/>
                          <a:latin typeface="inter-regular"/>
                          <a:hlinkClick r:id="rId9"/>
                        </a:rPr>
                        <a:t>getName</a:t>
                      </a:r>
                      <a:r>
                        <a:rPr lang="en-IN" sz="1600" u="none" strike="noStrike" dirty="0">
                          <a:solidFill>
                            <a:srgbClr val="008000"/>
                          </a:solidFill>
                          <a:effectLst/>
                          <a:latin typeface="inter-regular"/>
                          <a:hlinkClick r:id="rId9"/>
                        </a:rPr>
                        <a:t>()</a:t>
                      </a:r>
                      <a:endParaRPr lang="en-IN" sz="1600" dirty="0">
                        <a:solidFill>
                          <a:srgbClr val="333333"/>
                        </a:solidFill>
                        <a:effectLst/>
                        <a:latin typeface="inter-regular"/>
                      </a:endParaRP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returns the name of the thread.</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392302">
                <a:tc>
                  <a:txBody>
                    <a:bodyPr/>
                    <a:lstStyle/>
                    <a:p>
                      <a:pPr algn="just" fontAlgn="t"/>
                      <a:r>
                        <a:rPr lang="en-IN" sz="1600">
                          <a:solidFill>
                            <a:srgbClr val="333333"/>
                          </a:solidFill>
                          <a:effectLst/>
                          <a:latin typeface="inter-regular"/>
                        </a:rPr>
                        <a:t>9)</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void</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a:solidFill>
                            <a:srgbClr val="008000"/>
                          </a:solidFill>
                          <a:effectLst/>
                          <a:latin typeface="inter-regular"/>
                          <a:hlinkClick r:id="rId10"/>
                        </a:rPr>
                        <a:t>setName()</a:t>
                      </a:r>
                      <a:endParaRPr lang="en-IN" sz="1600">
                        <a:solidFill>
                          <a:srgbClr val="333333"/>
                        </a:solidFill>
                        <a:effectLst/>
                        <a:latin typeface="inter-regular"/>
                      </a:endParaRP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changes the name of the thread.</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392302">
                <a:tc>
                  <a:txBody>
                    <a:bodyPr/>
                    <a:lstStyle/>
                    <a:p>
                      <a:pPr algn="just" fontAlgn="t"/>
                      <a:r>
                        <a:rPr lang="en-IN" sz="1600">
                          <a:solidFill>
                            <a:srgbClr val="333333"/>
                          </a:solidFill>
                          <a:effectLst/>
                          <a:latin typeface="inter-regular"/>
                        </a:rPr>
                        <a:t>10)</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long</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a:solidFill>
                            <a:srgbClr val="008000"/>
                          </a:solidFill>
                          <a:effectLst/>
                          <a:latin typeface="inter-regular"/>
                          <a:hlinkClick r:id="rId11"/>
                        </a:rPr>
                        <a:t>getId()</a:t>
                      </a:r>
                      <a:endParaRPr lang="en-IN" sz="1600">
                        <a:solidFill>
                          <a:srgbClr val="333333"/>
                        </a:solidFill>
                        <a:effectLst/>
                        <a:latin typeface="inter-regular"/>
                      </a:endParaRP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returns the id of the thread.</a:t>
                      </a:r>
                    </a:p>
                  </a:txBody>
                  <a:tcPr marL="31081" marR="31081" marT="31081" marB="3108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
        <p:nvSpPr>
          <p:cNvPr id="2" name="Footer Placeholder 1"/>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717167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90114" y="612556"/>
          <a:ext cx="11088208" cy="5939168"/>
        </p:xfrm>
        <a:graphic>
          <a:graphicData uri="http://schemas.openxmlformats.org/drawingml/2006/table">
            <a:tbl>
              <a:tblPr/>
              <a:tblGrid>
                <a:gridCol w="523781"/>
                <a:gridCol w="2219418"/>
                <a:gridCol w="1695635"/>
                <a:gridCol w="6649374"/>
              </a:tblGrid>
              <a:tr h="421490">
                <a:tc>
                  <a:txBody>
                    <a:bodyPr/>
                    <a:lstStyle/>
                    <a:p>
                      <a:pPr algn="just" fontAlgn="t"/>
                      <a:r>
                        <a:rPr lang="en-IN" sz="1600" dirty="0">
                          <a:solidFill>
                            <a:srgbClr val="333333"/>
                          </a:solidFill>
                          <a:effectLst/>
                          <a:latin typeface="inter-regular"/>
                        </a:rPr>
                        <a:t>11)</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boolean</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a:solidFill>
                            <a:srgbClr val="008000"/>
                          </a:solidFill>
                          <a:effectLst/>
                          <a:latin typeface="inter-regular"/>
                          <a:hlinkClick r:id="rId2"/>
                        </a:rPr>
                        <a:t>isAlive()</a:t>
                      </a:r>
                      <a:endParaRPr lang="en-IN" sz="1600">
                        <a:solidFill>
                          <a:srgbClr val="333333"/>
                        </a:solidFill>
                        <a:effectLst/>
                        <a:latin typeface="inter-regular"/>
                      </a:endParaRP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tests if the thread is alive.</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1283624">
                <a:tc>
                  <a:txBody>
                    <a:bodyPr/>
                    <a:lstStyle/>
                    <a:p>
                      <a:pPr algn="just" fontAlgn="t"/>
                      <a:r>
                        <a:rPr lang="en-IN" sz="1600" dirty="0">
                          <a:solidFill>
                            <a:srgbClr val="333333"/>
                          </a:solidFill>
                          <a:effectLst/>
                          <a:latin typeface="inter-regular"/>
                        </a:rPr>
                        <a:t>12)</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static void</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a:solidFill>
                            <a:srgbClr val="008000"/>
                          </a:solidFill>
                          <a:effectLst/>
                          <a:latin typeface="inter-regular"/>
                          <a:hlinkClick r:id="rId3"/>
                        </a:rPr>
                        <a:t>yield()</a:t>
                      </a:r>
                      <a:endParaRPr lang="en-IN" sz="1600">
                        <a:solidFill>
                          <a:srgbClr val="333333"/>
                        </a:solidFill>
                        <a:effectLst/>
                        <a:latin typeface="inter-regular"/>
                      </a:endParaRP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causes the currently executing thread object to pause and allow other threads to execute temporarily.</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421490">
                <a:tc>
                  <a:txBody>
                    <a:bodyPr/>
                    <a:lstStyle/>
                    <a:p>
                      <a:pPr algn="just" fontAlgn="t"/>
                      <a:r>
                        <a:rPr lang="en-IN" sz="1600">
                          <a:solidFill>
                            <a:srgbClr val="333333"/>
                          </a:solidFill>
                          <a:effectLst/>
                          <a:latin typeface="inter-regular"/>
                        </a:rPr>
                        <a:t>13)</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void</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a:solidFill>
                            <a:srgbClr val="008000"/>
                          </a:solidFill>
                          <a:effectLst/>
                          <a:latin typeface="inter-regular"/>
                          <a:hlinkClick r:id="rId4"/>
                        </a:rPr>
                        <a:t>suspend()</a:t>
                      </a:r>
                      <a:endParaRPr lang="en-IN" sz="1600">
                        <a:solidFill>
                          <a:srgbClr val="333333"/>
                        </a:solidFill>
                        <a:effectLst/>
                        <a:latin typeface="inter-regular"/>
                      </a:endParaRP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suspend the thread.</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93917">
                <a:tc>
                  <a:txBody>
                    <a:bodyPr/>
                    <a:lstStyle/>
                    <a:p>
                      <a:pPr algn="just" fontAlgn="t"/>
                      <a:r>
                        <a:rPr lang="en-IN" sz="1600">
                          <a:solidFill>
                            <a:srgbClr val="333333"/>
                          </a:solidFill>
                          <a:effectLst/>
                          <a:latin typeface="inter-regular"/>
                        </a:rPr>
                        <a:t>14)</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void</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a:solidFill>
                            <a:srgbClr val="008000"/>
                          </a:solidFill>
                          <a:effectLst/>
                          <a:latin typeface="inter-regular"/>
                          <a:hlinkClick r:id="rId5"/>
                        </a:rPr>
                        <a:t>resume()</a:t>
                      </a:r>
                      <a:endParaRPr lang="en-IN" sz="1600">
                        <a:solidFill>
                          <a:srgbClr val="333333"/>
                        </a:solidFill>
                        <a:effectLst/>
                        <a:latin typeface="inter-regular"/>
                      </a:endParaRP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resume the suspended thread.</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421490">
                <a:tc>
                  <a:txBody>
                    <a:bodyPr/>
                    <a:lstStyle/>
                    <a:p>
                      <a:pPr algn="just" fontAlgn="t"/>
                      <a:r>
                        <a:rPr lang="en-IN" sz="1600">
                          <a:solidFill>
                            <a:srgbClr val="333333"/>
                          </a:solidFill>
                          <a:effectLst/>
                          <a:latin typeface="inter-regular"/>
                        </a:rPr>
                        <a:t>15)</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void</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a:solidFill>
                            <a:srgbClr val="008000"/>
                          </a:solidFill>
                          <a:effectLst/>
                          <a:latin typeface="inter-regular"/>
                          <a:hlinkClick r:id="rId6"/>
                        </a:rPr>
                        <a:t>stop()</a:t>
                      </a:r>
                      <a:endParaRPr lang="en-IN" sz="1600">
                        <a:solidFill>
                          <a:srgbClr val="333333"/>
                        </a:solidFill>
                        <a:effectLst/>
                        <a:latin typeface="inter-regular"/>
                      </a:endParaRP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stop the thread.</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766343">
                <a:tc>
                  <a:txBody>
                    <a:bodyPr/>
                    <a:lstStyle/>
                    <a:p>
                      <a:pPr algn="just" fontAlgn="t"/>
                      <a:r>
                        <a:rPr lang="en-IN" sz="1600">
                          <a:solidFill>
                            <a:srgbClr val="333333"/>
                          </a:solidFill>
                          <a:effectLst/>
                          <a:latin typeface="inter-regular"/>
                        </a:rPr>
                        <a:t>16)</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void</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dirty="0">
                          <a:solidFill>
                            <a:srgbClr val="008000"/>
                          </a:solidFill>
                          <a:effectLst/>
                          <a:latin typeface="inter-regular"/>
                          <a:hlinkClick r:id="rId7"/>
                        </a:rPr>
                        <a:t>destroy()</a:t>
                      </a:r>
                      <a:endParaRPr lang="en-IN" sz="1600" dirty="0">
                        <a:solidFill>
                          <a:srgbClr val="333333"/>
                        </a:solidFill>
                        <a:effectLst/>
                        <a:latin typeface="inter-regular"/>
                      </a:endParaRP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destroy the thread group and all of its subgroups.</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421490">
                <a:tc>
                  <a:txBody>
                    <a:bodyPr/>
                    <a:lstStyle/>
                    <a:p>
                      <a:pPr algn="just" fontAlgn="t"/>
                      <a:r>
                        <a:rPr lang="en-IN" sz="1600">
                          <a:solidFill>
                            <a:srgbClr val="333333"/>
                          </a:solidFill>
                          <a:effectLst/>
                          <a:latin typeface="inter-regular"/>
                        </a:rPr>
                        <a:t>17)</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boolean</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dirty="0" err="1">
                          <a:solidFill>
                            <a:srgbClr val="008000"/>
                          </a:solidFill>
                          <a:effectLst/>
                          <a:latin typeface="inter-regular"/>
                          <a:hlinkClick r:id="rId8"/>
                        </a:rPr>
                        <a:t>isDaemon</a:t>
                      </a:r>
                      <a:r>
                        <a:rPr lang="en-IN" sz="1600" u="none" strike="noStrike" dirty="0">
                          <a:solidFill>
                            <a:srgbClr val="008000"/>
                          </a:solidFill>
                          <a:effectLst/>
                          <a:latin typeface="inter-regular"/>
                          <a:hlinkClick r:id="rId8"/>
                        </a:rPr>
                        <a:t>()</a:t>
                      </a:r>
                      <a:endParaRPr lang="en-IN" sz="1600" dirty="0">
                        <a:solidFill>
                          <a:srgbClr val="333333"/>
                        </a:solidFill>
                        <a:effectLst/>
                        <a:latin typeface="inter-regular"/>
                      </a:endParaRP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tests if the thread is a daemon thread.</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93917">
                <a:tc>
                  <a:txBody>
                    <a:bodyPr/>
                    <a:lstStyle/>
                    <a:p>
                      <a:pPr algn="just" fontAlgn="t"/>
                      <a:r>
                        <a:rPr lang="en-IN" sz="1600">
                          <a:solidFill>
                            <a:srgbClr val="333333"/>
                          </a:solidFill>
                          <a:effectLst/>
                          <a:latin typeface="inter-regular"/>
                        </a:rPr>
                        <a:t>18)</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void</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dirty="0" err="1">
                          <a:solidFill>
                            <a:srgbClr val="008000"/>
                          </a:solidFill>
                          <a:effectLst/>
                          <a:latin typeface="inter-regular"/>
                          <a:hlinkClick r:id="rId9"/>
                        </a:rPr>
                        <a:t>setDaemon</a:t>
                      </a:r>
                      <a:r>
                        <a:rPr lang="en-IN" sz="1600" u="none" strike="noStrike" dirty="0">
                          <a:solidFill>
                            <a:srgbClr val="008000"/>
                          </a:solidFill>
                          <a:effectLst/>
                          <a:latin typeface="inter-regular"/>
                          <a:hlinkClick r:id="rId9"/>
                        </a:rPr>
                        <a:t>()</a:t>
                      </a:r>
                      <a:endParaRPr lang="en-IN" sz="1600" dirty="0">
                        <a:solidFill>
                          <a:srgbClr val="333333"/>
                        </a:solidFill>
                        <a:effectLst/>
                        <a:latin typeface="inter-regular"/>
                      </a:endParaRP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marks the thread as daemon or user thread.</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r h="421490">
                <a:tc>
                  <a:txBody>
                    <a:bodyPr/>
                    <a:lstStyle/>
                    <a:p>
                      <a:pPr algn="just" fontAlgn="t"/>
                      <a:r>
                        <a:rPr lang="en-IN" sz="1600">
                          <a:solidFill>
                            <a:srgbClr val="333333"/>
                          </a:solidFill>
                          <a:effectLst/>
                          <a:latin typeface="inter-regular"/>
                        </a:rPr>
                        <a:t>19)</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void</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u="none" strike="noStrike">
                          <a:solidFill>
                            <a:srgbClr val="008000"/>
                          </a:solidFill>
                          <a:effectLst/>
                          <a:latin typeface="inter-regular"/>
                          <a:hlinkClick r:id="rId10"/>
                        </a:rPr>
                        <a:t>interrupt()</a:t>
                      </a:r>
                      <a:endParaRPr lang="en-IN" sz="1600">
                        <a:solidFill>
                          <a:srgbClr val="333333"/>
                        </a:solidFill>
                        <a:effectLst/>
                        <a:latin typeface="inter-regular"/>
                      </a:endParaRP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It interrupts the thread.</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r>
              <a:tr h="593917">
                <a:tc>
                  <a:txBody>
                    <a:bodyPr/>
                    <a:lstStyle/>
                    <a:p>
                      <a:pPr algn="just" fontAlgn="t"/>
                      <a:r>
                        <a:rPr lang="en-IN" sz="1600">
                          <a:solidFill>
                            <a:srgbClr val="333333"/>
                          </a:solidFill>
                          <a:effectLst/>
                          <a:latin typeface="inter-regular"/>
                        </a:rPr>
                        <a:t>20)</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boolean</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u="none" strike="noStrike">
                          <a:solidFill>
                            <a:srgbClr val="008000"/>
                          </a:solidFill>
                          <a:effectLst/>
                          <a:latin typeface="inter-regular"/>
                          <a:hlinkClick r:id="rId11"/>
                        </a:rPr>
                        <a:t>isinterrupted()</a:t>
                      </a:r>
                      <a:endParaRPr lang="en-IN" sz="1600">
                        <a:solidFill>
                          <a:srgbClr val="333333"/>
                        </a:solidFill>
                        <a:effectLst/>
                        <a:latin typeface="inter-regular"/>
                      </a:endParaRP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tests whether the thread has been interrupted.</a:t>
                      </a:r>
                    </a:p>
                  </a:txBody>
                  <a:tcPr marL="28073" marR="28073" marT="28073" marB="28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r>
            </a:tbl>
          </a:graphicData>
        </a:graphic>
      </p:graphicFrame>
      <p:sp>
        <p:nvSpPr>
          <p:cNvPr id="3" name="Footer Placeholder 2"/>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224805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the main thread to wait</a:t>
            </a:r>
            <a:endParaRPr lang="en-IN" dirty="0"/>
          </a:p>
        </p:txBody>
      </p:sp>
      <p:sp>
        <p:nvSpPr>
          <p:cNvPr id="4" name="Content Placeholder 3"/>
          <p:cNvSpPr>
            <a:spLocks noGrp="1"/>
          </p:cNvSpPr>
          <p:nvPr>
            <p:ph idx="1"/>
          </p:nvPr>
        </p:nvSpPr>
        <p:spPr/>
        <p:txBody>
          <a:bodyPr>
            <a:normAutofit/>
          </a:bodyPr>
          <a:lstStyle/>
          <a:p>
            <a:r>
              <a:rPr lang="en-US" dirty="0" smtClean="0"/>
              <a:t>Thread t1=new Thread(obj1);</a:t>
            </a:r>
          </a:p>
          <a:p>
            <a:r>
              <a:rPr lang="en-US" dirty="0" smtClean="0"/>
              <a:t>Thread t2=new Thread(obj2);</a:t>
            </a:r>
          </a:p>
          <a:p>
            <a:r>
              <a:rPr lang="en-US" dirty="0" smtClean="0"/>
              <a:t>t1.start();</a:t>
            </a:r>
          </a:p>
          <a:p>
            <a:r>
              <a:rPr lang="en-US" dirty="0" smtClean="0"/>
              <a:t>t2.start();</a:t>
            </a:r>
          </a:p>
          <a:p>
            <a:r>
              <a:rPr lang="en-US" dirty="0" smtClean="0"/>
              <a:t>t1.join();</a:t>
            </a:r>
          </a:p>
          <a:p>
            <a:r>
              <a:rPr lang="en-US" dirty="0" smtClean="0"/>
              <a:t>t2.join();</a:t>
            </a:r>
          </a:p>
          <a:p>
            <a:r>
              <a:rPr lang="en-US" dirty="0" err="1" smtClean="0"/>
              <a:t>System.out.println</a:t>
            </a:r>
            <a:r>
              <a:rPr lang="en-US" dirty="0" smtClean="0"/>
              <a:t>("Good bye");</a:t>
            </a:r>
          </a:p>
          <a:p>
            <a:r>
              <a:rPr lang="en-US" dirty="0" smtClean="0"/>
              <a:t>}</a:t>
            </a:r>
          </a:p>
          <a:p>
            <a:r>
              <a:rPr lang="en-US" dirty="0" smtClean="0"/>
              <a:t>}</a:t>
            </a:r>
            <a:endParaRPr lang="en-IN" dirty="0"/>
          </a:p>
        </p:txBody>
      </p:sp>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236351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4" name="Picture 3"/>
          <p:cNvPicPr>
            <a:picLocks noChangeAspect="1"/>
          </p:cNvPicPr>
          <p:nvPr/>
        </p:nvPicPr>
        <p:blipFill>
          <a:blip r:embed="rId2"/>
          <a:stretch>
            <a:fillRect/>
          </a:stretch>
        </p:blipFill>
        <p:spPr>
          <a:xfrm>
            <a:off x="838200" y="1488859"/>
            <a:ext cx="7400925" cy="5105400"/>
          </a:xfrm>
          <a:prstGeom prst="rect">
            <a:avLst/>
          </a:prstGeom>
        </p:spPr>
      </p:pic>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297083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if the thread is alive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Thread t1=new Thread(obj1);</a:t>
            </a:r>
          </a:p>
          <a:p>
            <a:r>
              <a:rPr lang="en-IN" dirty="0" smtClean="0"/>
              <a:t>Thread t2=new Thread(obj2);</a:t>
            </a:r>
          </a:p>
          <a:p>
            <a:r>
              <a:rPr lang="en-IN" dirty="0" smtClean="0"/>
              <a:t>t1.start();</a:t>
            </a:r>
          </a:p>
          <a:p>
            <a:r>
              <a:rPr lang="en-IN" dirty="0" smtClean="0"/>
              <a:t>t2.start();</a:t>
            </a:r>
          </a:p>
          <a:p>
            <a:r>
              <a:rPr lang="en-IN" dirty="0" err="1" smtClean="0"/>
              <a:t>System.out.println</a:t>
            </a:r>
            <a:r>
              <a:rPr lang="en-IN" dirty="0" smtClean="0"/>
              <a:t>(t1.isAlive());</a:t>
            </a:r>
          </a:p>
          <a:p>
            <a:r>
              <a:rPr lang="en-IN" dirty="0" err="1" smtClean="0"/>
              <a:t>System.out.println</a:t>
            </a:r>
            <a:r>
              <a:rPr lang="en-IN" dirty="0" smtClean="0"/>
              <a:t>(t2.isAlive());</a:t>
            </a:r>
          </a:p>
          <a:p>
            <a:r>
              <a:rPr lang="en-IN" dirty="0" smtClean="0"/>
              <a:t>t1.join();</a:t>
            </a:r>
          </a:p>
          <a:p>
            <a:r>
              <a:rPr lang="en-IN" dirty="0" smtClean="0"/>
              <a:t>t2.join();</a:t>
            </a:r>
          </a:p>
          <a:p>
            <a:r>
              <a:rPr lang="en-IN" dirty="0" err="1" smtClean="0"/>
              <a:t>System.out.println</a:t>
            </a:r>
            <a:r>
              <a:rPr lang="en-IN" dirty="0" smtClean="0"/>
              <a:t>(t1.isAlive());</a:t>
            </a:r>
          </a:p>
          <a:p>
            <a:r>
              <a:rPr lang="en-IN" dirty="0" err="1" smtClean="0"/>
              <a:t>System.out.println</a:t>
            </a:r>
            <a:r>
              <a:rPr lang="en-IN" dirty="0" smtClean="0"/>
              <a:t>(t2.isAlive());</a:t>
            </a:r>
          </a:p>
          <a:p>
            <a:r>
              <a:rPr lang="en-IN" dirty="0" err="1" smtClean="0"/>
              <a:t>System.out.println</a:t>
            </a:r>
            <a:r>
              <a:rPr lang="en-IN" dirty="0" smtClean="0"/>
              <a:t>("Good bye");</a:t>
            </a:r>
            <a:endParaRPr lang="en-IN"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4263270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4" name="Picture 3"/>
          <p:cNvPicPr>
            <a:picLocks noChangeAspect="1"/>
          </p:cNvPicPr>
          <p:nvPr/>
        </p:nvPicPr>
        <p:blipFill>
          <a:blip r:embed="rId2"/>
          <a:stretch>
            <a:fillRect/>
          </a:stretch>
        </p:blipFill>
        <p:spPr>
          <a:xfrm>
            <a:off x="626247" y="1690688"/>
            <a:ext cx="5469753" cy="4866471"/>
          </a:xfrm>
          <a:prstGeom prst="rect">
            <a:avLst/>
          </a:prstGeom>
        </p:spPr>
      </p:pic>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34226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multi-threading and multi-processing</a:t>
            </a:r>
            <a:endParaRPr lang="en-IN" dirty="0"/>
          </a:p>
        </p:txBody>
      </p:sp>
      <p:sp>
        <p:nvSpPr>
          <p:cNvPr id="3" name="Content Placeholder 2"/>
          <p:cNvSpPr>
            <a:spLocks noGrp="1"/>
          </p:cNvSpPr>
          <p:nvPr>
            <p:ph idx="1"/>
          </p:nvPr>
        </p:nvSpPr>
        <p:spPr/>
        <p:txBody>
          <a:bodyPr>
            <a:normAutofit/>
          </a:bodyPr>
          <a:lstStyle/>
          <a:p>
            <a:r>
              <a:rPr lang="en-US" sz="3200" dirty="0" smtClean="0"/>
              <a:t>By formal definition, multithreading refers to the ability of a processor to execute multiple threads concurrently, </a:t>
            </a:r>
          </a:p>
          <a:p>
            <a:r>
              <a:rPr lang="en-US" sz="3200" dirty="0" smtClean="0"/>
              <a:t>where each thread runs a process. </a:t>
            </a:r>
          </a:p>
          <a:p>
            <a:r>
              <a:rPr lang="en-US" sz="3200" dirty="0" smtClean="0"/>
              <a:t>Whereas multiprocessing refers to the ability of a system to run multiple processors concurrently, where each processor can run one or more threads</a:t>
            </a:r>
            <a:r>
              <a:rPr lang="en-US" sz="2400" dirty="0" smtClean="0"/>
              <a:t>.</a:t>
            </a:r>
            <a:endParaRPr lang="en-IN" sz="2400"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192695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09609" y="1118587"/>
            <a:ext cx="8488379" cy="4730503"/>
          </a:xfrm>
          <a:prstGeom prst="rect">
            <a:avLst/>
          </a:prstGeom>
        </p:spPr>
      </p:pic>
      <p:sp>
        <p:nvSpPr>
          <p:cNvPr id="7" name="Footer Placeholder 6"/>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892691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Yield(): allows the currently executing thread to pause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t1.start();</a:t>
            </a:r>
          </a:p>
          <a:p>
            <a:r>
              <a:rPr lang="en-IN" dirty="0" smtClean="0"/>
              <a:t>t2.start();</a:t>
            </a:r>
          </a:p>
          <a:p>
            <a:r>
              <a:rPr lang="en-IN" dirty="0" smtClean="0"/>
              <a:t>t1.yield();</a:t>
            </a:r>
          </a:p>
          <a:p>
            <a:r>
              <a:rPr lang="en-IN" dirty="0" err="1" smtClean="0"/>
              <a:t>System.out.println</a:t>
            </a:r>
            <a:r>
              <a:rPr lang="en-IN" dirty="0" smtClean="0"/>
              <a:t>("t1 state:"+t1.getState());</a:t>
            </a:r>
          </a:p>
          <a:p>
            <a:endParaRPr lang="en-IN" dirty="0" smtClean="0"/>
          </a:p>
          <a:p>
            <a:r>
              <a:rPr lang="en-IN" dirty="0" err="1" smtClean="0"/>
              <a:t>System.out.println</a:t>
            </a:r>
            <a:r>
              <a:rPr lang="en-IN" dirty="0" smtClean="0"/>
              <a:t>("t1 state:"+t1.getState());</a:t>
            </a:r>
          </a:p>
          <a:p>
            <a:endParaRPr lang="en-IN" dirty="0" smtClean="0"/>
          </a:p>
          <a:p>
            <a:r>
              <a:rPr lang="en-IN" dirty="0" err="1" smtClean="0"/>
              <a:t>System.out.println</a:t>
            </a:r>
            <a:r>
              <a:rPr lang="en-IN" dirty="0" smtClean="0"/>
              <a:t>("t1 state:"+t1.getState());</a:t>
            </a:r>
          </a:p>
          <a:p>
            <a:r>
              <a:rPr lang="en-IN" dirty="0" err="1" smtClean="0"/>
              <a:t>System.out.println</a:t>
            </a:r>
            <a:r>
              <a:rPr lang="en-IN" dirty="0" smtClean="0"/>
              <a:t>("Good bye");</a:t>
            </a:r>
          </a:p>
          <a:p>
            <a:r>
              <a:rPr lang="en-IN" dirty="0" smtClean="0"/>
              <a:t>}</a:t>
            </a:r>
          </a:p>
          <a:p>
            <a:r>
              <a:rPr lang="en-IN" dirty="0" smtClean="0"/>
              <a:t>}</a:t>
            </a:r>
            <a:endParaRPr lang="en-IN"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604993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5" name="Picture 4"/>
          <p:cNvPicPr>
            <a:picLocks noChangeAspect="1"/>
          </p:cNvPicPr>
          <p:nvPr/>
        </p:nvPicPr>
        <p:blipFill>
          <a:blip r:embed="rId2"/>
          <a:stretch>
            <a:fillRect/>
          </a:stretch>
        </p:blipFill>
        <p:spPr>
          <a:xfrm>
            <a:off x="609925" y="1557523"/>
            <a:ext cx="5270048" cy="4641726"/>
          </a:xfrm>
          <a:prstGeom prst="rect">
            <a:avLst/>
          </a:prstGeom>
        </p:spPr>
      </p:pic>
      <p:sp>
        <p:nvSpPr>
          <p:cNvPr id="6" name="Footer Placeholder 5"/>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3768484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suspend and resume methods were removed</a:t>
            </a:r>
            <a:endParaRPr lang="en-IN" dirty="0"/>
          </a:p>
        </p:txBody>
      </p:sp>
      <p:sp>
        <p:nvSpPr>
          <p:cNvPr id="3" name="Content Placeholder 2"/>
          <p:cNvSpPr>
            <a:spLocks noGrp="1"/>
          </p:cNvSpPr>
          <p:nvPr>
            <p:ph idx="1"/>
          </p:nvPr>
        </p:nvSpPr>
        <p:spPr/>
        <p:txBody>
          <a:bodyPr>
            <a:normAutofit lnSpcReduction="10000"/>
          </a:bodyPr>
          <a:lstStyle/>
          <a:p>
            <a:r>
              <a:rPr lang="en-US" sz="2400" dirty="0" smtClean="0"/>
              <a:t>Suspend() method is deadlock prone. If the target thread holds a lock on object when it is suspended, no thread can lock this object until the target thread is resumed. </a:t>
            </a:r>
          </a:p>
          <a:p>
            <a:r>
              <a:rPr lang="en-US" sz="2400" dirty="0" smtClean="0"/>
              <a:t>If the thread that would resume the target thread attempts to lock this monitor prior to calling resume, it results in deadlock formation.</a:t>
            </a:r>
          </a:p>
          <a:p>
            <a:r>
              <a:rPr lang="en-US" sz="2400" dirty="0" smtClean="0"/>
              <a:t>These deadlocks are generally called Frozen processes.</a:t>
            </a:r>
          </a:p>
          <a:p>
            <a:endParaRPr lang="en-US" sz="2400" dirty="0" smtClean="0"/>
          </a:p>
          <a:p>
            <a:r>
              <a:rPr lang="en-US" sz="2400" dirty="0" smtClean="0"/>
              <a:t>Suspend() method puts thread from running to waiting state. And thread can go from waiting to runnable state only when resume() method is called on thread. It is deprecated method.</a:t>
            </a:r>
            <a:endParaRPr lang="en-IN" sz="2400"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863341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2590800" y="304800"/>
            <a:ext cx="7772400" cy="1143000"/>
          </a:xfrm>
        </p:spPr>
        <p:txBody>
          <a:bodyPr/>
          <a:lstStyle/>
          <a:p>
            <a:pPr eaLnBrk="1" hangingPunct="1"/>
            <a:r>
              <a:rPr lang="en-US" smtClean="0"/>
              <a:t>Deadlocks</a:t>
            </a:r>
          </a:p>
        </p:txBody>
      </p:sp>
      <p:sp>
        <p:nvSpPr>
          <p:cNvPr id="4098" name="Footer Placeholder 4"/>
          <p:cNvSpPr>
            <a:spLocks noGrp="1"/>
          </p:cNvSpPr>
          <p:nvPr>
            <p:ph type="ftr" sz="quarter" idx="11"/>
          </p:nvPr>
        </p:nvSpPr>
        <p:spPr>
          <a:noFill/>
        </p:spPr>
        <p:txBody>
          <a:bodyPr/>
          <a:lstStyle/>
          <a:p>
            <a:r>
              <a:rPr lang="en-US" smtClean="0"/>
              <a:t>Indrani Sen,MCA,MPhil Computer Science</a:t>
            </a:r>
            <a:endParaRPr lang="en-US" dirty="0"/>
          </a:p>
        </p:txBody>
      </p:sp>
      <p:sp>
        <p:nvSpPr>
          <p:cNvPr id="4101" name="Text Box 3"/>
          <p:cNvSpPr txBox="1">
            <a:spLocks noChangeArrowheads="1"/>
          </p:cNvSpPr>
          <p:nvPr/>
        </p:nvSpPr>
        <p:spPr bwMode="auto">
          <a:xfrm>
            <a:off x="2209800" y="1507083"/>
            <a:ext cx="8575874" cy="4154984"/>
          </a:xfrm>
          <a:prstGeom prst="rect">
            <a:avLst/>
          </a:prstGeom>
          <a:noFill/>
          <a:ln w="9525">
            <a:noFill/>
            <a:miter lim="800000"/>
            <a:headEnd/>
            <a:tailEnd/>
          </a:ln>
        </p:spPr>
        <p:txBody>
          <a:bodyPr wrap="none" anchor="ctr">
            <a:spAutoFit/>
          </a:bodyPr>
          <a:lstStyle/>
          <a:p>
            <a:pPr>
              <a:buFontTx/>
              <a:buChar char="•"/>
            </a:pPr>
            <a:r>
              <a:rPr lang="en-US" sz="2400"/>
              <a:t>  Resource Deadlocks</a:t>
            </a:r>
          </a:p>
          <a:p>
            <a:pPr lvl="1">
              <a:buFontTx/>
              <a:buChar char="•"/>
            </a:pPr>
            <a:r>
              <a:rPr lang="en-US" sz="2400"/>
              <a:t>  A process needs multiple resources for an activity.</a:t>
            </a:r>
          </a:p>
          <a:p>
            <a:pPr lvl="1">
              <a:buFontTx/>
              <a:buChar char="•"/>
            </a:pPr>
            <a:r>
              <a:rPr lang="en-US" sz="2400"/>
              <a:t>  Deadlock occurs if each process in a set request resources</a:t>
            </a:r>
          </a:p>
          <a:p>
            <a:pPr lvl="1"/>
            <a:r>
              <a:rPr lang="en-US" sz="2400"/>
              <a:t>   held by another process in the same set, and it must receive</a:t>
            </a:r>
          </a:p>
          <a:p>
            <a:pPr lvl="1"/>
            <a:r>
              <a:rPr lang="en-US" sz="2400"/>
              <a:t>   all the requested resources to move further.</a:t>
            </a:r>
          </a:p>
          <a:p>
            <a:pPr lvl="1"/>
            <a:r>
              <a:rPr lang="en-US" sz="2400"/>
              <a:t>   </a:t>
            </a:r>
          </a:p>
          <a:p>
            <a:pPr>
              <a:buFontTx/>
              <a:buChar char="•"/>
            </a:pPr>
            <a:r>
              <a:rPr lang="en-US" sz="2400"/>
              <a:t>  Communication Deadlocks</a:t>
            </a:r>
          </a:p>
          <a:p>
            <a:pPr lvl="1">
              <a:buFontTx/>
              <a:buChar char="•"/>
            </a:pPr>
            <a:r>
              <a:rPr lang="en-US" sz="2400"/>
              <a:t>  Processes wait to communicate with other processes in a set.</a:t>
            </a:r>
          </a:p>
          <a:p>
            <a:pPr lvl="1">
              <a:buFontTx/>
              <a:buChar char="•"/>
            </a:pPr>
            <a:r>
              <a:rPr lang="en-US" sz="2400"/>
              <a:t>  Each process in the set is waiting on another process’s</a:t>
            </a:r>
          </a:p>
          <a:p>
            <a:pPr lvl="1"/>
            <a:r>
              <a:rPr lang="en-US" sz="2400"/>
              <a:t>   message, and no process in the set initiates a message</a:t>
            </a:r>
          </a:p>
          <a:p>
            <a:pPr lvl="1"/>
            <a:r>
              <a:rPr lang="en-US" sz="2400"/>
              <a:t>   until it receives a message for which it is waiting.</a:t>
            </a:r>
          </a:p>
        </p:txBody>
      </p:sp>
    </p:spTree>
    <p:extLst>
      <p:ext uri="{BB962C8B-B14F-4D97-AF65-F5344CB8AC3E}">
        <p14:creationId xmlns:p14="http://schemas.microsoft.com/office/powerpoint/2010/main" val="3518169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2590800" y="304800"/>
            <a:ext cx="7772400" cy="1143000"/>
          </a:xfrm>
        </p:spPr>
        <p:txBody>
          <a:bodyPr/>
          <a:lstStyle/>
          <a:p>
            <a:pPr eaLnBrk="1" hangingPunct="1"/>
            <a:r>
              <a:rPr lang="en-US" smtClean="0"/>
              <a:t>Graph Models</a:t>
            </a:r>
          </a:p>
        </p:txBody>
      </p:sp>
      <p:sp>
        <p:nvSpPr>
          <p:cNvPr id="5125" name="Rectangle 3"/>
          <p:cNvSpPr>
            <a:spLocks noGrp="1" noChangeArrowheads="1"/>
          </p:cNvSpPr>
          <p:nvPr>
            <p:ph idx="1"/>
          </p:nvPr>
        </p:nvSpPr>
        <p:spPr>
          <a:xfrm>
            <a:off x="2286000" y="1447800"/>
            <a:ext cx="7772400" cy="4114800"/>
          </a:xfrm>
        </p:spPr>
        <p:txBody>
          <a:bodyPr/>
          <a:lstStyle/>
          <a:p>
            <a:pPr eaLnBrk="1" hangingPunct="1"/>
            <a:r>
              <a:rPr lang="en-US" sz="2400"/>
              <a:t>Nodes of a graph are processes. Edges of a graph the pending requests or assignment of resources.</a:t>
            </a:r>
          </a:p>
          <a:p>
            <a:pPr eaLnBrk="1" hangingPunct="1"/>
            <a:r>
              <a:rPr lang="en-US" sz="2400"/>
              <a:t>Wait-for Graphs (WFG): P1 -&gt; P2 implies P1 is waiting for a resource from P2.</a:t>
            </a:r>
          </a:p>
          <a:p>
            <a:pPr eaLnBrk="1" hangingPunct="1"/>
            <a:r>
              <a:rPr lang="en-US" sz="2400"/>
              <a:t>Transaction-wait-for Graphs (TWF): WFG in databases.</a:t>
            </a:r>
          </a:p>
          <a:p>
            <a:pPr eaLnBrk="1" hangingPunct="1"/>
            <a:r>
              <a:rPr lang="en-US" sz="2400"/>
              <a:t>Deadlock: directed cycle in the graph.</a:t>
            </a:r>
          </a:p>
          <a:p>
            <a:pPr eaLnBrk="1" hangingPunct="1"/>
            <a:r>
              <a:rPr lang="en-US" sz="2400"/>
              <a:t>Cycle example:</a:t>
            </a:r>
          </a:p>
        </p:txBody>
      </p:sp>
      <p:sp>
        <p:nvSpPr>
          <p:cNvPr id="5122" name="Footer Placeholder 4"/>
          <p:cNvSpPr>
            <a:spLocks noGrp="1"/>
          </p:cNvSpPr>
          <p:nvPr>
            <p:ph type="ftr" sz="quarter" idx="11"/>
          </p:nvPr>
        </p:nvSpPr>
        <p:spPr>
          <a:noFill/>
        </p:spPr>
        <p:txBody>
          <a:bodyPr/>
          <a:lstStyle/>
          <a:p>
            <a:r>
              <a:rPr lang="en-US" smtClean="0"/>
              <a:t>Indrani Sen,MCA,MPhil Computer Science</a:t>
            </a:r>
            <a:endParaRPr lang="en-US"/>
          </a:p>
        </p:txBody>
      </p:sp>
      <p:sp>
        <p:nvSpPr>
          <p:cNvPr id="5126" name="Oval 4"/>
          <p:cNvSpPr>
            <a:spLocks noChangeArrowheads="1"/>
          </p:cNvSpPr>
          <p:nvPr/>
        </p:nvSpPr>
        <p:spPr bwMode="auto">
          <a:xfrm>
            <a:off x="4343400" y="46482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P1</a:t>
            </a:r>
          </a:p>
        </p:txBody>
      </p:sp>
      <p:sp>
        <p:nvSpPr>
          <p:cNvPr id="5127" name="Oval 6"/>
          <p:cNvSpPr>
            <a:spLocks noChangeArrowheads="1"/>
          </p:cNvSpPr>
          <p:nvPr/>
        </p:nvSpPr>
        <p:spPr bwMode="auto">
          <a:xfrm>
            <a:off x="5943600" y="46482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P2</a:t>
            </a:r>
          </a:p>
        </p:txBody>
      </p:sp>
      <p:sp>
        <p:nvSpPr>
          <p:cNvPr id="5128" name="Line 7"/>
          <p:cNvSpPr>
            <a:spLocks noChangeShapeType="1"/>
          </p:cNvSpPr>
          <p:nvPr/>
        </p:nvSpPr>
        <p:spPr bwMode="auto">
          <a:xfrm>
            <a:off x="4724400" y="4724400"/>
            <a:ext cx="1295400" cy="0"/>
          </a:xfrm>
          <a:prstGeom prst="line">
            <a:avLst/>
          </a:prstGeom>
          <a:noFill/>
          <a:ln w="9525">
            <a:solidFill>
              <a:schemeClr val="tx1"/>
            </a:solidFill>
            <a:round/>
            <a:headEnd/>
            <a:tailEnd type="triangle" w="med" len="med"/>
          </a:ln>
        </p:spPr>
        <p:txBody>
          <a:bodyPr wrap="none" anchor="ctr"/>
          <a:lstStyle/>
          <a:p>
            <a:endParaRPr lang="en-IN"/>
          </a:p>
        </p:txBody>
      </p:sp>
      <p:sp>
        <p:nvSpPr>
          <p:cNvPr id="5129" name="Line 8"/>
          <p:cNvSpPr>
            <a:spLocks noChangeShapeType="1"/>
          </p:cNvSpPr>
          <p:nvPr/>
        </p:nvSpPr>
        <p:spPr bwMode="auto">
          <a:xfrm>
            <a:off x="4724400" y="5029200"/>
            <a:ext cx="1295400" cy="0"/>
          </a:xfrm>
          <a:prstGeom prst="line">
            <a:avLst/>
          </a:prstGeom>
          <a:noFill/>
          <a:ln w="9525">
            <a:solidFill>
              <a:schemeClr val="tx1"/>
            </a:solidFill>
            <a:round/>
            <a:headEnd type="triangle" w="med" len="med"/>
            <a:tailEnd/>
          </a:ln>
        </p:spPr>
        <p:txBody>
          <a:bodyPr wrap="none" anchor="ctr"/>
          <a:lstStyle/>
          <a:p>
            <a:endParaRPr lang="en-IN"/>
          </a:p>
        </p:txBody>
      </p:sp>
    </p:spTree>
    <p:extLst>
      <p:ext uri="{BB962C8B-B14F-4D97-AF65-F5344CB8AC3E}">
        <p14:creationId xmlns:p14="http://schemas.microsoft.com/office/powerpoint/2010/main" val="2877941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050"/>
          <p:cNvSpPr>
            <a:spLocks noGrp="1" noChangeArrowheads="1"/>
          </p:cNvSpPr>
          <p:nvPr>
            <p:ph type="title"/>
          </p:nvPr>
        </p:nvSpPr>
        <p:spPr>
          <a:xfrm>
            <a:off x="2590800" y="304800"/>
            <a:ext cx="7772400" cy="1143000"/>
          </a:xfrm>
        </p:spPr>
        <p:txBody>
          <a:bodyPr/>
          <a:lstStyle/>
          <a:p>
            <a:pPr eaLnBrk="1" hangingPunct="1"/>
            <a:r>
              <a:rPr lang="en-US" smtClean="0"/>
              <a:t>Graph Models</a:t>
            </a:r>
          </a:p>
        </p:txBody>
      </p:sp>
      <p:sp>
        <p:nvSpPr>
          <p:cNvPr id="6149" name="Rectangle 2051"/>
          <p:cNvSpPr>
            <a:spLocks noGrp="1" noChangeArrowheads="1"/>
          </p:cNvSpPr>
          <p:nvPr>
            <p:ph idx="1"/>
          </p:nvPr>
        </p:nvSpPr>
        <p:spPr>
          <a:xfrm>
            <a:off x="2286000" y="1447800"/>
            <a:ext cx="7772400" cy="4114800"/>
          </a:xfrm>
        </p:spPr>
        <p:txBody>
          <a:bodyPr/>
          <a:lstStyle/>
          <a:p>
            <a:pPr eaLnBrk="1" hangingPunct="1"/>
            <a:r>
              <a:rPr lang="en-US" sz="2400"/>
              <a:t>Wait-for Graphs (WFG): P1 -&gt; P2 implies P1 is waiting for a resource from P2.</a:t>
            </a:r>
          </a:p>
        </p:txBody>
      </p:sp>
      <p:sp>
        <p:nvSpPr>
          <p:cNvPr id="6146" name="Footer Placeholder 4"/>
          <p:cNvSpPr>
            <a:spLocks noGrp="1"/>
          </p:cNvSpPr>
          <p:nvPr>
            <p:ph type="ftr" sz="quarter" idx="11"/>
          </p:nvPr>
        </p:nvSpPr>
        <p:spPr>
          <a:noFill/>
        </p:spPr>
        <p:txBody>
          <a:bodyPr/>
          <a:lstStyle/>
          <a:p>
            <a:r>
              <a:rPr lang="en-US" smtClean="0"/>
              <a:t>Indrani Sen,MCA,MPhil Computer Science</a:t>
            </a:r>
            <a:endParaRPr lang="en-US"/>
          </a:p>
        </p:txBody>
      </p:sp>
      <p:sp>
        <p:nvSpPr>
          <p:cNvPr id="6150" name="Oval 2052"/>
          <p:cNvSpPr>
            <a:spLocks noChangeArrowheads="1"/>
          </p:cNvSpPr>
          <p:nvPr/>
        </p:nvSpPr>
        <p:spPr bwMode="auto">
          <a:xfrm>
            <a:off x="4267200" y="31242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P1</a:t>
            </a:r>
          </a:p>
        </p:txBody>
      </p:sp>
      <p:sp>
        <p:nvSpPr>
          <p:cNvPr id="6151" name="Oval 2053"/>
          <p:cNvSpPr>
            <a:spLocks noChangeArrowheads="1"/>
          </p:cNvSpPr>
          <p:nvPr/>
        </p:nvSpPr>
        <p:spPr bwMode="auto">
          <a:xfrm>
            <a:off x="6096000" y="43434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P2</a:t>
            </a:r>
          </a:p>
        </p:txBody>
      </p:sp>
      <p:sp>
        <p:nvSpPr>
          <p:cNvPr id="6152" name="Line 2054"/>
          <p:cNvSpPr>
            <a:spLocks noChangeShapeType="1"/>
          </p:cNvSpPr>
          <p:nvPr/>
        </p:nvSpPr>
        <p:spPr bwMode="auto">
          <a:xfrm>
            <a:off x="4724400" y="3352800"/>
            <a:ext cx="1295400" cy="0"/>
          </a:xfrm>
          <a:prstGeom prst="line">
            <a:avLst/>
          </a:prstGeom>
          <a:noFill/>
          <a:ln w="9525">
            <a:solidFill>
              <a:schemeClr val="tx1"/>
            </a:solidFill>
            <a:round/>
            <a:headEnd/>
            <a:tailEnd type="triangle" w="med" len="med"/>
          </a:ln>
        </p:spPr>
        <p:txBody>
          <a:bodyPr wrap="none" anchor="ctr"/>
          <a:lstStyle/>
          <a:p>
            <a:endParaRPr lang="en-IN"/>
          </a:p>
        </p:txBody>
      </p:sp>
      <p:sp>
        <p:nvSpPr>
          <p:cNvPr id="6153" name="Line 2055"/>
          <p:cNvSpPr>
            <a:spLocks noChangeShapeType="1"/>
          </p:cNvSpPr>
          <p:nvPr/>
        </p:nvSpPr>
        <p:spPr bwMode="auto">
          <a:xfrm>
            <a:off x="4800600" y="4572000"/>
            <a:ext cx="1295400" cy="0"/>
          </a:xfrm>
          <a:prstGeom prst="line">
            <a:avLst/>
          </a:prstGeom>
          <a:noFill/>
          <a:ln w="9525">
            <a:solidFill>
              <a:schemeClr val="tx1"/>
            </a:solidFill>
            <a:round/>
            <a:headEnd type="triangle" w="med" len="med"/>
            <a:tailEnd/>
          </a:ln>
        </p:spPr>
        <p:txBody>
          <a:bodyPr wrap="none" anchor="ctr"/>
          <a:lstStyle/>
          <a:p>
            <a:endParaRPr lang="en-IN"/>
          </a:p>
        </p:txBody>
      </p:sp>
      <p:sp>
        <p:nvSpPr>
          <p:cNvPr id="6154" name="Rectangle 2056"/>
          <p:cNvSpPr>
            <a:spLocks noChangeArrowheads="1"/>
          </p:cNvSpPr>
          <p:nvPr/>
        </p:nvSpPr>
        <p:spPr bwMode="auto">
          <a:xfrm>
            <a:off x="6019800" y="3048000"/>
            <a:ext cx="609600" cy="609600"/>
          </a:xfrm>
          <a:prstGeom prst="rect">
            <a:avLst/>
          </a:prstGeom>
          <a:solidFill>
            <a:schemeClr val="accent1"/>
          </a:solidFill>
          <a:ln w="9525">
            <a:solidFill>
              <a:schemeClr val="tx1"/>
            </a:solidFill>
            <a:miter lim="800000"/>
            <a:headEnd/>
            <a:tailEnd/>
          </a:ln>
        </p:spPr>
        <p:txBody>
          <a:bodyPr wrap="none" anchor="ctr"/>
          <a:lstStyle/>
          <a:p>
            <a:pPr algn="ctr"/>
            <a:r>
              <a:rPr lang="en-US"/>
              <a:t>R1</a:t>
            </a:r>
          </a:p>
        </p:txBody>
      </p:sp>
      <p:sp>
        <p:nvSpPr>
          <p:cNvPr id="6155" name="Rectangle 2057"/>
          <p:cNvSpPr>
            <a:spLocks noChangeArrowheads="1"/>
          </p:cNvSpPr>
          <p:nvPr/>
        </p:nvSpPr>
        <p:spPr bwMode="auto">
          <a:xfrm>
            <a:off x="4191000" y="4267200"/>
            <a:ext cx="609600" cy="609600"/>
          </a:xfrm>
          <a:prstGeom prst="rect">
            <a:avLst/>
          </a:prstGeom>
          <a:solidFill>
            <a:schemeClr val="accent1"/>
          </a:solidFill>
          <a:ln w="9525">
            <a:solidFill>
              <a:schemeClr val="tx1"/>
            </a:solidFill>
            <a:miter lim="800000"/>
            <a:headEnd/>
            <a:tailEnd/>
          </a:ln>
        </p:spPr>
        <p:txBody>
          <a:bodyPr wrap="none" anchor="ctr"/>
          <a:lstStyle/>
          <a:p>
            <a:pPr algn="ctr"/>
            <a:r>
              <a:rPr lang="en-US"/>
              <a:t>R2</a:t>
            </a:r>
          </a:p>
        </p:txBody>
      </p:sp>
      <p:sp>
        <p:nvSpPr>
          <p:cNvPr id="6156" name="Line 2058"/>
          <p:cNvSpPr>
            <a:spLocks noChangeShapeType="1"/>
          </p:cNvSpPr>
          <p:nvPr/>
        </p:nvSpPr>
        <p:spPr bwMode="auto">
          <a:xfrm>
            <a:off x="6324600" y="3657600"/>
            <a:ext cx="0" cy="685800"/>
          </a:xfrm>
          <a:prstGeom prst="line">
            <a:avLst/>
          </a:prstGeom>
          <a:noFill/>
          <a:ln w="9525">
            <a:solidFill>
              <a:schemeClr val="tx1"/>
            </a:solidFill>
            <a:round/>
            <a:headEnd/>
            <a:tailEnd type="triangle" w="med" len="med"/>
          </a:ln>
        </p:spPr>
        <p:txBody>
          <a:bodyPr wrap="none" anchor="ctr"/>
          <a:lstStyle/>
          <a:p>
            <a:endParaRPr lang="en-IN"/>
          </a:p>
        </p:txBody>
      </p:sp>
      <p:sp>
        <p:nvSpPr>
          <p:cNvPr id="6157" name="Line 2059"/>
          <p:cNvSpPr>
            <a:spLocks noChangeShapeType="1"/>
          </p:cNvSpPr>
          <p:nvPr/>
        </p:nvSpPr>
        <p:spPr bwMode="auto">
          <a:xfrm flipV="1">
            <a:off x="4495800" y="3581400"/>
            <a:ext cx="0" cy="685800"/>
          </a:xfrm>
          <a:prstGeom prst="line">
            <a:avLst/>
          </a:prstGeom>
          <a:noFill/>
          <a:ln w="9525">
            <a:solidFill>
              <a:schemeClr val="tx1"/>
            </a:solidFill>
            <a:round/>
            <a:headEnd/>
            <a:tailEnd type="triangle" w="med" len="med"/>
          </a:ln>
        </p:spPr>
        <p:txBody>
          <a:bodyPr wrap="none" anchor="ctr"/>
          <a:lstStyle/>
          <a:p>
            <a:endParaRPr lang="en-IN"/>
          </a:p>
        </p:txBody>
      </p:sp>
    </p:spTree>
    <p:extLst>
      <p:ext uri="{BB962C8B-B14F-4D97-AF65-F5344CB8AC3E}">
        <p14:creationId xmlns:p14="http://schemas.microsoft.com/office/powerpoint/2010/main" val="2197748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of thread</a:t>
            </a:r>
            <a:endParaRPr lang="en-IN" dirty="0"/>
          </a:p>
        </p:txBody>
      </p:sp>
      <p:sp>
        <p:nvSpPr>
          <p:cNvPr id="3" name="Content Placeholder 2"/>
          <p:cNvSpPr>
            <a:spLocks noGrp="1"/>
          </p:cNvSpPr>
          <p:nvPr>
            <p:ph idx="1"/>
          </p:nvPr>
        </p:nvSpPr>
        <p:spPr/>
        <p:txBody>
          <a:bodyPr>
            <a:normAutofit/>
          </a:bodyPr>
          <a:lstStyle/>
          <a:p>
            <a:r>
              <a:rPr lang="en-US" sz="3200" dirty="0" smtClean="0"/>
              <a:t>Each thread has a priority. Priorities are represented by a number between 1 and 10.</a:t>
            </a:r>
          </a:p>
          <a:p>
            <a:r>
              <a:rPr lang="en-US" sz="3200" dirty="0" smtClean="0"/>
              <a:t> In most cases, the thread scheduler schedules the threads according to their priority (known as preemptive scheduling). </a:t>
            </a:r>
            <a:endParaRPr lang="en-IN" sz="3200"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3256630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Setter &amp; Getter Method of Thread Priority</a:t>
            </a:r>
            <a:endParaRPr lang="en-US" dirty="0"/>
          </a:p>
        </p:txBody>
      </p:sp>
      <p:sp>
        <p:nvSpPr>
          <p:cNvPr id="3" name="Content Placeholder 2"/>
          <p:cNvSpPr>
            <a:spLocks noGrp="1"/>
          </p:cNvSpPr>
          <p:nvPr>
            <p:ph idx="1"/>
          </p:nvPr>
        </p:nvSpPr>
        <p:spPr/>
        <p:txBody>
          <a:bodyPr/>
          <a:lstStyle/>
          <a:p>
            <a:r>
              <a:rPr lang="en-US" dirty="0" smtClean="0"/>
              <a:t>Let's </a:t>
            </a:r>
            <a:r>
              <a:rPr lang="en-US" dirty="0"/>
              <a:t>discuss the setter and getter method of the thread priority.</a:t>
            </a:r>
          </a:p>
          <a:p>
            <a:pPr marL="457200" indent="-457200">
              <a:buFont typeface="+mj-lt"/>
              <a:buAutoNum type="arabicPeriod"/>
            </a:pPr>
            <a:r>
              <a:rPr lang="en-US" dirty="0" smtClean="0"/>
              <a:t>public </a:t>
            </a:r>
            <a:r>
              <a:rPr lang="en-US" dirty="0"/>
              <a:t>final </a:t>
            </a:r>
            <a:r>
              <a:rPr lang="en-US" dirty="0" err="1"/>
              <a:t>int</a:t>
            </a:r>
            <a:r>
              <a:rPr lang="en-US" dirty="0"/>
              <a:t> </a:t>
            </a:r>
            <a:r>
              <a:rPr lang="en-US" dirty="0" err="1"/>
              <a:t>getPriority</a:t>
            </a:r>
            <a:r>
              <a:rPr lang="en-US" dirty="0"/>
              <a:t>(): The </a:t>
            </a:r>
            <a:r>
              <a:rPr lang="en-US" dirty="0" err="1"/>
              <a:t>java.lang.Thread.getPriority</a:t>
            </a:r>
            <a:r>
              <a:rPr lang="en-US" dirty="0"/>
              <a:t>() method returns the priority of the given thread.</a:t>
            </a:r>
          </a:p>
          <a:p>
            <a:pPr marL="457200" indent="-457200">
              <a:buFont typeface="+mj-lt"/>
              <a:buAutoNum type="arabicPeriod"/>
            </a:pPr>
            <a:r>
              <a:rPr lang="en-US" dirty="0" smtClean="0"/>
              <a:t>public </a:t>
            </a:r>
            <a:r>
              <a:rPr lang="en-US" dirty="0"/>
              <a:t>final void </a:t>
            </a:r>
            <a:r>
              <a:rPr lang="en-US" dirty="0" err="1"/>
              <a:t>setPriority</a:t>
            </a:r>
            <a:r>
              <a:rPr lang="en-US" dirty="0"/>
              <a:t>(</a:t>
            </a:r>
            <a:r>
              <a:rPr lang="en-US" dirty="0" err="1"/>
              <a:t>int</a:t>
            </a:r>
            <a:r>
              <a:rPr lang="en-US" dirty="0"/>
              <a:t> </a:t>
            </a:r>
            <a:r>
              <a:rPr lang="en-US" dirty="0" err="1"/>
              <a:t>newPriority</a:t>
            </a:r>
            <a:r>
              <a:rPr lang="en-US" dirty="0"/>
              <a:t>): </a:t>
            </a:r>
            <a:endParaRPr lang="en-US" dirty="0" smtClean="0"/>
          </a:p>
          <a:p>
            <a:pPr marL="457200" indent="-457200">
              <a:buFont typeface="+mj-lt"/>
              <a:buAutoNum type="arabicPeriod"/>
            </a:pPr>
            <a:r>
              <a:rPr lang="en-US" dirty="0" smtClean="0"/>
              <a:t>The </a:t>
            </a:r>
            <a:r>
              <a:rPr lang="en-US" dirty="0" err="1"/>
              <a:t>java.lang.Thread.setPriority</a:t>
            </a:r>
            <a:r>
              <a:rPr lang="en-US" dirty="0"/>
              <a:t>() method updates or assign the priority of the thread to </a:t>
            </a:r>
            <a:r>
              <a:rPr lang="en-US" dirty="0" err="1"/>
              <a:t>newPriority</a:t>
            </a:r>
            <a:r>
              <a:rPr lang="en-US" dirty="0"/>
              <a:t>. </a:t>
            </a:r>
            <a:endParaRPr lang="en-US" dirty="0" smtClean="0"/>
          </a:p>
          <a:p>
            <a:pPr marL="457200" indent="-457200">
              <a:buFont typeface="+mj-lt"/>
              <a:buAutoNum type="arabicPeriod"/>
            </a:pPr>
            <a:r>
              <a:rPr lang="en-US" dirty="0" smtClean="0"/>
              <a:t>The </a:t>
            </a:r>
            <a:r>
              <a:rPr lang="en-US" dirty="0"/>
              <a:t>method throws </a:t>
            </a:r>
            <a:r>
              <a:rPr lang="en-US" dirty="0" err="1"/>
              <a:t>IllegalArgumentException</a:t>
            </a:r>
            <a:r>
              <a:rPr lang="en-US" dirty="0"/>
              <a:t> if the value </a:t>
            </a:r>
            <a:r>
              <a:rPr lang="en-US" dirty="0" err="1"/>
              <a:t>newPriority</a:t>
            </a:r>
            <a:r>
              <a:rPr lang="en-US" dirty="0"/>
              <a:t> goes out of the range, which is 1 (minimum) to 10 (maximum).</a:t>
            </a:r>
          </a:p>
          <a:p>
            <a:pPr marL="457200" indent="-457200">
              <a:buFont typeface="+mj-lt"/>
              <a:buAutoNum type="arabicPeriod"/>
            </a:pPr>
            <a:endParaRPr lang="en-IN"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2670924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constants defined in Thread class:</a:t>
            </a:r>
            <a:br>
              <a:rPr lang="en-US" dirty="0"/>
            </a:b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3600" dirty="0" smtClean="0"/>
              <a:t>public </a:t>
            </a:r>
            <a:r>
              <a:rPr lang="en-US" sz="3600" dirty="0"/>
              <a:t>static </a:t>
            </a:r>
            <a:r>
              <a:rPr lang="en-US" sz="3600" dirty="0" err="1"/>
              <a:t>int</a:t>
            </a:r>
            <a:r>
              <a:rPr lang="en-US" sz="3600" dirty="0"/>
              <a:t> MIN_PRIORITY</a:t>
            </a:r>
          </a:p>
          <a:p>
            <a:pPr marL="457200" indent="-457200">
              <a:buFont typeface="+mj-lt"/>
              <a:buAutoNum type="arabicPeriod"/>
            </a:pPr>
            <a:r>
              <a:rPr lang="en-US" sz="3600" dirty="0"/>
              <a:t>public static </a:t>
            </a:r>
            <a:r>
              <a:rPr lang="en-US" sz="3600" dirty="0" err="1"/>
              <a:t>int</a:t>
            </a:r>
            <a:r>
              <a:rPr lang="en-US" sz="3600" dirty="0"/>
              <a:t> NORM_PRIORITY</a:t>
            </a:r>
          </a:p>
          <a:p>
            <a:pPr marL="457200" indent="-457200">
              <a:buFont typeface="+mj-lt"/>
              <a:buAutoNum type="arabicPeriod"/>
            </a:pPr>
            <a:r>
              <a:rPr lang="en-US" sz="3600" dirty="0"/>
              <a:t>public static </a:t>
            </a:r>
            <a:r>
              <a:rPr lang="en-US" sz="3600" dirty="0" err="1"/>
              <a:t>int</a:t>
            </a:r>
            <a:r>
              <a:rPr lang="en-US" sz="3600" dirty="0"/>
              <a:t> MAX_PRIORITY</a:t>
            </a:r>
            <a:endParaRPr lang="en-IN" sz="3600"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3294766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a:t>
            </a:r>
            <a:r>
              <a:rPr lang="en-US" dirty="0" err="1" smtClean="0"/>
              <a:t>vs</a:t>
            </a:r>
            <a:r>
              <a:rPr lang="en-US" dirty="0" smtClean="0"/>
              <a:t> multi-processing</a:t>
            </a:r>
            <a:endParaRPr lang="en-IN" dirty="0"/>
          </a:p>
        </p:txBody>
      </p:sp>
      <p:sp>
        <p:nvSpPr>
          <p:cNvPr id="5" name="Content Placeholder 4"/>
          <p:cNvSpPr>
            <a:spLocks noGrp="1"/>
          </p:cNvSpPr>
          <p:nvPr>
            <p:ph sz="half" idx="1"/>
          </p:nvPr>
        </p:nvSpPr>
        <p:spPr>
          <a:xfrm>
            <a:off x="838200" y="1825625"/>
            <a:ext cx="4861264" cy="4351338"/>
          </a:xfrm>
        </p:spPr>
        <p:txBody>
          <a:bodyPr>
            <a:normAutofit fontScale="92500" lnSpcReduction="10000"/>
          </a:bodyPr>
          <a:lstStyle/>
          <a:p>
            <a:r>
              <a:rPr lang="en-US" dirty="0" smtClean="0"/>
              <a:t>in multithreading multiple threads share the same code, data, and files but run on a different register and stack. </a:t>
            </a:r>
          </a:p>
          <a:p>
            <a:r>
              <a:rPr lang="en-US" dirty="0" smtClean="0"/>
              <a:t>Multiprocessing multiplies a single processor — replicating the code, data, and files, which incurs more overhead.</a:t>
            </a:r>
          </a:p>
          <a:p>
            <a:r>
              <a:rPr lang="en-US" dirty="0" smtClean="0"/>
              <a:t>Multithreading is useful for IO-bound processes, </a:t>
            </a:r>
          </a:p>
          <a:p>
            <a:r>
              <a:rPr lang="en-US" dirty="0" smtClean="0"/>
              <a:t>such as reading files from a network or database since each thread can run the IO-bound process concurrently. </a:t>
            </a:r>
          </a:p>
          <a:p>
            <a:r>
              <a:rPr lang="en-US" dirty="0" smtClean="0"/>
              <a:t>Multiprocessing is useful for CPU-bound processes, </a:t>
            </a:r>
          </a:p>
          <a:p>
            <a:r>
              <a:rPr lang="en-US" dirty="0" smtClean="0"/>
              <a:t>such as computationally heavy tasks since it will benefit from having multiple processors; </a:t>
            </a:r>
            <a:endParaRPr lang="en-IN" dirty="0"/>
          </a:p>
        </p:txBody>
      </p:sp>
      <p:pic>
        <p:nvPicPr>
          <p:cNvPr id="4" name="Picture 3"/>
          <p:cNvPicPr>
            <a:picLocks noChangeAspect="1"/>
          </p:cNvPicPr>
          <p:nvPr/>
        </p:nvPicPr>
        <p:blipFill>
          <a:blip r:embed="rId2"/>
          <a:stretch>
            <a:fillRect/>
          </a:stretch>
        </p:blipFill>
        <p:spPr>
          <a:xfrm>
            <a:off x="6249879" y="2003580"/>
            <a:ext cx="5314209" cy="3543300"/>
          </a:xfrm>
          <a:prstGeom prst="rect">
            <a:avLst/>
          </a:prstGeom>
        </p:spPr>
      </p:pic>
      <p:sp>
        <p:nvSpPr>
          <p:cNvPr id="7" name="Footer Placeholder 6"/>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4270300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priority</a:t>
            </a:r>
            <a:endParaRPr lang="en-IN" dirty="0"/>
          </a:p>
        </p:txBody>
      </p:sp>
      <p:sp>
        <p:nvSpPr>
          <p:cNvPr id="3" name="Content Placeholder 2"/>
          <p:cNvSpPr>
            <a:spLocks noGrp="1"/>
          </p:cNvSpPr>
          <p:nvPr>
            <p:ph idx="1"/>
          </p:nvPr>
        </p:nvSpPr>
        <p:spPr/>
        <p:txBody>
          <a:bodyPr>
            <a:normAutofit fontScale="85000" lnSpcReduction="20000"/>
          </a:bodyPr>
          <a:lstStyle/>
          <a:p>
            <a:r>
              <a:rPr lang="en-IN" dirty="0"/>
              <a:t>t1.start();</a:t>
            </a:r>
          </a:p>
          <a:p>
            <a:r>
              <a:rPr lang="en-IN" dirty="0"/>
              <a:t>t1.setPriority(</a:t>
            </a:r>
            <a:r>
              <a:rPr lang="en-IN" dirty="0" err="1"/>
              <a:t>Thread.MAX_PRIORITY</a:t>
            </a:r>
            <a:r>
              <a:rPr lang="en-IN" dirty="0"/>
              <a:t>);</a:t>
            </a:r>
          </a:p>
          <a:p>
            <a:r>
              <a:rPr lang="en-IN" dirty="0"/>
              <a:t>t2.start();</a:t>
            </a:r>
          </a:p>
          <a:p>
            <a:r>
              <a:rPr lang="en-IN" dirty="0"/>
              <a:t>t2.setPriority(</a:t>
            </a:r>
            <a:r>
              <a:rPr lang="en-IN" dirty="0" err="1"/>
              <a:t>Thread.MIN_PRIORITY</a:t>
            </a:r>
            <a:r>
              <a:rPr lang="en-IN" dirty="0"/>
              <a:t>);</a:t>
            </a:r>
          </a:p>
          <a:p>
            <a:endParaRPr lang="en-IN" dirty="0"/>
          </a:p>
          <a:p>
            <a:r>
              <a:rPr lang="en-IN" dirty="0" err="1"/>
              <a:t>System.out.println</a:t>
            </a:r>
            <a:r>
              <a:rPr lang="en-IN" dirty="0"/>
              <a:t>("t1 alive?"+t1.isAlive());</a:t>
            </a:r>
          </a:p>
          <a:p>
            <a:r>
              <a:rPr lang="en-IN" dirty="0" err="1"/>
              <a:t>System.out.println</a:t>
            </a:r>
            <a:r>
              <a:rPr lang="en-IN" dirty="0"/>
              <a:t>("t1 priority:"+t1.getPriority());</a:t>
            </a:r>
          </a:p>
          <a:p>
            <a:endParaRPr lang="en-IN" dirty="0"/>
          </a:p>
          <a:p>
            <a:r>
              <a:rPr lang="en-IN" dirty="0"/>
              <a:t>t1.yield();</a:t>
            </a:r>
          </a:p>
          <a:p>
            <a:r>
              <a:rPr lang="en-IN" dirty="0" err="1"/>
              <a:t>System.out.println</a:t>
            </a:r>
            <a:r>
              <a:rPr lang="en-IN" dirty="0"/>
              <a:t>("t1 alive?"+t1.isAlive());</a:t>
            </a:r>
          </a:p>
          <a:p>
            <a:r>
              <a:rPr lang="en-IN" dirty="0" err="1"/>
              <a:t>System.out.println</a:t>
            </a:r>
            <a:r>
              <a:rPr lang="en-IN" dirty="0"/>
              <a:t>("t2 priority:"+t2.getPriority());</a:t>
            </a:r>
          </a:p>
          <a:p>
            <a:endParaRPr lang="en-IN"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4764465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priority</a:t>
            </a:r>
            <a:endParaRPr lang="en-IN" dirty="0"/>
          </a:p>
        </p:txBody>
      </p:sp>
      <p:pic>
        <p:nvPicPr>
          <p:cNvPr id="4" name="Picture 3"/>
          <p:cNvPicPr>
            <a:picLocks noChangeAspect="1"/>
          </p:cNvPicPr>
          <p:nvPr/>
        </p:nvPicPr>
        <p:blipFill>
          <a:blip r:embed="rId2"/>
          <a:stretch>
            <a:fillRect/>
          </a:stretch>
        </p:blipFill>
        <p:spPr>
          <a:xfrm>
            <a:off x="1271552" y="1827382"/>
            <a:ext cx="6336611" cy="4622245"/>
          </a:xfrm>
          <a:prstGeom prst="rect">
            <a:avLst/>
          </a:prstGeom>
        </p:spPr>
      </p:pic>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806868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priorities</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3200" dirty="0"/>
              <a:t>Thread priorities are highly OS specific and on many operating systems often have minimal effect. </a:t>
            </a:r>
            <a:endParaRPr lang="en-US" sz="3200" dirty="0" smtClean="0"/>
          </a:p>
          <a:p>
            <a:pPr marL="457200" indent="-457200">
              <a:buFont typeface="+mj-lt"/>
              <a:buAutoNum type="arabicPeriod"/>
            </a:pPr>
            <a:r>
              <a:rPr lang="en-US" sz="3200" dirty="0" smtClean="0"/>
              <a:t>Priorities </a:t>
            </a:r>
            <a:r>
              <a:rPr lang="en-US" sz="3200" dirty="0"/>
              <a:t>help to order the threads that are in the run queue only and will not change how often the threads are run in any major way unless you are doing a ton of CPU in each of the threads.</a:t>
            </a:r>
            <a:endParaRPr lang="en-IN" sz="3200"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7028619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37514" y="333698"/>
            <a:ext cx="5934075" cy="5267325"/>
          </a:xfrm>
          <a:prstGeom prst="rect">
            <a:avLst/>
          </a:prstGeom>
        </p:spPr>
      </p:pic>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41090103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Interprocess</a:t>
            </a:r>
            <a:r>
              <a:rPr lang="en-US" dirty="0" smtClean="0"/>
              <a:t> synchronization</a:t>
            </a:r>
            <a:endParaRPr lang="en-IN"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800" dirty="0"/>
              <a:t>Multi-threaded programs may often come to a situation where multiple threads try to access the same resources and finally produce erroneous and unforeseen results. </a:t>
            </a:r>
          </a:p>
          <a:p>
            <a:pPr marL="457200" indent="-457200">
              <a:buFont typeface="+mj-lt"/>
              <a:buAutoNum type="arabicPeriod"/>
            </a:pPr>
            <a:r>
              <a:rPr lang="en-US" sz="2800" dirty="0" smtClean="0"/>
              <a:t>So </a:t>
            </a:r>
            <a:r>
              <a:rPr lang="en-US" sz="2800" dirty="0"/>
              <a:t>it needs to be made sure by some synchronization method that only one thread can access the resource at a given point in time. </a:t>
            </a:r>
            <a:endParaRPr lang="en-US" sz="2800" dirty="0" smtClean="0"/>
          </a:p>
          <a:p>
            <a:pPr marL="457200" indent="-457200">
              <a:buFont typeface="+mj-lt"/>
              <a:buAutoNum type="arabicPeriod"/>
            </a:pPr>
            <a:r>
              <a:rPr lang="en-US" sz="2800" dirty="0" smtClean="0"/>
              <a:t>Java </a:t>
            </a:r>
            <a:r>
              <a:rPr lang="en-US" sz="2800" dirty="0"/>
              <a:t>provides a way of creating threads and synchronizing their tasks using synchronized blocks. Synchronized blocks in Java are marked with the synchronized keyword. </a:t>
            </a:r>
            <a:endParaRPr lang="en-IN" sz="2800"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818186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4"/>
            <a:ext cx="4683297" cy="4023360"/>
          </a:xfrm>
        </p:spPr>
        <p:txBody>
          <a:bodyPr>
            <a:normAutofit/>
          </a:bodyPr>
          <a:lstStyle/>
          <a:p>
            <a:r>
              <a:rPr lang="en-US" dirty="0" smtClean="0"/>
              <a:t>The application-level protocol for executing a critical section is as follows:</a:t>
            </a:r>
          </a:p>
          <a:p>
            <a:r>
              <a:rPr lang="en-US" i="1" dirty="0" smtClean="0"/>
              <a:t>enter() // enter critical section – block if necessary</a:t>
            </a:r>
          </a:p>
          <a:p>
            <a:r>
              <a:rPr lang="en-US" i="1" dirty="0" err="1" smtClean="0"/>
              <a:t>resourceAccesses</a:t>
            </a:r>
            <a:r>
              <a:rPr lang="en-US" i="1" dirty="0" smtClean="0"/>
              <a:t>() // access shared resources in critical section</a:t>
            </a:r>
          </a:p>
          <a:p>
            <a:r>
              <a:rPr lang="en-US" i="1" dirty="0" smtClean="0"/>
              <a:t>exit() // leave critical section – other processes may now enter</a:t>
            </a:r>
          </a:p>
          <a:p>
            <a:endParaRPr lang="en-US" dirty="0"/>
          </a:p>
        </p:txBody>
      </p:sp>
      <p:sp>
        <p:nvSpPr>
          <p:cNvPr id="2" name="Title 1"/>
          <p:cNvSpPr>
            <a:spLocks noGrp="1"/>
          </p:cNvSpPr>
          <p:nvPr>
            <p:ph type="title"/>
          </p:nvPr>
        </p:nvSpPr>
        <p:spPr/>
        <p:txBody>
          <a:bodyPr/>
          <a:lstStyle/>
          <a:p>
            <a:r>
              <a:rPr lang="en-US" dirty="0" smtClean="0"/>
              <a:t>Mutual exclusion</a:t>
            </a:r>
            <a:endParaRPr lang="en-US" dirty="0"/>
          </a:p>
        </p:txBody>
      </p:sp>
      <p:pic>
        <p:nvPicPr>
          <p:cNvPr id="4" name="Picture 3"/>
          <p:cNvPicPr>
            <a:picLocks noChangeAspect="1"/>
          </p:cNvPicPr>
          <p:nvPr/>
        </p:nvPicPr>
        <p:blipFill>
          <a:blip r:embed="rId2"/>
          <a:stretch>
            <a:fillRect/>
          </a:stretch>
        </p:blipFill>
        <p:spPr>
          <a:xfrm>
            <a:off x="5780577" y="1961965"/>
            <a:ext cx="5919466" cy="4251169"/>
          </a:xfrm>
          <a:prstGeom prst="rect">
            <a:avLst/>
          </a:prstGeom>
        </p:spPr>
      </p:pic>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37287340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One of the simplest ways to arrange mutual exclusion </a:t>
            </a:r>
            <a:r>
              <a:rPr lang="en-US" dirty="0" smtClean="0"/>
              <a:t>between the </a:t>
            </a:r>
            <a:r>
              <a:rPr lang="en-US" i="1" dirty="0"/>
              <a:t>N processes without requiring an additional process is to arrange them in a </a:t>
            </a:r>
            <a:r>
              <a:rPr lang="en-US" i="1" dirty="0" smtClean="0"/>
              <a:t>logical </a:t>
            </a:r>
            <a:r>
              <a:rPr lang="en-US" dirty="0" smtClean="0"/>
              <a:t>ring</a:t>
            </a:r>
            <a:r>
              <a:rPr lang="en-US" dirty="0"/>
              <a:t>. </a:t>
            </a:r>
            <a:endParaRPr lang="en-US" dirty="0" smtClean="0"/>
          </a:p>
          <a:p>
            <a:r>
              <a:rPr lang="en-US" dirty="0" smtClean="0"/>
              <a:t>This </a:t>
            </a:r>
            <a:r>
              <a:rPr lang="en-US" dirty="0"/>
              <a:t>requires only that each process </a:t>
            </a:r>
            <a:r>
              <a:rPr lang="en-US" i="1" dirty="0"/>
              <a:t>pi has a communication channel to the </a:t>
            </a:r>
            <a:r>
              <a:rPr lang="en-US" i="1" dirty="0" smtClean="0"/>
              <a:t>next </a:t>
            </a:r>
            <a:r>
              <a:rPr lang="en-US" dirty="0" smtClean="0"/>
              <a:t>process </a:t>
            </a:r>
            <a:r>
              <a:rPr lang="en-US" dirty="0"/>
              <a:t>in the ring, </a:t>
            </a:r>
            <a:r>
              <a:rPr lang="en-US" i="1" dirty="0" smtClean="0"/>
              <a:t>pi </a:t>
            </a:r>
            <a:r>
              <a:rPr lang="en-US" i="1" dirty="0"/>
              <a:t>+ </a:t>
            </a:r>
            <a:r>
              <a:rPr lang="en-US" i="1" dirty="0" smtClean="0"/>
              <a:t>1 mod </a:t>
            </a:r>
            <a:r>
              <a:rPr lang="en-US" i="1" dirty="0"/>
              <a:t>N . </a:t>
            </a:r>
            <a:endParaRPr lang="en-US" i="1" dirty="0" smtClean="0"/>
          </a:p>
          <a:p>
            <a:r>
              <a:rPr lang="en-US" i="1" dirty="0" smtClean="0"/>
              <a:t>The </a:t>
            </a:r>
            <a:r>
              <a:rPr lang="en-US" i="1" dirty="0"/>
              <a:t>idea is that exclusion is conferred by obtaining </a:t>
            </a:r>
            <a:r>
              <a:rPr lang="en-US" i="1" dirty="0" smtClean="0"/>
              <a:t>a </a:t>
            </a:r>
            <a:r>
              <a:rPr lang="en-US" dirty="0" smtClean="0"/>
              <a:t>token </a:t>
            </a:r>
            <a:r>
              <a:rPr lang="en-US" dirty="0"/>
              <a:t>in the form of a message passed from process to process in a single </a:t>
            </a:r>
            <a:r>
              <a:rPr lang="en-US" dirty="0" smtClean="0"/>
              <a:t>direction. </a:t>
            </a:r>
            <a:endParaRPr lang="en-US" dirty="0"/>
          </a:p>
        </p:txBody>
      </p:sp>
      <p:sp>
        <p:nvSpPr>
          <p:cNvPr id="2" name="Title 1"/>
          <p:cNvSpPr>
            <a:spLocks noGrp="1"/>
          </p:cNvSpPr>
          <p:nvPr>
            <p:ph type="title"/>
          </p:nvPr>
        </p:nvSpPr>
        <p:spPr/>
        <p:txBody>
          <a:bodyPr/>
          <a:lstStyle/>
          <a:p>
            <a:r>
              <a:rPr lang="en-US" dirty="0" smtClean="0"/>
              <a:t>Token Ring Algorithm</a:t>
            </a:r>
            <a:endParaRPr lang="en-US"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15704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438400" y="685801"/>
            <a:ext cx="7391400" cy="4994189"/>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18904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 demo for synchronization</a:t>
            </a:r>
            <a:endParaRPr lang="en-IN" dirty="0"/>
          </a:p>
        </p:txBody>
      </p:sp>
      <p:sp>
        <p:nvSpPr>
          <p:cNvPr id="5" name="Content Placeholder 4"/>
          <p:cNvSpPr>
            <a:spLocks noGrp="1"/>
          </p:cNvSpPr>
          <p:nvPr>
            <p:ph sz="half" idx="1"/>
          </p:nvPr>
        </p:nvSpPr>
        <p:spPr/>
        <p:txBody>
          <a:bodyPr>
            <a:normAutofit/>
          </a:bodyPr>
          <a:lstStyle/>
          <a:p>
            <a:r>
              <a:rPr lang="en-US" sz="2400" dirty="0"/>
              <a:t>import java.io.*;</a:t>
            </a:r>
          </a:p>
          <a:p>
            <a:r>
              <a:rPr lang="en-US" sz="2400" dirty="0"/>
              <a:t>class account implements Runnable{</a:t>
            </a:r>
          </a:p>
          <a:p>
            <a:r>
              <a:rPr lang="en-US" sz="2400" dirty="0" err="1" smtClean="0"/>
              <a:t>int</a:t>
            </a:r>
            <a:r>
              <a:rPr lang="en-US" sz="2400" dirty="0" smtClean="0"/>
              <a:t> </a:t>
            </a:r>
            <a:r>
              <a:rPr lang="en-US" sz="2400" dirty="0"/>
              <a:t>balance;</a:t>
            </a:r>
          </a:p>
          <a:p>
            <a:r>
              <a:rPr lang="en-US" sz="2400" dirty="0" smtClean="0"/>
              <a:t>account(</a:t>
            </a:r>
            <a:r>
              <a:rPr lang="en-US" sz="2400" dirty="0" err="1" smtClean="0"/>
              <a:t>int</a:t>
            </a:r>
            <a:r>
              <a:rPr lang="en-US" sz="2400" dirty="0" smtClean="0"/>
              <a:t> </a:t>
            </a:r>
            <a:r>
              <a:rPr lang="en-US" sz="2400" dirty="0" err="1"/>
              <a:t>bal</a:t>
            </a:r>
            <a:r>
              <a:rPr lang="en-US" sz="2400" dirty="0"/>
              <a:t>){</a:t>
            </a:r>
          </a:p>
          <a:p>
            <a:r>
              <a:rPr lang="en-US" sz="2400" dirty="0" err="1"/>
              <a:t>this.balance</a:t>
            </a:r>
            <a:r>
              <a:rPr lang="en-US" sz="2400" dirty="0"/>
              <a:t>=</a:t>
            </a:r>
            <a:r>
              <a:rPr lang="en-US" sz="2400" dirty="0" err="1"/>
              <a:t>bal</a:t>
            </a:r>
            <a:r>
              <a:rPr lang="en-US" sz="2400" dirty="0"/>
              <a:t>;</a:t>
            </a:r>
          </a:p>
          <a:p>
            <a:r>
              <a:rPr lang="en-US" sz="2400" dirty="0"/>
              <a:t>}</a:t>
            </a:r>
          </a:p>
          <a:p>
            <a:endParaRPr lang="en-IN" dirty="0"/>
          </a:p>
        </p:txBody>
      </p:sp>
      <p:sp>
        <p:nvSpPr>
          <p:cNvPr id="6" name="Content Placeholder 5"/>
          <p:cNvSpPr>
            <a:spLocks noGrp="1"/>
          </p:cNvSpPr>
          <p:nvPr>
            <p:ph sz="half" idx="2"/>
          </p:nvPr>
        </p:nvSpPr>
        <p:spPr/>
        <p:txBody>
          <a:bodyPr>
            <a:noAutofit/>
          </a:bodyPr>
          <a:lstStyle/>
          <a:p>
            <a:r>
              <a:rPr lang="en-IN" sz="1200" dirty="0"/>
              <a:t>public synchronized void run() {</a:t>
            </a:r>
          </a:p>
          <a:p>
            <a:r>
              <a:rPr lang="en-IN" sz="1200" dirty="0"/>
              <a:t>for(</a:t>
            </a:r>
            <a:r>
              <a:rPr lang="en-IN" sz="1200" dirty="0" err="1"/>
              <a:t>int</a:t>
            </a:r>
            <a:r>
              <a:rPr lang="en-IN" sz="1200" dirty="0"/>
              <a:t> </a:t>
            </a:r>
            <a:r>
              <a:rPr lang="en-IN" sz="1200" dirty="0" err="1"/>
              <a:t>i</a:t>
            </a:r>
            <a:r>
              <a:rPr lang="en-IN" sz="1200" dirty="0"/>
              <a:t>=0;i&lt;=3;i++){</a:t>
            </a:r>
          </a:p>
          <a:p>
            <a:r>
              <a:rPr lang="en-IN" sz="1200" dirty="0"/>
              <a:t>try{</a:t>
            </a:r>
          </a:p>
          <a:p>
            <a:r>
              <a:rPr lang="en-IN" sz="1200" dirty="0" err="1"/>
              <a:t>System.out.println</a:t>
            </a:r>
            <a:r>
              <a:rPr lang="en-IN" sz="1200" dirty="0"/>
              <a:t>(</a:t>
            </a:r>
            <a:r>
              <a:rPr lang="en-IN" sz="1200" dirty="0" err="1"/>
              <a:t>Thread.currentThread</a:t>
            </a:r>
            <a:r>
              <a:rPr lang="en-IN" sz="1200" dirty="0"/>
              <a:t>().</a:t>
            </a:r>
            <a:r>
              <a:rPr lang="en-IN" sz="1200" dirty="0" err="1"/>
              <a:t>getName</a:t>
            </a:r>
            <a:r>
              <a:rPr lang="en-IN" sz="1200" dirty="0"/>
              <a:t>());</a:t>
            </a:r>
          </a:p>
          <a:p>
            <a:r>
              <a:rPr lang="en-IN" sz="1200" dirty="0" err="1"/>
              <a:t>DataInputStream</a:t>
            </a:r>
            <a:r>
              <a:rPr lang="en-IN" sz="1200" dirty="0"/>
              <a:t> in=new </a:t>
            </a:r>
            <a:r>
              <a:rPr lang="en-IN" sz="1200" dirty="0" err="1"/>
              <a:t>DataInputStream</a:t>
            </a:r>
            <a:r>
              <a:rPr lang="en-IN" sz="1200" dirty="0"/>
              <a:t>(System.in);</a:t>
            </a:r>
          </a:p>
          <a:p>
            <a:r>
              <a:rPr lang="en-IN" sz="1200" dirty="0" err="1"/>
              <a:t>System.out.println</a:t>
            </a:r>
            <a:r>
              <a:rPr lang="en-IN" sz="1200" dirty="0"/>
              <a:t>("Enter amount to withdraw?");</a:t>
            </a:r>
          </a:p>
          <a:p>
            <a:r>
              <a:rPr lang="en-IN" sz="1200" dirty="0" err="1"/>
              <a:t>int</a:t>
            </a:r>
            <a:r>
              <a:rPr lang="en-IN" sz="1200" dirty="0"/>
              <a:t> </a:t>
            </a:r>
            <a:r>
              <a:rPr lang="en-IN" sz="1200" dirty="0" err="1"/>
              <a:t>amt</a:t>
            </a:r>
            <a:r>
              <a:rPr lang="en-IN" sz="1200" dirty="0"/>
              <a:t>=</a:t>
            </a:r>
            <a:r>
              <a:rPr lang="en-IN" sz="1200" dirty="0" err="1"/>
              <a:t>Integer.parseInt</a:t>
            </a:r>
            <a:r>
              <a:rPr lang="en-IN" sz="1200" dirty="0"/>
              <a:t>(</a:t>
            </a:r>
            <a:r>
              <a:rPr lang="en-IN" sz="1200" dirty="0" err="1"/>
              <a:t>in.readLine</a:t>
            </a:r>
            <a:r>
              <a:rPr lang="en-IN" sz="1200" dirty="0"/>
              <a:t>());</a:t>
            </a:r>
          </a:p>
          <a:p>
            <a:r>
              <a:rPr lang="en-IN" sz="1200" dirty="0"/>
              <a:t>if (</a:t>
            </a:r>
            <a:r>
              <a:rPr lang="en-IN" sz="1200" dirty="0" err="1"/>
              <a:t>amt</a:t>
            </a:r>
            <a:r>
              <a:rPr lang="en-IN" sz="1200" dirty="0"/>
              <a:t>&gt;balance)</a:t>
            </a:r>
          </a:p>
          <a:p>
            <a:r>
              <a:rPr lang="en-IN" sz="1200" dirty="0" err="1"/>
              <a:t>System.out.println</a:t>
            </a:r>
            <a:r>
              <a:rPr lang="en-IN" sz="1200" dirty="0"/>
              <a:t>("insufficient balance");</a:t>
            </a:r>
          </a:p>
          <a:p>
            <a:r>
              <a:rPr lang="en-IN" sz="1200" dirty="0"/>
              <a:t>else</a:t>
            </a:r>
          </a:p>
          <a:p>
            <a:r>
              <a:rPr lang="en-IN" sz="1200" dirty="0"/>
              <a:t>balance=balance-</a:t>
            </a:r>
            <a:r>
              <a:rPr lang="en-IN" sz="1200" dirty="0" err="1"/>
              <a:t>amt</a:t>
            </a:r>
            <a:r>
              <a:rPr lang="en-IN" sz="1200" dirty="0"/>
              <a:t>;</a:t>
            </a:r>
          </a:p>
          <a:p>
            <a:r>
              <a:rPr lang="en-IN" sz="1200" dirty="0" err="1"/>
              <a:t>System.out.println</a:t>
            </a:r>
            <a:r>
              <a:rPr lang="en-IN" sz="1200" dirty="0"/>
              <a:t>("Current balance:"+balance);</a:t>
            </a:r>
          </a:p>
          <a:p>
            <a:r>
              <a:rPr lang="en-IN" sz="1200" dirty="0"/>
              <a:t>}</a:t>
            </a:r>
          </a:p>
        </p:txBody>
      </p:sp>
      <p:sp>
        <p:nvSpPr>
          <p:cNvPr id="7" name="Footer Placeholder 6"/>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0695698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Class main</a:t>
            </a:r>
            <a:endParaRPr lang="en-IN" dirty="0"/>
          </a:p>
        </p:txBody>
      </p:sp>
      <p:sp>
        <p:nvSpPr>
          <p:cNvPr id="6" name="Content Placeholder 5"/>
          <p:cNvSpPr>
            <a:spLocks noGrp="1"/>
          </p:cNvSpPr>
          <p:nvPr>
            <p:ph idx="1"/>
          </p:nvPr>
        </p:nvSpPr>
        <p:spPr/>
        <p:txBody>
          <a:bodyPr>
            <a:normAutofit fontScale="92500" lnSpcReduction="10000"/>
          </a:bodyPr>
          <a:lstStyle/>
          <a:p>
            <a:r>
              <a:rPr lang="en-US" dirty="0"/>
              <a:t>class </a:t>
            </a:r>
            <a:r>
              <a:rPr lang="en-US" dirty="0" err="1"/>
              <a:t>account_main</a:t>
            </a:r>
            <a:r>
              <a:rPr lang="en-US" dirty="0"/>
              <a:t>{</a:t>
            </a:r>
          </a:p>
          <a:p>
            <a:r>
              <a:rPr lang="en-US" dirty="0" smtClean="0"/>
              <a:t>public </a:t>
            </a:r>
            <a:r>
              <a:rPr lang="en-US" dirty="0"/>
              <a:t>static void main(String [] </a:t>
            </a:r>
            <a:r>
              <a:rPr lang="en-US" dirty="0" err="1"/>
              <a:t>args</a:t>
            </a:r>
            <a:r>
              <a:rPr lang="en-US" dirty="0"/>
              <a:t>) throws Exception{</a:t>
            </a:r>
          </a:p>
          <a:p>
            <a:r>
              <a:rPr lang="en-US" dirty="0" smtClean="0"/>
              <a:t>account </a:t>
            </a:r>
            <a:r>
              <a:rPr lang="en-US" dirty="0"/>
              <a:t>a=new account(10000);</a:t>
            </a:r>
          </a:p>
          <a:p>
            <a:r>
              <a:rPr lang="en-US" dirty="0" smtClean="0"/>
              <a:t>Thread </a:t>
            </a:r>
            <a:r>
              <a:rPr lang="en-US" dirty="0"/>
              <a:t>t1=new Thread(</a:t>
            </a:r>
            <a:r>
              <a:rPr lang="en-US" dirty="0" err="1"/>
              <a:t>a,"user</a:t>
            </a:r>
            <a:r>
              <a:rPr lang="en-US" dirty="0"/>
              <a:t> A:");</a:t>
            </a:r>
          </a:p>
          <a:p>
            <a:r>
              <a:rPr lang="en-US" dirty="0"/>
              <a:t>Thread t2=new Thread(</a:t>
            </a:r>
            <a:r>
              <a:rPr lang="en-US" dirty="0" err="1"/>
              <a:t>a,"User</a:t>
            </a:r>
            <a:r>
              <a:rPr lang="en-US" dirty="0"/>
              <a:t> B:");</a:t>
            </a:r>
          </a:p>
          <a:p>
            <a:r>
              <a:rPr lang="en-US" dirty="0" smtClean="0"/>
              <a:t>t1.start</a:t>
            </a:r>
            <a:r>
              <a:rPr lang="en-US" dirty="0"/>
              <a:t>();</a:t>
            </a:r>
          </a:p>
          <a:p>
            <a:r>
              <a:rPr lang="en-US" dirty="0" smtClean="0"/>
              <a:t>t2.start</a:t>
            </a:r>
            <a:r>
              <a:rPr lang="en-US" dirty="0"/>
              <a:t>();</a:t>
            </a:r>
          </a:p>
          <a:p>
            <a:r>
              <a:rPr lang="en-US" dirty="0"/>
              <a:t>t1.join();</a:t>
            </a:r>
          </a:p>
          <a:p>
            <a:r>
              <a:rPr lang="en-US" dirty="0"/>
              <a:t>t2.join();</a:t>
            </a:r>
          </a:p>
          <a:p>
            <a:r>
              <a:rPr lang="en-US" dirty="0" err="1"/>
              <a:t>System.out.println</a:t>
            </a:r>
            <a:r>
              <a:rPr lang="en-US" dirty="0"/>
              <a:t>("balance="+</a:t>
            </a:r>
            <a:r>
              <a:rPr lang="en-US" dirty="0" err="1"/>
              <a:t>a.balance</a:t>
            </a:r>
            <a:r>
              <a:rPr lang="en-US" dirty="0" smtClean="0"/>
              <a:t>);}}</a:t>
            </a:r>
            <a:endParaRPr lang="en-IN" dirty="0"/>
          </a:p>
        </p:txBody>
      </p:sp>
      <p:sp>
        <p:nvSpPr>
          <p:cNvPr id="7" name="Footer Placeholder 6"/>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05364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Java Multithreading</a:t>
            </a:r>
            <a:endParaRPr lang="en-US" dirty="0" smtClean="0"/>
          </a:p>
        </p:txBody>
      </p:sp>
      <p:sp>
        <p:nvSpPr>
          <p:cNvPr id="3" name="Content Placeholder 2"/>
          <p:cNvSpPr>
            <a:spLocks noGrp="1"/>
          </p:cNvSpPr>
          <p:nvPr>
            <p:ph idx="1"/>
          </p:nvPr>
        </p:nvSpPr>
        <p:spPr/>
        <p:txBody>
          <a:bodyPr/>
          <a:lstStyle/>
          <a:p>
            <a:r>
              <a:rPr lang="en-US" dirty="0" smtClean="0"/>
              <a:t>1) It doesn't block the user because threads are independent and you can perform multiple operations at the same time.</a:t>
            </a:r>
          </a:p>
          <a:p>
            <a:endParaRPr lang="en-US" dirty="0" smtClean="0"/>
          </a:p>
          <a:p>
            <a:r>
              <a:rPr lang="en-US" dirty="0" smtClean="0"/>
              <a:t>2) You can perform many operations together, so it saves time.</a:t>
            </a:r>
          </a:p>
          <a:p>
            <a:endParaRPr lang="en-US" dirty="0" smtClean="0"/>
          </a:p>
          <a:p>
            <a:r>
              <a:rPr lang="en-US" dirty="0" smtClean="0"/>
              <a:t>3) Threads are independent, so it doesn't affect other threads if an exception occurs in a single thread.</a:t>
            </a:r>
            <a:endParaRPr lang="en-IN"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34570639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output</a:t>
            </a:r>
            <a:endParaRPr lang="en-IN" dirty="0"/>
          </a:p>
        </p:txBody>
      </p:sp>
      <p:pic>
        <p:nvPicPr>
          <p:cNvPr id="6" name="Picture 5"/>
          <p:cNvPicPr>
            <a:picLocks noChangeAspect="1"/>
          </p:cNvPicPr>
          <p:nvPr/>
        </p:nvPicPr>
        <p:blipFill>
          <a:blip r:embed="rId2"/>
          <a:stretch>
            <a:fillRect/>
          </a:stretch>
        </p:blipFill>
        <p:spPr>
          <a:xfrm>
            <a:off x="1097280" y="1805382"/>
            <a:ext cx="6377274" cy="4549641"/>
          </a:xfrm>
          <a:prstGeom prst="rect">
            <a:avLst/>
          </a:prstGeom>
        </p:spPr>
      </p:pic>
      <p:sp>
        <p:nvSpPr>
          <p:cNvPr id="7" name="Footer Placeholder 6"/>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462999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Inter-thread Communication in Java</a:t>
            </a:r>
            <a:br>
              <a:rPr lang="en-US" dirty="0"/>
            </a:br>
            <a:endParaRPr lang="en-IN" dirty="0"/>
          </a:p>
        </p:txBody>
      </p:sp>
      <p:sp>
        <p:nvSpPr>
          <p:cNvPr id="4" name="Content Placeholder 3"/>
          <p:cNvSpPr>
            <a:spLocks noGrp="1"/>
          </p:cNvSpPr>
          <p:nvPr>
            <p:ph idx="1"/>
          </p:nvPr>
        </p:nvSpPr>
        <p:spPr/>
        <p:txBody>
          <a:bodyPr/>
          <a:lstStyle/>
          <a:p>
            <a:endParaRPr lang="en-US" dirty="0"/>
          </a:p>
          <a:p>
            <a:pPr marL="514350" indent="-514350">
              <a:buFont typeface="+mj-lt"/>
              <a:buAutoNum type="arabicPeriod"/>
            </a:pPr>
            <a:r>
              <a:rPr lang="en-US" sz="2800" dirty="0" smtClean="0"/>
              <a:t>Inter-thread </a:t>
            </a:r>
            <a:r>
              <a:rPr lang="en-US" sz="2800" dirty="0"/>
              <a:t>communication in Java is a mechanism in which a thread is paused running in its </a:t>
            </a:r>
            <a:endParaRPr lang="en-US" sz="2800" dirty="0" smtClean="0"/>
          </a:p>
          <a:p>
            <a:pPr marL="514350" indent="-514350">
              <a:buFont typeface="+mj-lt"/>
              <a:buAutoNum type="arabicPeriod"/>
            </a:pPr>
            <a:r>
              <a:rPr lang="en-US" sz="2800" dirty="0" smtClean="0"/>
              <a:t>critical </a:t>
            </a:r>
            <a:r>
              <a:rPr lang="en-US" sz="2800" dirty="0"/>
              <a:t>section and another thread is allowed to enter (or lock) in the same critical section to be executed.</a:t>
            </a:r>
            <a:endParaRPr lang="en-IN" sz="2800" dirty="0"/>
          </a:p>
        </p:txBody>
      </p:sp>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8383972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What is Polling, and what are the problems with it? </a:t>
            </a:r>
            <a:br>
              <a:rPr lang="en-US" sz="3600" dirty="0"/>
            </a:br>
            <a:endParaRPr lang="en-US" sz="3600"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dirty="0" smtClean="0"/>
              <a:t>The </a:t>
            </a:r>
            <a:r>
              <a:rPr lang="en-US" sz="2800" dirty="0"/>
              <a:t>process of testing a condition repeatedly till it becomes true is known as polling. </a:t>
            </a:r>
            <a:endParaRPr lang="en-US" sz="2800" dirty="0" smtClean="0"/>
          </a:p>
          <a:p>
            <a:pPr marL="457200" indent="-457200">
              <a:buFont typeface="+mj-lt"/>
              <a:buAutoNum type="arabicPeriod"/>
            </a:pPr>
            <a:r>
              <a:rPr lang="en-US" sz="2800" dirty="0" smtClean="0"/>
              <a:t>Polling </a:t>
            </a:r>
            <a:r>
              <a:rPr lang="en-US" sz="2800" dirty="0"/>
              <a:t>is usually implemented with the help of loops to check whether a particular condition is true or not. </a:t>
            </a:r>
            <a:endParaRPr lang="en-US" sz="2800" dirty="0" smtClean="0"/>
          </a:p>
          <a:p>
            <a:pPr marL="457200" indent="-457200">
              <a:buFont typeface="+mj-lt"/>
              <a:buAutoNum type="arabicPeriod"/>
            </a:pPr>
            <a:r>
              <a:rPr lang="en-US" sz="2800" dirty="0" smtClean="0"/>
              <a:t>If </a:t>
            </a:r>
            <a:r>
              <a:rPr lang="en-US" sz="2800" dirty="0"/>
              <a:t>it is true, a certain action is taken. </a:t>
            </a:r>
            <a:endParaRPr lang="en-US" sz="2800" dirty="0" smtClean="0"/>
          </a:p>
          <a:p>
            <a:pPr marL="457200" indent="-457200">
              <a:buFont typeface="+mj-lt"/>
              <a:buAutoNum type="arabicPeriod"/>
            </a:pPr>
            <a:r>
              <a:rPr lang="en-US" sz="2800" dirty="0" smtClean="0"/>
              <a:t>This </a:t>
            </a:r>
            <a:r>
              <a:rPr lang="en-US" sz="2800" dirty="0"/>
              <a:t>wastes many CPU cycles and makes the implementation inefficient. </a:t>
            </a:r>
            <a:endParaRPr lang="en-IN" sz="2800"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1836921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74875"/>
            <a:ext cx="10058400" cy="1450757"/>
          </a:xfrm>
        </p:spPr>
        <p:txBody>
          <a:bodyPr>
            <a:normAutofit fontScale="90000"/>
          </a:bodyPr>
          <a:lstStyle/>
          <a:p>
            <a:r>
              <a:rPr lang="en-US" sz="4000" dirty="0"/>
              <a:t>How Java multi-threading tackles this problem? </a:t>
            </a:r>
            <a:r>
              <a:rPr lang="en-US" dirty="0"/>
              <a:t/>
            </a:r>
            <a:br>
              <a:rPr lang="en-US" dirty="0"/>
            </a:br>
            <a:r>
              <a:rPr lang="en-US" dirty="0"/>
              <a:t/>
            </a:r>
            <a:br>
              <a:rPr lang="en-US" dirty="0"/>
            </a:br>
            <a:endParaRPr lang="en-IN"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sz="2400" dirty="0" smtClean="0"/>
              <a:t>To </a:t>
            </a:r>
            <a:r>
              <a:rPr lang="en-US" sz="2400" dirty="0"/>
              <a:t>avoid polling, Java uses three methods, namely, wait(), notify(), and </a:t>
            </a:r>
            <a:r>
              <a:rPr lang="en-US" sz="2400" dirty="0" err="1"/>
              <a:t>notifyAll</a:t>
            </a:r>
            <a:r>
              <a:rPr lang="en-US" sz="2400" dirty="0"/>
              <a:t>(). </a:t>
            </a:r>
            <a:endParaRPr lang="en-US" sz="2400" dirty="0" smtClean="0"/>
          </a:p>
          <a:p>
            <a:pPr marL="457200" indent="-457200">
              <a:buFont typeface="+mj-lt"/>
              <a:buAutoNum type="arabicPeriod"/>
            </a:pPr>
            <a:r>
              <a:rPr lang="en-US" sz="2400" dirty="0" smtClean="0"/>
              <a:t>All </a:t>
            </a:r>
            <a:r>
              <a:rPr lang="en-US" sz="2400" dirty="0"/>
              <a:t>these methods belong to object class as final so that all classes have them. </a:t>
            </a:r>
            <a:endParaRPr lang="en-US" sz="2400" dirty="0" smtClean="0"/>
          </a:p>
          <a:p>
            <a:pPr marL="457200" indent="-457200">
              <a:buFont typeface="+mj-lt"/>
              <a:buAutoNum type="arabicPeriod"/>
            </a:pPr>
            <a:r>
              <a:rPr lang="en-US" sz="2400" dirty="0" smtClean="0"/>
              <a:t>They </a:t>
            </a:r>
            <a:r>
              <a:rPr lang="en-US" sz="2400" dirty="0"/>
              <a:t>must be used within a synchronized block only. </a:t>
            </a:r>
          </a:p>
          <a:p>
            <a:pPr marL="457200" indent="-457200">
              <a:buFont typeface="+mj-lt"/>
              <a:buAutoNum type="arabicPeriod"/>
            </a:pPr>
            <a:r>
              <a:rPr lang="en-US" sz="2400" dirty="0" smtClean="0"/>
              <a:t>wait</a:t>
            </a:r>
            <a:r>
              <a:rPr lang="en-US" sz="2400" dirty="0"/>
              <a:t>(): It tells the calling thread to give up the lock and go to sleep until some other thread enters the same monitor and calls notify().</a:t>
            </a:r>
          </a:p>
          <a:p>
            <a:pPr marL="457200" indent="-457200">
              <a:buFont typeface="+mj-lt"/>
              <a:buAutoNum type="arabicPeriod"/>
            </a:pPr>
            <a:r>
              <a:rPr lang="en-US" sz="2400" dirty="0"/>
              <a:t>notify(): It wakes up one single thread called wait() on the same object</a:t>
            </a:r>
            <a:r>
              <a:rPr lang="en-US" sz="2400" dirty="0" smtClean="0"/>
              <a:t>.</a:t>
            </a:r>
          </a:p>
          <a:p>
            <a:pPr marL="457200" indent="-457200">
              <a:buFont typeface="+mj-lt"/>
              <a:buAutoNum type="arabicPeriod"/>
            </a:pPr>
            <a:r>
              <a:rPr lang="en-US" sz="2400" dirty="0" smtClean="0"/>
              <a:t> </a:t>
            </a:r>
            <a:r>
              <a:rPr lang="en-US" sz="2400" dirty="0"/>
              <a:t>It should be noted that calling notify() does not give up a lock on a resource.</a:t>
            </a:r>
          </a:p>
          <a:p>
            <a:pPr marL="457200" indent="-457200">
              <a:buFont typeface="+mj-lt"/>
              <a:buAutoNum type="arabicPeriod"/>
            </a:pPr>
            <a:r>
              <a:rPr lang="en-US" sz="2400" dirty="0" err="1"/>
              <a:t>notifyAll</a:t>
            </a:r>
            <a:r>
              <a:rPr lang="en-US" sz="2400" dirty="0"/>
              <a:t>(): It wakes up all the threads called wait() on the same object.</a:t>
            </a:r>
          </a:p>
          <a:p>
            <a:pPr marL="457200" indent="-457200">
              <a:buFont typeface="+mj-lt"/>
              <a:buAutoNum type="arabicPeriod"/>
            </a:pPr>
            <a:endParaRPr lang="en-IN"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41502060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6279" y="1137959"/>
            <a:ext cx="9127632" cy="4764669"/>
          </a:xfrm>
          <a:prstGeom prst="rect">
            <a:avLst/>
          </a:prstGeom>
        </p:spPr>
      </p:pic>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4146050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Synchronized block</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t>A Synchronized block is a piece of code that can be used to perform synchronization on any specific resource of the method. </a:t>
            </a:r>
            <a:endParaRPr lang="en-US" sz="2800" dirty="0" smtClean="0"/>
          </a:p>
          <a:p>
            <a:pPr marL="514350" indent="-514350">
              <a:buFont typeface="+mj-lt"/>
              <a:buAutoNum type="arabicPeriod"/>
            </a:pPr>
            <a:r>
              <a:rPr lang="en-US" sz="2800" dirty="0" smtClean="0"/>
              <a:t>A </a:t>
            </a:r>
            <a:r>
              <a:rPr lang="en-US" sz="2800" dirty="0"/>
              <a:t>Synchronized block is used to lock an object for any shared </a:t>
            </a:r>
            <a:r>
              <a:rPr lang="en-US" sz="2800" dirty="0" smtClean="0"/>
              <a:t>resource</a:t>
            </a:r>
            <a:endParaRPr lang="en-IN" sz="2800"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42696192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IN" dirty="0"/>
          </a:p>
        </p:txBody>
      </p:sp>
      <p:sp>
        <p:nvSpPr>
          <p:cNvPr id="3" name="Content Placeholder 2"/>
          <p:cNvSpPr>
            <a:spLocks noGrp="1"/>
          </p:cNvSpPr>
          <p:nvPr>
            <p:ph idx="1"/>
          </p:nvPr>
        </p:nvSpPr>
        <p:spPr/>
        <p:txBody>
          <a:bodyPr>
            <a:normAutofit/>
          </a:bodyPr>
          <a:lstStyle/>
          <a:p>
            <a:r>
              <a:rPr lang="en-US" sz="4000" b="1" dirty="0"/>
              <a:t>synchronized</a:t>
            </a:r>
            <a:r>
              <a:rPr lang="en-US" sz="4000" dirty="0"/>
              <a:t> (object reference expression) {     </a:t>
            </a:r>
          </a:p>
          <a:p>
            <a:r>
              <a:rPr lang="en-US" sz="4000" dirty="0"/>
              <a:t>  //code block     </a:t>
            </a:r>
          </a:p>
          <a:p>
            <a:r>
              <a:rPr lang="en-US" sz="4000" dirty="0"/>
              <a:t>}    </a:t>
            </a:r>
          </a:p>
          <a:p>
            <a:endParaRPr lang="en-IN" sz="4000"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35504240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Synchronization</a:t>
            </a:r>
            <a:endParaRPr lang="en-IN" dirty="0"/>
          </a:p>
        </p:txBody>
      </p:sp>
      <p:sp>
        <p:nvSpPr>
          <p:cNvPr id="3" name="Content Placeholder 2"/>
          <p:cNvSpPr>
            <a:spLocks noGrp="1"/>
          </p:cNvSpPr>
          <p:nvPr>
            <p:ph sz="half" idx="1"/>
          </p:nvPr>
        </p:nvSpPr>
        <p:spPr/>
        <p:txBody>
          <a:bodyPr>
            <a:normAutofit fontScale="85000" lnSpcReduction="20000"/>
          </a:bodyPr>
          <a:lstStyle/>
          <a:p>
            <a:r>
              <a:rPr lang="en-IN" dirty="0"/>
              <a:t>import java.io.*;</a:t>
            </a:r>
          </a:p>
          <a:p>
            <a:r>
              <a:rPr lang="en-IN" dirty="0"/>
              <a:t>import </a:t>
            </a:r>
            <a:r>
              <a:rPr lang="en-IN" dirty="0" err="1"/>
              <a:t>java.util</a:t>
            </a:r>
            <a:r>
              <a:rPr lang="en-IN" dirty="0"/>
              <a:t>.*;</a:t>
            </a:r>
          </a:p>
          <a:p>
            <a:r>
              <a:rPr lang="en-IN" dirty="0"/>
              <a:t>class </a:t>
            </a:r>
            <a:r>
              <a:rPr lang="en-IN" dirty="0" err="1"/>
              <a:t>tdemo_sync</a:t>
            </a:r>
            <a:r>
              <a:rPr lang="en-IN" dirty="0"/>
              <a:t> {</a:t>
            </a:r>
          </a:p>
          <a:p>
            <a:r>
              <a:rPr lang="en-IN" dirty="0"/>
              <a:t>public static void main(String [] </a:t>
            </a:r>
            <a:r>
              <a:rPr lang="en-IN" dirty="0" err="1"/>
              <a:t>args</a:t>
            </a:r>
            <a:r>
              <a:rPr lang="en-IN" dirty="0"/>
              <a:t>) throws Exception{</a:t>
            </a:r>
          </a:p>
          <a:p>
            <a:r>
              <a:rPr lang="en-IN" dirty="0" err="1"/>
              <a:t>class_sync</a:t>
            </a:r>
            <a:r>
              <a:rPr lang="en-IN" dirty="0"/>
              <a:t> c=new </a:t>
            </a:r>
            <a:r>
              <a:rPr lang="en-IN" dirty="0" err="1"/>
              <a:t>class_sync</a:t>
            </a:r>
            <a:r>
              <a:rPr lang="en-IN" dirty="0"/>
              <a:t>();</a:t>
            </a:r>
          </a:p>
          <a:p>
            <a:r>
              <a:rPr lang="en-IN" dirty="0"/>
              <a:t>Thread t1=new Thread(()-&gt;{</a:t>
            </a:r>
          </a:p>
          <a:p>
            <a:r>
              <a:rPr lang="en-IN" dirty="0"/>
              <a:t>try{</a:t>
            </a:r>
          </a:p>
          <a:p>
            <a:r>
              <a:rPr lang="en-IN" dirty="0" err="1"/>
              <a:t>c.produce</a:t>
            </a:r>
            <a:r>
              <a:rPr lang="en-IN" dirty="0"/>
              <a:t>();</a:t>
            </a:r>
          </a:p>
          <a:p>
            <a:r>
              <a:rPr lang="en-IN" dirty="0" err="1" smtClean="0"/>
              <a:t>Thread.sleep</a:t>
            </a:r>
            <a:r>
              <a:rPr lang="en-IN" dirty="0" smtClean="0"/>
              <a:t>(500</a:t>
            </a:r>
            <a:r>
              <a:rPr lang="en-IN" dirty="0"/>
              <a:t>);</a:t>
            </a:r>
          </a:p>
          <a:p>
            <a:r>
              <a:rPr lang="en-IN" dirty="0"/>
              <a:t>}catch(Exception e){}</a:t>
            </a:r>
          </a:p>
          <a:p>
            <a:r>
              <a:rPr lang="en-IN" dirty="0" smtClean="0"/>
              <a:t>});</a:t>
            </a:r>
            <a:endParaRPr lang="en-IN" dirty="0"/>
          </a:p>
        </p:txBody>
      </p:sp>
      <p:sp>
        <p:nvSpPr>
          <p:cNvPr id="5" name="Content Placeholder 4"/>
          <p:cNvSpPr>
            <a:spLocks noGrp="1"/>
          </p:cNvSpPr>
          <p:nvPr>
            <p:ph sz="half" idx="2"/>
          </p:nvPr>
        </p:nvSpPr>
        <p:spPr/>
        <p:txBody>
          <a:bodyPr>
            <a:normAutofit fontScale="85000" lnSpcReduction="20000"/>
          </a:bodyPr>
          <a:lstStyle/>
          <a:p>
            <a:r>
              <a:rPr lang="en-IN" dirty="0"/>
              <a:t>Thread t2=new Thread(()-&gt;{</a:t>
            </a:r>
          </a:p>
          <a:p>
            <a:r>
              <a:rPr lang="en-IN" dirty="0"/>
              <a:t>try{</a:t>
            </a:r>
          </a:p>
          <a:p>
            <a:r>
              <a:rPr lang="en-IN" dirty="0" err="1"/>
              <a:t>c.consume</a:t>
            </a:r>
            <a:r>
              <a:rPr lang="en-IN" dirty="0"/>
              <a:t>();</a:t>
            </a:r>
          </a:p>
          <a:p>
            <a:r>
              <a:rPr lang="en-IN" dirty="0" err="1" smtClean="0"/>
              <a:t>Thread.sleep</a:t>
            </a:r>
            <a:r>
              <a:rPr lang="en-IN" dirty="0" smtClean="0"/>
              <a:t>(500</a:t>
            </a:r>
            <a:r>
              <a:rPr lang="en-IN" dirty="0"/>
              <a:t>);</a:t>
            </a:r>
          </a:p>
          <a:p>
            <a:r>
              <a:rPr lang="en-IN" dirty="0"/>
              <a:t>}catch(Exception e){}</a:t>
            </a:r>
          </a:p>
          <a:p>
            <a:r>
              <a:rPr lang="en-IN" dirty="0"/>
              <a:t>});</a:t>
            </a:r>
          </a:p>
          <a:p>
            <a:r>
              <a:rPr lang="en-IN" dirty="0"/>
              <a:t>t1.start();</a:t>
            </a:r>
          </a:p>
          <a:p>
            <a:r>
              <a:rPr lang="en-IN" dirty="0"/>
              <a:t>t2.start();</a:t>
            </a:r>
          </a:p>
          <a:p>
            <a:r>
              <a:rPr lang="en-IN" dirty="0"/>
              <a:t>}</a:t>
            </a:r>
          </a:p>
          <a:p>
            <a:r>
              <a:rPr lang="en-IN" dirty="0"/>
              <a:t>}</a:t>
            </a:r>
          </a:p>
          <a:p>
            <a:endParaRPr lang="en-IN" dirty="0"/>
          </a:p>
        </p:txBody>
      </p:sp>
      <p:sp>
        <p:nvSpPr>
          <p:cNvPr id="6" name="Footer Placeholder 5"/>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4531958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Synchronized block</a:t>
            </a:r>
            <a:endParaRPr lang="en-IN" dirty="0"/>
          </a:p>
        </p:txBody>
      </p:sp>
      <p:sp>
        <p:nvSpPr>
          <p:cNvPr id="6" name="Content Placeholder 5"/>
          <p:cNvSpPr>
            <a:spLocks noGrp="1"/>
          </p:cNvSpPr>
          <p:nvPr>
            <p:ph sz="half" idx="1"/>
          </p:nvPr>
        </p:nvSpPr>
        <p:spPr/>
        <p:txBody>
          <a:bodyPr>
            <a:normAutofit fontScale="92500" lnSpcReduction="20000"/>
          </a:bodyPr>
          <a:lstStyle/>
          <a:p>
            <a:r>
              <a:rPr lang="en-IN" dirty="0"/>
              <a:t>class </a:t>
            </a:r>
            <a:r>
              <a:rPr lang="en-IN" dirty="0" err="1"/>
              <a:t>class_sync</a:t>
            </a:r>
            <a:endParaRPr lang="en-IN" dirty="0"/>
          </a:p>
          <a:p>
            <a:r>
              <a:rPr lang="en-IN" dirty="0"/>
              <a:t>    {</a:t>
            </a:r>
          </a:p>
          <a:p>
            <a:r>
              <a:rPr lang="en-IN" dirty="0"/>
              <a:t>        // Prints a string and waits for consume()</a:t>
            </a:r>
          </a:p>
          <a:p>
            <a:r>
              <a:rPr lang="en-IN" dirty="0"/>
              <a:t>        public void produce()throws Exception</a:t>
            </a:r>
          </a:p>
          <a:p>
            <a:r>
              <a:rPr lang="en-IN" dirty="0"/>
              <a:t>        {</a:t>
            </a:r>
          </a:p>
          <a:p>
            <a:r>
              <a:rPr lang="en-IN" dirty="0"/>
              <a:t>            // synchronized block ensures only one thread</a:t>
            </a:r>
          </a:p>
          <a:p>
            <a:r>
              <a:rPr lang="en-IN" dirty="0"/>
              <a:t>            // running at a time</a:t>
            </a:r>
            <a:r>
              <a:rPr lang="en-IN" dirty="0" smtClean="0"/>
              <a:t>.</a:t>
            </a:r>
            <a:endParaRPr lang="en-IN" dirty="0"/>
          </a:p>
        </p:txBody>
      </p:sp>
      <p:sp>
        <p:nvSpPr>
          <p:cNvPr id="8" name="Content Placeholder 7"/>
          <p:cNvSpPr>
            <a:spLocks noGrp="1"/>
          </p:cNvSpPr>
          <p:nvPr>
            <p:ph sz="half" idx="2"/>
          </p:nvPr>
        </p:nvSpPr>
        <p:spPr/>
        <p:txBody>
          <a:bodyPr>
            <a:normAutofit fontScale="92500" lnSpcReduction="20000"/>
          </a:bodyPr>
          <a:lstStyle/>
          <a:p>
            <a:r>
              <a:rPr lang="en-IN" dirty="0"/>
              <a:t> synchronized(this)</a:t>
            </a:r>
          </a:p>
          <a:p>
            <a:r>
              <a:rPr lang="en-IN" dirty="0"/>
              <a:t>            {</a:t>
            </a:r>
          </a:p>
          <a:p>
            <a:r>
              <a:rPr lang="en-IN" dirty="0"/>
              <a:t>                </a:t>
            </a:r>
            <a:r>
              <a:rPr lang="en-IN" dirty="0" err="1"/>
              <a:t>System.out.println</a:t>
            </a:r>
            <a:r>
              <a:rPr lang="en-IN" dirty="0"/>
              <a:t>("producer thread running");</a:t>
            </a:r>
          </a:p>
          <a:p>
            <a:r>
              <a:rPr lang="en-IN" dirty="0"/>
              <a:t>  </a:t>
            </a:r>
            <a:r>
              <a:rPr lang="en-IN" dirty="0" smtClean="0"/>
              <a:t>                </a:t>
            </a:r>
            <a:r>
              <a:rPr lang="en-IN" dirty="0"/>
              <a:t>// releases the lock on shared resource</a:t>
            </a:r>
          </a:p>
          <a:p>
            <a:r>
              <a:rPr lang="en-IN" dirty="0"/>
              <a:t>                wait();</a:t>
            </a:r>
          </a:p>
          <a:p>
            <a:r>
              <a:rPr lang="en-IN" dirty="0"/>
              <a:t>  </a:t>
            </a:r>
            <a:r>
              <a:rPr lang="en-IN" dirty="0" smtClean="0"/>
              <a:t>                </a:t>
            </a:r>
            <a:r>
              <a:rPr lang="en-IN" dirty="0"/>
              <a:t>// and waits till some other method invokes notify().</a:t>
            </a:r>
          </a:p>
          <a:p>
            <a:r>
              <a:rPr lang="en-IN" dirty="0"/>
              <a:t>                </a:t>
            </a:r>
            <a:r>
              <a:rPr lang="en-IN" dirty="0" err="1"/>
              <a:t>System.out.println</a:t>
            </a:r>
            <a:r>
              <a:rPr lang="en-IN" dirty="0"/>
              <a:t>("Resumed");</a:t>
            </a:r>
          </a:p>
          <a:p>
            <a:r>
              <a:rPr lang="en-IN" dirty="0"/>
              <a:t>            }</a:t>
            </a:r>
          </a:p>
          <a:p>
            <a:r>
              <a:rPr lang="en-IN" dirty="0"/>
              <a:t>        }</a:t>
            </a:r>
          </a:p>
        </p:txBody>
      </p:sp>
      <p:sp>
        <p:nvSpPr>
          <p:cNvPr id="9" name="Footer Placeholder 8"/>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5323445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Synchronized block</a:t>
            </a:r>
            <a:endParaRPr lang="en-IN" dirty="0"/>
          </a:p>
        </p:txBody>
      </p:sp>
      <p:sp>
        <p:nvSpPr>
          <p:cNvPr id="3" name="Content Placeholder 2"/>
          <p:cNvSpPr>
            <a:spLocks noGrp="1"/>
          </p:cNvSpPr>
          <p:nvPr>
            <p:ph sz="half" idx="1"/>
          </p:nvPr>
        </p:nvSpPr>
        <p:spPr/>
        <p:txBody>
          <a:bodyPr>
            <a:normAutofit fontScale="85000" lnSpcReduction="20000"/>
          </a:bodyPr>
          <a:lstStyle/>
          <a:p>
            <a:r>
              <a:rPr lang="en-US" dirty="0"/>
              <a:t> // Sleeps for some time and waits for a key press. After key</a:t>
            </a:r>
          </a:p>
          <a:p>
            <a:r>
              <a:rPr lang="en-US" dirty="0"/>
              <a:t>        // is pressed, it notifies produce().</a:t>
            </a:r>
          </a:p>
          <a:p>
            <a:r>
              <a:rPr lang="en-US" dirty="0"/>
              <a:t>        public  void consume()throws Exception</a:t>
            </a:r>
          </a:p>
          <a:p>
            <a:r>
              <a:rPr lang="en-US" dirty="0"/>
              <a:t>        {</a:t>
            </a:r>
          </a:p>
          <a:p>
            <a:r>
              <a:rPr lang="en-US" dirty="0"/>
              <a:t>            // this makes the produce thread to run first.</a:t>
            </a:r>
          </a:p>
          <a:p>
            <a:r>
              <a:rPr lang="en-US" dirty="0"/>
              <a:t>            </a:t>
            </a:r>
            <a:r>
              <a:rPr lang="en-US" dirty="0" err="1"/>
              <a:t>Thread.sleep</a:t>
            </a:r>
            <a:r>
              <a:rPr lang="en-US" dirty="0"/>
              <a:t>(1000);</a:t>
            </a:r>
          </a:p>
          <a:p>
            <a:r>
              <a:rPr lang="en-US" dirty="0"/>
              <a:t>            Scanner s = new Scanner(System.in);</a:t>
            </a:r>
          </a:p>
          <a:p>
            <a:r>
              <a:rPr lang="en-US" dirty="0"/>
              <a:t>  </a:t>
            </a:r>
            <a:endParaRPr lang="en-IN" dirty="0"/>
          </a:p>
        </p:txBody>
      </p:sp>
      <p:sp>
        <p:nvSpPr>
          <p:cNvPr id="4" name="Content Placeholder 3"/>
          <p:cNvSpPr>
            <a:spLocks noGrp="1"/>
          </p:cNvSpPr>
          <p:nvPr>
            <p:ph sz="half" idx="2"/>
          </p:nvPr>
        </p:nvSpPr>
        <p:spPr/>
        <p:txBody>
          <a:bodyPr>
            <a:normAutofit fontScale="85000" lnSpcReduction="20000"/>
          </a:bodyPr>
          <a:lstStyle/>
          <a:p>
            <a:r>
              <a:rPr lang="en-US" dirty="0" smtClean="0"/>
              <a:t>synchronized(this</a:t>
            </a:r>
            <a:r>
              <a:rPr lang="en-US" dirty="0"/>
              <a:t>)</a:t>
            </a:r>
          </a:p>
          <a:p>
            <a:r>
              <a:rPr lang="en-US" dirty="0"/>
              <a:t>            {</a:t>
            </a:r>
          </a:p>
          <a:p>
            <a:r>
              <a:rPr lang="en-US" dirty="0"/>
              <a:t>                </a:t>
            </a:r>
            <a:r>
              <a:rPr lang="en-US" dirty="0" err="1"/>
              <a:t>System.out.println</a:t>
            </a:r>
            <a:r>
              <a:rPr lang="en-US" dirty="0"/>
              <a:t>("Waiting for return key.");</a:t>
            </a:r>
          </a:p>
          <a:p>
            <a:r>
              <a:rPr lang="en-US" dirty="0"/>
              <a:t>                </a:t>
            </a:r>
            <a:r>
              <a:rPr lang="en-US" dirty="0" err="1"/>
              <a:t>s.nextLine</a:t>
            </a:r>
            <a:r>
              <a:rPr lang="en-US" dirty="0"/>
              <a:t>();</a:t>
            </a:r>
          </a:p>
          <a:p>
            <a:r>
              <a:rPr lang="en-US" dirty="0"/>
              <a:t>                </a:t>
            </a:r>
            <a:r>
              <a:rPr lang="en-US" dirty="0" err="1"/>
              <a:t>System.out.println</a:t>
            </a:r>
            <a:r>
              <a:rPr lang="en-US" dirty="0"/>
              <a:t>("Return key pressed");</a:t>
            </a:r>
          </a:p>
          <a:p>
            <a:r>
              <a:rPr lang="en-US" dirty="0"/>
              <a:t>  </a:t>
            </a:r>
            <a:r>
              <a:rPr lang="en-US" dirty="0" smtClean="0"/>
              <a:t>                </a:t>
            </a:r>
            <a:r>
              <a:rPr lang="en-US" dirty="0"/>
              <a:t>// notifies the produce thread that it</a:t>
            </a:r>
          </a:p>
          <a:p>
            <a:r>
              <a:rPr lang="en-US" dirty="0"/>
              <a:t>                // can wake up.</a:t>
            </a:r>
          </a:p>
          <a:p>
            <a:r>
              <a:rPr lang="en-US" dirty="0"/>
              <a:t>                notify();</a:t>
            </a:r>
          </a:p>
          <a:p>
            <a:r>
              <a:rPr lang="en-US" dirty="0"/>
              <a:t>  </a:t>
            </a:r>
            <a:r>
              <a:rPr lang="en-US" dirty="0" smtClean="0"/>
              <a:t>                </a:t>
            </a:r>
            <a:r>
              <a:rPr lang="en-US" dirty="0"/>
              <a:t>// Sleep</a:t>
            </a:r>
          </a:p>
          <a:p>
            <a:r>
              <a:rPr lang="en-US" dirty="0"/>
              <a:t>                </a:t>
            </a:r>
            <a:r>
              <a:rPr lang="en-US" dirty="0" err="1"/>
              <a:t>Thread.sleep</a:t>
            </a:r>
            <a:r>
              <a:rPr lang="en-US" dirty="0"/>
              <a:t>(2000);</a:t>
            </a:r>
          </a:p>
          <a:p>
            <a:r>
              <a:rPr lang="en-US" dirty="0"/>
              <a:t>            </a:t>
            </a:r>
            <a:r>
              <a:rPr lang="en-US" dirty="0" smtClean="0"/>
              <a:t>}</a:t>
            </a:r>
            <a:endParaRPr lang="en-US" dirty="0"/>
          </a:p>
        </p:txBody>
      </p:sp>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325035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Java Multithreading</a:t>
            </a:r>
            <a:endParaRPr lang="en-US" dirty="0" smtClean="0"/>
          </a:p>
        </p:txBody>
      </p:sp>
      <p:sp>
        <p:nvSpPr>
          <p:cNvPr id="3" name="Content Placeholder 2"/>
          <p:cNvSpPr>
            <a:spLocks noGrp="1"/>
          </p:cNvSpPr>
          <p:nvPr>
            <p:ph idx="1"/>
          </p:nvPr>
        </p:nvSpPr>
        <p:spPr/>
        <p:txBody>
          <a:bodyPr/>
          <a:lstStyle/>
          <a:p>
            <a:r>
              <a:rPr lang="en-US" dirty="0" smtClean="0"/>
              <a:t>1) It doesn't block the user because threads are independent and you can perform multiple operations at the same time.</a:t>
            </a:r>
          </a:p>
          <a:p>
            <a:endParaRPr lang="en-US" dirty="0" smtClean="0"/>
          </a:p>
          <a:p>
            <a:r>
              <a:rPr lang="en-US" dirty="0" smtClean="0"/>
              <a:t>2) You can perform many operations together, so it saves time.</a:t>
            </a:r>
          </a:p>
          <a:p>
            <a:endParaRPr lang="en-US" dirty="0" smtClean="0"/>
          </a:p>
          <a:p>
            <a:r>
              <a:rPr lang="en-US" dirty="0" smtClean="0"/>
              <a:t>3) Threads are independent, so it doesn't affect other threads if an exception occurs in a single thread.</a:t>
            </a:r>
            <a:endParaRPr lang="en-IN"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14599458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5" name="Picture 4"/>
          <p:cNvPicPr>
            <a:picLocks noChangeAspect="1"/>
          </p:cNvPicPr>
          <p:nvPr/>
        </p:nvPicPr>
        <p:blipFill>
          <a:blip r:embed="rId2"/>
          <a:stretch>
            <a:fillRect/>
          </a:stretch>
        </p:blipFill>
        <p:spPr>
          <a:xfrm>
            <a:off x="1170789" y="2100864"/>
            <a:ext cx="6867525" cy="4076700"/>
          </a:xfrm>
          <a:prstGeom prst="rect">
            <a:avLst/>
          </a:prstGeom>
        </p:spPr>
      </p:pic>
      <p:sp>
        <p:nvSpPr>
          <p:cNvPr id="6" name="Footer Placeholder 5"/>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31760857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Thank you</a:t>
            </a:r>
            <a:endParaRPr lang="en-IN" dirty="0"/>
          </a:p>
        </p:txBody>
      </p:sp>
      <p:sp>
        <p:nvSpPr>
          <p:cNvPr id="4" name="Subtitle 3"/>
          <p:cNvSpPr>
            <a:spLocks noGrp="1"/>
          </p:cNvSpPr>
          <p:nvPr>
            <p:ph type="subTitle" idx="1"/>
          </p:nvPr>
        </p:nvSpPr>
        <p:spPr/>
        <p:txBody>
          <a:bodyPr/>
          <a:lstStyle/>
          <a:p>
            <a:endParaRPr lang="en-IN"/>
          </a:p>
        </p:txBody>
      </p:sp>
      <p:sp>
        <p:nvSpPr>
          <p:cNvPr id="5" name="Footer Placeholder 4"/>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5679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Thread in java</a:t>
            </a:r>
            <a:endParaRPr lang="en-US" dirty="0" smtClean="0"/>
          </a:p>
        </p:txBody>
      </p:sp>
      <p:sp>
        <p:nvSpPr>
          <p:cNvPr id="3" name="Content Placeholder 2"/>
          <p:cNvSpPr>
            <a:spLocks noGrp="1"/>
          </p:cNvSpPr>
          <p:nvPr>
            <p:ph idx="1"/>
          </p:nvPr>
        </p:nvSpPr>
        <p:spPr/>
        <p:txBody>
          <a:bodyPr/>
          <a:lstStyle/>
          <a:p>
            <a:r>
              <a:rPr lang="en-US" dirty="0" smtClean="0"/>
              <a:t>A thread is a lightweight </a:t>
            </a:r>
            <a:r>
              <a:rPr lang="en-US" dirty="0" err="1" smtClean="0"/>
              <a:t>subprocess</a:t>
            </a:r>
            <a:r>
              <a:rPr lang="en-US" dirty="0" smtClean="0"/>
              <a:t>, the smallest unit of processing. It is a separate path of execution.</a:t>
            </a:r>
          </a:p>
          <a:p>
            <a:endParaRPr lang="en-US" dirty="0" smtClean="0"/>
          </a:p>
          <a:p>
            <a:r>
              <a:rPr lang="en-US" dirty="0" smtClean="0"/>
              <a:t>Threads are independent. </a:t>
            </a:r>
          </a:p>
          <a:p>
            <a:r>
              <a:rPr lang="en-US" dirty="0" smtClean="0"/>
              <a:t>If there occurs exception in one thread, it doesn't affect other threads. </a:t>
            </a:r>
          </a:p>
          <a:p>
            <a:r>
              <a:rPr lang="en-US" dirty="0" smtClean="0"/>
              <a:t>It uses a shared memory area.</a:t>
            </a:r>
          </a:p>
          <a:p>
            <a:endParaRPr lang="en-US" dirty="0" smtClean="0"/>
          </a:p>
          <a:p>
            <a:endParaRPr lang="en-IN"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401475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Thread class</a:t>
            </a:r>
            <a:endParaRPr lang="en-US" dirty="0" smtClean="0"/>
          </a:p>
        </p:txBody>
      </p:sp>
      <p:sp>
        <p:nvSpPr>
          <p:cNvPr id="3" name="Content Placeholder 2"/>
          <p:cNvSpPr>
            <a:spLocks noGrp="1"/>
          </p:cNvSpPr>
          <p:nvPr>
            <p:ph idx="1"/>
          </p:nvPr>
        </p:nvSpPr>
        <p:spPr/>
        <p:txBody>
          <a:bodyPr/>
          <a:lstStyle/>
          <a:p>
            <a:r>
              <a:rPr lang="en-US" dirty="0" smtClean="0"/>
              <a:t>Java provides Thread class to achieve thread programming. </a:t>
            </a:r>
          </a:p>
          <a:p>
            <a:r>
              <a:rPr lang="en-US" dirty="0" smtClean="0"/>
              <a:t>Thread class provides constructors and methods to create and perform operations on a thread. </a:t>
            </a:r>
          </a:p>
          <a:p>
            <a:r>
              <a:rPr lang="en-US" dirty="0" smtClean="0"/>
              <a:t>Thread class extends Object class and implements Runnable interface.</a:t>
            </a:r>
          </a:p>
          <a:p>
            <a:endParaRPr lang="en-US" dirty="0" smtClean="0"/>
          </a:p>
          <a:p>
            <a:endParaRPr lang="en-IN" dirty="0"/>
          </a:p>
        </p:txBody>
      </p:sp>
      <p:sp>
        <p:nvSpPr>
          <p:cNvPr id="4" name="Footer Placeholder 3"/>
          <p:cNvSpPr>
            <a:spLocks noGrp="1"/>
          </p:cNvSpPr>
          <p:nvPr>
            <p:ph type="ftr" sz="quarter" idx="11"/>
          </p:nvPr>
        </p:nvSpPr>
        <p:spPr/>
        <p:txBody>
          <a:bodyPr/>
          <a:lstStyle/>
          <a:p>
            <a:r>
              <a:rPr lang="en-IN" smtClean="0"/>
              <a:t>Indrani Sen,MCA,MPhil Computer Science</a:t>
            </a:r>
            <a:endParaRPr lang="en-IN"/>
          </a:p>
        </p:txBody>
      </p:sp>
    </p:spTree>
    <p:extLst>
      <p:ext uri="{BB962C8B-B14F-4D97-AF65-F5344CB8AC3E}">
        <p14:creationId xmlns:p14="http://schemas.microsoft.com/office/powerpoint/2010/main" val="2813225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774</TotalTime>
  <Words>3843</Words>
  <Application>Microsoft Office PowerPoint</Application>
  <PresentationFormat>Widescreen</PresentationFormat>
  <Paragraphs>631</Paragraphs>
  <Slides>71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Calibri</vt:lpstr>
      <vt:lpstr>Calibri Light</vt:lpstr>
      <vt:lpstr>inter-regular</vt:lpstr>
      <vt:lpstr>times new roman</vt:lpstr>
      <vt:lpstr>Retrospect</vt:lpstr>
      <vt:lpstr>Multithreading</vt:lpstr>
      <vt:lpstr>Mutithreading </vt:lpstr>
      <vt:lpstr>PowerPoint Presentation</vt:lpstr>
      <vt:lpstr>Difference between multi-threading and multi-processing</vt:lpstr>
      <vt:lpstr>Multi-threading vs multi-processing</vt:lpstr>
      <vt:lpstr>Advantages of Java Multithreading</vt:lpstr>
      <vt:lpstr>Advantages of Java Multithreading</vt:lpstr>
      <vt:lpstr>What is Thread in java</vt:lpstr>
      <vt:lpstr>Java Thread class</vt:lpstr>
      <vt:lpstr>Life cycle of a Thread (Thread States)</vt:lpstr>
      <vt:lpstr>Different Thread States </vt:lpstr>
      <vt:lpstr>Different Thread States</vt:lpstr>
      <vt:lpstr>Runnable:</vt:lpstr>
      <vt:lpstr>Running:</vt:lpstr>
      <vt:lpstr>Blocked or Waiting:</vt:lpstr>
      <vt:lpstr>Timed Waiting:</vt:lpstr>
      <vt:lpstr>Terminated:</vt:lpstr>
      <vt:lpstr>Implementation of Thread States </vt:lpstr>
      <vt:lpstr>Sequential processing</vt:lpstr>
      <vt:lpstr>PowerPoint Presentation</vt:lpstr>
      <vt:lpstr>output</vt:lpstr>
      <vt:lpstr>Multithreading</vt:lpstr>
      <vt:lpstr>Main class</vt:lpstr>
      <vt:lpstr>output</vt:lpstr>
      <vt:lpstr>Runnable interface</vt:lpstr>
      <vt:lpstr>Multithreading using Runnable interface</vt:lpstr>
      <vt:lpstr>Multithreading using Runnable interface</vt:lpstr>
      <vt:lpstr>output</vt:lpstr>
      <vt:lpstr>Implementing runnable interface through lambda</vt:lpstr>
      <vt:lpstr>output</vt:lpstr>
      <vt:lpstr>Adding task to the main thread</vt:lpstr>
      <vt:lpstr>Main thread printing bye</vt:lpstr>
      <vt:lpstr>output</vt:lpstr>
      <vt:lpstr>PowerPoint Presentation</vt:lpstr>
      <vt:lpstr>PowerPoint Presentation</vt:lpstr>
      <vt:lpstr>Make the main thread to wait</vt:lpstr>
      <vt:lpstr>output</vt:lpstr>
      <vt:lpstr>Checking if the thread is alive</vt:lpstr>
      <vt:lpstr>output</vt:lpstr>
      <vt:lpstr>PowerPoint Presentation</vt:lpstr>
      <vt:lpstr>Yield(): allows the currently executing thread to pause</vt:lpstr>
      <vt:lpstr>output</vt:lpstr>
      <vt:lpstr>Why suspend and resume methods were removed</vt:lpstr>
      <vt:lpstr>Deadlocks</vt:lpstr>
      <vt:lpstr>Graph Models</vt:lpstr>
      <vt:lpstr>Graph Models</vt:lpstr>
      <vt:lpstr>Priority of thread</vt:lpstr>
      <vt:lpstr>Setter &amp; Getter Method of Thread Priority</vt:lpstr>
      <vt:lpstr>3 constants defined in Thread class: </vt:lpstr>
      <vt:lpstr>Setting priority</vt:lpstr>
      <vt:lpstr>Setting priority</vt:lpstr>
      <vt:lpstr>Thread priorities</vt:lpstr>
      <vt:lpstr>PowerPoint Presentation</vt:lpstr>
      <vt:lpstr>Interprocess synchronization</vt:lpstr>
      <vt:lpstr>Mutual exclusion</vt:lpstr>
      <vt:lpstr>Token Ring Algorithm</vt:lpstr>
      <vt:lpstr>PowerPoint Presentation</vt:lpstr>
      <vt:lpstr>Program demo for synchronization</vt:lpstr>
      <vt:lpstr>Class main</vt:lpstr>
      <vt:lpstr>output</vt:lpstr>
      <vt:lpstr>Inter-thread Communication in Java </vt:lpstr>
      <vt:lpstr>What is Polling, and what are the problems with it?  </vt:lpstr>
      <vt:lpstr>How Java multi-threading tackles this problem?   </vt:lpstr>
      <vt:lpstr>PowerPoint Presentation</vt:lpstr>
      <vt:lpstr>Synchronized block</vt:lpstr>
      <vt:lpstr>syntax</vt:lpstr>
      <vt:lpstr>Synchronization</vt:lpstr>
      <vt:lpstr>Synchronized block</vt:lpstr>
      <vt:lpstr>Synchronized block</vt:lpstr>
      <vt:lpstr>output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Administrator</dc:creator>
  <cp:lastModifiedBy>Administrator</cp:lastModifiedBy>
  <cp:revision>58</cp:revision>
  <dcterms:created xsi:type="dcterms:W3CDTF">2022-07-14T12:25:45Z</dcterms:created>
  <dcterms:modified xsi:type="dcterms:W3CDTF">2022-07-15T01:20:38Z</dcterms:modified>
</cp:coreProperties>
</file>