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2" r:id="rId22"/>
    <p:sldId id="278" r:id="rId23"/>
    <p:sldId id="283" r:id="rId24"/>
    <p:sldId id="284" r:id="rId25"/>
    <p:sldId id="279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9" r:id="rId39"/>
    <p:sldId id="298" r:id="rId40"/>
    <p:sldId id="300" r:id="rId41"/>
    <p:sldId id="301" r:id="rId42"/>
    <p:sldId id="296" r:id="rId43"/>
    <p:sldId id="302" r:id="rId44"/>
    <p:sldId id="303" r:id="rId45"/>
    <p:sldId id="304" r:id="rId46"/>
    <p:sldId id="305" r:id="rId47"/>
    <p:sldId id="306" r:id="rId48"/>
    <p:sldId id="308" r:id="rId49"/>
    <p:sldId id="310" r:id="rId50"/>
    <p:sldId id="280" r:id="rId51"/>
    <p:sldId id="281" r:id="rId52"/>
    <p:sldId id="307" r:id="rId53"/>
    <p:sldId id="311" r:id="rId54"/>
    <p:sldId id="313" r:id="rId55"/>
    <p:sldId id="314" r:id="rId56"/>
    <p:sldId id="312" r:id="rId57"/>
    <p:sldId id="315" r:id="rId58"/>
    <p:sldId id="316" r:id="rId59"/>
    <p:sldId id="31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0" units="cm"/>
        </inkml:traceFormat>
        <inkml:channelProperties>
          <inkml:channelProperty channel="X" name="resolution" value="139.53488" units="1/cm"/>
          <inkml:channelProperty channel="Y" name="resolution" value="69.94819" units="1/cm"/>
        </inkml:channelProperties>
      </inkml:inkSource>
      <inkml:timestamp xml:id="ts0" timeString="2022-07-13T03:51:07.60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11817 7264,'0'28,"0"0,0 29,0-29,-29 57,29-57,-28 57,28 28,0 28,-28 57,28-57,0 1,0-86,0 29,0-57,0 57,0-57,0 1,0-1</inkml:trace>
  <inkml:trace contextRef="#ctx0" brushRef="#br0" timeOffset="2351.6357">11845 7377,'56'28,"-27"-28,-29 28,28-28,0 0,0 0,29 0,0 0,27 28,58-28,-114 0,85 0,170 0,-1 0,58 0,-58 0,-112 0,28 0,-57 0,-56 0,28 0,57 0,-29 0,113 0,-112 0,56-28,-85 0,28 28,-28-28,-56-1,-1 29,29 0,0 0,56 0,-56 0,28 0,-28 0,-29 0,-27 0,-1 0,0 0,29 0,-29 0,-28 29,0-1,0 0,0 0,0 1,0-1,0 0,0 1,0-1,0 0,0 0,0 1,0 27,-28-28,28 1,0-1,0 0,0 29,-57-57,57 28,0 0,0 1,-28 27,0 29,28-57,-29-28,1 28,28 29,0-29,-28 29,28-29,-57-28,57 28,-28-28,28 28,-28-28,0 0,-1 0,-27 0,-29 0,-85-28,-56 28,-56-28,197 28,-141 0,56 0,-113 0,29 0,28 0,84 0,-56-28,85 28,57 0,-29 0,28 0,-27 0,-1 0,0 0,29 0,-1 0,-28 0,29 0,-1 0,29 0,-57 0,57 0,-29 0,29-57,-29 57,29 0,-57 28,29-28,-57 29,56-29,-28 28,1-28,55 28,-27-28,-1 28,-28-28,29 0,-1 0,29 0,-28 0,27 0,1 0,0 0</inkml:trace>
  <inkml:trace contextRef="#ctx0" brushRef="#br0" timeOffset="4106.5826">12806 7970,'28'0,"-28"-28,0 0,29 28,-1 0,-28-29,0 1,0 0,0-29,0 29,0 0,0 0,-28 28,-1 0,1 0,0 0,-1 0,1 28,0-28,28 28,-28 29,-1-57,29 28,0 0,0 0,0 1,0-1,0 0,0 1,0-1,0 0,0 0,29-28,-29 57,28-57,-28 28,28-28,0 28,1 1,-1-29,0 0,1 0,-1 0,0 0,0 0,1 0</inkml:trace>
  <inkml:trace contextRef="#ctx0" brushRef="#br0" timeOffset="6310.6099">13315 7970,'28'29,"-28"-1,0 0,0 0,0 1,0-1,0 0,28-28,1 0,-29-28,28 0,-28-1,28 29,-28-28,0 0,0 0,0-1,28 1,-28 0,0-1,57 1,-57 0,0 0,28 28,-28-29,29 29,-29 29,0-1,28-28,0 28,-28 0,0 1,0-1,0 0,0 1,0-1,0 0,0 0,0 1,0-1,0 0,0 0,28-28,29 0,-57-28,28 0,-28 0,0-1,0 1,0 0,0 0,0-1,0 1,0 0,0-1,28 1,-28 0,29 28,-29 28,0 0,0 1,0-1,0 0,0 1,0-1,0 0,0 0,0 1,0-1,0 0,0 0</inkml:trace>
  <inkml:trace contextRef="#ctx0" brushRef="#br0" timeOffset="8191.536">14333 7772,'0'29,"0"27,0 29,-29 0,29 0,0-1,0-27,0-1,-28 1,28-29,0 29,0-29,0 0,0-56,0 0,0-29,0 29,0-29,0 29,0-28,0 27,0 1,0 0,0 0,0-1,0 1,0-28,0 27,0 1,0 0,28-1,-28 1,29 0,-29 0,0-1,28 1,0 28,0 0,1 0,-1 0,0 0,0 0,-28 28,29-28,-29 29,0-1,0 28,0 1,-29-29,-27-28,56 29,0-1,-28 0,-1 0,1-28,0 29,0-29,-1 0,29 28,-28-28,0 0,-1 0,1 0,0 0,-29 0</inkml:trace>
  <inkml:trace contextRef="#ctx0" brushRef="#br0" timeOffset="10065.3079">13626 8366,'0'28,"0"29,0-29,0 29,0-1,0 29,0 0,0 28,0-57,0 29,0 56,-28-56,28 85,-29-57,29 28,0-84,0-29,-28 28,28 1,0-29,0 0,0 1,0-1</inkml:trace>
  <inkml:trace contextRef="#ctx0" brushRef="#br0" timeOffset="11234.7101">13400 9779,'28'0,"-28"28,28 1,29 27,-29 1,0-29,-28 0,0 1,57-29,-57 28,28 0,0 0,1-28,-29 29,28-29,0 0,0 0,1-29,-29 1,0 0,28 0,-28-1,0-27,28 27,1 1,-29 0,28 0,-28-1,56 1,-27 0,-29 0,28-1,0 29,-28-28,0 0,28 28,29 0,-29 0,0 0</inkml:trace>
  <inkml:trace contextRef="#ctx0" brushRef="#br0" timeOffset="12373.4876">13145 10203,'0'57,"0"27,0 29,-28 1,28-58,0 57,-28-56,28-29,0 0,0 29,-29-1,29 1,0-29,0 0,0 1,0 27,0-28,0 1,0-1,0 0,0 0</inkml:trace>
  <inkml:trace contextRef="#ctx0" brushRef="#br0" timeOffset="13252.6408">12947 10995,'29'0,"55"0,1 0,0 0,0 0,0 0,-29 0,1 0,-29 0,29 0</inkml:trace>
  <inkml:trace contextRef="#ctx0" brushRef="#br0" timeOffset="14576.1505">13682 11079,'29'0,"-29"-28,28 28,-28-28,0 0,0-1,0 1,0 0,0-1,-28 1,28 0,-29 28,1 0,0 0,28 28,0 0,-28 1,28-1,0 0,0 1,0-1,-29-28,29 28,0 0,0 1,0-1,0 0,0 0,0 1,0-1,0 0,0 0,0 1,29-29,-1 0,0 0,0-29,1 1,-1 28,-28-28,0 0,0-1</inkml:trace>
  <inkml:trace contextRef="#ctx0" brushRef="#br0" timeOffset="16369.7367">14361 10825,'-28'0,"-1"28,1 0,0-28,-1 0,-27 0,56 29,-57-29,29 28,0-28,0 28,-1 29,1-57,0 0,0 0,28 28,-29-28,29 28,-28 1,0-29,28 28,0 0,28-28,0 0,1 0,-1 0,0 0,0 0,1-28,-29 0,28 28,0-29,-28 1,28 28,-28-56,0 27,29 29,-29-28,0 0,56-1,-56 1,0 56,0 1,0-1,0 0,0 29,28-29,-28 0,29 1,-29-1,0 0,0 0,0 1,28-29,0 0</inkml:trace>
  <inkml:trace contextRef="#ctx0" brushRef="#br0" timeOffset="18824.829">14926 10740,'-28'0,"28"28,-28-28,28 29,0-1,0 0,0 0,0 1,0-1,0 0,0 1,0-1,0 0,28-28,0 0,0 0,-28 28,29-28,-1 0,0 0,1-56,-1 56,0-57,0 29,1-29,-29 1,28 56,-28-57,0 29,0 0,0-29,0 29,0-28,0 27,0 1,0 0,0-1,0 1,0 0,0 0,-28-1,28 1,0 0,0 56,0 0,0 29,0 28,0-29,0 29,0-57,0 29,0-29,0 0,0 29,0-29,0 0,0 1,0-1,0 0,0 1,0-1,0 28,0-27,0-1,0 0,28-28,0 0,-28-28,0 0,28 28,-28-57,29 29,-29-29,0 1,0 27,0 1,28 0,-28 0,28 28,-28-29,29 29,-29 57,0-29,0 0,0 1,0-1,0 0,0 1,0-1,0 28,0-27,28-29,-28 28,28-28,0 0</inkml:trace>
  <inkml:trace contextRef="#ctx0" brushRef="#br0" timeOffset="20387.7712">15718 11023,'28'0,"-28"-28,28 28,-28-29,29 29,-1-28,0 0,-56 28,0 0,-1 0,1 0,0 0,28 28,0 0,0 1,0-1,0 0,0 0,0 1,0-1,0 28,0-27,0-1,0 0,0 0,0 1,28-29,0 0,1 0,-1-29,0 29,-28-28,0 0</inkml:trace>
  <inkml:trace contextRef="#ctx0" brushRef="#br0" timeOffset="21818.9373">16255 11023,'28'0,"-28"28,0 0,0 29,0-1,0-27,0-1,28 0,1 0,-1-28,-28-28,0 0,28 0,-28-57,28 85,-28-28,0-1,29 1,-29 0,0 0,28 28,-28-29,28 1,-28 0,29 28,-1 0,0 0</inkml:trace>
  <inkml:trace contextRef="#ctx0" brushRef="#br0" timeOffset="22964.7194">13965 11588,'-85'0,"-169"113,-142 113,0-28,57 0,226-142,-85 58,28-30,-56 86,57-85,27-29,58 86,-1-114,-28 28,84-27,1-29,-28 56,27 1,-55-29,55-28,1 28,0 0</inkml:trace>
  <inkml:trace contextRef="#ctx0" brushRef="#br0" timeOffset="24117.2009">10742 12860,'0'56,"-28"-56,28 29,-28-1,28 0,0 1,0 27,0-28,0 1,0-1,0 0,0 0,0 1,0-1,0 0,28-28,0 0,1 0,-1 0,0 0,0 0,1 0,-1 0,0 0,1 0,-1 0,0 0,0 0,29 0,-29 0,0 0,1 0,-1 0,0 0,-28 28</inkml:trace>
  <inkml:trace contextRef="#ctx0" brushRef="#br0" timeOffset="25178.648">13711 12040,'0'57,"-29"56,29 113,-28-169,0 84,28-28,-28-28,28 28,0-57,0 1,0-1,0-27,0-1,0 0,-29-28,29 28,0 1,0-1,0 28,29-27</inkml:trace>
  <inkml:trace contextRef="#ctx0" brushRef="#br0" timeOffset="26692.2983">13343 13199,'28'0,"1"0,-1 28,-28 1,56-29,-27 28,-29 0,28 0,29 1,-29-1,-28 0,28-28,0 0,1 0,-1 0,-28-28,0 0,0-1,0 1,0 0,0 0,0-1,28 29,-28-28,57-28,-57 27,0-27,56-1,1-56,-29 113,29-28,-1-29,-28 1,1 28,-1-1,-28 1</inkml:trace>
  <inkml:trace contextRef="#ctx0" brushRef="#br0" timeOffset="28230.7876">10120 13623,'0'57,"0"-29,0 28,-28 29,28-28,0 56,-28-28,28-57,0 0,0 57,0-57,0 0,-28 1,28-1,0 0,0 0,0 1,0-1</inkml:trace>
  <inkml:trace contextRef="#ctx0" brushRef="#br0" timeOffset="29042.5889">10007 13821,'0'28,"29"-28,-1 0,0 0,0 0,1 0,-1 0,0 0,1 0,-1 0,0 0,0 0,1 0,-29 28</inkml:trace>
  <inkml:trace contextRef="#ctx0" brushRef="#br0" timeOffset="30894.0854">10488 13764,'0'29,"0"-1,0 0,0 0,0 1,28-29,0 0,-28-29,0 1,0 0,0-29,0 29,0 0,0 0,0-1,0 1,0 0,0 0,0 56,0 0,0 0,0 1,0-1,0 0,0 0,0 1,29-1,-29 0,0 0,0 1,0-1,28-28,0 0,-28 28,29-28,-1 0,-28 29,28-29,0 0,1 0,-29-29</inkml:trace>
  <inkml:trace contextRef="#ctx0" brushRef="#br0" timeOffset="32190.1953">10771 13482,'0'28,"0"0,0 1,0-1,0 0,0 0,0 1,0-1,0 0,28-28,-28 28,28 1,-28-1,28 0,-28 0,0 1,0-1,0 0</inkml:trace>
  <inkml:trace contextRef="#ctx0" brushRef="#br0" timeOffset="34013.0706">11053 13651,'0'29,"0"-1,0 0,0 0,0 57,0-28,0-29,0 0,0 1,0-1,0 28,0-27,29-29,-29 28,0 0,0 0,0 29</inkml:trace>
  <inkml:trace contextRef="#ctx0" brushRef="#br0" timeOffset="36133.1678">10403 13736,'0'28,"0"1,0-1,0 0,0 0,0 1,28-29,1 0,-29 28,0 0,56-28,-28 0,1 0,-1 0,0 0,1 0,27 0,-56-28,0 0,0-1</inkml:trace>
  <inkml:trace contextRef="#ctx0" brushRef="#br0" timeOffset="38732.2865">14050 13821,'0'28,"0"29,0 28,0-29,0 1,0-29,0 57,0-1,0-55,0-1,0 0,0 0,0 1,0-1,0-56,0-1,0 1,0 0,0 0,0-57,0 57,0-1,0 1,0-28,0 27,0 1,0-28,0 27,0 1,0 0,0-1,0 1,28 28,0 0,1 0,-29-28,28 0,0-1,-28-27,85-1,-28 29,-1-28,-28-1,1 0,27 29,-28 28,-28 57,0-29,0 0,0 1,-56-29,56 28,0 0,0 0,-28 1,-1-1,1-28,0 28,0 0,28 1,-57-29,29 28,-1-28,29 56,-28-56,0 0,0 0,-1 0,1 0,28 29,0-1</inkml:trace>
  <inkml:trace contextRef="#ctx0" brushRef="#br0" timeOffset="40533.7898">15124 13425,'-28'0,"0"28,-1-28,29 29,-28-29,28 28,-28 0,-1-28,1 29,28-1,0 0,-28-28,28 28,0 1,0-1,0 0,28-28,-28 28,0 29,28-57,1 0,-29-28,28-1,0 29,29 0,-57-28,28 0,-28 0,28 28,-28-29,29 1,-29-28,0 27,0 1,28-29,-28 29,0 0,0 0,28 28,-28 28,28-28,-28 28,29 0,-29 1,0-1,28 0,0 1,1-1,-29 0,28-28,-28 28,56-28,-27 0</inkml:trace>
  <inkml:trace contextRef="#ctx0" brushRef="#br0" timeOffset="42074.7212">15576 13340,'0'29,"0"-1,0 0,0 0,0 1,0-1,0-56,29-1,-1-27,-28-1,0 29,0 0,0 0,28-1,-28 1,0 0,28 28,-28-28,29 28,-29-29,28 29,0 0,1 0,-29 29,0-1,0 0</inkml:trace>
  <inkml:trace contextRef="#ctx0" brushRef="#br0" timeOffset="43078.8712">15944 12521,'0'28,"0"0,0 57,28 28,-28-85,0 57,28 0,-28 28,0-85,0 29,29-1,-29 1,28-29,-28 0,0 1,0-1,28-28,-28 28,0 29</inkml:trace>
  <inkml:trace contextRef="#ctx0" brushRef="#br0" timeOffset="43965.3875">15887 13086,'29'0,"-1"0,57 0,56-28,-56-29,-57 57,29-28,27 0,-55 28,-1 0,0 0,1 0,-29-29,28-27,28 56,-56 28,0 0</inkml:trace>
  <inkml:trace contextRef="#ctx0" brushRef="#br0" timeOffset="48214.2795">11986 10457,'28'0,"1"0,27 0,1 0,141 0,-113 0,141 0,-28 0,-57 0,57 0,-170 0,85 0,0 0,29 0,55 0,-55 0,56 0,-114 0,114 0,-141 0,56 0,-28 0,-29 0,57 0,-28 0,0 29,-28-29,27 0,-55 0,-1 28,28-28,29 28,-28-28,28 0,28 29,-85-29,57 0,-57 0,29 0,27 0,1 28,0-28,0 28,0-28,-57 0,85 28,-57 1,-27-1,-1-28,0 28,29 0,-1-28,-27 0,-1 29,0-1,0 0,1-28,-29 28,0 1,0-1,0 0,0 29,0-29,0 0,0 1,0-1,-29 0,1 57,0 28,-29 0,29 28,-28-56,27 28,-27-28,27-57,1 29,28-29,-28-28,28 28,-28 1,28-1,-29-28,-55 28,27-28,-28 28,-84 1,27-1,-112-28,56 0,28 0,57 0,0 0,-56 0,-29 0,-85 0,0 0,85-28,-56 28,56-29,170 29,-85 0,0 0,0-28,-29 28,29 0,28 0,-56 0,28 0,28 0,57 0,-85 0,0 0,84 0,-55 0,-1-28,28 28,1-28,28 28,-1 0,-27 0,27-29,1 1,0 28,0-28,28-1,-29 29,1-28,28 0,-28 28,28-57,0 1,0 28,0-29,0 29,0 0,0-29,0 29,0 0,0-1,0-27,0 27,0-27,0 28,0-1,0-27,28-1,-28 1,28-1,1 1,-1 28,-28-29,0 0,28 29,0 0,1 0,-29-1,28 1,29-57,-29 29,28-1,29-28,0 29,-29-1,1 1,0-29,-1 57,-28 28,1 0,-1 0,0 0,0 0,-28 56,29-56,-29 29,0-1,0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7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8F186A7-2231-4759-94E0-FA04BD4C9C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4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0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9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7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1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4DE069-53E0-42BE-A4B6-14D37E2513CA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D3DC23-AD51-4A4F-8238-DF7365F6C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8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constraint on specialization is called the completeness (or </a:t>
            </a:r>
            <a:r>
              <a:rPr lang="en-US" dirty="0" err="1" smtClean="0"/>
              <a:t>totalness</a:t>
            </a:r>
            <a:r>
              <a:rPr lang="en-US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constraint, </a:t>
            </a:r>
          </a:p>
          <a:p>
            <a:r>
              <a:rPr lang="en-US" dirty="0" smtClean="0"/>
              <a:t>which may be total or partial. 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total specialization </a:t>
            </a:r>
            <a:r>
              <a:rPr lang="en-US" dirty="0" smtClean="0"/>
              <a:t>constraint specifies</a:t>
            </a:r>
            <a:endParaRPr lang="en-IN" dirty="0" smtClean="0"/>
          </a:p>
          <a:p>
            <a:r>
              <a:rPr lang="en-US" dirty="0" smtClean="0"/>
              <a:t>that every entity in the </a:t>
            </a:r>
            <a:r>
              <a:rPr lang="en-US" dirty="0" err="1" smtClean="0"/>
              <a:t>superclass</a:t>
            </a:r>
            <a:r>
              <a:rPr lang="en-US" dirty="0" smtClean="0"/>
              <a:t> must be a member of at least one subclass in the</a:t>
            </a:r>
            <a:endParaRPr lang="en-IN" dirty="0" smtClean="0"/>
          </a:p>
          <a:p>
            <a:r>
              <a:rPr lang="en-US" dirty="0" smtClean="0"/>
              <a:t>specialization.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partial </a:t>
            </a:r>
            <a:r>
              <a:rPr lang="en-US" u="sng" dirty="0" err="1" smtClean="0"/>
              <a:t>specialisation</a:t>
            </a:r>
            <a:r>
              <a:rPr lang="en-US" u="sng" dirty="0" smtClean="0"/>
              <a:t> </a:t>
            </a:r>
            <a:r>
              <a:rPr lang="en-US" dirty="0" smtClean="0"/>
              <a:t>which allows an entity not to belong to any of the subclasses.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Generalization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think of a </a:t>
            </a:r>
            <a:r>
              <a:rPr lang="en-IN" i="1" dirty="0" smtClean="0"/>
              <a:t>reverse process of abstraction in which we suppress the differences</a:t>
            </a:r>
          </a:p>
          <a:p>
            <a:r>
              <a:rPr lang="en-IN" dirty="0" smtClean="0"/>
              <a:t>among several entity types, identify their common features, and </a:t>
            </a:r>
            <a:r>
              <a:rPr lang="en-IN" b="1" dirty="0" smtClean="0"/>
              <a:t>generalize them</a:t>
            </a:r>
          </a:p>
          <a:p>
            <a:r>
              <a:rPr lang="en-IN" dirty="0" smtClean="0"/>
              <a:t>into a single </a:t>
            </a:r>
            <a:r>
              <a:rPr lang="en-IN" b="1" dirty="0" err="1" smtClean="0"/>
              <a:t>superclass</a:t>
            </a:r>
            <a:r>
              <a:rPr lang="en-IN" b="1" dirty="0" smtClean="0"/>
              <a:t> of which the original entity types are special subclasses.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4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 l="38653" t="18142" r="29575" b="52084"/>
          <a:stretch>
            <a:fillRect/>
          </a:stretch>
        </p:blipFill>
        <p:spPr bwMode="auto">
          <a:xfrm>
            <a:off x="1828801" y="685800"/>
            <a:ext cx="853284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27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Crow’s Foot model the representation of a parent child relationship is different.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place the </a:t>
            </a:r>
            <a:r>
              <a:rPr lang="en-IN" dirty="0" err="1"/>
              <a:t>supertype</a:t>
            </a:r>
            <a:r>
              <a:rPr lang="en-IN" dirty="0"/>
              <a:t> entity set above the subtype entity sets, and use a circle with a line beneath it to denote a </a:t>
            </a:r>
            <a:r>
              <a:rPr lang="en-IN" dirty="0" err="1"/>
              <a:t>supertype</a:t>
            </a:r>
            <a:r>
              <a:rPr lang="en-IN" dirty="0"/>
              <a:t>-subtype relationship.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use a solid line to represent an ID-dependent subtype entity, since each subtype is ID-dependent on the </a:t>
            </a:r>
            <a:r>
              <a:rPr lang="en-IN" dirty="0" err="1"/>
              <a:t>supertype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two types of sub Entities: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Inclusive:</a:t>
            </a:r>
            <a:r>
              <a:rPr lang="en-IN" dirty="0" smtClean="0"/>
              <a:t> The absence of an “X” in the circle denotes “inclusive” i.e., the </a:t>
            </a:r>
            <a:r>
              <a:rPr lang="en-IN" dirty="0" err="1" smtClean="0"/>
              <a:t>supertype</a:t>
            </a:r>
            <a:r>
              <a:rPr lang="en-IN" dirty="0" smtClean="0"/>
              <a:t> can relate to any of the subtypes. For example, a teacher can be either a full time teacher or part time teacher or both.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2438401" y="457200"/>
          <a:ext cx="758128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3" imgW="4123944" imgH="2932176" progId="">
                  <p:embed/>
                </p:oleObj>
              </mc:Choice>
              <mc:Fallback>
                <p:oleObj r:id="rId3" imgW="4123944" imgH="29321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57200"/>
                        <a:ext cx="7581283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2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Exclusive: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“X” in the circle denotes “exclusive” i.e., the </a:t>
            </a:r>
            <a:r>
              <a:rPr lang="en-IN" dirty="0" err="1"/>
              <a:t>supertype</a:t>
            </a:r>
            <a:r>
              <a:rPr lang="en-IN" dirty="0"/>
              <a:t> is “related” to at most one subtype.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 particular shape can be any one of the Circle, Triangle or Rectangle. </a:t>
            </a:r>
            <a:endParaRPr lang="en-IN" dirty="0" smtClean="0"/>
          </a:p>
          <a:p>
            <a:r>
              <a:rPr lang="en-IN" dirty="0" smtClean="0"/>
              <a:t>Similarly </a:t>
            </a:r>
            <a:r>
              <a:rPr lang="en-IN" dirty="0"/>
              <a:t>an Account can be either a Savings or </a:t>
            </a:r>
            <a:r>
              <a:rPr lang="en-IN" dirty="0" err="1"/>
              <a:t>Credit_Card</a:t>
            </a:r>
            <a:r>
              <a:rPr lang="en-IN" dirty="0"/>
              <a:t> or </a:t>
            </a:r>
            <a:r>
              <a:rPr lang="en-IN" dirty="0" err="1"/>
              <a:t>Fixed_Deposit</a:t>
            </a:r>
            <a:r>
              <a:rPr lang="en-IN" dirty="0"/>
              <a:t> or Loan Account.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particular Account Number cannot belong to more than one types of Account.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981200" y="381000"/>
          <a:ext cx="78486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3" imgW="5212080" imgH="2810256" progId="">
                  <p:embed/>
                </p:oleObj>
              </mc:Choice>
              <mc:Fallback>
                <p:oleObj r:id="rId3" imgW="5212080" imgH="28102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"/>
                        <a:ext cx="7848600" cy="586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/>
              <a:t>A class can inherit another class, which means that it includes all the members, public and private, of the original class,</a:t>
            </a:r>
          </a:p>
          <a:p>
            <a:pPr>
              <a:lnSpc>
                <a:spcPct val="80000"/>
              </a:lnSpc>
            </a:pPr>
            <a:r>
              <a:rPr lang="en-US" sz="2600"/>
              <a:t>plus the additional members that it defines.</a:t>
            </a:r>
          </a:p>
          <a:p>
            <a:pPr>
              <a:lnSpc>
                <a:spcPct val="80000"/>
              </a:lnSpc>
            </a:pPr>
            <a:r>
              <a:rPr lang="en-US" sz="2600"/>
              <a:t>The original class is called the </a:t>
            </a:r>
            <a:r>
              <a:rPr lang="en-US" sz="2600" i="1"/>
              <a:t>base class</a:t>
            </a:r>
            <a:r>
              <a:rPr lang="en-US" sz="2600"/>
              <a:t> and the new class is called the</a:t>
            </a:r>
            <a:r>
              <a:rPr lang="en-US" sz="2600" i="1"/>
              <a:t> derived class</a:t>
            </a:r>
            <a:r>
              <a:rPr lang="en-US" sz="2600"/>
              <a:t>. </a:t>
            </a:r>
          </a:p>
          <a:p>
            <a:pPr>
              <a:lnSpc>
                <a:spcPct val="80000"/>
              </a:lnSpc>
            </a:pPr>
            <a:r>
              <a:rPr lang="en-US" sz="2600"/>
              <a:t>we create a derived class to represent something that is a more specialized kind of the base class.</a:t>
            </a:r>
          </a:p>
          <a:p>
            <a:pPr>
              <a:lnSpc>
                <a:spcPct val="80000"/>
              </a:lnSpc>
            </a:pPr>
            <a:r>
              <a:rPr lang="en-US" sz="2600"/>
              <a:t>For example, we could define a class Cat that inherits from Animal. </a:t>
            </a:r>
          </a:p>
          <a:p>
            <a:pPr>
              <a:lnSpc>
                <a:spcPct val="80000"/>
              </a:lnSpc>
            </a:pPr>
            <a:r>
              <a:rPr lang="en-US" sz="2600"/>
              <a:t>A Cat can do everything an Animal can do, plus it can perform one additional unique action. </a:t>
            </a:r>
          </a:p>
        </p:txBody>
      </p:sp>
    </p:spTree>
    <p:extLst>
      <p:ext uri="{BB962C8B-B14F-4D97-AF65-F5344CB8AC3E}">
        <p14:creationId xmlns:p14="http://schemas.microsoft.com/office/powerpoint/2010/main" val="36645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inheritence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Single Inheritence:only one base class,one derived class</a:t>
            </a:r>
          </a:p>
          <a:p>
            <a:pPr>
              <a:lnSpc>
                <a:spcPct val="90000"/>
              </a:lnSpc>
            </a:pPr>
            <a:r>
              <a:rPr lang="en-US"/>
              <a:t>Hierarchial Inheritence:one base class,multiple derived classes</a:t>
            </a:r>
          </a:p>
          <a:p>
            <a:pPr>
              <a:lnSpc>
                <a:spcPct val="90000"/>
              </a:lnSpc>
            </a:pPr>
            <a:r>
              <a:rPr lang="en-US"/>
              <a:t>Multilevel Inheritence:derived classes again become base classes of derived classes</a:t>
            </a:r>
          </a:p>
          <a:p>
            <a:pPr>
              <a:lnSpc>
                <a:spcPct val="90000"/>
              </a:lnSpc>
            </a:pPr>
            <a:r>
              <a:rPr lang="en-US"/>
              <a:t>Multiple Inheritence:multiple base classes</a:t>
            </a:r>
          </a:p>
          <a:p>
            <a:pPr>
              <a:lnSpc>
                <a:spcPct val="90000"/>
              </a:lnSpc>
            </a:pPr>
            <a:r>
              <a:rPr lang="en-US"/>
              <a:t>Containment Inheritence:one class is contained in another class</a:t>
            </a:r>
          </a:p>
        </p:txBody>
      </p:sp>
    </p:spTree>
    <p:extLst>
      <p:ext uri="{BB962C8B-B14F-4D97-AF65-F5344CB8AC3E}">
        <p14:creationId xmlns:p14="http://schemas.microsoft.com/office/powerpoint/2010/main" val="16452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Is-A relationship Specialisation: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/>
              <a:t>illustrate the concept we can consider an Account which can be of various types like “Savings”, ”Credit card”, ”Fixed Deposit” and ”Loan”. 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process is depicted by a triangle component </a:t>
            </a:r>
            <a:r>
              <a:rPr lang="en-IN" dirty="0" smtClean="0"/>
              <a:t>labelled ISA</a:t>
            </a:r>
            <a:r>
              <a:rPr lang="en-IN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attributes of the parent Entity set “Account” is inherited by the child sub Entities and is common to all the Entities “Savings”, ”</a:t>
            </a:r>
            <a:r>
              <a:rPr lang="en-IN" dirty="0" err="1"/>
              <a:t>Credit_card</a:t>
            </a:r>
            <a:r>
              <a:rPr lang="en-IN" dirty="0"/>
              <a:t>”, ”</a:t>
            </a:r>
            <a:r>
              <a:rPr lang="en-IN" dirty="0" err="1"/>
              <a:t>Fixed_Deposit</a:t>
            </a:r>
            <a:r>
              <a:rPr lang="en-IN" dirty="0"/>
              <a:t>” and “Loan</a:t>
            </a:r>
            <a:r>
              <a:rPr lang="en-IN" dirty="0" smtClean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/>
              <a:t>But besides these general attributes, each sub entity has some specialized attributes which distinguishes that Entity from the others.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Inheritence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class stud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roll=1;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age=20;</a:t>
            </a:r>
          </a:p>
          <a:p>
            <a:r>
              <a:rPr lang="en-US" sz="2200" dirty="0"/>
              <a:t>String name="</a:t>
            </a:r>
            <a:r>
              <a:rPr lang="en-US" sz="2200" dirty="0" err="1"/>
              <a:t>Sunami</a:t>
            </a:r>
            <a:r>
              <a:rPr lang="en-US" sz="2200" dirty="0"/>
              <a:t>";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class </a:t>
            </a:r>
            <a:r>
              <a:rPr lang="en-US" sz="2200" dirty="0" err="1"/>
              <a:t>phys_stud</a:t>
            </a:r>
            <a:r>
              <a:rPr lang="en-US" sz="2200" dirty="0"/>
              <a:t> extends stud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float height=5.6f;</a:t>
            </a:r>
          </a:p>
          <a:p>
            <a:r>
              <a:rPr lang="en-US" sz="2200" dirty="0"/>
              <a:t>float weight=(float)60.4;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391400" y="2286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391400" y="3738564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0772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4805779" cy="4530725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stud_base_main</a:t>
            </a:r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 err="1"/>
              <a:t>phys_stud</a:t>
            </a:r>
            <a:r>
              <a:rPr lang="en-IN" dirty="0"/>
              <a:t> p=new </a:t>
            </a:r>
            <a:r>
              <a:rPr lang="en-IN" dirty="0" err="1"/>
              <a:t>phys_stud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("roll:"+</a:t>
            </a:r>
            <a:r>
              <a:rPr lang="en-IN" dirty="0" err="1"/>
              <a:t>p.roll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("age:"+</a:t>
            </a:r>
            <a:r>
              <a:rPr lang="en-IN" dirty="0" err="1"/>
              <a:t>p.age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("name:"+p.name);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("height:"+</a:t>
            </a:r>
            <a:r>
              <a:rPr lang="en-IN" dirty="0" err="1"/>
              <a:t>p.height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("weight:"+</a:t>
            </a:r>
            <a:r>
              <a:rPr lang="en-IN" dirty="0" err="1"/>
              <a:t>p.weight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30" y="1879600"/>
            <a:ext cx="582967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Hierarchial Inheritence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1164456"/>
            <a:ext cx="4038600" cy="50641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 class Shape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int</a:t>
            </a:r>
            <a:r>
              <a:rPr lang="en-US" sz="1600" dirty="0"/>
              <a:t> id=1;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name="Shape";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class Circle  extends Shape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radius=4;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void </a:t>
            </a:r>
            <a:r>
              <a:rPr lang="en-US" sz="1600" dirty="0" err="1"/>
              <a:t>areacirc</a:t>
            </a:r>
            <a:r>
              <a:rPr lang="en-US" sz="1600" dirty="0"/>
              <a:t>(){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System.out.println</a:t>
            </a:r>
            <a:r>
              <a:rPr lang="en-US" sz="1600" dirty="0"/>
              <a:t>("area circle:"+3.142*radius*radius);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</p:txBody>
      </p:sp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6460725" y="1008356"/>
            <a:ext cx="4572000" cy="2433638"/>
            <a:chOff x="2640" y="1200"/>
            <a:chExt cx="2880" cy="1533"/>
          </a:xfrm>
        </p:grpSpPr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504" y="1200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shape</a:t>
              </a:r>
              <a:endParaRPr lang="en-US" dirty="0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4608" y="2496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square</a:t>
              </a:r>
              <a:endParaRPr lang="en-US" dirty="0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648" y="2496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2640" y="2496"/>
              <a:ext cx="91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circle</a:t>
              </a:r>
              <a:endParaRPr lang="en-US" dirty="0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2880" y="177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2880" y="17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3936" y="14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5232" y="177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53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1600201"/>
            <a:ext cx="7149483" cy="4530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class Rectangle  extends Shape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l=10,b=20;</a:t>
            </a:r>
          </a:p>
          <a:p>
            <a:r>
              <a:rPr lang="en-IN" dirty="0"/>
              <a:t>void </a:t>
            </a:r>
            <a:r>
              <a:rPr lang="en-IN" dirty="0" err="1"/>
              <a:t>arearec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("area rectangle:"+(l*b));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</a:t>
            </a:r>
            <a:r>
              <a:rPr lang="en-IN" dirty="0" err="1"/>
              <a:t>perirec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("perimeter </a:t>
            </a:r>
            <a:r>
              <a:rPr lang="en-IN" dirty="0" err="1"/>
              <a:t>recatngle</a:t>
            </a:r>
            <a:r>
              <a:rPr lang="en-IN" dirty="0"/>
              <a:t>:"+2*(</a:t>
            </a:r>
            <a:r>
              <a:rPr lang="en-IN" dirty="0" err="1"/>
              <a:t>l+b</a:t>
            </a:r>
            <a:r>
              <a:rPr lang="en-IN" dirty="0"/>
              <a:t>));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0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4344140" cy="4418859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class Square extends Rectangle</a:t>
            </a:r>
          </a:p>
          <a:p>
            <a:r>
              <a:rPr lang="en-IN" dirty="0" smtClean="0"/>
              <a:t>{    </a:t>
            </a:r>
            <a:r>
              <a:rPr lang="en-IN" dirty="0" err="1"/>
              <a:t>int</a:t>
            </a:r>
            <a:r>
              <a:rPr lang="en-IN" dirty="0"/>
              <a:t> side;</a:t>
            </a:r>
          </a:p>
          <a:p>
            <a:r>
              <a:rPr lang="en-IN" dirty="0"/>
              <a:t>void </a:t>
            </a:r>
            <a:r>
              <a:rPr lang="en-IN" dirty="0" err="1"/>
              <a:t>areasqr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("area square:"+(side*side));</a:t>
            </a:r>
          </a:p>
          <a:p>
            <a:r>
              <a:rPr lang="en-IN" dirty="0" smtClean="0"/>
              <a:t>}}</a:t>
            </a:r>
            <a:endParaRPr lang="en-IN" dirty="0"/>
          </a:p>
          <a:p>
            <a:r>
              <a:rPr lang="en-IN" dirty="0" smtClean="0"/>
              <a:t>class </a:t>
            </a:r>
            <a:r>
              <a:rPr lang="en-IN" dirty="0" err="1"/>
              <a:t>area_base_main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smtClean="0"/>
              <a:t>Rectangle </a:t>
            </a:r>
            <a:r>
              <a:rPr lang="en-IN" dirty="0"/>
              <a:t>r=new Rectangle();</a:t>
            </a:r>
          </a:p>
          <a:p>
            <a:r>
              <a:rPr lang="en-IN" dirty="0" err="1"/>
              <a:t>r.arearec</a:t>
            </a:r>
            <a:r>
              <a:rPr lang="en-IN" dirty="0"/>
              <a:t>();</a:t>
            </a:r>
          </a:p>
          <a:p>
            <a:r>
              <a:rPr lang="en-IN" dirty="0" err="1"/>
              <a:t>r.perirec</a:t>
            </a:r>
            <a:r>
              <a:rPr lang="en-IN" dirty="0"/>
              <a:t>();</a:t>
            </a:r>
          </a:p>
          <a:p>
            <a:r>
              <a:rPr lang="en-IN" dirty="0"/>
              <a:t>Circle c=new Circle();</a:t>
            </a:r>
          </a:p>
          <a:p>
            <a:r>
              <a:rPr lang="en-IN" dirty="0" err="1"/>
              <a:t>c.areacirc</a:t>
            </a:r>
            <a:r>
              <a:rPr lang="en-IN" dirty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87" y="1698309"/>
            <a:ext cx="7129901" cy="28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Inheritence</a:t>
            </a: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34501" y="1242874"/>
            <a:ext cx="5947299" cy="48880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class employee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empid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name;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</a:t>
            </a:r>
            <a:r>
              <a:rPr lang="en-US" sz="1600" dirty="0" err="1"/>
              <a:t>addr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class teacher extends employee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qualification;</a:t>
            </a:r>
          </a:p>
          <a:p>
            <a:pPr>
              <a:lnSpc>
                <a:spcPct val="8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String subject;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}</a:t>
            </a:r>
            <a:endParaRPr lang="en-US" sz="1600" dirty="0"/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7543801" y="2209800"/>
            <a:ext cx="1006475" cy="2667000"/>
            <a:chOff x="3792" y="1392"/>
            <a:chExt cx="634" cy="1680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792" y="1392"/>
              <a:ext cx="63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792" y="2067"/>
              <a:ext cx="63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792" y="2835"/>
              <a:ext cx="63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4080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02520" y="2615040"/>
              <a:ext cx="2432880" cy="2594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3160" y="2605680"/>
                <a:ext cx="2451600" cy="26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5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396" y="1839898"/>
            <a:ext cx="5384800" cy="4530725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full_time_teacher</a:t>
            </a:r>
            <a:r>
              <a:rPr lang="en-US" dirty="0"/>
              <a:t> extends teacher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long salary;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part_time_teacher</a:t>
            </a:r>
            <a:r>
              <a:rPr lang="en-US" dirty="0"/>
              <a:t> extends teacher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clock_hrs;0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pay_clock_hrs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10" y="1480969"/>
            <a:ext cx="5772381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subclass (child class) has the same method as declared in the parent class, it is known as method overriding in Java.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/>
              <a:t>other words, If a subclass provides the specific implementation of the method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that </a:t>
            </a:r>
            <a:r>
              <a:rPr lang="en-US" sz="2400" dirty="0"/>
              <a:t>has been declared by one of its parent class, it is known as method overriding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Method overriding is one of the way by which java achieve Run Time Polymorphism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version of a method that is executed will be determined by the object that is used to invoke it.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Java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method must have the same name as in the parent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method must have the same parameter as in the parent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There must be an IS-A relationship (inheritance).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69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State the difference between method overriding and method overloading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83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1752600" y="533400"/>
          <a:ext cx="8534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3" imgW="5492496" imgH="3398520" progId="">
                  <p:embed/>
                </p:oleObj>
              </mc:Choice>
              <mc:Fallback>
                <p:oleObj r:id="rId3" imgW="5492496" imgH="3398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853440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employee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</a:t>
            </a:r>
            <a:r>
              <a:rPr lang="en-IN" dirty="0" smtClean="0"/>
              <a:t>employee{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empid</a:t>
            </a:r>
            <a:r>
              <a:rPr lang="en-IN" dirty="0"/>
              <a:t>;</a:t>
            </a:r>
          </a:p>
          <a:p>
            <a:r>
              <a:rPr lang="en-IN" dirty="0"/>
              <a:t>String name;</a:t>
            </a:r>
          </a:p>
          <a:p>
            <a:r>
              <a:rPr lang="en-IN" dirty="0"/>
              <a:t>String </a:t>
            </a:r>
            <a:r>
              <a:rPr lang="en-IN" dirty="0" err="1"/>
              <a:t>addr</a:t>
            </a:r>
            <a:r>
              <a:rPr lang="en-IN" dirty="0"/>
              <a:t>;</a:t>
            </a:r>
          </a:p>
          <a:p>
            <a:r>
              <a:rPr lang="en-IN" dirty="0" smtClean="0"/>
              <a:t>employee</a:t>
            </a:r>
            <a:r>
              <a:rPr lang="en-IN" dirty="0"/>
              <a:t>(){</a:t>
            </a:r>
          </a:p>
          <a:p>
            <a:r>
              <a:rPr lang="en-IN" dirty="0" err="1" smtClean="0"/>
              <a:t>empid</a:t>
            </a:r>
            <a:r>
              <a:rPr lang="en-IN" dirty="0" smtClean="0"/>
              <a:t>=1001</a:t>
            </a:r>
            <a:r>
              <a:rPr lang="en-IN" dirty="0"/>
              <a:t>;</a:t>
            </a:r>
          </a:p>
          <a:p>
            <a:r>
              <a:rPr lang="en-IN" dirty="0"/>
              <a:t>name="</a:t>
            </a:r>
            <a:r>
              <a:rPr lang="en-IN" dirty="0" err="1"/>
              <a:t>rajashree</a:t>
            </a:r>
            <a:r>
              <a:rPr lang="en-IN" dirty="0"/>
              <a:t>";</a:t>
            </a:r>
          </a:p>
          <a:p>
            <a:r>
              <a:rPr lang="en-IN" dirty="0" err="1"/>
              <a:t>addr</a:t>
            </a:r>
            <a:r>
              <a:rPr lang="en-IN" dirty="0"/>
              <a:t>="</a:t>
            </a:r>
            <a:r>
              <a:rPr lang="en-IN" dirty="0" err="1"/>
              <a:t>goregaon</a:t>
            </a:r>
            <a:r>
              <a:rPr lang="en-IN" dirty="0"/>
              <a:t>";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public void display(){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empid</a:t>
            </a:r>
            <a:r>
              <a:rPr lang="en-IN" dirty="0"/>
              <a:t>:"+</a:t>
            </a:r>
            <a:r>
              <a:rPr lang="en-IN" dirty="0" err="1"/>
              <a:t>empid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("name:"+name);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addr</a:t>
            </a:r>
            <a:r>
              <a:rPr lang="en-IN" dirty="0"/>
              <a:t>:"+</a:t>
            </a:r>
            <a:r>
              <a:rPr lang="en-IN" dirty="0" err="1"/>
              <a:t>addr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8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class teacher with overridden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class teacher extends employee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String qualification;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exp</a:t>
            </a:r>
            <a:r>
              <a:rPr lang="en-IN" dirty="0"/>
              <a:t>;</a:t>
            </a:r>
          </a:p>
          <a:p>
            <a:r>
              <a:rPr lang="en-IN" dirty="0"/>
              <a:t>String subject;</a:t>
            </a:r>
          </a:p>
          <a:p>
            <a:r>
              <a:rPr lang="en-IN" dirty="0" smtClean="0"/>
              <a:t>teacher</a:t>
            </a:r>
            <a:r>
              <a:rPr lang="en-IN" dirty="0"/>
              <a:t>(){</a:t>
            </a:r>
          </a:p>
          <a:p>
            <a:r>
              <a:rPr lang="en-IN" dirty="0"/>
              <a:t>qualification="MBA";</a:t>
            </a:r>
          </a:p>
          <a:p>
            <a:r>
              <a:rPr lang="en-IN" dirty="0" err="1"/>
              <a:t>exp</a:t>
            </a:r>
            <a:r>
              <a:rPr lang="en-IN" dirty="0"/>
              <a:t>=5;</a:t>
            </a:r>
          </a:p>
          <a:p>
            <a:r>
              <a:rPr lang="en-IN" dirty="0"/>
              <a:t>subject="Computer science";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public void display(){</a:t>
            </a:r>
          </a:p>
          <a:p>
            <a:r>
              <a:rPr lang="en-IN" dirty="0" err="1"/>
              <a:t>super.display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("qualification:"+qualification);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exp</a:t>
            </a:r>
            <a:r>
              <a:rPr lang="en-IN" dirty="0"/>
              <a:t>:"+</a:t>
            </a:r>
            <a:r>
              <a:rPr lang="en-IN" dirty="0" err="1"/>
              <a:t>exp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("subject:"+subject);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7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class </a:t>
            </a:r>
            <a:r>
              <a:rPr lang="en-US" dirty="0" err="1" smtClean="0"/>
              <a:t>full_time_teacher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</a:t>
            </a:r>
            <a:r>
              <a:rPr lang="en-IN" dirty="0" err="1"/>
              <a:t>full_time_teacher</a:t>
            </a:r>
            <a:r>
              <a:rPr lang="en-IN" dirty="0"/>
              <a:t> extends teacher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long salary;</a:t>
            </a:r>
          </a:p>
          <a:p>
            <a:endParaRPr lang="en-IN" dirty="0"/>
          </a:p>
          <a:p>
            <a:r>
              <a:rPr lang="en-IN" dirty="0" err="1"/>
              <a:t>full_time_teacher</a:t>
            </a:r>
            <a:r>
              <a:rPr lang="en-IN" dirty="0"/>
              <a:t>(){</a:t>
            </a:r>
          </a:p>
          <a:p>
            <a:r>
              <a:rPr lang="en-IN" dirty="0"/>
              <a:t>salary=150000;</a:t>
            </a:r>
          </a:p>
          <a:p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public void display(){</a:t>
            </a:r>
          </a:p>
          <a:p>
            <a:r>
              <a:rPr lang="en-IN" dirty="0" err="1"/>
              <a:t>super.display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("qualification:"+qualification);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exp</a:t>
            </a:r>
            <a:r>
              <a:rPr lang="en-IN" dirty="0"/>
              <a:t>:"+</a:t>
            </a:r>
            <a:r>
              <a:rPr lang="en-IN" dirty="0" err="1"/>
              <a:t>exp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("subject:"+subject);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1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class </a:t>
            </a:r>
            <a:r>
              <a:rPr lang="en-US" dirty="0" err="1" smtClean="0"/>
              <a:t>part_time_teacher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class </a:t>
            </a:r>
            <a:r>
              <a:rPr lang="en-IN" dirty="0" err="1"/>
              <a:t>part_time_teacher</a:t>
            </a:r>
            <a:r>
              <a:rPr lang="en-IN" dirty="0"/>
              <a:t> extends teacher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clock_hrs</a:t>
            </a:r>
            <a:r>
              <a:rPr lang="en-IN" dirty="0"/>
              <a:t>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pay_clock_hrs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 err="1"/>
              <a:t>part_time_teacher</a:t>
            </a:r>
            <a:r>
              <a:rPr lang="en-IN" dirty="0"/>
              <a:t>(){</a:t>
            </a:r>
          </a:p>
          <a:p>
            <a:r>
              <a:rPr lang="en-IN" dirty="0" err="1"/>
              <a:t>clock_hrs</a:t>
            </a:r>
            <a:r>
              <a:rPr lang="en-IN" dirty="0"/>
              <a:t>=15;</a:t>
            </a:r>
          </a:p>
          <a:p>
            <a:r>
              <a:rPr lang="en-IN" dirty="0" err="1"/>
              <a:t>pay_clock_hrs</a:t>
            </a:r>
            <a:r>
              <a:rPr lang="en-IN" dirty="0"/>
              <a:t>=2000;</a:t>
            </a:r>
          </a:p>
          <a:p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public void display(){</a:t>
            </a:r>
          </a:p>
          <a:p>
            <a:r>
              <a:rPr lang="en-IN" dirty="0" err="1"/>
              <a:t>super.display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("no of hours:"+</a:t>
            </a:r>
            <a:r>
              <a:rPr lang="en-IN" dirty="0" err="1"/>
              <a:t>clock_hrs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pay_clock_hrs</a:t>
            </a:r>
            <a:r>
              <a:rPr lang="en-IN" dirty="0"/>
              <a:t>:"+</a:t>
            </a:r>
            <a:r>
              <a:rPr lang="en-IN" dirty="0" err="1"/>
              <a:t>pay_clock_hrs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5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multilevel_override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("**part time teacher**");</a:t>
            </a:r>
          </a:p>
          <a:p>
            <a:r>
              <a:rPr lang="en-IN" dirty="0" err="1"/>
              <a:t>part_time_teacher</a:t>
            </a:r>
            <a:r>
              <a:rPr lang="en-IN" dirty="0"/>
              <a:t> t1=new </a:t>
            </a:r>
            <a:r>
              <a:rPr lang="en-IN" dirty="0" err="1"/>
              <a:t>part_time_teacher</a:t>
            </a:r>
            <a:r>
              <a:rPr lang="en-IN" dirty="0"/>
              <a:t>();</a:t>
            </a:r>
          </a:p>
          <a:p>
            <a:r>
              <a:rPr lang="en-IN" dirty="0"/>
              <a:t>t1.display();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("**full time teacher**");</a:t>
            </a:r>
          </a:p>
          <a:p>
            <a:r>
              <a:rPr lang="en-IN" dirty="0" err="1"/>
              <a:t>full_time_teacher</a:t>
            </a:r>
            <a:r>
              <a:rPr lang="en-IN" dirty="0"/>
              <a:t> f1=new </a:t>
            </a:r>
            <a:r>
              <a:rPr lang="en-IN" dirty="0" err="1"/>
              <a:t>full_time_teacher</a:t>
            </a:r>
            <a:r>
              <a:rPr lang="en-IN" dirty="0"/>
              <a:t>();</a:t>
            </a:r>
          </a:p>
          <a:p>
            <a:r>
              <a:rPr lang="en-IN" dirty="0"/>
              <a:t>f1.display();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2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1" y="1825942"/>
            <a:ext cx="5489951" cy="43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super keyword in java is a reference variable that is used to refer parent class objects. 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keyword “super” came into the picture with the concept of Inheritance. </a:t>
            </a:r>
            <a:endParaRPr lang="en-US" sz="2800" dirty="0" smtClean="0"/>
          </a:p>
          <a:p>
            <a:r>
              <a:rPr lang="en-US" sz="2800" dirty="0"/>
              <a:t>1. Use of super with variables: </a:t>
            </a:r>
            <a:endParaRPr lang="en-US" sz="2800" dirty="0" smtClean="0"/>
          </a:p>
          <a:p>
            <a:r>
              <a:rPr lang="en-US" sz="2800" dirty="0"/>
              <a:t>2. Use of super with methods: </a:t>
            </a:r>
            <a:endParaRPr lang="en-US" sz="2800" dirty="0" smtClean="0"/>
          </a:p>
          <a:p>
            <a:r>
              <a:rPr lang="en-US" sz="2800" dirty="0"/>
              <a:t>3. Use of super with constructors: super keyword can also be used to access the parent class constructor.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13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Constructor </a:t>
            </a:r>
            <a:r>
              <a:rPr lang="en-US" sz="2400" dirty="0"/>
              <a:t>chaining is the process of calling one constructor from another constructor with respect to current object.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One </a:t>
            </a:r>
            <a:r>
              <a:rPr lang="en-US" sz="2400" dirty="0"/>
              <a:t>of the main use of constructor chaining is to avoid duplicate codes while having multiple constructor (by means of constructor overloading) and make code more readable.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From </a:t>
            </a:r>
            <a:r>
              <a:rPr lang="en-US" sz="2400" dirty="0"/>
              <a:t>base class: by using super() keyword to call the constructor from the base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Constructor chaining occurs through inheritance.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sub-class constructor’s task is to call super class’s constructor first.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0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class employee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empid</a:t>
            </a:r>
            <a:r>
              <a:rPr lang="en-IN" dirty="0"/>
              <a:t>;</a:t>
            </a:r>
          </a:p>
          <a:p>
            <a:r>
              <a:rPr lang="en-IN" dirty="0"/>
              <a:t>String name;</a:t>
            </a:r>
          </a:p>
          <a:p>
            <a:r>
              <a:rPr lang="en-IN" dirty="0"/>
              <a:t>String </a:t>
            </a:r>
            <a:r>
              <a:rPr lang="en-IN" dirty="0" err="1"/>
              <a:t>addr</a:t>
            </a:r>
            <a:r>
              <a:rPr lang="en-IN" dirty="0"/>
              <a:t>;</a:t>
            </a:r>
          </a:p>
          <a:p>
            <a:r>
              <a:rPr lang="en-IN" dirty="0" smtClean="0"/>
              <a:t>employee(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id, String </a:t>
            </a:r>
            <a:r>
              <a:rPr lang="en-IN" dirty="0" err="1"/>
              <a:t>n,String</a:t>
            </a:r>
            <a:r>
              <a:rPr lang="en-IN" dirty="0"/>
              <a:t> add){</a:t>
            </a:r>
          </a:p>
          <a:p>
            <a:r>
              <a:rPr lang="en-IN" dirty="0" err="1" smtClean="0"/>
              <a:t>empid</a:t>
            </a:r>
            <a:r>
              <a:rPr lang="en-IN" dirty="0" smtClean="0"/>
              <a:t>=id</a:t>
            </a:r>
            <a:r>
              <a:rPr lang="en-IN" dirty="0"/>
              <a:t>;</a:t>
            </a:r>
          </a:p>
          <a:p>
            <a:r>
              <a:rPr lang="en-IN" dirty="0"/>
              <a:t>name=n;</a:t>
            </a:r>
          </a:p>
          <a:p>
            <a:r>
              <a:rPr lang="en-IN" dirty="0" err="1"/>
              <a:t>addr</a:t>
            </a:r>
            <a:r>
              <a:rPr lang="en-IN" dirty="0"/>
              <a:t>=add;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public void display(){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empid</a:t>
            </a:r>
            <a:r>
              <a:rPr lang="en-IN" dirty="0"/>
              <a:t>:"+</a:t>
            </a:r>
            <a:r>
              <a:rPr lang="en-IN" dirty="0" err="1"/>
              <a:t>empid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("name:"+name);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addr</a:t>
            </a:r>
            <a:r>
              <a:rPr lang="en-IN" dirty="0"/>
              <a:t>:"+</a:t>
            </a:r>
            <a:r>
              <a:rPr lang="en-IN" dirty="0" err="1"/>
              <a:t>addr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0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5"/>
            <a:ext cx="5374541" cy="474149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class teacher extends employee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String qualification;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exp</a:t>
            </a:r>
            <a:r>
              <a:rPr lang="en-IN" dirty="0"/>
              <a:t>;</a:t>
            </a:r>
          </a:p>
          <a:p>
            <a:r>
              <a:rPr lang="en-IN" dirty="0"/>
              <a:t>String subject;</a:t>
            </a:r>
          </a:p>
          <a:p>
            <a:r>
              <a:rPr lang="en-IN" dirty="0" smtClean="0"/>
              <a:t>teacher(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id,String</a:t>
            </a:r>
            <a:r>
              <a:rPr lang="en-IN" dirty="0"/>
              <a:t> </a:t>
            </a:r>
            <a:r>
              <a:rPr lang="en-IN" dirty="0" err="1"/>
              <a:t>n,String</a:t>
            </a:r>
            <a:r>
              <a:rPr lang="en-IN" dirty="0"/>
              <a:t> </a:t>
            </a:r>
            <a:r>
              <a:rPr lang="en-IN" dirty="0" err="1"/>
              <a:t>add,String</a:t>
            </a:r>
            <a:r>
              <a:rPr lang="en-IN" dirty="0"/>
              <a:t> </a:t>
            </a:r>
            <a:r>
              <a:rPr lang="en-IN" dirty="0" err="1"/>
              <a:t>qual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xp</a:t>
            </a:r>
            <a:r>
              <a:rPr lang="en-IN" dirty="0"/>
              <a:t>, String sub){</a:t>
            </a:r>
          </a:p>
          <a:p>
            <a:r>
              <a:rPr lang="en-IN" dirty="0"/>
              <a:t>super(</a:t>
            </a:r>
            <a:r>
              <a:rPr lang="en-IN" dirty="0" err="1"/>
              <a:t>id,n,add</a:t>
            </a:r>
            <a:r>
              <a:rPr lang="en-IN" dirty="0"/>
              <a:t>);</a:t>
            </a:r>
          </a:p>
          <a:p>
            <a:r>
              <a:rPr lang="en-IN" dirty="0"/>
              <a:t>qualification=</a:t>
            </a:r>
            <a:r>
              <a:rPr lang="en-IN" dirty="0" err="1"/>
              <a:t>qual</a:t>
            </a:r>
            <a:r>
              <a:rPr lang="en-IN" dirty="0"/>
              <a:t>;</a:t>
            </a:r>
          </a:p>
          <a:p>
            <a:r>
              <a:rPr lang="en-IN" dirty="0" err="1"/>
              <a:t>exp</a:t>
            </a:r>
            <a:r>
              <a:rPr lang="en-IN" dirty="0"/>
              <a:t>=</a:t>
            </a:r>
            <a:r>
              <a:rPr lang="en-IN" dirty="0" err="1"/>
              <a:t>xp</a:t>
            </a:r>
            <a:r>
              <a:rPr lang="en-IN" dirty="0"/>
              <a:t>;</a:t>
            </a:r>
          </a:p>
          <a:p>
            <a:r>
              <a:rPr lang="en-IN" dirty="0"/>
              <a:t>subject=sub;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67130" y="1845735"/>
            <a:ext cx="4488550" cy="402336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public void display(){</a:t>
            </a:r>
          </a:p>
          <a:p>
            <a:r>
              <a:rPr lang="en-IN" dirty="0" err="1"/>
              <a:t>super.display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("qualification:"+qualification);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exp</a:t>
            </a:r>
            <a:r>
              <a:rPr lang="en-IN" dirty="0"/>
              <a:t>:"+</a:t>
            </a:r>
            <a:r>
              <a:rPr lang="en-IN" dirty="0" err="1"/>
              <a:t>exp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("subject:"+subject);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0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</a:t>
            </a:r>
            <a:r>
              <a:rPr lang="en-US" dirty="0" err="1" smtClean="0"/>
              <a:t>specialisation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constraints which can be imposed on specialization which controls the level and degree of sharing of attributes among the parent and the child entities. </a:t>
            </a:r>
          </a:p>
          <a:p>
            <a:r>
              <a:rPr lang="en-US" dirty="0" smtClean="0"/>
              <a:t>The importance of inheritance lies in data abstraction and data reusability. </a:t>
            </a:r>
          </a:p>
          <a:p>
            <a:r>
              <a:rPr lang="en-US" dirty="0" smtClean="0"/>
              <a:t>The specialization can be categorized into two types Attribute-dependant specialization and User-defined Specialization.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8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multilevel_chaining</a:t>
            </a:r>
            <a:r>
              <a:rPr lang="en-IN" dirty="0"/>
              <a:t>{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("**employee**");</a:t>
            </a:r>
          </a:p>
          <a:p>
            <a:r>
              <a:rPr lang="en-IN" dirty="0"/>
              <a:t>employee e1=new employee(101,"Kapil","Bangalore");</a:t>
            </a:r>
          </a:p>
          <a:p>
            <a:r>
              <a:rPr lang="en-IN" dirty="0"/>
              <a:t>e1.display();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("**teacher**");</a:t>
            </a:r>
          </a:p>
          <a:p>
            <a:r>
              <a:rPr lang="en-IN" dirty="0"/>
              <a:t>teacher t1=new teacher(102,"Romi","Assam","MCA",15,"Computer science");</a:t>
            </a:r>
          </a:p>
          <a:p>
            <a:r>
              <a:rPr lang="en-IN" dirty="0"/>
              <a:t>t1.display();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9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inheritance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4847"/>
            <a:ext cx="6796826" cy="46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dynamic binding in Java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2026044"/>
            <a:ext cx="5622340" cy="40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animal_main_static</a:t>
            </a:r>
            <a:r>
              <a:rPr lang="en-US" dirty="0"/>
              <a:t>{</a:t>
            </a:r>
          </a:p>
          <a:p>
            <a:r>
              <a:rPr lang="en-US" dirty="0" smtClean="0"/>
              <a:t>public </a:t>
            </a:r>
            <a:r>
              <a:rPr lang="en-US" dirty="0"/>
              <a:t>static void main(String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 smtClean="0"/>
              <a:t>animal </a:t>
            </a:r>
            <a:r>
              <a:rPr lang="en-US" dirty="0"/>
              <a:t>a=new animal();</a:t>
            </a:r>
          </a:p>
          <a:p>
            <a:r>
              <a:rPr lang="en-US" dirty="0" err="1"/>
              <a:t>a.eat</a:t>
            </a:r>
            <a:r>
              <a:rPr lang="en-US" dirty="0"/>
              <a:t>();</a:t>
            </a:r>
          </a:p>
          <a:p>
            <a:r>
              <a:rPr lang="en-US" dirty="0"/>
              <a:t>dog d=new dog();</a:t>
            </a:r>
          </a:p>
          <a:p>
            <a:r>
              <a:rPr lang="en-US" dirty="0" err="1"/>
              <a:t>d.eat</a:t>
            </a:r>
            <a:r>
              <a:rPr lang="en-US" dirty="0"/>
              <a:t>();</a:t>
            </a:r>
          </a:p>
          <a:p>
            <a:r>
              <a:rPr lang="en-US" dirty="0"/>
              <a:t>cat c=new cat();</a:t>
            </a:r>
          </a:p>
          <a:p>
            <a:r>
              <a:rPr lang="en-US" dirty="0" err="1"/>
              <a:t>c.eat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05" y="1935332"/>
            <a:ext cx="6149063" cy="35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animal_main_dynamic</a:t>
            </a:r>
            <a:r>
              <a:rPr lang="en-US" dirty="0"/>
              <a:t>{</a:t>
            </a:r>
          </a:p>
          <a:p>
            <a:r>
              <a:rPr lang="en-US" dirty="0" smtClean="0"/>
              <a:t>public </a:t>
            </a:r>
            <a:r>
              <a:rPr lang="en-US" dirty="0"/>
              <a:t>static void main(String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 smtClean="0"/>
              <a:t>animal </a:t>
            </a:r>
            <a:r>
              <a:rPr lang="en-US" dirty="0"/>
              <a:t>a=new animal();</a:t>
            </a:r>
          </a:p>
          <a:p>
            <a:r>
              <a:rPr lang="en-US" dirty="0" err="1"/>
              <a:t>a.eat</a:t>
            </a:r>
            <a:r>
              <a:rPr lang="en-US" dirty="0"/>
              <a:t>();</a:t>
            </a:r>
          </a:p>
          <a:p>
            <a:r>
              <a:rPr lang="en-US" dirty="0" smtClean="0"/>
              <a:t>a=new </a:t>
            </a:r>
            <a:r>
              <a:rPr lang="en-US" dirty="0"/>
              <a:t>dog();</a:t>
            </a:r>
          </a:p>
          <a:p>
            <a:r>
              <a:rPr lang="en-US" dirty="0" err="1"/>
              <a:t>a.eat</a:t>
            </a:r>
            <a:r>
              <a:rPr lang="en-US" dirty="0"/>
              <a:t>();</a:t>
            </a:r>
          </a:p>
          <a:p>
            <a:r>
              <a:rPr lang="en-US" dirty="0"/>
              <a:t>a=new cat();</a:t>
            </a:r>
          </a:p>
          <a:p>
            <a:r>
              <a:rPr lang="en-US" dirty="0" err="1"/>
              <a:t>a.eat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77" y="1845734"/>
            <a:ext cx="5101701" cy="38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java </a:t>
            </a:r>
            <a:r>
              <a:rPr lang="en-US" sz="2800" dirty="0" err="1"/>
              <a:t>instanceof</a:t>
            </a:r>
            <a:r>
              <a:rPr lang="en-US" sz="2800" dirty="0"/>
              <a:t> operator is used to test whether the object is an instance of the specified type (class or subclass or interface).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 err="1"/>
              <a:t>instanceof</a:t>
            </a:r>
            <a:r>
              <a:rPr lang="en-US" sz="2800" dirty="0"/>
              <a:t> in java is also known as type comparison operator because it compares the instance with type.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It </a:t>
            </a:r>
            <a:r>
              <a:rPr lang="en-US" sz="2800" dirty="0"/>
              <a:t>returns either true or false.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apply the </a:t>
            </a:r>
            <a:r>
              <a:rPr lang="en-US" sz="2800" dirty="0" err="1"/>
              <a:t>instanceof</a:t>
            </a:r>
            <a:r>
              <a:rPr lang="en-US" sz="2800" dirty="0"/>
              <a:t> operator with any variable that has null value, it returns false.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9486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objects belongingness to a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</a:t>
            </a:r>
            <a:r>
              <a:rPr lang="en-IN" dirty="0" err="1"/>
              <a:t>animal_main_instanceof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smtClean="0"/>
              <a:t>animal </a:t>
            </a:r>
            <a:r>
              <a:rPr lang="en-IN" dirty="0"/>
              <a:t>a=new animal();</a:t>
            </a:r>
          </a:p>
          <a:p>
            <a:r>
              <a:rPr lang="en-IN" dirty="0" err="1"/>
              <a:t>a.eat</a:t>
            </a:r>
            <a:r>
              <a:rPr lang="en-IN" dirty="0"/>
              <a:t>();</a:t>
            </a:r>
          </a:p>
          <a:p>
            <a:r>
              <a:rPr lang="en-IN" dirty="0" smtClean="0"/>
              <a:t>a=new </a:t>
            </a:r>
            <a:r>
              <a:rPr lang="en-IN" dirty="0"/>
              <a:t>dog();</a:t>
            </a:r>
          </a:p>
          <a:p>
            <a:r>
              <a:rPr lang="en-IN" dirty="0" err="1"/>
              <a:t>a.eat</a:t>
            </a:r>
            <a:r>
              <a:rPr lang="en-IN" dirty="0"/>
              <a:t>();</a:t>
            </a:r>
          </a:p>
          <a:p>
            <a:r>
              <a:rPr lang="en-IN" dirty="0"/>
              <a:t>a=new cat();</a:t>
            </a:r>
          </a:p>
          <a:p>
            <a:r>
              <a:rPr lang="en-IN" dirty="0" err="1"/>
              <a:t>a.eat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System.out.println</a:t>
            </a:r>
            <a:r>
              <a:rPr lang="en-IN" dirty="0"/>
              <a:t>("is **a** an instance of dog?");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(a </a:t>
            </a:r>
            <a:r>
              <a:rPr lang="en-IN" dirty="0" err="1"/>
              <a:t>instanceof</a:t>
            </a:r>
            <a:r>
              <a:rPr lang="en-IN" dirty="0"/>
              <a:t> dog);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("is **a** an instance of cat?");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(a </a:t>
            </a:r>
            <a:r>
              <a:rPr lang="en-IN" dirty="0" err="1"/>
              <a:t>instanceof</a:t>
            </a:r>
            <a:r>
              <a:rPr lang="en-IN" dirty="0"/>
              <a:t> cat);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("is **a** an instance of animal?");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(a </a:t>
            </a:r>
            <a:r>
              <a:rPr lang="en-IN" dirty="0" err="1"/>
              <a:t>instanceof</a:t>
            </a:r>
            <a:r>
              <a:rPr lang="en-IN" dirty="0"/>
              <a:t> animal);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371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5445"/>
            <a:ext cx="6491112" cy="42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3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owncasting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Downcasting</a:t>
            </a:r>
            <a:r>
              <a:rPr lang="en-US" sz="2800" dirty="0"/>
              <a:t> with java </a:t>
            </a:r>
            <a:r>
              <a:rPr lang="en-US" sz="2800" dirty="0" err="1"/>
              <a:t>instanceof</a:t>
            </a:r>
            <a:r>
              <a:rPr lang="en-US" sz="2800" dirty="0"/>
              <a:t> operator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When Subclass type refers to the object of Parent class, it is known as </a:t>
            </a:r>
            <a:r>
              <a:rPr lang="en-US" sz="2800" dirty="0" err="1"/>
              <a:t>downcasting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perform it directly, compiler gives Compilation error.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you perform it by typecasting, </a:t>
            </a:r>
            <a:r>
              <a:rPr lang="en-US" sz="2800" dirty="0" err="1"/>
              <a:t>ClassCastException</a:t>
            </a:r>
            <a:r>
              <a:rPr lang="en-US" sz="2800" dirty="0"/>
              <a:t> is thrown at runtime.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But </a:t>
            </a:r>
            <a:r>
              <a:rPr lang="en-US" sz="2800" dirty="0"/>
              <a:t>if we use </a:t>
            </a:r>
            <a:r>
              <a:rPr lang="en-US" sz="2800" dirty="0" err="1"/>
              <a:t>instanceof</a:t>
            </a:r>
            <a:r>
              <a:rPr lang="en-US" sz="2800" dirty="0"/>
              <a:t> operator, </a:t>
            </a:r>
            <a:r>
              <a:rPr lang="en-US" sz="2800" dirty="0" err="1"/>
              <a:t>downcasting</a:t>
            </a:r>
            <a:r>
              <a:rPr lang="en-US" sz="2800" dirty="0"/>
              <a:t> is possible.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8820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downcasting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animal </a:t>
            </a:r>
            <a:r>
              <a:rPr lang="en-US" dirty="0"/>
              <a:t>a=new dog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animal </a:t>
            </a:r>
            <a:r>
              <a:rPr lang="en-US" dirty="0"/>
              <a:t>b=(animal)a;</a:t>
            </a:r>
          </a:p>
          <a:p>
            <a:pPr marL="0" indent="0">
              <a:buNone/>
            </a:pPr>
            <a:r>
              <a:rPr lang="en-US" dirty="0"/>
              <a:t>b.eat1();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82" y="1926455"/>
            <a:ext cx="6037253" cy="25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defined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exists a constraint which differentiate or categorize a parent class into subclasses, the specialization is called predicate defined specialization. </a:t>
            </a:r>
          </a:p>
          <a:p>
            <a:r>
              <a:rPr lang="en-US" dirty="0" smtClean="0"/>
              <a:t>If the predicate or condition is based on the value of some specific attribute the specialization is called </a:t>
            </a:r>
            <a:r>
              <a:rPr lang="en-US" b="1" dirty="0" smtClean="0"/>
              <a:t>Attribute Defined Specialization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Inheritence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Java does not support multiple inheritance. This means that a class cannot extend more than one class. Therefore, following is illegal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</a:t>
            </a:r>
            <a:r>
              <a:rPr lang="en-US" dirty="0"/>
              <a:t>class extends Animal, Mammal{}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However, a class can implement one or more interfaces, which has helped Java get rid of the impossibility of multiple inheritance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 extends keyword is used once, and the parent interfaces are declared in a comma-separated list. </a:t>
            </a:r>
          </a:p>
        </p:txBody>
      </p:sp>
    </p:spTree>
    <p:extLst>
      <p:ext uri="{BB962C8B-B14F-4D97-AF65-F5344CB8AC3E}">
        <p14:creationId xmlns:p14="http://schemas.microsoft.com/office/powerpoint/2010/main" val="7988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Inheritence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10246" y="1711171"/>
            <a:ext cx="44958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Interface </a:t>
            </a:r>
            <a:r>
              <a:rPr lang="en-US" dirty="0" err="1" smtClean="0"/>
              <a:t>basic_info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{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Int</a:t>
            </a:r>
            <a:r>
              <a:rPr lang="en-US" dirty="0"/>
              <a:t> roll;</a:t>
            </a:r>
          </a:p>
          <a:p>
            <a:pPr>
              <a:lnSpc>
                <a:spcPct val="80000"/>
              </a:lnSpc>
            </a:pPr>
            <a:r>
              <a:rPr lang="en-US" dirty="0"/>
              <a:t>String name;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Interface </a:t>
            </a:r>
            <a:r>
              <a:rPr lang="en-US" dirty="0" err="1" smtClean="0"/>
              <a:t>physical_fit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Float height;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Float weight;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	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06245" y="2263768"/>
            <a:ext cx="3635376" cy="3037681"/>
            <a:chOff x="6575425" y="1686720"/>
            <a:chExt cx="3635376" cy="3037681"/>
          </a:xfrm>
        </p:grpSpPr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6575425" y="1686720"/>
              <a:ext cx="1158875" cy="376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7985126" y="1752600"/>
              <a:ext cx="1006475" cy="3762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9204326" y="1752600"/>
              <a:ext cx="1006475" cy="3762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7832726" y="4348164"/>
              <a:ext cx="1006475" cy="376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6858000" y="3429000"/>
              <a:ext cx="30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6858000" y="20574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8458200" y="2133600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9906000" y="2133600"/>
              <a:ext cx="0" cy="1295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142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  </a:t>
            </a:r>
            <a:r>
              <a:rPr lang="en-US" sz="2800" dirty="0" err="1" smtClean="0"/>
              <a:t>academic_info</a:t>
            </a:r>
            <a:r>
              <a:rPr lang="en-US" sz="2800" dirty="0" smtClean="0"/>
              <a:t> implements</a:t>
            </a:r>
          </a:p>
          <a:p>
            <a:r>
              <a:rPr lang="en-US" sz="2800" dirty="0" err="1" smtClean="0"/>
              <a:t>basic_info,physical_fit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String course;</a:t>
            </a:r>
          </a:p>
          <a:p>
            <a:r>
              <a:rPr lang="en-US" sz="2800" dirty="0"/>
              <a:t>String </a:t>
            </a:r>
            <a:r>
              <a:rPr lang="en-US" sz="2800" dirty="0" err="1"/>
              <a:t>sem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rank;</a:t>
            </a:r>
          </a:p>
          <a:p>
            <a:r>
              <a:rPr lang="en-US" sz="2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920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interface?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Prior to java 8, interface in java can only have abstract methods.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the methods of interfaces are public &amp; abstract by default.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/>
              <a:t>8 allows the interfaces to have default and static methods.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reason we have default methods in interfaces is to allow the developers to add new methods to the interfaces without affecting the classes that implements these interfaces.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651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interface_father</a:t>
            </a:r>
            <a:r>
              <a:rPr lang="en-US" dirty="0"/>
              <a:t>{</a:t>
            </a:r>
          </a:p>
          <a:p>
            <a:r>
              <a:rPr lang="en-US" dirty="0" smtClean="0"/>
              <a:t>String </a:t>
            </a:r>
            <a:r>
              <a:rPr lang="en-US" dirty="0"/>
              <a:t>name="Suresh";</a:t>
            </a:r>
          </a:p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dispname</a:t>
            </a:r>
            <a:r>
              <a:rPr lang="en-US" dirty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interface </a:t>
            </a:r>
            <a:r>
              <a:rPr lang="en-US" dirty="0" err="1"/>
              <a:t>interface_mother</a:t>
            </a:r>
            <a:r>
              <a:rPr lang="en-US" dirty="0"/>
              <a:t>{</a:t>
            </a:r>
          </a:p>
          <a:p>
            <a:r>
              <a:rPr lang="en-US" dirty="0" smtClean="0"/>
              <a:t>String  </a:t>
            </a:r>
            <a:r>
              <a:rPr lang="en-US" dirty="0"/>
              <a:t>name="</a:t>
            </a:r>
            <a:r>
              <a:rPr lang="en-US" dirty="0" err="1"/>
              <a:t>Manju</a:t>
            </a:r>
            <a:r>
              <a:rPr lang="en-US" dirty="0"/>
              <a:t>";</a:t>
            </a:r>
          </a:p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dispname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parent_main</a:t>
            </a:r>
            <a:r>
              <a:rPr lang="en-IN" dirty="0"/>
              <a:t> implements </a:t>
            </a:r>
            <a:r>
              <a:rPr lang="en-IN" dirty="0" err="1"/>
              <a:t>interface_father,interface_mother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void </a:t>
            </a:r>
            <a:r>
              <a:rPr lang="en-IN" dirty="0" err="1"/>
              <a:t>dispname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("fathers name is "+ interface_father.name);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("mothers name is "+ interface_mother.name);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/>
              <a:t>parent_main</a:t>
            </a:r>
            <a:r>
              <a:rPr lang="en-IN" dirty="0"/>
              <a:t> p=new </a:t>
            </a:r>
            <a:r>
              <a:rPr lang="en-IN" dirty="0" err="1"/>
              <a:t>parent_main</a:t>
            </a:r>
            <a:r>
              <a:rPr lang="en-IN" dirty="0"/>
              <a:t>();</a:t>
            </a:r>
          </a:p>
          <a:p>
            <a:r>
              <a:rPr lang="en-IN" dirty="0" err="1"/>
              <a:t>p.dispname</a:t>
            </a:r>
            <a:r>
              <a:rPr lang="en-IN" dirty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691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6718"/>
            <a:ext cx="8105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3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default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example, if several classes such as A, B, C and D implements an interface </a:t>
            </a:r>
            <a:r>
              <a:rPr lang="en-US" dirty="0" smtClean="0"/>
              <a:t>I1 </a:t>
            </a:r>
            <a:r>
              <a:rPr lang="en-US" dirty="0"/>
              <a:t>then if we add a new method to the </a:t>
            </a:r>
            <a:r>
              <a:rPr lang="en-US" dirty="0" smtClean="0"/>
              <a:t>I1, </a:t>
            </a:r>
            <a:r>
              <a:rPr lang="en-US" dirty="0"/>
              <a:t>we have to change the code in all the classes(A, B, C and D) that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implements </a:t>
            </a:r>
            <a:r>
              <a:rPr lang="en-US" dirty="0"/>
              <a:t>this interface. In this example we have only four classes that implements the interface </a:t>
            </a:r>
            <a:r>
              <a:rPr lang="en-US" dirty="0" smtClean="0"/>
              <a:t>which </a:t>
            </a:r>
            <a:r>
              <a:rPr lang="en-US" dirty="0"/>
              <a:t>we want to change but imagine if there are hundreds of classes implementing an interface then it would be almost impossible to change the code in all those classes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This is why in java 8, we have a new concept “default methods”.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143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interface </a:t>
            </a:r>
            <a:r>
              <a:rPr lang="en-IN" dirty="0" err="1"/>
              <a:t>MyInterface</a:t>
            </a:r>
            <a:r>
              <a:rPr lang="en-IN" dirty="0"/>
              <a:t>{  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default void </a:t>
            </a:r>
            <a:r>
              <a:rPr lang="en-IN" dirty="0" err="1"/>
              <a:t>newMethod</a:t>
            </a:r>
            <a:r>
              <a:rPr lang="en-IN" dirty="0"/>
              <a:t>(){ 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("Newly added default method");  </a:t>
            </a:r>
          </a:p>
          <a:p>
            <a:r>
              <a:rPr lang="en-IN" dirty="0"/>
              <a:t>    }  </a:t>
            </a:r>
            <a:r>
              <a:rPr lang="en-IN" dirty="0" smtClean="0"/>
              <a:t>     </a:t>
            </a:r>
            <a:endParaRPr lang="en-IN" dirty="0"/>
          </a:p>
          <a:p>
            <a:r>
              <a:rPr lang="en-IN" dirty="0"/>
              <a:t>    static void </a:t>
            </a:r>
            <a:r>
              <a:rPr lang="en-IN" dirty="0" err="1"/>
              <a:t>anotherNewMethod</a:t>
            </a:r>
            <a:r>
              <a:rPr lang="en-IN" dirty="0"/>
              <a:t>(){</a:t>
            </a:r>
          </a:p>
          <a:p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("Newly added static method");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</a:t>
            </a:r>
            <a:r>
              <a:rPr lang="en-IN" dirty="0" smtClean="0"/>
              <a:t>    </a:t>
            </a:r>
            <a:r>
              <a:rPr lang="en-IN" dirty="0"/>
              <a:t>void </a:t>
            </a:r>
            <a:r>
              <a:rPr lang="en-IN" dirty="0" err="1"/>
              <a:t>existingMethod</a:t>
            </a:r>
            <a:r>
              <a:rPr lang="en-IN" dirty="0"/>
              <a:t>(String </a:t>
            </a:r>
            <a:r>
              <a:rPr lang="en-IN" dirty="0" err="1"/>
              <a:t>str</a:t>
            </a:r>
            <a:r>
              <a:rPr lang="en-IN" dirty="0"/>
              <a:t>);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8375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Imterface</a:t>
            </a:r>
            <a:r>
              <a:rPr lang="en-US" dirty="0" smtClean="0"/>
              <a:t>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public class Example implements </a:t>
            </a:r>
            <a:r>
              <a:rPr lang="en-IN" dirty="0" err="1"/>
              <a:t>MyInterface</a:t>
            </a:r>
            <a:r>
              <a:rPr lang="en-IN" dirty="0"/>
              <a:t>{ </a:t>
            </a:r>
          </a:p>
          <a:p>
            <a:r>
              <a:rPr lang="en-IN" dirty="0"/>
              <a:t>	// implementing abstract method</a:t>
            </a:r>
          </a:p>
          <a:p>
            <a:r>
              <a:rPr lang="en-IN" dirty="0"/>
              <a:t>    public void </a:t>
            </a:r>
            <a:r>
              <a:rPr lang="en-IN" dirty="0" err="1"/>
              <a:t>existingMethod</a:t>
            </a:r>
            <a:r>
              <a:rPr lang="en-IN" dirty="0"/>
              <a:t>(String </a:t>
            </a:r>
            <a:r>
              <a:rPr lang="en-IN" dirty="0" err="1"/>
              <a:t>str</a:t>
            </a:r>
            <a:r>
              <a:rPr lang="en-IN" dirty="0"/>
              <a:t>){          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("String is: "+</a:t>
            </a:r>
            <a:r>
              <a:rPr lang="en-IN" dirty="0" err="1"/>
              <a:t>str</a:t>
            </a:r>
            <a:r>
              <a:rPr lang="en-IN" dirty="0"/>
              <a:t>);  </a:t>
            </a:r>
          </a:p>
          <a:p>
            <a:r>
              <a:rPr lang="en-IN" dirty="0" smtClean="0"/>
              <a:t>   </a:t>
            </a:r>
            <a:r>
              <a:rPr lang="en-IN" dirty="0"/>
              <a:t>}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   	Example </a:t>
            </a:r>
            <a:r>
              <a:rPr lang="en-IN" dirty="0" err="1"/>
              <a:t>obj</a:t>
            </a:r>
            <a:r>
              <a:rPr lang="en-IN" dirty="0"/>
              <a:t> = new Example();	</a:t>
            </a:r>
          </a:p>
          <a:p>
            <a:r>
              <a:rPr lang="en-IN" dirty="0"/>
              <a:t>    </a:t>
            </a:r>
            <a:r>
              <a:rPr lang="en-IN" dirty="0" smtClean="0"/>
              <a:t>        </a:t>
            </a:r>
            <a:r>
              <a:rPr lang="en-IN" dirty="0" err="1"/>
              <a:t>obj.newMethod</a:t>
            </a:r>
            <a:r>
              <a:rPr lang="en-IN" dirty="0"/>
              <a:t>();     </a:t>
            </a:r>
          </a:p>
          <a:p>
            <a:r>
              <a:rPr lang="en-IN" dirty="0"/>
              <a:t>        //calling the static method of interface</a:t>
            </a:r>
          </a:p>
          <a:p>
            <a:r>
              <a:rPr lang="en-IN" dirty="0"/>
              <a:t>        </a:t>
            </a:r>
            <a:r>
              <a:rPr lang="en-IN" dirty="0" err="1"/>
              <a:t>MyInterface.anotherNewMethod</a:t>
            </a:r>
            <a:r>
              <a:rPr lang="en-IN" dirty="0"/>
              <a:t>();</a:t>
            </a:r>
          </a:p>
          <a:p>
            <a:r>
              <a:rPr lang="en-IN" dirty="0"/>
              <a:t>        //calling the abstract method of interface</a:t>
            </a:r>
          </a:p>
          <a:p>
            <a:r>
              <a:rPr lang="en-IN" dirty="0"/>
              <a:t>        </a:t>
            </a:r>
            <a:r>
              <a:rPr lang="en-IN" dirty="0" err="1"/>
              <a:t>obj.existingMethod</a:t>
            </a:r>
            <a:r>
              <a:rPr lang="en-IN" dirty="0"/>
              <a:t>("Java 8 is easy to learn"); 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455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6" y="2042835"/>
            <a:ext cx="73723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there is no attribute or condition present in the parent entity by which we can categorize it into child entities it is called </a:t>
            </a:r>
            <a:r>
              <a:rPr lang="en-US" b="1" dirty="0" smtClean="0"/>
              <a:t>User Defined Specialization.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Membership in such a subclass is determined by the database users who add records to the individual Entities or Relations.</a:t>
            </a:r>
          </a:p>
          <a:p>
            <a:r>
              <a:rPr lang="en-US" dirty="0" smtClean="0"/>
              <a:t> For example, Over the years, typographers and scholars of typography have categorized the Font typefaces into various groups like Serif, Sans Serif, Script and Decorative .</a:t>
            </a:r>
          </a:p>
          <a:p>
            <a:r>
              <a:rPr lang="en-US" dirty="0" smtClean="0"/>
              <a:t> All of them will have the same sets of attributes like size, color, family, styles etc.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3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2286001" y="476250"/>
            <a:ext cx="8077199" cy="5543550"/>
            <a:chOff x="2977" y="9825"/>
            <a:chExt cx="8030" cy="4395"/>
          </a:xfrm>
        </p:grpSpPr>
        <p:sp>
          <p:nvSpPr>
            <p:cNvPr id="81923" name="Oval 3"/>
            <p:cNvSpPr>
              <a:spLocks noChangeArrowheads="1"/>
            </p:cNvSpPr>
            <p:nvPr/>
          </p:nvSpPr>
          <p:spPr bwMode="auto">
            <a:xfrm>
              <a:off x="2977" y="12360"/>
              <a:ext cx="2084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b="1" u="sng">
                  <a:latin typeface="Calibri" pitchFamily="34" charset="0"/>
                  <a:cs typeface="Arial" pitchFamily="34" charset="0"/>
                </a:rPr>
                <a:t>Family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24" name="AutoShape 4"/>
            <p:cNvCxnSpPr>
              <a:cxnSpLocks noChangeShapeType="1"/>
            </p:cNvCxnSpPr>
            <p:nvPr/>
          </p:nvCxnSpPr>
          <p:spPr bwMode="auto">
            <a:xfrm flipV="1">
              <a:off x="5061" y="11790"/>
              <a:ext cx="1004" cy="9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3397" y="13725"/>
              <a:ext cx="1321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Serif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5645" y="13725"/>
              <a:ext cx="1322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Sans-Serif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7551" y="13725"/>
              <a:ext cx="1512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Script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9686" y="13725"/>
              <a:ext cx="1321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Decorative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29" name="AutoShape 9"/>
            <p:cNvCxnSpPr>
              <a:cxnSpLocks noChangeShapeType="1"/>
            </p:cNvCxnSpPr>
            <p:nvPr/>
          </p:nvCxnSpPr>
          <p:spPr bwMode="auto">
            <a:xfrm flipH="1">
              <a:off x="4426" y="13215"/>
              <a:ext cx="1982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30" name="AutoShape 10"/>
            <p:cNvCxnSpPr>
              <a:cxnSpLocks noChangeShapeType="1"/>
            </p:cNvCxnSpPr>
            <p:nvPr/>
          </p:nvCxnSpPr>
          <p:spPr bwMode="auto">
            <a:xfrm>
              <a:off x="6433" y="13215"/>
              <a:ext cx="0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31" name="AutoShape 11"/>
            <p:cNvCxnSpPr>
              <a:cxnSpLocks noChangeShapeType="1"/>
            </p:cNvCxnSpPr>
            <p:nvPr/>
          </p:nvCxnSpPr>
          <p:spPr bwMode="auto">
            <a:xfrm>
              <a:off x="6408" y="13215"/>
              <a:ext cx="1461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32" name="AutoShape 12"/>
            <p:cNvCxnSpPr>
              <a:cxnSpLocks noChangeShapeType="1"/>
            </p:cNvCxnSpPr>
            <p:nvPr/>
          </p:nvCxnSpPr>
          <p:spPr bwMode="auto">
            <a:xfrm>
              <a:off x="6408" y="13215"/>
              <a:ext cx="3862" cy="5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933" name="AutoShape 13"/>
            <p:cNvSpPr>
              <a:spLocks noChangeArrowheads="1"/>
            </p:cNvSpPr>
            <p:nvPr/>
          </p:nvSpPr>
          <p:spPr bwMode="auto">
            <a:xfrm>
              <a:off x="5831" y="12256"/>
              <a:ext cx="1181" cy="959"/>
            </a:xfrm>
            <a:prstGeom prst="flowChartMerge">
              <a:avLst/>
            </a:prstGeom>
            <a:solidFill>
              <a:srgbClr val="EEECE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ISA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5709" y="11295"/>
              <a:ext cx="1321" cy="49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Font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3397" y="10275"/>
              <a:ext cx="1791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Size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5480" y="9825"/>
              <a:ext cx="1487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Color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auto">
            <a:xfrm>
              <a:off x="7157" y="10020"/>
              <a:ext cx="1652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Effects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auto">
            <a:xfrm>
              <a:off x="8085" y="11145"/>
              <a:ext cx="2775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Character_spacing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39" name="AutoShape 19"/>
            <p:cNvCxnSpPr>
              <a:cxnSpLocks noChangeShapeType="1"/>
            </p:cNvCxnSpPr>
            <p:nvPr/>
          </p:nvCxnSpPr>
          <p:spPr bwMode="auto">
            <a:xfrm>
              <a:off x="4959" y="10815"/>
              <a:ext cx="1207" cy="4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0" name="AutoShape 20"/>
            <p:cNvCxnSpPr>
              <a:cxnSpLocks noChangeShapeType="1"/>
            </p:cNvCxnSpPr>
            <p:nvPr/>
          </p:nvCxnSpPr>
          <p:spPr bwMode="auto">
            <a:xfrm>
              <a:off x="6243" y="10470"/>
              <a:ext cx="0" cy="8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1" name="AutoShape 21"/>
            <p:cNvCxnSpPr>
              <a:cxnSpLocks noChangeShapeType="1"/>
            </p:cNvCxnSpPr>
            <p:nvPr/>
          </p:nvCxnSpPr>
          <p:spPr bwMode="auto">
            <a:xfrm flipH="1">
              <a:off x="6751" y="10590"/>
              <a:ext cx="724" cy="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2" name="AutoShape 22"/>
            <p:cNvCxnSpPr>
              <a:cxnSpLocks noChangeShapeType="1"/>
            </p:cNvCxnSpPr>
            <p:nvPr/>
          </p:nvCxnSpPr>
          <p:spPr bwMode="auto">
            <a:xfrm flipH="1">
              <a:off x="7030" y="11430"/>
              <a:ext cx="1055" cy="13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943" name="Oval 23"/>
            <p:cNvSpPr>
              <a:spLocks noChangeArrowheads="1"/>
            </p:cNvSpPr>
            <p:nvPr/>
          </p:nvSpPr>
          <p:spPr bwMode="auto">
            <a:xfrm>
              <a:off x="2977" y="11295"/>
              <a:ext cx="2084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>
                  <a:latin typeface="Calibri" pitchFamily="34" charset="0"/>
                  <a:cs typeface="Arial" pitchFamily="34" charset="0"/>
                </a:rPr>
                <a:t>Style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944" name="AutoShape 24"/>
            <p:cNvCxnSpPr>
              <a:cxnSpLocks noChangeShapeType="1"/>
            </p:cNvCxnSpPr>
            <p:nvPr/>
          </p:nvCxnSpPr>
          <p:spPr bwMode="auto">
            <a:xfrm>
              <a:off x="5061" y="11670"/>
              <a:ext cx="648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945" name="AutoShape 25"/>
            <p:cNvCxnSpPr>
              <a:cxnSpLocks noChangeShapeType="1"/>
            </p:cNvCxnSpPr>
            <p:nvPr/>
          </p:nvCxnSpPr>
          <p:spPr bwMode="auto">
            <a:xfrm>
              <a:off x="6331" y="11790"/>
              <a:ext cx="0" cy="57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764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disjointedness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imposes a rule  that the subclasses of the specialization must be either disjoint </a:t>
            </a:r>
          </a:p>
          <a:p>
            <a:r>
              <a:rPr lang="en-US" dirty="0" smtClean="0"/>
              <a:t>which signifies that an entity can only belong to any one of the sub class</a:t>
            </a:r>
          </a:p>
          <a:p>
            <a:r>
              <a:rPr lang="en-US" dirty="0" smtClean="0"/>
              <a:t> or overlapping in which an entity can belong to more than one sub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 l="48023" t="61458" r="25622" b="13264"/>
          <a:stretch>
            <a:fillRect/>
          </a:stretch>
        </p:blipFill>
        <p:spPr bwMode="auto">
          <a:xfrm>
            <a:off x="2438401" y="990600"/>
            <a:ext cx="734785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68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1531</TotalTime>
  <Words>2491</Words>
  <Application>Microsoft Office PowerPoint</Application>
  <PresentationFormat>Widescreen</PresentationFormat>
  <Paragraphs>464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Retrospect</vt:lpstr>
      <vt:lpstr>Inheritance</vt:lpstr>
      <vt:lpstr>Is-A relationship Specialisation: </vt:lpstr>
      <vt:lpstr>PowerPoint Presentation</vt:lpstr>
      <vt:lpstr>Constraints in specialisation</vt:lpstr>
      <vt:lpstr>Attribute defined</vt:lpstr>
      <vt:lpstr>User-Defined</vt:lpstr>
      <vt:lpstr>PowerPoint Presentation</vt:lpstr>
      <vt:lpstr>disjointedness constraint</vt:lpstr>
      <vt:lpstr>PowerPoint Presentation</vt:lpstr>
      <vt:lpstr>Completeness</vt:lpstr>
      <vt:lpstr>Generalization </vt:lpstr>
      <vt:lpstr>PowerPoint Presentation</vt:lpstr>
      <vt:lpstr>PowerPoint Presentation</vt:lpstr>
      <vt:lpstr>PowerPoint Presentation</vt:lpstr>
      <vt:lpstr>PowerPoint Presentation</vt:lpstr>
      <vt:lpstr>Exclusive:</vt:lpstr>
      <vt:lpstr>PowerPoint Presentation</vt:lpstr>
      <vt:lpstr>Inheritence</vt:lpstr>
      <vt:lpstr>Types of inheritence</vt:lpstr>
      <vt:lpstr>Single Inheritence</vt:lpstr>
      <vt:lpstr>Single inheritance</vt:lpstr>
      <vt:lpstr>Hierarchial Inheritence</vt:lpstr>
      <vt:lpstr>PowerPoint Presentation</vt:lpstr>
      <vt:lpstr>PowerPoint Presentation</vt:lpstr>
      <vt:lpstr>Multilevel Inheritence</vt:lpstr>
      <vt:lpstr>Multilevel inheritance</vt:lpstr>
      <vt:lpstr>Method overriding</vt:lpstr>
      <vt:lpstr>Rules for Java Method Overriding</vt:lpstr>
      <vt:lpstr>State the difference between method overriding and method overloading</vt:lpstr>
      <vt:lpstr>Base class employee</vt:lpstr>
      <vt:lpstr>Sub class teacher with overridden method</vt:lpstr>
      <vt:lpstr>Sub class full_time_teacher</vt:lpstr>
      <vt:lpstr>Sub class part_time_teacher</vt:lpstr>
      <vt:lpstr>Main class</vt:lpstr>
      <vt:lpstr>output</vt:lpstr>
      <vt:lpstr>Super keyword</vt:lpstr>
      <vt:lpstr>Constructor chaining</vt:lpstr>
      <vt:lpstr>Constructor chaining</vt:lpstr>
      <vt:lpstr>Constructor chaining</vt:lpstr>
      <vt:lpstr>Constructor chaining</vt:lpstr>
      <vt:lpstr>Constructor inheritance</vt:lpstr>
      <vt:lpstr>Static and dynamic binding in Java</vt:lpstr>
      <vt:lpstr>Static binding</vt:lpstr>
      <vt:lpstr>Dynamic binding</vt:lpstr>
      <vt:lpstr>Java instanceof</vt:lpstr>
      <vt:lpstr>Printing the objects belongingness to a class</vt:lpstr>
      <vt:lpstr>operator</vt:lpstr>
      <vt:lpstr>Downcasting</vt:lpstr>
      <vt:lpstr>Downcasting</vt:lpstr>
      <vt:lpstr>Multiple Inheritence</vt:lpstr>
      <vt:lpstr>Multiple Inheritence</vt:lpstr>
      <vt:lpstr>Multiple inheritance</vt:lpstr>
      <vt:lpstr>What is an interface? </vt:lpstr>
      <vt:lpstr>interface</vt:lpstr>
      <vt:lpstr>output</vt:lpstr>
      <vt:lpstr>Why default method?</vt:lpstr>
      <vt:lpstr>Default method</vt:lpstr>
      <vt:lpstr>Imterface implementations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52</cp:revision>
  <dcterms:created xsi:type="dcterms:W3CDTF">2022-07-07T05:18:40Z</dcterms:created>
  <dcterms:modified xsi:type="dcterms:W3CDTF">2022-07-13T14:25:15Z</dcterms:modified>
</cp:coreProperties>
</file>