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12"/>
  </p:notesMasterIdLst>
  <p:sldIdLst>
    <p:sldId id="487" r:id="rId3"/>
    <p:sldId id="488" r:id="rId4"/>
    <p:sldId id="490" r:id="rId5"/>
    <p:sldId id="493" r:id="rId6"/>
    <p:sldId id="491" r:id="rId7"/>
    <p:sldId id="492" r:id="rId8"/>
    <p:sldId id="357" r:id="rId9"/>
    <p:sldId id="463" r:id="rId10"/>
    <p:sldId id="4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665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C083"/>
    <a:srgbClr val="43C8F6"/>
    <a:srgbClr val="EF4D43"/>
    <a:srgbClr val="3A3C3C"/>
    <a:srgbClr val="3A3D3C"/>
    <a:srgbClr val="838994"/>
    <a:srgbClr val="ACACAC"/>
    <a:srgbClr val="818181"/>
    <a:srgbClr val="929292"/>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38"/>
    <p:restoredTop sz="82656"/>
  </p:normalViewPr>
  <p:slideViewPr>
    <p:cSldViewPr snapToGrid="0" snapToObjects="1" showGuides="1">
      <p:cViewPr>
        <p:scale>
          <a:sx n="99" d="100"/>
          <a:sy n="99" d="100"/>
        </p:scale>
        <p:origin x="272" y="312"/>
      </p:cViewPr>
      <p:guideLst>
        <p:guide orient="horz" pos="2251"/>
        <p:guide pos="6652"/>
      </p:guideLst>
    </p:cSldViewPr>
  </p:slideViewPr>
  <p:notesTextViewPr>
    <p:cViewPr>
      <p:scale>
        <a:sx n="85" d="100"/>
        <a:sy n="85" d="100"/>
      </p:scale>
      <p:origin x="0" y="0"/>
    </p:cViewPr>
  </p:notesTextViewPr>
  <p:sorterViewPr>
    <p:cViewPr>
      <p:scale>
        <a:sx n="66" d="100"/>
        <a:sy n="66" d="100"/>
      </p:scale>
      <p:origin x="0" y="0"/>
    </p:cViewPr>
  </p:sorterViewPr>
  <p:notesViewPr>
    <p:cSldViewPr snapToGrid="0" snapToObjects="1" showGuides="1">
      <p:cViewPr varScale="1">
        <p:scale>
          <a:sx n="72" d="100"/>
          <a:sy n="72" d="100"/>
        </p:scale>
        <p:origin x="238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30177-664E-754C-877C-CBADBD87551D}" type="datetimeFigureOut">
              <a:rPr lang="en-US" smtClean="0"/>
              <a:t>10/18/17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C93C9-6D2F-E14A-AF3A-F5470A09CAC2}" type="slidenum">
              <a:rPr lang="en-US" smtClean="0"/>
              <a:t>‹#›</a:t>
            </a:fld>
            <a:endParaRPr lang="en-US"/>
          </a:p>
        </p:txBody>
      </p:sp>
    </p:spTree>
    <p:extLst>
      <p:ext uri="{BB962C8B-B14F-4D97-AF65-F5344CB8AC3E}">
        <p14:creationId xmlns:p14="http://schemas.microsoft.com/office/powerpoint/2010/main" val="131404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5C93C9-6D2F-E14A-AF3A-F5470A09CAC2}" type="slidenum">
              <a:rPr lang="en-US" smtClean="0"/>
              <a:t>7</a:t>
            </a:fld>
            <a:endParaRPr lang="en-US"/>
          </a:p>
        </p:txBody>
      </p:sp>
    </p:spTree>
    <p:extLst>
      <p:ext uri="{BB962C8B-B14F-4D97-AF65-F5344CB8AC3E}">
        <p14:creationId xmlns:p14="http://schemas.microsoft.com/office/powerpoint/2010/main" val="371830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Educate </a:t>
            </a:r>
          </a:p>
          <a:p>
            <a:endParaRPr lang="en-US" dirty="0" smtClean="0"/>
          </a:p>
          <a:p>
            <a:endParaRPr lang="en-US" dirty="0" smtClean="0"/>
          </a:p>
          <a:p>
            <a:r>
              <a:rPr lang="en-US" dirty="0" smtClean="0"/>
              <a:t>Empower</a:t>
            </a:r>
          </a:p>
          <a:p>
            <a:endParaRPr lang="en-US" dirty="0" smtClean="0"/>
          </a:p>
          <a:p>
            <a:r>
              <a:rPr lang="en-US" dirty="0" smtClean="0"/>
              <a:t>Elevate</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25C93C9-6D2F-E14A-AF3A-F5470A09CAC2}" type="slidenum">
              <a:rPr lang="en-US" smtClean="0"/>
              <a:t>8</a:t>
            </a:fld>
            <a:endParaRPr lang="en-US"/>
          </a:p>
        </p:txBody>
      </p:sp>
    </p:spTree>
    <p:extLst>
      <p:ext uri="{BB962C8B-B14F-4D97-AF65-F5344CB8AC3E}">
        <p14:creationId xmlns:p14="http://schemas.microsoft.com/office/powerpoint/2010/main" val="1097807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175" name="Shape 1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24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bg1"/>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smtClean="0"/>
              <a:t>Click to edit Master text styles</a:t>
            </a:r>
          </a:p>
        </p:txBody>
      </p:sp>
    </p:spTree>
    <p:extLst>
      <p:ext uri="{BB962C8B-B14F-4D97-AF65-F5344CB8AC3E}">
        <p14:creationId xmlns:p14="http://schemas.microsoft.com/office/powerpoint/2010/main" val="18373737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tx1">
                    <a:lumMod val="75000"/>
                    <a:lumOff val="25000"/>
                  </a:schemeClr>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lumMod val="75000"/>
                    <a:lumOff val="25000"/>
                  </a:schemeClr>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CABD6E-6C67-AE4F-BB94-E8A5B356AE4D}"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C1DBF-E737-4745-BF2E-31BDE283C2BB}" type="slidenum">
              <a:rPr lang="en-US" smtClean="0"/>
              <a:t>‹#›</a:t>
            </a:fld>
            <a:endParaRPr lang="en-US"/>
          </a:p>
        </p:txBody>
      </p:sp>
    </p:spTree>
    <p:extLst>
      <p:ext uri="{BB962C8B-B14F-4D97-AF65-F5344CB8AC3E}">
        <p14:creationId xmlns:p14="http://schemas.microsoft.com/office/powerpoint/2010/main" val="2064045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CABD6E-6C67-AE4F-BB94-E8A5B356AE4D}" type="datetimeFigureOut">
              <a:rPr lang="en-US" smtClean="0"/>
              <a:t>10/18/17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C1DBF-E737-4745-BF2E-31BDE283C2BB}" type="slidenum">
              <a:rPr lang="en-US" smtClean="0"/>
              <a:t>‹#›</a:t>
            </a:fld>
            <a:endParaRPr lang="en-US"/>
          </a:p>
        </p:txBody>
      </p:sp>
    </p:spTree>
    <p:extLst>
      <p:ext uri="{BB962C8B-B14F-4D97-AF65-F5344CB8AC3E}">
        <p14:creationId xmlns:p14="http://schemas.microsoft.com/office/powerpoint/2010/main" val="211476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CABD6E-6C67-AE4F-BB94-E8A5B356AE4D}" type="datetimeFigureOut">
              <a:rPr lang="en-US" smtClean="0"/>
              <a:t>10/18/17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C1DBF-E737-4745-BF2E-31BDE283C2BB}" type="slidenum">
              <a:rPr lang="en-US" smtClean="0"/>
              <a:t>‹#›</a:t>
            </a:fld>
            <a:endParaRPr lang="en-US"/>
          </a:p>
        </p:txBody>
      </p:sp>
    </p:spTree>
    <p:extLst>
      <p:ext uri="{BB962C8B-B14F-4D97-AF65-F5344CB8AC3E}">
        <p14:creationId xmlns:p14="http://schemas.microsoft.com/office/powerpoint/2010/main" val="1976727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ABD6E-6C67-AE4F-BB94-E8A5B356AE4D}" type="datetimeFigureOut">
              <a:rPr lang="en-US" smtClean="0"/>
              <a:t>10/18/17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C1DBF-E737-4745-BF2E-31BDE283C2BB}" type="slidenum">
              <a:rPr lang="en-US" smtClean="0"/>
              <a:t>‹#›</a:t>
            </a:fld>
            <a:endParaRPr lang="en-US"/>
          </a:p>
        </p:txBody>
      </p:sp>
    </p:spTree>
    <p:extLst>
      <p:ext uri="{BB962C8B-B14F-4D97-AF65-F5344CB8AC3E}">
        <p14:creationId xmlns:p14="http://schemas.microsoft.com/office/powerpoint/2010/main" val="1292821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ABD6E-6C67-AE4F-BB94-E8A5B356AE4D}"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C1DBF-E737-4745-BF2E-31BDE283C2BB}" type="slidenum">
              <a:rPr lang="en-US" smtClean="0"/>
              <a:t>‹#›</a:t>
            </a:fld>
            <a:endParaRPr lang="en-US"/>
          </a:p>
        </p:txBody>
      </p:sp>
    </p:spTree>
    <p:extLst>
      <p:ext uri="{BB962C8B-B14F-4D97-AF65-F5344CB8AC3E}">
        <p14:creationId xmlns:p14="http://schemas.microsoft.com/office/powerpoint/2010/main" val="209796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ABD6E-6C67-AE4F-BB94-E8A5B356AE4D}"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C1DBF-E737-4745-BF2E-31BDE283C2BB}" type="slidenum">
              <a:rPr lang="en-US" smtClean="0"/>
              <a:t>‹#›</a:t>
            </a:fld>
            <a:endParaRPr lang="en-US"/>
          </a:p>
        </p:txBody>
      </p:sp>
    </p:spTree>
    <p:extLst>
      <p:ext uri="{BB962C8B-B14F-4D97-AF65-F5344CB8AC3E}">
        <p14:creationId xmlns:p14="http://schemas.microsoft.com/office/powerpoint/2010/main" val="2032169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ABD6E-6C67-AE4F-BB94-E8A5B356AE4D}"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C1DBF-E737-4745-BF2E-31BDE283C2BB}" type="slidenum">
              <a:rPr lang="en-US" smtClean="0"/>
              <a:t>‹#›</a:t>
            </a:fld>
            <a:endParaRPr lang="en-US"/>
          </a:p>
        </p:txBody>
      </p:sp>
    </p:spTree>
    <p:extLst>
      <p:ext uri="{BB962C8B-B14F-4D97-AF65-F5344CB8AC3E}">
        <p14:creationId xmlns:p14="http://schemas.microsoft.com/office/powerpoint/2010/main" val="1095335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ABD6E-6C67-AE4F-BB94-E8A5B356AE4D}"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C1DBF-E737-4745-BF2E-31BDE283C2BB}" type="slidenum">
              <a:rPr lang="en-US" smtClean="0"/>
              <a:t>‹#›</a:t>
            </a:fld>
            <a:endParaRPr lang="en-US"/>
          </a:p>
        </p:txBody>
      </p:sp>
    </p:spTree>
    <p:extLst>
      <p:ext uri="{BB962C8B-B14F-4D97-AF65-F5344CB8AC3E}">
        <p14:creationId xmlns:p14="http://schemas.microsoft.com/office/powerpoint/2010/main" val="1069573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384613-86C5-6D43-B00C-61423F457FD2}"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208619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bg1"/>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384613-86C5-6D43-B00C-61423F457FD2}"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704683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384613-86C5-6D43-B00C-61423F457FD2}"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248464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384613-86C5-6D43-B00C-61423F457FD2}"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1237297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384613-86C5-6D43-B00C-61423F457FD2}" type="datetimeFigureOut">
              <a:rPr lang="en-US" smtClean="0"/>
              <a:t>10/18/17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1170525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384613-86C5-6D43-B00C-61423F457FD2}" type="datetimeFigureOut">
              <a:rPr lang="en-US" smtClean="0"/>
              <a:t>10/18/17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2066241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84613-86C5-6D43-B00C-61423F457FD2}" type="datetimeFigureOut">
              <a:rPr lang="en-US" smtClean="0"/>
              <a:t>10/18/17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365103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384613-86C5-6D43-B00C-61423F457FD2}"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938921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384613-86C5-6D43-B00C-61423F457FD2}"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7451064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384613-86C5-6D43-B00C-61423F457FD2}"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10275141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384613-86C5-6D43-B00C-61423F457FD2}"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D650F-DFD2-4848-81BA-F16AEF240743}" type="slidenum">
              <a:rPr lang="en-US" smtClean="0"/>
              <a:t>‹#›</a:t>
            </a:fld>
            <a:endParaRPr lang="en-US"/>
          </a:p>
        </p:txBody>
      </p:sp>
    </p:spTree>
    <p:extLst>
      <p:ext uri="{BB962C8B-B14F-4D97-AF65-F5344CB8AC3E}">
        <p14:creationId xmlns:p14="http://schemas.microsoft.com/office/powerpoint/2010/main" val="151387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bg1"/>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bg1"/>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bg1"/>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bg1"/>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tx1">
                    <a:lumMod val="75000"/>
                    <a:lumOff val="25000"/>
                  </a:schemeClr>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lumMod val="75000"/>
                    <a:lumOff val="25000"/>
                  </a:schemeClr>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tx1">
                    <a:lumMod val="75000"/>
                    <a:lumOff val="25000"/>
                  </a:schemeClr>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lumMod val="75000"/>
                    <a:lumOff val="25000"/>
                  </a:schemeClr>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chemeClr val="tx1">
                    <a:lumMod val="75000"/>
                    <a:lumOff val="25000"/>
                  </a:schemeClr>
                </a:solidFill>
                <a:latin typeface="Apex New" charset="0"/>
                <a:ea typeface="Apex New" charset="0"/>
                <a:cs typeface="Apex New"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lumMod val="75000"/>
                    <a:lumOff val="25000"/>
                  </a:schemeClr>
                </a:solidFill>
                <a:latin typeface="Whitney Book" charset="0"/>
                <a:ea typeface="Whitney Book" charset="0"/>
                <a:cs typeface="Whitney Book" charset="0"/>
              </a:defRPr>
            </a:lvl1pPr>
            <a:lvl2pPr marL="457200" indent="0">
              <a:buNone/>
              <a:defRPr>
                <a:solidFill>
                  <a:schemeClr val="bg1"/>
                </a:solidFill>
                <a:latin typeface="Whitney Book" charset="0"/>
                <a:ea typeface="Whitney Book" charset="0"/>
                <a:cs typeface="Whitney Book" charset="0"/>
              </a:defRPr>
            </a:lvl2pPr>
            <a:lvl3pPr marL="914400" indent="0">
              <a:buNone/>
              <a:defRPr>
                <a:solidFill>
                  <a:schemeClr val="bg1"/>
                </a:solidFill>
                <a:latin typeface="Whitney Book" charset="0"/>
                <a:ea typeface="Whitney Book" charset="0"/>
                <a:cs typeface="Whitney Book" charset="0"/>
              </a:defRPr>
            </a:lvl3pPr>
            <a:lvl4pPr marL="1371600" indent="0">
              <a:buNone/>
              <a:defRPr>
                <a:solidFill>
                  <a:schemeClr val="bg1"/>
                </a:solidFill>
                <a:latin typeface="Whitney Book" charset="0"/>
                <a:ea typeface="Whitney Book" charset="0"/>
                <a:cs typeface="Whitney Book" charset="0"/>
              </a:defRPr>
            </a:lvl4pPr>
            <a:lvl5pPr marL="1828800" indent="0">
              <a:buNone/>
              <a:defRPr>
                <a:solidFill>
                  <a:schemeClr val="bg1"/>
                </a:solidFill>
                <a:latin typeface="Whitney Book" charset="0"/>
                <a:ea typeface="Whitney Book" charset="0"/>
                <a:cs typeface="Whitney Book" charset="0"/>
              </a:defRPr>
            </a:lvl5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ABD6E-6C67-AE4F-BB94-E8A5B356AE4D}" type="datetimeFigureOut">
              <a:rPr lang="en-US" smtClean="0"/>
              <a:t>10/18/17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C1DBF-E737-4745-BF2E-31BDE283C2BB}" type="slidenum">
              <a:rPr lang="en-US" smtClean="0"/>
              <a:t>‹#›</a:t>
            </a:fld>
            <a:endParaRPr lang="en-US"/>
          </a:p>
        </p:txBody>
      </p:sp>
    </p:spTree>
    <p:extLst>
      <p:ext uri="{BB962C8B-B14F-4D97-AF65-F5344CB8AC3E}">
        <p14:creationId xmlns:p14="http://schemas.microsoft.com/office/powerpoint/2010/main" val="359010445"/>
      </p:ext>
    </p:extLst>
  </p:cSld>
  <p:clrMap bg1="lt1" tx1="dk1" bg2="lt2" tx2="dk2" accent1="accent1" accent2="accent2" accent3="accent3" accent4="accent4" accent5="accent5" accent6="accent6" hlink="hlink" folHlink="folHlink"/>
  <p:sldLayoutIdLst>
    <p:sldLayoutId id="2147483650" r:id="rId1"/>
    <p:sldLayoutId id="2147483696" r:id="rId2"/>
    <p:sldLayoutId id="2147483697" r:id="rId3"/>
    <p:sldLayoutId id="2147483704" r:id="rId4"/>
    <p:sldLayoutId id="2147483698" r:id="rId5"/>
    <p:sldLayoutId id="2147483699" r:id="rId6"/>
    <p:sldLayoutId id="2147483700" r:id="rId7"/>
    <p:sldLayoutId id="2147483701" r:id="rId8"/>
    <p:sldLayoutId id="2147483702" r:id="rId9"/>
    <p:sldLayoutId id="2147483703"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84613-86C5-6D43-B00C-61423F457FD2}" type="datetimeFigureOut">
              <a:rPr lang="en-US" smtClean="0"/>
              <a:t>10/18/17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D650F-DFD2-4848-81BA-F16AEF240743}" type="slidenum">
              <a:rPr lang="en-US" smtClean="0"/>
              <a:t>‹#›</a:t>
            </a:fld>
            <a:endParaRPr lang="en-US"/>
          </a:p>
        </p:txBody>
      </p:sp>
    </p:spTree>
    <p:extLst>
      <p:ext uri="{BB962C8B-B14F-4D97-AF65-F5344CB8AC3E}">
        <p14:creationId xmlns:p14="http://schemas.microsoft.com/office/powerpoint/2010/main" val="111797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gi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hyperlink" Target="http://www.deeplearni.ng/" TargetMode="External"/><Relationship Id="rId5" Type="http://schemas.openxmlformats.org/officeDocument/2006/relationships/hyperlink" Target="mailto:deploy@deeplearni.ng" TargetMode="External"/><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5914" y="2423345"/>
            <a:ext cx="9363456" cy="1323439"/>
          </a:xfrm>
          <a:prstGeom prst="rect">
            <a:avLst/>
          </a:prstGeom>
          <a:noFill/>
        </p:spPr>
        <p:txBody>
          <a:bodyPr wrap="square" rtlCol="0">
            <a:spAutoFit/>
          </a:bodyPr>
          <a:lstStyle/>
          <a:p>
            <a:r>
              <a:rPr lang="en-US" sz="4000" b="1" dirty="0" smtClean="0">
                <a:solidFill>
                  <a:schemeClr val="bg1"/>
                </a:solidFill>
                <a:latin typeface="Whitney" charset="0"/>
                <a:ea typeface="Whitney" charset="0"/>
                <a:cs typeface="Whitney" charset="0"/>
              </a:rPr>
              <a:t>Lesson 3 of 6</a:t>
            </a:r>
          </a:p>
          <a:p>
            <a:r>
              <a:rPr lang="en-US" sz="4000" b="1" dirty="0" smtClean="0">
                <a:solidFill>
                  <a:schemeClr val="bg1"/>
                </a:solidFill>
                <a:latin typeface="Whitney" charset="0"/>
                <a:ea typeface="Whitney" charset="0"/>
                <a:cs typeface="Whitney" charset="0"/>
              </a:rPr>
              <a:t>ML in TensorFlow</a:t>
            </a:r>
            <a:endParaRPr lang="en-US" sz="4000" b="1" dirty="0" smtClean="0">
              <a:solidFill>
                <a:schemeClr val="bg1"/>
              </a:solidFill>
              <a:latin typeface="Whitney" charset="0"/>
              <a:ea typeface="Whitney" charset="0"/>
              <a:cs typeface="Whitney"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25500" y="2382851"/>
            <a:ext cx="3834550" cy="1404425"/>
          </a:xfrm>
          <a:prstGeom prst="rect">
            <a:avLst/>
          </a:prstGeom>
        </p:spPr>
      </p:pic>
      <p:sp>
        <p:nvSpPr>
          <p:cNvPr id="7" name="Footer Placeholder 2"/>
          <p:cNvSpPr txBox="1">
            <a:spLocks/>
          </p:cNvSpPr>
          <p:nvPr/>
        </p:nvSpPr>
        <p:spPr>
          <a:xfrm>
            <a:off x="10560050" y="6146498"/>
            <a:ext cx="1248625" cy="42624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i="1" smtClean="0">
                <a:solidFill>
                  <a:schemeClr val="bg1"/>
                </a:solidFill>
                <a:latin typeface="Whitney Light" charset="0"/>
                <a:ea typeface="Whitney Light" charset="0"/>
                <a:cs typeface="Whitney Light" charset="0"/>
              </a:rPr>
              <a:t>18/10/2017</a:t>
            </a:r>
            <a:endParaRPr lang="en-US" sz="1600" i="1" dirty="0">
              <a:solidFill>
                <a:schemeClr val="bg1"/>
              </a:solidFill>
              <a:latin typeface="Whitney Light" charset="0"/>
              <a:ea typeface="Whitney Light" charset="0"/>
              <a:cs typeface="Whitney Light" charset="0"/>
            </a:endParaRPr>
          </a:p>
        </p:txBody>
      </p:sp>
    </p:spTree>
    <p:extLst>
      <p:ext uri="{BB962C8B-B14F-4D97-AF65-F5344CB8AC3E}">
        <p14:creationId xmlns:p14="http://schemas.microsoft.com/office/powerpoint/2010/main" val="133134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TensorFlow </a:t>
            </a:r>
            <a:r>
              <a:rPr lang="mr-IN" dirty="0" smtClean="0"/>
              <a:t>–</a:t>
            </a:r>
            <a:r>
              <a:rPr lang="en-US" dirty="0" smtClean="0"/>
              <a:t> It’s just a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1256" y="1690688"/>
            <a:ext cx="4682544" cy="4351338"/>
          </a:xfrm>
        </p:spPr>
      </p:pic>
      <p:sp>
        <p:nvSpPr>
          <p:cNvPr id="5" name="TextBox 4"/>
          <p:cNvSpPr txBox="1"/>
          <p:nvPr/>
        </p:nvSpPr>
        <p:spPr>
          <a:xfrm>
            <a:off x="838200" y="1690688"/>
            <a:ext cx="5833056" cy="4247317"/>
          </a:xfrm>
          <a:prstGeom prst="rect">
            <a:avLst/>
          </a:prstGeom>
          <a:noFill/>
        </p:spPr>
        <p:txBody>
          <a:bodyPr wrap="square" rtlCol="0">
            <a:spAutoFit/>
          </a:bodyPr>
          <a:lstStyle/>
          <a:p>
            <a:pPr marL="285750" indent="-285750">
              <a:lnSpc>
                <a:spcPct val="150000"/>
              </a:lnSpc>
              <a:buFont typeface="Arial" charset="0"/>
              <a:buChar char="•"/>
            </a:pPr>
            <a:r>
              <a:rPr lang="en-US" sz="2400" dirty="0" smtClean="0">
                <a:latin typeface="Whitney Book" charset="0"/>
                <a:ea typeface="Whitney Book" charset="0"/>
                <a:cs typeface="Whitney Book" charset="0"/>
              </a:rPr>
              <a:t>Constant</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Exactly that, a constant value</a:t>
            </a:r>
          </a:p>
          <a:p>
            <a:pPr marL="285750" indent="-285750">
              <a:lnSpc>
                <a:spcPct val="150000"/>
              </a:lnSpc>
              <a:buFont typeface="Arial" charset="0"/>
              <a:buChar char="•"/>
            </a:pPr>
            <a:r>
              <a:rPr lang="en-US" sz="2400" dirty="0" smtClean="0">
                <a:latin typeface="Whitney Book" charset="0"/>
                <a:ea typeface="Whitney Book" charset="0"/>
                <a:cs typeface="Whitney Book" charset="0"/>
              </a:rPr>
              <a:t>Placeholder</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Placeholder for data you will pass at run-time</a:t>
            </a:r>
          </a:p>
          <a:p>
            <a:pPr marL="285750" indent="-285750">
              <a:lnSpc>
                <a:spcPct val="150000"/>
              </a:lnSpc>
              <a:buFont typeface="Arial" charset="0"/>
              <a:buChar char="•"/>
            </a:pPr>
            <a:r>
              <a:rPr lang="en-US" sz="2400" dirty="0" smtClean="0">
                <a:latin typeface="Whitney Book" charset="0"/>
                <a:ea typeface="Whitney Book" charset="0"/>
                <a:cs typeface="Whitney Book" charset="0"/>
              </a:rPr>
              <a:t>Variable</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A value that “varies” each graph run</a:t>
            </a:r>
          </a:p>
          <a:p>
            <a:pPr marL="285750" indent="-285750">
              <a:lnSpc>
                <a:spcPct val="150000"/>
              </a:lnSpc>
              <a:buFont typeface="Arial" charset="0"/>
              <a:buChar char="•"/>
            </a:pPr>
            <a:r>
              <a:rPr lang="en-US" sz="2400" dirty="0" smtClean="0">
                <a:latin typeface="Whitney Book" charset="0"/>
                <a:ea typeface="Whitney Book" charset="0"/>
                <a:cs typeface="Whitney Book" charset="0"/>
              </a:rPr>
              <a:t>Operation</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An operation on data</a:t>
            </a:r>
          </a:p>
        </p:txBody>
      </p:sp>
    </p:spTree>
    <p:extLst>
      <p:ext uri="{BB962C8B-B14F-4D97-AF65-F5344CB8AC3E}">
        <p14:creationId xmlns:p14="http://schemas.microsoft.com/office/powerpoint/2010/main" val="134996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Networks </a:t>
            </a:r>
            <a:r>
              <a:rPr lang="mr-IN" dirty="0"/>
              <a:t>–</a:t>
            </a:r>
            <a:r>
              <a:rPr lang="en-US" dirty="0"/>
              <a:t> Basically graphs... With math</a:t>
            </a:r>
          </a:p>
        </p:txBody>
      </p:sp>
      <p:sp>
        <p:nvSpPr>
          <p:cNvPr id="3" name="Content Placeholder 2"/>
          <p:cNvSpPr>
            <a:spLocks noGrp="1"/>
          </p:cNvSpPr>
          <p:nvPr>
            <p:ph idx="1"/>
          </p:nvPr>
        </p:nvSpPr>
        <p:spPr/>
        <p:txBody>
          <a:bodyPr>
            <a:normAutofit/>
          </a:bodyPr>
          <a:lstStyle/>
          <a:p>
            <a:pPr marL="457200" indent="-457200">
              <a:lnSpc>
                <a:spcPct val="100000"/>
              </a:lnSpc>
              <a:buFont typeface="Arial" charset="0"/>
              <a:buChar char="•"/>
            </a:pPr>
            <a:r>
              <a:rPr lang="en-US" sz="2400" dirty="0" smtClean="0"/>
              <a:t>Layers of “neurons”</a:t>
            </a:r>
          </a:p>
          <a:p>
            <a:pPr marL="457200" indent="-457200">
              <a:lnSpc>
                <a:spcPct val="100000"/>
              </a:lnSpc>
              <a:buFont typeface="Arial" charset="0"/>
              <a:buChar char="•"/>
            </a:pPr>
            <a:r>
              <a:rPr lang="en-US" sz="2400" dirty="0" smtClean="0"/>
              <a:t>Weights and biases</a:t>
            </a:r>
          </a:p>
          <a:p>
            <a:pPr marL="457200" indent="-457200">
              <a:lnSpc>
                <a:spcPct val="100000"/>
              </a:lnSpc>
              <a:buFont typeface="Arial" charset="0"/>
              <a:buChar char="•"/>
            </a:pPr>
            <a:r>
              <a:rPr lang="en-US" sz="2400" dirty="0" smtClean="0"/>
              <a:t>Activation functions</a:t>
            </a:r>
          </a:p>
          <a:p>
            <a:pPr marL="457200" indent="-457200">
              <a:lnSpc>
                <a:spcPct val="100000"/>
              </a:lnSpc>
              <a:buFont typeface="Arial" charset="0"/>
              <a:buChar char="•"/>
            </a:pPr>
            <a:r>
              <a:rPr lang="en-US" sz="2400" dirty="0" smtClean="0"/>
              <a:t>Optimizer</a:t>
            </a:r>
          </a:p>
          <a:p>
            <a:pPr marL="457200" indent="-457200">
              <a:buFont typeface="Arial" charset="0"/>
              <a:buChar char="•"/>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912" y="1690688"/>
            <a:ext cx="5822888" cy="43337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150" y="4456090"/>
            <a:ext cx="3358812" cy="1720873"/>
          </a:xfrm>
          <a:prstGeom prst="rect">
            <a:avLst/>
          </a:prstGeom>
        </p:spPr>
      </p:pic>
    </p:spTree>
    <p:extLst>
      <p:ext uri="{BB962C8B-B14F-4D97-AF65-F5344CB8AC3E}">
        <p14:creationId xmlns:p14="http://schemas.microsoft.com/office/powerpoint/2010/main" val="165961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a:t>
            </a:r>
            <a:r>
              <a:rPr lang="mr-IN" dirty="0" smtClean="0"/>
              <a:t>–</a:t>
            </a:r>
            <a:r>
              <a:rPr lang="en-US" dirty="0" smtClean="0"/>
              <a:t> Basically graphs</a:t>
            </a:r>
            <a:r>
              <a:rPr lang="mr-IN" dirty="0" smtClean="0"/>
              <a:t>…</a:t>
            </a:r>
            <a:r>
              <a:rPr lang="en-CA" dirty="0" smtClean="0"/>
              <a:t> With math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056" y="2060620"/>
            <a:ext cx="3058747" cy="33575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60620"/>
            <a:ext cx="4539088" cy="15672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997773"/>
            <a:ext cx="4539088" cy="1420438"/>
          </a:xfrm>
          <a:prstGeom prst="rect">
            <a:avLst/>
          </a:prstGeom>
        </p:spPr>
      </p:pic>
    </p:spTree>
    <p:extLst>
      <p:ext uri="{BB962C8B-B14F-4D97-AF65-F5344CB8AC3E}">
        <p14:creationId xmlns:p14="http://schemas.microsoft.com/office/powerpoint/2010/main" val="42094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split data?</a:t>
            </a:r>
            <a:endParaRPr lang="en-US" dirty="0"/>
          </a:p>
        </p:txBody>
      </p:sp>
      <p:sp>
        <p:nvSpPr>
          <p:cNvPr id="5" name="TextBox 4"/>
          <p:cNvSpPr txBox="1"/>
          <p:nvPr/>
        </p:nvSpPr>
        <p:spPr>
          <a:xfrm>
            <a:off x="838200" y="1690688"/>
            <a:ext cx="10515600" cy="4524315"/>
          </a:xfrm>
          <a:prstGeom prst="rect">
            <a:avLst/>
          </a:prstGeom>
          <a:noFill/>
        </p:spPr>
        <p:txBody>
          <a:bodyPr wrap="square" rtlCol="0">
            <a:spAutoFit/>
          </a:bodyPr>
          <a:lstStyle/>
          <a:p>
            <a:pPr marL="285750" indent="-285750">
              <a:lnSpc>
                <a:spcPct val="150000"/>
              </a:lnSpc>
              <a:buFont typeface="Arial" charset="0"/>
              <a:buChar char="•"/>
            </a:pPr>
            <a:r>
              <a:rPr lang="en-US" sz="2400" dirty="0" smtClean="0">
                <a:latin typeface="Whitney Book" charset="0"/>
                <a:ea typeface="Whitney Book" charset="0"/>
                <a:cs typeface="Whitney Book" charset="0"/>
              </a:rPr>
              <a:t>Training set</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Usually 80% of dataset</a:t>
            </a:r>
          </a:p>
          <a:p>
            <a:pPr marL="285750" indent="-285750">
              <a:lnSpc>
                <a:spcPct val="150000"/>
              </a:lnSpc>
              <a:buFont typeface="Arial" charset="0"/>
              <a:buChar char="•"/>
            </a:pPr>
            <a:r>
              <a:rPr lang="en-US" sz="2400" dirty="0" smtClean="0">
                <a:latin typeface="Whitney Book" charset="0"/>
                <a:ea typeface="Whitney Book" charset="0"/>
                <a:cs typeface="Whitney Book" charset="0"/>
              </a:rPr>
              <a:t>Validation set</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Usually 20% of dataset</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Never trained on</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Used to see how model is doing during training</a:t>
            </a:r>
          </a:p>
          <a:p>
            <a:pPr marL="285750" indent="-285750">
              <a:lnSpc>
                <a:spcPct val="150000"/>
              </a:lnSpc>
              <a:buFont typeface="Arial" charset="0"/>
              <a:buChar char="•"/>
            </a:pPr>
            <a:r>
              <a:rPr lang="en-US" sz="2400" dirty="0" smtClean="0">
                <a:latin typeface="Whitney Book" charset="0"/>
                <a:ea typeface="Whitney Book" charset="0"/>
                <a:cs typeface="Whitney Book" charset="0"/>
              </a:rPr>
              <a:t>Test set</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Can split from full dataset (i.e. 80/10/10)</a:t>
            </a:r>
          </a:p>
          <a:p>
            <a:pPr marL="742950" lvl="1" indent="-285750">
              <a:lnSpc>
                <a:spcPct val="150000"/>
              </a:lnSpc>
              <a:buFont typeface="Arial" charset="0"/>
              <a:buChar char="•"/>
            </a:pPr>
            <a:r>
              <a:rPr lang="en-US" sz="2000" dirty="0" smtClean="0">
                <a:latin typeface="Whitney Light" charset="0"/>
                <a:ea typeface="Whitney Light" charset="0"/>
                <a:cs typeface="Whitney Light" charset="0"/>
              </a:rPr>
              <a:t>Done after training to test final net</a:t>
            </a:r>
            <a:r>
              <a:rPr lang="en-US" sz="2000" dirty="0">
                <a:latin typeface="Whitney Light" charset="0"/>
                <a:ea typeface="Whitney Light" charset="0"/>
                <a:cs typeface="Whitney Light" charset="0"/>
              </a:rPr>
              <a:t> </a:t>
            </a:r>
            <a:r>
              <a:rPr lang="en-US" sz="2000" dirty="0" smtClean="0">
                <a:latin typeface="Whitney Light" charset="0"/>
                <a:ea typeface="Whitney Light" charset="0"/>
                <a:cs typeface="Whitney Light" charset="0"/>
              </a:rPr>
              <a:t>(reporting purposes)</a:t>
            </a:r>
          </a:p>
        </p:txBody>
      </p:sp>
    </p:spTree>
    <p:extLst>
      <p:ext uri="{BB962C8B-B14F-4D97-AF65-F5344CB8AC3E}">
        <p14:creationId xmlns:p14="http://schemas.microsoft.com/office/powerpoint/2010/main" val="46071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split data?</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dirty="0" smtClean="0"/>
              <a:t>See how the model is doing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8377"/>
            <a:ext cx="5719638" cy="3818586"/>
          </a:xfrm>
          <a:prstGeom prst="rect">
            <a:avLst/>
          </a:prstGeom>
        </p:spPr>
      </p:pic>
    </p:spTree>
    <p:extLst>
      <p:ext uri="{BB962C8B-B14F-4D97-AF65-F5344CB8AC3E}">
        <p14:creationId xmlns:p14="http://schemas.microsoft.com/office/powerpoint/2010/main" val="163363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515600" cy="1325563"/>
          </a:xfrm>
        </p:spPr>
        <p:txBody>
          <a:bodyPr>
            <a:normAutofit/>
          </a:bodyPr>
          <a:lstStyle/>
          <a:p>
            <a:pPr algn="ctr"/>
            <a:r>
              <a:rPr lang="en-US" sz="3400" dirty="0" smtClean="0"/>
              <a:t>About DeepLearni.ng </a:t>
            </a:r>
            <a:endParaRPr lang="en-US" sz="3400" dirty="0"/>
          </a:p>
        </p:txBody>
      </p:sp>
      <p:sp>
        <p:nvSpPr>
          <p:cNvPr id="3" name="Content Placeholder 2"/>
          <p:cNvSpPr>
            <a:spLocks noGrp="1"/>
          </p:cNvSpPr>
          <p:nvPr>
            <p:ph idx="1"/>
          </p:nvPr>
        </p:nvSpPr>
        <p:spPr>
          <a:xfrm>
            <a:off x="924810" y="1361412"/>
            <a:ext cx="10515600" cy="4351338"/>
          </a:xfrm>
        </p:spPr>
        <p:txBody>
          <a:bodyPr>
            <a:noAutofit/>
          </a:bodyPr>
          <a:lstStyle/>
          <a:p>
            <a:pPr marL="342900" lvl="1" indent="-342900">
              <a:buClr>
                <a:srgbClr val="43C8F6"/>
              </a:buClr>
              <a:buSzPct val="125000"/>
              <a:buFont typeface="Arial" charset="0"/>
              <a:buChar char="•"/>
            </a:pPr>
            <a:r>
              <a:rPr lang="en-US" sz="2800" b="1" dirty="0" smtClean="0">
                <a:solidFill>
                  <a:srgbClr val="43C8F6"/>
                </a:solidFill>
                <a:latin typeface="Whitney" charset="0"/>
                <a:ea typeface="Whitney" charset="0"/>
                <a:cs typeface="Whitney" charset="0"/>
              </a:rPr>
              <a:t>Real-world results.</a:t>
            </a:r>
            <a:r>
              <a:rPr lang="en-US" sz="2800" b="1" dirty="0" smtClean="0">
                <a:latin typeface="Whitney" charset="0"/>
                <a:ea typeface="Whitney" charset="0"/>
                <a:cs typeface="Whitney" charset="0"/>
              </a:rPr>
              <a:t> </a:t>
            </a:r>
            <a:r>
              <a:rPr lang="en-US" sz="2800" dirty="0" smtClean="0">
                <a:latin typeface="Whitney" charset="0"/>
                <a:ea typeface="Whitney" charset="0"/>
                <a:cs typeface="Whitney" charset="0"/>
              </a:rPr>
              <a:t>In our flagship partnership with Scotiabank, we deployed one of the world’s first deep learning systems for retail banking. At Scotiabank and other enterprises, we build machine learning tools designed to rapidly generate business value. </a:t>
            </a:r>
          </a:p>
          <a:p>
            <a:pPr marL="342900" lvl="1" indent="-342900">
              <a:buClr>
                <a:srgbClr val="43C8F6"/>
              </a:buClr>
              <a:buSzPct val="125000"/>
              <a:buFont typeface="Arial" charset="0"/>
              <a:buChar char="•"/>
            </a:pPr>
            <a:endParaRPr lang="en-US" sz="2800" kern="0" dirty="0" smtClean="0"/>
          </a:p>
          <a:p>
            <a:pPr marL="342900" lvl="1" indent="-342900">
              <a:buClr>
                <a:srgbClr val="43C8F6"/>
              </a:buClr>
              <a:buSzPct val="125000"/>
              <a:buFont typeface="Arial" charset="0"/>
              <a:buChar char="•"/>
            </a:pPr>
            <a:r>
              <a:rPr lang="en-US" sz="2800" b="1" dirty="0" smtClean="0">
                <a:solidFill>
                  <a:srgbClr val="43C8F6"/>
                </a:solidFill>
                <a:latin typeface="Whitney" charset="0"/>
                <a:ea typeface="Whitney" charset="0"/>
                <a:cs typeface="Whitney" charset="0"/>
                <a:sym typeface="Arial"/>
              </a:rPr>
              <a:t>Diverse </a:t>
            </a:r>
            <a:r>
              <a:rPr lang="en-US" sz="2800" b="1" dirty="0">
                <a:solidFill>
                  <a:srgbClr val="43C8F6"/>
                </a:solidFill>
                <a:latin typeface="Whitney" charset="0"/>
                <a:ea typeface="Whitney" charset="0"/>
                <a:cs typeface="Whitney" charset="0"/>
                <a:sym typeface="Arial"/>
              </a:rPr>
              <a:t>leadership.</a:t>
            </a:r>
            <a:r>
              <a:rPr lang="en-US" sz="2800" b="1" dirty="0">
                <a:latin typeface="Whitney" charset="0"/>
                <a:ea typeface="Whitney" charset="0"/>
                <a:cs typeface="Whitney" charset="0"/>
                <a:sym typeface="Arial"/>
              </a:rPr>
              <a:t> </a:t>
            </a:r>
            <a:r>
              <a:rPr lang="en-US" sz="2800" dirty="0">
                <a:sym typeface="Arial"/>
              </a:rPr>
              <a:t>Experienced </a:t>
            </a:r>
            <a:r>
              <a:rPr lang="en-US" sz="2800" dirty="0" smtClean="0">
                <a:sym typeface="Arial"/>
              </a:rPr>
              <a:t>leaders with a broad range of experience, including </a:t>
            </a:r>
            <a:r>
              <a:rPr lang="en-US" sz="2800" dirty="0">
                <a:sym typeface="Arial"/>
              </a:rPr>
              <a:t>3 PhDs, a former </a:t>
            </a:r>
            <a:r>
              <a:rPr lang="en-US" sz="2800" dirty="0"/>
              <a:t>e</a:t>
            </a:r>
            <a:r>
              <a:rPr lang="en-US" sz="2800" dirty="0">
                <a:sym typeface="Arial"/>
              </a:rPr>
              <a:t>xecutive </a:t>
            </a:r>
            <a:r>
              <a:rPr lang="en-US" sz="2800" dirty="0" smtClean="0">
                <a:sym typeface="Arial"/>
              </a:rPr>
              <a:t>from one of Canada’s Big 5 banks, </a:t>
            </a:r>
            <a:r>
              <a:rPr lang="en-US" sz="2800" dirty="0" smtClean="0"/>
              <a:t>tech </a:t>
            </a:r>
            <a:r>
              <a:rPr lang="en-US" sz="2800" dirty="0"/>
              <a:t>entrepreneurs and </a:t>
            </a:r>
            <a:r>
              <a:rPr lang="en-US" sz="2800" dirty="0">
                <a:sym typeface="Arial"/>
              </a:rPr>
              <a:t>a McKinsey </a:t>
            </a:r>
            <a:r>
              <a:rPr lang="en-US" sz="2800" dirty="0" smtClean="0"/>
              <a:t>a</a:t>
            </a:r>
            <a:r>
              <a:rPr lang="en-US" sz="2800" dirty="0" smtClean="0">
                <a:sym typeface="Arial"/>
              </a:rPr>
              <a:t>lum. </a:t>
            </a:r>
            <a:endParaRPr lang="en-US" sz="2800" dirty="0">
              <a:sym typeface="Arial"/>
            </a:endParaRPr>
          </a:p>
          <a:p>
            <a:pPr marL="342900" lvl="1" indent="-342900">
              <a:buClr>
                <a:srgbClr val="43C8F6"/>
              </a:buClr>
              <a:buSzPct val="125000"/>
              <a:buFont typeface="Arial" charset="0"/>
              <a:buChar char="•"/>
            </a:pPr>
            <a:endParaRPr lang="en-US" sz="2800" dirty="0">
              <a:solidFill>
                <a:schemeClr val="accent6">
                  <a:lumMod val="50000"/>
                </a:schemeClr>
              </a:solidFill>
              <a:sym typeface="Arial"/>
            </a:endParaRPr>
          </a:p>
          <a:p>
            <a:pPr marL="342900" lvl="1" indent="-342900">
              <a:buClr>
                <a:srgbClr val="43C8F6"/>
              </a:buClr>
              <a:buSzPct val="125000"/>
              <a:buFont typeface="Arial" charset="0"/>
              <a:buChar char="•"/>
            </a:pPr>
            <a:r>
              <a:rPr lang="en-US" sz="2800" b="1" dirty="0" smtClean="0">
                <a:solidFill>
                  <a:srgbClr val="43C8F6"/>
                </a:solidFill>
                <a:latin typeface="Whitney" charset="0"/>
                <a:ea typeface="Whitney" charset="0"/>
                <a:cs typeface="Whitney" charset="0"/>
                <a:sym typeface="Arial"/>
              </a:rPr>
              <a:t>Applied machine learning experts. </a:t>
            </a:r>
            <a:r>
              <a:rPr lang="en-US" sz="2800" dirty="0" smtClean="0"/>
              <a:t>Our experts have </a:t>
            </a:r>
            <a:r>
              <a:rPr lang="en-US" sz="2800" dirty="0" smtClean="0">
                <a:sym typeface="Arial"/>
              </a:rPr>
              <a:t>hands-on </a:t>
            </a:r>
            <a:r>
              <a:rPr lang="en-US" sz="2800" dirty="0">
                <a:sym typeface="Arial"/>
              </a:rPr>
              <a:t>experience </a:t>
            </a:r>
            <a:r>
              <a:rPr lang="en-US" sz="2800" dirty="0" smtClean="0"/>
              <a:t>developing solutions that thrive in complex enterprise environments. </a:t>
            </a:r>
            <a:endParaRPr lang="en-US" dirty="0"/>
          </a:p>
        </p:txBody>
      </p:sp>
    </p:spTree>
    <p:extLst>
      <p:ext uri="{BB962C8B-B14F-4D97-AF65-F5344CB8AC3E}">
        <p14:creationId xmlns:p14="http://schemas.microsoft.com/office/powerpoint/2010/main" val="1517273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515600" cy="1325563"/>
          </a:xfrm>
        </p:spPr>
        <p:txBody>
          <a:bodyPr>
            <a:normAutofit/>
          </a:bodyPr>
          <a:lstStyle/>
          <a:p>
            <a:pPr algn="ctr"/>
            <a:r>
              <a:rPr lang="en-US" sz="3400" dirty="0" smtClean="0"/>
              <a:t>Our Guiding Principles </a:t>
            </a:r>
            <a:endParaRPr lang="en-US" sz="3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1238" y="1320403"/>
            <a:ext cx="2253060" cy="225306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5838" y="1708440"/>
            <a:ext cx="1766453" cy="1568160"/>
          </a:xfrm>
          <a:prstGeom prst="rect">
            <a:avLst/>
          </a:prstGeom>
        </p:spPr>
      </p:pic>
      <p:pic>
        <p:nvPicPr>
          <p:cNvPr id="11" name="Content Placeholder 10"/>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874839" y="1525489"/>
            <a:ext cx="854866" cy="1725711"/>
          </a:xfrm>
        </p:spPr>
      </p:pic>
      <p:sp>
        <p:nvSpPr>
          <p:cNvPr id="12" name="Rectangle 11"/>
          <p:cNvSpPr/>
          <p:nvPr/>
        </p:nvSpPr>
        <p:spPr>
          <a:xfrm>
            <a:off x="1163638" y="4146550"/>
            <a:ext cx="3420000" cy="1323439"/>
          </a:xfrm>
          <a:prstGeom prst="rect">
            <a:avLst/>
          </a:prstGeom>
        </p:spPr>
        <p:txBody>
          <a:bodyPr wrap="square">
            <a:spAutoFit/>
          </a:bodyPr>
          <a:lstStyle/>
          <a:p>
            <a:r>
              <a:rPr lang="en-US" sz="2000" dirty="0" smtClean="0">
                <a:solidFill>
                  <a:schemeClr val="bg1"/>
                </a:solidFill>
                <a:latin typeface="Whitney Book" charset="0"/>
                <a:ea typeface="Whitney Book" charset="0"/>
                <a:cs typeface="Whitney Book" charset="0"/>
              </a:rPr>
              <a:t>We help enterprises understand how machine earning can be optimized for their distinct business context</a:t>
            </a:r>
            <a:endParaRPr lang="en-US" sz="2000" dirty="0">
              <a:solidFill>
                <a:schemeClr val="bg1"/>
              </a:solidFill>
              <a:effectLst/>
              <a:latin typeface="Whitney Book" charset="0"/>
              <a:ea typeface="Whitney Book" charset="0"/>
              <a:cs typeface="Whitney Book" charset="0"/>
            </a:endParaRPr>
          </a:p>
        </p:txBody>
      </p:sp>
      <p:sp>
        <p:nvSpPr>
          <p:cNvPr id="13" name="Rectangle 12"/>
          <p:cNvSpPr/>
          <p:nvPr/>
        </p:nvSpPr>
        <p:spPr>
          <a:xfrm>
            <a:off x="4724400" y="4203700"/>
            <a:ext cx="3420000" cy="1323439"/>
          </a:xfrm>
          <a:prstGeom prst="rect">
            <a:avLst/>
          </a:prstGeom>
        </p:spPr>
        <p:txBody>
          <a:bodyPr wrap="square">
            <a:spAutoFit/>
          </a:bodyPr>
          <a:lstStyle/>
          <a:p>
            <a:r>
              <a:rPr lang="en-US" sz="2000" dirty="0" smtClean="0">
                <a:solidFill>
                  <a:schemeClr val="bg1"/>
                </a:solidFill>
                <a:latin typeface="Whitney Book" charset="0"/>
                <a:ea typeface="Whitney Book" charset="0"/>
                <a:cs typeface="Whitney Book" charset="0"/>
              </a:rPr>
              <a:t>We build machine learning systems built to adapt well to existing enterprise</a:t>
            </a:r>
          </a:p>
          <a:p>
            <a:r>
              <a:rPr lang="en-US" sz="2000" dirty="0" smtClean="0">
                <a:solidFill>
                  <a:schemeClr val="bg1"/>
                </a:solidFill>
                <a:latin typeface="Whitney Book" charset="0"/>
                <a:ea typeface="Whitney Book" charset="0"/>
                <a:cs typeface="Whitney Book" charset="0"/>
              </a:rPr>
              <a:t>infrastructure and processes </a:t>
            </a:r>
            <a:endParaRPr lang="en-US" sz="2000" dirty="0">
              <a:solidFill>
                <a:schemeClr val="bg1"/>
              </a:solidFill>
              <a:latin typeface="Whitney Book" charset="0"/>
              <a:ea typeface="Whitney Book" charset="0"/>
              <a:cs typeface="Whitney Book" charset="0"/>
            </a:endParaRPr>
          </a:p>
        </p:txBody>
      </p:sp>
      <p:sp>
        <p:nvSpPr>
          <p:cNvPr id="14" name="Rectangle 13"/>
          <p:cNvSpPr/>
          <p:nvPr/>
        </p:nvSpPr>
        <p:spPr>
          <a:xfrm>
            <a:off x="8432800" y="4171950"/>
            <a:ext cx="3420000" cy="1323439"/>
          </a:xfrm>
          <a:prstGeom prst="rect">
            <a:avLst/>
          </a:prstGeom>
        </p:spPr>
        <p:txBody>
          <a:bodyPr wrap="square">
            <a:spAutoFit/>
          </a:bodyPr>
          <a:lstStyle/>
          <a:p>
            <a:r>
              <a:rPr lang="en-US" sz="2000" dirty="0">
                <a:solidFill>
                  <a:schemeClr val="bg1"/>
                </a:solidFill>
                <a:latin typeface="Whitney Book" charset="0"/>
                <a:ea typeface="Whitney Book" charset="0"/>
                <a:cs typeface="Whitney Book" charset="0"/>
              </a:rPr>
              <a:t>We </a:t>
            </a:r>
            <a:r>
              <a:rPr lang="en-US" sz="2000" dirty="0" smtClean="0">
                <a:solidFill>
                  <a:schemeClr val="bg1"/>
                </a:solidFill>
                <a:latin typeface="Whitney Book" charset="0"/>
                <a:ea typeface="Whitney Book" charset="0"/>
                <a:cs typeface="Whitney Book" charset="0"/>
              </a:rPr>
              <a:t>deploy machine learning systems that are designed to deliver sustainable business value and  create IP </a:t>
            </a:r>
            <a:endParaRPr lang="en-US" sz="2000" dirty="0">
              <a:solidFill>
                <a:schemeClr val="bg1"/>
              </a:solidFill>
              <a:effectLst/>
              <a:latin typeface="Whitney Book" charset="0"/>
              <a:ea typeface="Whitney Book" charset="0"/>
              <a:cs typeface="Whitney Book" charset="0"/>
            </a:endParaRPr>
          </a:p>
        </p:txBody>
      </p:sp>
      <p:sp>
        <p:nvSpPr>
          <p:cNvPr id="15" name="TextBox 14"/>
          <p:cNvSpPr txBox="1"/>
          <p:nvPr/>
        </p:nvSpPr>
        <p:spPr>
          <a:xfrm>
            <a:off x="1163638" y="3573463"/>
            <a:ext cx="1261884" cy="461665"/>
          </a:xfrm>
          <a:prstGeom prst="rect">
            <a:avLst/>
          </a:prstGeom>
          <a:noFill/>
        </p:spPr>
        <p:txBody>
          <a:bodyPr wrap="none" rtlCol="0">
            <a:spAutoFit/>
          </a:bodyPr>
          <a:lstStyle/>
          <a:p>
            <a:r>
              <a:rPr lang="en-US" sz="2400" b="1" dirty="0" smtClean="0">
                <a:solidFill>
                  <a:schemeClr val="bg1"/>
                </a:solidFill>
                <a:latin typeface="Apex New" charset="0"/>
                <a:ea typeface="Apex New" charset="0"/>
                <a:cs typeface="Apex New" charset="0"/>
              </a:rPr>
              <a:t>Educate</a:t>
            </a:r>
            <a:endParaRPr lang="en-US" sz="2400" b="1" dirty="0">
              <a:solidFill>
                <a:schemeClr val="bg1"/>
              </a:solidFill>
              <a:latin typeface="Apex New" charset="0"/>
              <a:ea typeface="Apex New" charset="0"/>
              <a:cs typeface="Apex New" charset="0"/>
            </a:endParaRPr>
          </a:p>
        </p:txBody>
      </p:sp>
      <p:sp>
        <p:nvSpPr>
          <p:cNvPr id="16" name="TextBox 15"/>
          <p:cNvSpPr txBox="1"/>
          <p:nvPr/>
        </p:nvSpPr>
        <p:spPr>
          <a:xfrm>
            <a:off x="4745038" y="3573463"/>
            <a:ext cx="1415772" cy="461665"/>
          </a:xfrm>
          <a:prstGeom prst="rect">
            <a:avLst/>
          </a:prstGeom>
          <a:noFill/>
        </p:spPr>
        <p:txBody>
          <a:bodyPr wrap="none" rtlCol="0">
            <a:spAutoFit/>
          </a:bodyPr>
          <a:lstStyle/>
          <a:p>
            <a:r>
              <a:rPr lang="en-US" sz="2400" b="1" dirty="0" smtClean="0">
                <a:solidFill>
                  <a:schemeClr val="bg1"/>
                </a:solidFill>
                <a:latin typeface="Apex New" charset="0"/>
                <a:ea typeface="Apex New" charset="0"/>
                <a:cs typeface="Apex New" charset="0"/>
              </a:rPr>
              <a:t>Empower</a:t>
            </a:r>
            <a:endParaRPr lang="en-US" sz="2400" b="1" dirty="0">
              <a:solidFill>
                <a:schemeClr val="bg1"/>
              </a:solidFill>
              <a:latin typeface="Apex New" charset="0"/>
              <a:ea typeface="Apex New" charset="0"/>
              <a:cs typeface="Apex New" charset="0"/>
            </a:endParaRPr>
          </a:p>
        </p:txBody>
      </p:sp>
      <p:sp>
        <p:nvSpPr>
          <p:cNvPr id="17" name="TextBox 16"/>
          <p:cNvSpPr txBox="1"/>
          <p:nvPr/>
        </p:nvSpPr>
        <p:spPr>
          <a:xfrm>
            <a:off x="8402638" y="3573463"/>
            <a:ext cx="1191352" cy="461665"/>
          </a:xfrm>
          <a:prstGeom prst="rect">
            <a:avLst/>
          </a:prstGeom>
          <a:noFill/>
        </p:spPr>
        <p:txBody>
          <a:bodyPr wrap="none" rtlCol="0">
            <a:spAutoFit/>
          </a:bodyPr>
          <a:lstStyle/>
          <a:p>
            <a:r>
              <a:rPr lang="en-US" sz="2400" b="1" dirty="0" smtClean="0">
                <a:solidFill>
                  <a:schemeClr val="bg1"/>
                </a:solidFill>
                <a:latin typeface="Apex New" charset="0"/>
                <a:ea typeface="Apex New" charset="0"/>
                <a:cs typeface="Apex New" charset="0"/>
              </a:rPr>
              <a:t>Elevate</a:t>
            </a:r>
            <a:endParaRPr lang="en-US" sz="2400" b="1" dirty="0">
              <a:solidFill>
                <a:schemeClr val="bg1"/>
              </a:solidFill>
              <a:latin typeface="Apex New" charset="0"/>
              <a:ea typeface="Apex New" charset="0"/>
              <a:cs typeface="Apex New" charset="0"/>
            </a:endParaRPr>
          </a:p>
        </p:txBody>
      </p:sp>
    </p:spTree>
    <p:extLst>
      <p:ext uri="{BB962C8B-B14F-4D97-AF65-F5344CB8AC3E}">
        <p14:creationId xmlns:p14="http://schemas.microsoft.com/office/powerpoint/2010/main" val="1523249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6762750" y="1865678"/>
            <a:ext cx="5149849" cy="7837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US" sz="3000" u="none" strike="noStrike" cap="none" dirty="0" smtClean="0">
                <a:solidFill>
                  <a:schemeClr val="lt1"/>
                </a:solidFill>
                <a:sym typeface="Arial"/>
              </a:rPr>
              <a:t>Contact us </a:t>
            </a:r>
            <a:endParaRPr lang="en-US" sz="3000" u="none" strike="noStrike" cap="none" dirty="0">
              <a:solidFill>
                <a:schemeClr val="lt1"/>
              </a:solidFill>
              <a:sym typeface="Arial"/>
            </a:endParaRPr>
          </a:p>
        </p:txBody>
      </p:sp>
      <p:pic>
        <p:nvPicPr>
          <p:cNvPr id="178" name="Shape 178"/>
          <p:cNvPicPr preferRelativeResize="0">
            <a:picLocks noGrp="1"/>
          </p:cNvPicPr>
          <p:nvPr>
            <p:ph type="body" idx="1"/>
          </p:nvPr>
        </p:nvPicPr>
        <p:blipFill rotWithShape="1">
          <a:blip r:embed="rId3">
            <a:alphaModFix/>
          </a:blip>
          <a:srcRect/>
          <a:stretch/>
        </p:blipFill>
        <p:spPr>
          <a:xfrm>
            <a:off x="1330570" y="2706782"/>
            <a:ext cx="4356209" cy="1594339"/>
          </a:xfrm>
          <a:prstGeom prst="rect">
            <a:avLst/>
          </a:prstGeom>
          <a:noFill/>
          <a:ln>
            <a:noFill/>
          </a:ln>
        </p:spPr>
      </p:pic>
      <p:sp>
        <p:nvSpPr>
          <p:cNvPr id="179" name="Shape 179"/>
          <p:cNvSpPr txBox="1"/>
          <p:nvPr/>
        </p:nvSpPr>
        <p:spPr>
          <a:xfrm>
            <a:off x="6789646" y="2721099"/>
            <a:ext cx="4736124" cy="286232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Whitney Medium" charset="0"/>
                <a:ea typeface="Whitney Medium" charset="0"/>
                <a:cs typeface="Whitney Medium" charset="0"/>
                <a:sym typeface="Arial"/>
              </a:rPr>
              <a:t>10 Alcorn Avenue </a:t>
            </a:r>
          </a:p>
          <a:p>
            <a:pPr marL="0" marR="0" lvl="0" indent="0" algn="l" rtl="0">
              <a:spcBef>
                <a:spcPts val="0"/>
              </a:spcBef>
              <a:buSzPct val="25000"/>
              <a:buNone/>
            </a:pPr>
            <a:r>
              <a:rPr lang="en-US" sz="1800" dirty="0">
                <a:solidFill>
                  <a:schemeClr val="lt1"/>
                </a:solidFill>
                <a:latin typeface="Whitney Medium" charset="0"/>
                <a:ea typeface="Whitney Medium" charset="0"/>
                <a:cs typeface="Whitney Medium" charset="0"/>
                <a:sym typeface="Arial"/>
              </a:rPr>
              <a:t>Suite 303 </a:t>
            </a:r>
          </a:p>
          <a:p>
            <a:pPr marL="0" marR="0" lvl="0" indent="0" algn="l" rtl="0">
              <a:spcBef>
                <a:spcPts val="0"/>
              </a:spcBef>
              <a:buSzPct val="25000"/>
              <a:buNone/>
            </a:pPr>
            <a:r>
              <a:rPr lang="en-US" sz="1800" dirty="0">
                <a:solidFill>
                  <a:schemeClr val="lt1"/>
                </a:solidFill>
                <a:latin typeface="Whitney Medium" charset="0"/>
                <a:ea typeface="Whitney Medium" charset="0"/>
                <a:cs typeface="Whitney Medium" charset="0"/>
                <a:sym typeface="Arial"/>
              </a:rPr>
              <a:t>Toronto, ON </a:t>
            </a:r>
          </a:p>
          <a:p>
            <a:pPr marL="0" marR="0" lvl="0" indent="0" algn="l" rtl="0">
              <a:spcBef>
                <a:spcPts val="0"/>
              </a:spcBef>
              <a:buSzPct val="25000"/>
              <a:buNone/>
            </a:pPr>
            <a:r>
              <a:rPr lang="en-US" sz="1800" dirty="0">
                <a:solidFill>
                  <a:schemeClr val="lt1"/>
                </a:solidFill>
                <a:latin typeface="Whitney Medium" charset="0"/>
                <a:ea typeface="Whitney Medium" charset="0"/>
                <a:cs typeface="Whitney Medium" charset="0"/>
                <a:sym typeface="Arial"/>
              </a:rPr>
              <a:t>M4V 3A9</a:t>
            </a:r>
          </a:p>
          <a:p>
            <a:pPr marL="0" marR="0" lvl="0" indent="0" algn="ctr" rtl="0">
              <a:spcBef>
                <a:spcPts val="0"/>
              </a:spcBef>
              <a:buNone/>
            </a:pPr>
            <a:endParaRPr sz="1800" dirty="0">
              <a:solidFill>
                <a:schemeClr val="lt1"/>
              </a:solidFill>
              <a:latin typeface="Whitney Medium" charset="0"/>
              <a:ea typeface="Whitney Medium" charset="0"/>
              <a:cs typeface="Whitney Medium" charset="0"/>
              <a:sym typeface="Arial"/>
            </a:endParaRPr>
          </a:p>
          <a:p>
            <a:pPr marL="0" marR="0" lvl="0" indent="0" algn="l" rtl="0">
              <a:spcBef>
                <a:spcPts val="0"/>
              </a:spcBef>
              <a:buSzPct val="25000"/>
              <a:buNone/>
            </a:pPr>
            <a:r>
              <a:rPr lang="en-US" sz="1800" u="sng" dirty="0">
                <a:solidFill>
                  <a:schemeClr val="hlink"/>
                </a:solidFill>
                <a:latin typeface="Whitney Medium" charset="0"/>
                <a:ea typeface="Whitney Medium" charset="0"/>
                <a:cs typeface="Whitney Medium" charset="0"/>
                <a:sym typeface="Arial"/>
                <a:hlinkClick r:id="rId4"/>
              </a:rPr>
              <a:t>www.deeplearni.ng</a:t>
            </a:r>
            <a:r>
              <a:rPr lang="en-US" sz="1800" dirty="0">
                <a:solidFill>
                  <a:schemeClr val="lt1"/>
                </a:solidFill>
                <a:latin typeface="Whitney Medium" charset="0"/>
                <a:ea typeface="Whitney Medium" charset="0"/>
                <a:cs typeface="Whitney Medium" charset="0"/>
                <a:sym typeface="Arial"/>
              </a:rPr>
              <a:t> </a:t>
            </a:r>
          </a:p>
          <a:p>
            <a:pPr marL="0" marR="0" lvl="0" indent="0" algn="l" rtl="0">
              <a:spcBef>
                <a:spcPts val="0"/>
              </a:spcBef>
              <a:buSzPct val="25000"/>
              <a:buNone/>
            </a:pPr>
            <a:r>
              <a:rPr lang="en-US" sz="1800" u="sng" dirty="0" smtClean="0">
                <a:solidFill>
                  <a:schemeClr val="hlink"/>
                </a:solidFill>
                <a:latin typeface="Whitney Medium" charset="0"/>
                <a:ea typeface="Whitney Medium" charset="0"/>
                <a:cs typeface="Whitney Medium" charset="0"/>
                <a:sym typeface="Arial"/>
                <a:hlinkClick r:id="rId5"/>
              </a:rPr>
              <a:t>deploy@deeplearni.ng</a:t>
            </a:r>
            <a:endParaRPr lang="en-US" sz="1800" u="sng" dirty="0">
              <a:solidFill>
                <a:schemeClr val="hlink"/>
              </a:solidFill>
              <a:latin typeface="Whitney Medium" charset="0"/>
              <a:ea typeface="Whitney Medium" charset="0"/>
              <a:cs typeface="Whitney Medium" charset="0"/>
              <a:sym typeface="Arial"/>
              <a:hlinkClick r:id="rId5"/>
            </a:endParaRPr>
          </a:p>
        </p:txBody>
      </p:sp>
    </p:spTree>
    <p:extLst>
      <p:ext uri="{BB962C8B-B14F-4D97-AF65-F5344CB8AC3E}">
        <p14:creationId xmlns:p14="http://schemas.microsoft.com/office/powerpoint/2010/main" val="531710817"/>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BFFF5"/>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epLearni.ng About Us (Template) " id="{49B16F29-EE41-DC48-9255-C8A2545DF3A8}" vid="{77512508-DC5F-384C-8772-6A49ED80687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epLearni.ng About Us (Template) " id="{49B16F29-EE41-DC48-9255-C8A2545DF3A8}" vid="{CCB15440-B07D-DF46-BADE-4351817C0BF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DeepLearni.ng About Us (Template) </Template>
  <TotalTime>19152</TotalTime>
  <Words>307</Words>
  <Application>Microsoft Macintosh PowerPoint</Application>
  <PresentationFormat>Widescreen</PresentationFormat>
  <Paragraphs>60</Paragraphs>
  <Slides>9</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Apex New</vt:lpstr>
      <vt:lpstr>Calibri</vt:lpstr>
      <vt:lpstr>Calibri Light</vt:lpstr>
      <vt:lpstr>Whitney</vt:lpstr>
      <vt:lpstr>Whitney Book</vt:lpstr>
      <vt:lpstr>Whitney Light</vt:lpstr>
      <vt:lpstr>Whitney Medium</vt:lpstr>
      <vt:lpstr>Arial</vt:lpstr>
      <vt:lpstr>Office Theme</vt:lpstr>
      <vt:lpstr>Custom Design</vt:lpstr>
      <vt:lpstr>PowerPoint Presentation</vt:lpstr>
      <vt:lpstr>TensorFlow – It’s just a graph</vt:lpstr>
      <vt:lpstr>Neural Networks – Basically graphs... With math</vt:lpstr>
      <vt:lpstr>Neural Networks – Basically graphs… With math</vt:lpstr>
      <vt:lpstr>How do we split data?</vt:lpstr>
      <vt:lpstr>Why do we split data?</vt:lpstr>
      <vt:lpstr>About DeepLearni.ng </vt:lpstr>
      <vt:lpstr>Our Guiding Principles </vt:lpstr>
      <vt:lpstr>Contact 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Wong</dc:creator>
  <cp:lastModifiedBy>cole clifford</cp:lastModifiedBy>
  <cp:revision>153</cp:revision>
  <cp:lastPrinted>2017-07-18T15:11:59Z</cp:lastPrinted>
  <dcterms:created xsi:type="dcterms:W3CDTF">2017-08-11T15:23:41Z</dcterms:created>
  <dcterms:modified xsi:type="dcterms:W3CDTF">2017-10-18T20:51:39Z</dcterms:modified>
</cp:coreProperties>
</file>