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6" r:id="rId4"/>
    <p:sldId id="267" r:id="rId5"/>
    <p:sldId id="271" r:id="rId6"/>
    <p:sldId id="268" r:id="rId7"/>
    <p:sldId id="276" r:id="rId8"/>
    <p:sldId id="277" r:id="rId9"/>
    <p:sldId id="278" r:id="rId10"/>
    <p:sldId id="279" r:id="rId11"/>
    <p:sldId id="280" r:id="rId12"/>
    <p:sldId id="281" r:id="rId13"/>
    <p:sldId id="269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ter Rothhardt" initials="DR" lastIdx="6" clrIdx="0">
    <p:extLst>
      <p:ext uri="{19B8F6BF-5375-455C-9EA6-DF929625EA0E}">
        <p15:presenceInfo xmlns:p15="http://schemas.microsoft.com/office/powerpoint/2012/main" userId="S-1-5-21-1538607324-3213881460-940295383-140318" providerId="AD"/>
      </p:ext>
    </p:extLst>
  </p:cmAuthor>
  <p:cmAuthor id="2" name="Bharat Raval" initials="BR" lastIdx="1" clrIdx="1">
    <p:extLst>
      <p:ext uri="{19B8F6BF-5375-455C-9EA6-DF929625EA0E}">
        <p15:presenceInfo xmlns:p15="http://schemas.microsoft.com/office/powerpoint/2012/main" userId="S-1-5-21-1538607324-3213881460-940295383-11704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4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30T23:43:39.15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A720A-6EEC-45EC-9BFB-17D472A1C2B8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A16ABC-06C7-47A7-97C0-3B58287D0605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400" dirty="0" err="1"/>
            <a:t>Appresouce</a:t>
          </a:r>
          <a:r>
            <a:rPr lang="en-US" sz="2400" dirty="0"/>
            <a:t> File</a:t>
          </a:r>
        </a:p>
      </dgm:t>
    </dgm:pt>
    <dgm:pt modelId="{443B956F-A28A-4A1D-B957-BA60D8EE2648}" type="parTrans" cxnId="{BB2686DC-4091-4CF1-B12A-A7BE0E3639DF}">
      <dgm:prSet/>
      <dgm:spPr/>
      <dgm:t>
        <a:bodyPr/>
        <a:lstStyle/>
        <a:p>
          <a:endParaRPr lang="en-US"/>
        </a:p>
      </dgm:t>
    </dgm:pt>
    <dgm:pt modelId="{CD762C5A-D57A-49EC-9FF2-51BEBEB9A800}" type="sibTrans" cxnId="{BB2686DC-4091-4CF1-B12A-A7BE0E3639DF}">
      <dgm:prSet/>
      <dgm:spPr/>
      <dgm:t>
        <a:bodyPr/>
        <a:lstStyle/>
        <a:p>
          <a:endParaRPr lang="en-US"/>
        </a:p>
      </dgm:t>
    </dgm:pt>
    <dgm:pt modelId="{E7C4DDB9-7657-410C-B03E-19F42CDA8C70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2400" dirty="0" err="1"/>
            <a:t>AutoPay</a:t>
          </a:r>
          <a:endParaRPr lang="en-US" sz="2400" dirty="0"/>
        </a:p>
      </dgm:t>
    </dgm:pt>
    <dgm:pt modelId="{CC6D5C7C-403C-4394-BF94-D35DBFF35C9E}" type="parTrans" cxnId="{D0EC01D2-A2F5-4B25-B37B-96F2F3E9F5EC}">
      <dgm:prSet/>
      <dgm:spPr/>
      <dgm:t>
        <a:bodyPr/>
        <a:lstStyle/>
        <a:p>
          <a:endParaRPr lang="en-US"/>
        </a:p>
      </dgm:t>
    </dgm:pt>
    <dgm:pt modelId="{9C84FF01-A5D6-4434-AD3C-53188017065E}" type="sibTrans" cxnId="{D0EC01D2-A2F5-4B25-B37B-96F2F3E9F5EC}">
      <dgm:prSet/>
      <dgm:spPr/>
      <dgm:t>
        <a:bodyPr/>
        <a:lstStyle/>
        <a:p>
          <a:endParaRPr lang="en-US"/>
        </a:p>
      </dgm:t>
    </dgm:pt>
    <dgm:pt modelId="{514BEDB3-9A28-4215-92DF-61C20211820D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400" dirty="0"/>
            <a:t>ML</a:t>
          </a:r>
        </a:p>
      </dgm:t>
    </dgm:pt>
    <dgm:pt modelId="{E80BF470-4105-40B8-99A8-413DF55C9594}" type="parTrans" cxnId="{C8C496A7-98C7-4AA0-9657-3C720703CED9}">
      <dgm:prSet/>
      <dgm:spPr/>
      <dgm:t>
        <a:bodyPr/>
        <a:lstStyle/>
        <a:p>
          <a:endParaRPr lang="en-US"/>
        </a:p>
      </dgm:t>
    </dgm:pt>
    <dgm:pt modelId="{1016C64E-AC0E-4EF9-95BD-981064FFEAF5}" type="sibTrans" cxnId="{C8C496A7-98C7-4AA0-9657-3C720703CED9}">
      <dgm:prSet/>
      <dgm:spPr/>
      <dgm:t>
        <a:bodyPr/>
        <a:lstStyle/>
        <a:p>
          <a:endParaRPr lang="en-US"/>
        </a:p>
      </dgm:t>
    </dgm:pt>
    <dgm:pt modelId="{0A598374-451A-4E2D-85AF-AFDF4D319E6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2400" dirty="0"/>
            <a:t>IRIS</a:t>
          </a:r>
        </a:p>
      </dgm:t>
    </dgm:pt>
    <dgm:pt modelId="{B446EF4D-A1A3-45E7-8711-5182D5819AF9}" type="parTrans" cxnId="{8C7BD48A-F60B-4112-8436-53C76644F138}">
      <dgm:prSet/>
      <dgm:spPr/>
      <dgm:t>
        <a:bodyPr/>
        <a:lstStyle/>
        <a:p>
          <a:endParaRPr lang="en-US"/>
        </a:p>
      </dgm:t>
    </dgm:pt>
    <dgm:pt modelId="{5B58F6BA-406A-4B79-BAE1-0A8F810BFCD8}" type="sibTrans" cxnId="{8C7BD48A-F60B-4112-8436-53C76644F138}">
      <dgm:prSet/>
      <dgm:spPr/>
      <dgm:t>
        <a:bodyPr/>
        <a:lstStyle/>
        <a:p>
          <a:endParaRPr lang="en-US"/>
        </a:p>
      </dgm:t>
    </dgm:pt>
    <dgm:pt modelId="{43B0CA6C-EBD2-4FA7-9E83-A9D38FBDF4B4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2400" dirty="0"/>
            <a:t>Ops</a:t>
          </a:r>
        </a:p>
      </dgm:t>
    </dgm:pt>
    <dgm:pt modelId="{911F6676-73EB-4C3E-B5F8-33B8891466AF}" type="parTrans" cxnId="{14AAC9E5-2B70-4511-94D4-6A20249B88BA}">
      <dgm:prSet/>
      <dgm:spPr/>
      <dgm:t>
        <a:bodyPr/>
        <a:lstStyle/>
        <a:p>
          <a:endParaRPr lang="en-US"/>
        </a:p>
      </dgm:t>
    </dgm:pt>
    <dgm:pt modelId="{9CAB0ACB-677D-496F-A949-5D583333119F}" type="sibTrans" cxnId="{14AAC9E5-2B70-4511-94D4-6A20249B88BA}">
      <dgm:prSet/>
      <dgm:spPr/>
      <dgm:t>
        <a:bodyPr/>
        <a:lstStyle/>
        <a:p>
          <a:endParaRPr lang="en-US"/>
        </a:p>
      </dgm:t>
    </dgm:pt>
    <dgm:pt modelId="{0E8628EF-17F3-4A71-BC5D-3E0114956F2C}" type="pres">
      <dgm:prSet presAssocID="{0C4A720A-6EEC-45EC-9BFB-17D472A1C2B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C8123D1-4FF2-4A85-8234-B2800F5AF945}" type="pres">
      <dgm:prSet presAssocID="{6CA16ABC-06C7-47A7-97C0-3B58287D0605}" presName="centerShape" presStyleLbl="node0" presStyleIdx="0" presStyleCnt="1" custScaleX="134589"/>
      <dgm:spPr/>
    </dgm:pt>
    <dgm:pt modelId="{33097BA1-8C74-4F79-AD76-B462D3AC42CE}" type="pres">
      <dgm:prSet presAssocID="{CC6D5C7C-403C-4394-BF94-D35DBFF35C9E}" presName="Name9" presStyleLbl="parChTrans1D2" presStyleIdx="0" presStyleCnt="4"/>
      <dgm:spPr/>
    </dgm:pt>
    <dgm:pt modelId="{F0DE1F8F-9065-40EB-9EE5-D2C13CB83C6F}" type="pres">
      <dgm:prSet presAssocID="{CC6D5C7C-403C-4394-BF94-D35DBFF35C9E}" presName="connTx" presStyleLbl="parChTrans1D2" presStyleIdx="0" presStyleCnt="4"/>
      <dgm:spPr/>
    </dgm:pt>
    <dgm:pt modelId="{D0ADE688-6CAA-4F22-BA67-2B8AD9D99D3F}" type="pres">
      <dgm:prSet presAssocID="{E7C4DDB9-7657-410C-B03E-19F42CDA8C70}" presName="node" presStyleLbl="node1" presStyleIdx="0" presStyleCnt="4">
        <dgm:presLayoutVars>
          <dgm:bulletEnabled val="1"/>
        </dgm:presLayoutVars>
      </dgm:prSet>
      <dgm:spPr/>
    </dgm:pt>
    <dgm:pt modelId="{73625EBD-CAB2-4BDD-A76F-FA196ED348C3}" type="pres">
      <dgm:prSet presAssocID="{E80BF470-4105-40B8-99A8-413DF55C9594}" presName="Name9" presStyleLbl="parChTrans1D2" presStyleIdx="1" presStyleCnt="4"/>
      <dgm:spPr/>
    </dgm:pt>
    <dgm:pt modelId="{1428D8F0-A437-4879-A48D-B54929E07D54}" type="pres">
      <dgm:prSet presAssocID="{E80BF470-4105-40B8-99A8-413DF55C9594}" presName="connTx" presStyleLbl="parChTrans1D2" presStyleIdx="1" presStyleCnt="4"/>
      <dgm:spPr/>
    </dgm:pt>
    <dgm:pt modelId="{0C04CEEA-773D-47AE-ADCB-73365658B1AE}" type="pres">
      <dgm:prSet presAssocID="{514BEDB3-9A28-4215-92DF-61C20211820D}" presName="node" presStyleLbl="node1" presStyleIdx="1" presStyleCnt="4" custRadScaleRad="111451" custRadScaleInc="3391">
        <dgm:presLayoutVars>
          <dgm:bulletEnabled val="1"/>
        </dgm:presLayoutVars>
      </dgm:prSet>
      <dgm:spPr/>
    </dgm:pt>
    <dgm:pt modelId="{9C0CB67C-B931-4486-B75B-DAB8A4DFCB29}" type="pres">
      <dgm:prSet presAssocID="{B446EF4D-A1A3-45E7-8711-5182D5819AF9}" presName="Name9" presStyleLbl="parChTrans1D2" presStyleIdx="2" presStyleCnt="4"/>
      <dgm:spPr/>
    </dgm:pt>
    <dgm:pt modelId="{A8888F66-8B5B-47A8-B2F4-1230F61DFB75}" type="pres">
      <dgm:prSet presAssocID="{B446EF4D-A1A3-45E7-8711-5182D5819AF9}" presName="connTx" presStyleLbl="parChTrans1D2" presStyleIdx="2" presStyleCnt="4"/>
      <dgm:spPr/>
    </dgm:pt>
    <dgm:pt modelId="{F4C8651D-0939-4FDF-8A55-7DDA6D4B7DE7}" type="pres">
      <dgm:prSet presAssocID="{0A598374-451A-4E2D-85AF-AFDF4D319E66}" presName="node" presStyleLbl="node1" presStyleIdx="2" presStyleCnt="4">
        <dgm:presLayoutVars>
          <dgm:bulletEnabled val="1"/>
        </dgm:presLayoutVars>
      </dgm:prSet>
      <dgm:spPr/>
    </dgm:pt>
    <dgm:pt modelId="{5F03EC12-E368-4C25-BDA6-E768D784C8C9}" type="pres">
      <dgm:prSet presAssocID="{911F6676-73EB-4C3E-B5F8-33B8891466AF}" presName="Name9" presStyleLbl="parChTrans1D2" presStyleIdx="3" presStyleCnt="4"/>
      <dgm:spPr/>
    </dgm:pt>
    <dgm:pt modelId="{E58FA497-3146-4CAB-A01F-47D5BD947C72}" type="pres">
      <dgm:prSet presAssocID="{911F6676-73EB-4C3E-B5F8-33B8891466AF}" presName="connTx" presStyleLbl="parChTrans1D2" presStyleIdx="3" presStyleCnt="4"/>
      <dgm:spPr/>
    </dgm:pt>
    <dgm:pt modelId="{37B58ED8-E9B0-4D53-9988-35CBCFD0FA6C}" type="pres">
      <dgm:prSet presAssocID="{43B0CA6C-EBD2-4FA7-9E83-A9D38FBDF4B4}" presName="node" presStyleLbl="node1" presStyleIdx="3" presStyleCnt="4" custRadScaleRad="113326" custRadScaleInc="-3334">
        <dgm:presLayoutVars>
          <dgm:bulletEnabled val="1"/>
        </dgm:presLayoutVars>
      </dgm:prSet>
      <dgm:spPr/>
    </dgm:pt>
  </dgm:ptLst>
  <dgm:cxnLst>
    <dgm:cxn modelId="{1B39417B-DC18-499B-8B59-4BCA57CF1C56}" type="presOf" srcId="{B446EF4D-A1A3-45E7-8711-5182D5819AF9}" destId="{A8888F66-8B5B-47A8-B2F4-1230F61DFB75}" srcOrd="1" destOrd="0" presId="urn:microsoft.com/office/officeart/2005/8/layout/radial1"/>
    <dgm:cxn modelId="{B402E1DC-4FA4-4D30-9C84-76B5A0557B2C}" type="presOf" srcId="{6CA16ABC-06C7-47A7-97C0-3B58287D0605}" destId="{8C8123D1-4FF2-4A85-8234-B2800F5AF945}" srcOrd="0" destOrd="0" presId="urn:microsoft.com/office/officeart/2005/8/layout/radial1"/>
    <dgm:cxn modelId="{0887CD29-E77A-4851-B9A0-3AFB7306A58F}" type="presOf" srcId="{911F6676-73EB-4C3E-B5F8-33B8891466AF}" destId="{5F03EC12-E368-4C25-BDA6-E768D784C8C9}" srcOrd="0" destOrd="0" presId="urn:microsoft.com/office/officeart/2005/8/layout/radial1"/>
    <dgm:cxn modelId="{C8C496A7-98C7-4AA0-9657-3C720703CED9}" srcId="{6CA16ABC-06C7-47A7-97C0-3B58287D0605}" destId="{514BEDB3-9A28-4215-92DF-61C20211820D}" srcOrd="1" destOrd="0" parTransId="{E80BF470-4105-40B8-99A8-413DF55C9594}" sibTransId="{1016C64E-AC0E-4EF9-95BD-981064FFEAF5}"/>
    <dgm:cxn modelId="{194F1CA9-ECBD-4A04-A6BA-24360318DA10}" type="presOf" srcId="{514BEDB3-9A28-4215-92DF-61C20211820D}" destId="{0C04CEEA-773D-47AE-ADCB-73365658B1AE}" srcOrd="0" destOrd="0" presId="urn:microsoft.com/office/officeart/2005/8/layout/radial1"/>
    <dgm:cxn modelId="{9A25A359-9011-4BD4-842B-55316846397E}" type="presOf" srcId="{0A598374-451A-4E2D-85AF-AFDF4D319E66}" destId="{F4C8651D-0939-4FDF-8A55-7DDA6D4B7DE7}" srcOrd="0" destOrd="0" presId="urn:microsoft.com/office/officeart/2005/8/layout/radial1"/>
    <dgm:cxn modelId="{BB2686DC-4091-4CF1-B12A-A7BE0E3639DF}" srcId="{0C4A720A-6EEC-45EC-9BFB-17D472A1C2B8}" destId="{6CA16ABC-06C7-47A7-97C0-3B58287D0605}" srcOrd="0" destOrd="0" parTransId="{443B956F-A28A-4A1D-B957-BA60D8EE2648}" sibTransId="{CD762C5A-D57A-49EC-9FF2-51BEBEB9A800}"/>
    <dgm:cxn modelId="{21BC1237-9944-41E2-9765-5DCC865762D3}" type="presOf" srcId="{E80BF470-4105-40B8-99A8-413DF55C9594}" destId="{1428D8F0-A437-4879-A48D-B54929E07D54}" srcOrd="1" destOrd="0" presId="urn:microsoft.com/office/officeart/2005/8/layout/radial1"/>
    <dgm:cxn modelId="{9AA72697-6399-40FF-8860-0DF9D0A50CE1}" type="presOf" srcId="{911F6676-73EB-4C3E-B5F8-33B8891466AF}" destId="{E58FA497-3146-4CAB-A01F-47D5BD947C72}" srcOrd="1" destOrd="0" presId="urn:microsoft.com/office/officeart/2005/8/layout/radial1"/>
    <dgm:cxn modelId="{F221C81F-C7CC-4BB7-9574-7070F4998810}" type="presOf" srcId="{B446EF4D-A1A3-45E7-8711-5182D5819AF9}" destId="{9C0CB67C-B931-4486-B75B-DAB8A4DFCB29}" srcOrd="0" destOrd="0" presId="urn:microsoft.com/office/officeart/2005/8/layout/radial1"/>
    <dgm:cxn modelId="{D0EC01D2-A2F5-4B25-B37B-96F2F3E9F5EC}" srcId="{6CA16ABC-06C7-47A7-97C0-3B58287D0605}" destId="{E7C4DDB9-7657-410C-B03E-19F42CDA8C70}" srcOrd="0" destOrd="0" parTransId="{CC6D5C7C-403C-4394-BF94-D35DBFF35C9E}" sibTransId="{9C84FF01-A5D6-4434-AD3C-53188017065E}"/>
    <dgm:cxn modelId="{45D2500F-B739-4A24-B7AE-6A7B1BE01FB4}" type="presOf" srcId="{CC6D5C7C-403C-4394-BF94-D35DBFF35C9E}" destId="{F0DE1F8F-9065-40EB-9EE5-D2C13CB83C6F}" srcOrd="1" destOrd="0" presId="urn:microsoft.com/office/officeart/2005/8/layout/radial1"/>
    <dgm:cxn modelId="{63022AB2-3574-4F1B-BC12-3923BC5F5878}" type="presOf" srcId="{0C4A720A-6EEC-45EC-9BFB-17D472A1C2B8}" destId="{0E8628EF-17F3-4A71-BC5D-3E0114956F2C}" srcOrd="0" destOrd="0" presId="urn:microsoft.com/office/officeart/2005/8/layout/radial1"/>
    <dgm:cxn modelId="{EF72F12D-36A1-4311-B696-155A12ADFF0A}" type="presOf" srcId="{CC6D5C7C-403C-4394-BF94-D35DBFF35C9E}" destId="{33097BA1-8C74-4F79-AD76-B462D3AC42CE}" srcOrd="0" destOrd="0" presId="urn:microsoft.com/office/officeart/2005/8/layout/radial1"/>
    <dgm:cxn modelId="{690860A6-B683-414E-8A8D-E8D72C9F035E}" type="presOf" srcId="{E80BF470-4105-40B8-99A8-413DF55C9594}" destId="{73625EBD-CAB2-4BDD-A76F-FA196ED348C3}" srcOrd="0" destOrd="0" presId="urn:microsoft.com/office/officeart/2005/8/layout/radial1"/>
    <dgm:cxn modelId="{0539CDE7-18BF-44A5-B341-A1E7D4E22953}" type="presOf" srcId="{43B0CA6C-EBD2-4FA7-9E83-A9D38FBDF4B4}" destId="{37B58ED8-E9B0-4D53-9988-35CBCFD0FA6C}" srcOrd="0" destOrd="0" presId="urn:microsoft.com/office/officeart/2005/8/layout/radial1"/>
    <dgm:cxn modelId="{14AAC9E5-2B70-4511-94D4-6A20249B88BA}" srcId="{6CA16ABC-06C7-47A7-97C0-3B58287D0605}" destId="{43B0CA6C-EBD2-4FA7-9E83-A9D38FBDF4B4}" srcOrd="3" destOrd="0" parTransId="{911F6676-73EB-4C3E-B5F8-33B8891466AF}" sibTransId="{9CAB0ACB-677D-496F-A949-5D583333119F}"/>
    <dgm:cxn modelId="{8C7BD48A-F60B-4112-8436-53C76644F138}" srcId="{6CA16ABC-06C7-47A7-97C0-3B58287D0605}" destId="{0A598374-451A-4E2D-85AF-AFDF4D319E66}" srcOrd="2" destOrd="0" parTransId="{B446EF4D-A1A3-45E7-8711-5182D5819AF9}" sibTransId="{5B58F6BA-406A-4B79-BAE1-0A8F810BFCD8}"/>
    <dgm:cxn modelId="{20384CEB-7C70-41C8-81ED-D3B4EB24AC3A}" type="presOf" srcId="{E7C4DDB9-7657-410C-B03E-19F42CDA8C70}" destId="{D0ADE688-6CAA-4F22-BA67-2B8AD9D99D3F}" srcOrd="0" destOrd="0" presId="urn:microsoft.com/office/officeart/2005/8/layout/radial1"/>
    <dgm:cxn modelId="{DAB3536A-09A4-46E1-BD5D-930988D56117}" type="presParOf" srcId="{0E8628EF-17F3-4A71-BC5D-3E0114956F2C}" destId="{8C8123D1-4FF2-4A85-8234-B2800F5AF945}" srcOrd="0" destOrd="0" presId="urn:microsoft.com/office/officeart/2005/8/layout/radial1"/>
    <dgm:cxn modelId="{37308AC2-94E2-47CD-9B60-BCD0E9B5992A}" type="presParOf" srcId="{0E8628EF-17F3-4A71-BC5D-3E0114956F2C}" destId="{33097BA1-8C74-4F79-AD76-B462D3AC42CE}" srcOrd="1" destOrd="0" presId="urn:microsoft.com/office/officeart/2005/8/layout/radial1"/>
    <dgm:cxn modelId="{5B638179-25F1-4A68-8AB2-7AA1CB6603D7}" type="presParOf" srcId="{33097BA1-8C74-4F79-AD76-B462D3AC42CE}" destId="{F0DE1F8F-9065-40EB-9EE5-D2C13CB83C6F}" srcOrd="0" destOrd="0" presId="urn:microsoft.com/office/officeart/2005/8/layout/radial1"/>
    <dgm:cxn modelId="{1E41AC46-448F-42E0-AA29-D7A9A248B7C8}" type="presParOf" srcId="{0E8628EF-17F3-4A71-BC5D-3E0114956F2C}" destId="{D0ADE688-6CAA-4F22-BA67-2B8AD9D99D3F}" srcOrd="2" destOrd="0" presId="urn:microsoft.com/office/officeart/2005/8/layout/radial1"/>
    <dgm:cxn modelId="{765B0E5D-41F4-4543-9778-0A8A3663675F}" type="presParOf" srcId="{0E8628EF-17F3-4A71-BC5D-3E0114956F2C}" destId="{73625EBD-CAB2-4BDD-A76F-FA196ED348C3}" srcOrd="3" destOrd="0" presId="urn:microsoft.com/office/officeart/2005/8/layout/radial1"/>
    <dgm:cxn modelId="{6E482B4D-3807-4E96-B549-BD8F0D3D814A}" type="presParOf" srcId="{73625EBD-CAB2-4BDD-A76F-FA196ED348C3}" destId="{1428D8F0-A437-4879-A48D-B54929E07D54}" srcOrd="0" destOrd="0" presId="urn:microsoft.com/office/officeart/2005/8/layout/radial1"/>
    <dgm:cxn modelId="{1D714676-7358-4F2C-8F34-030F60FDE0EE}" type="presParOf" srcId="{0E8628EF-17F3-4A71-BC5D-3E0114956F2C}" destId="{0C04CEEA-773D-47AE-ADCB-73365658B1AE}" srcOrd="4" destOrd="0" presId="urn:microsoft.com/office/officeart/2005/8/layout/radial1"/>
    <dgm:cxn modelId="{17EF7372-91E9-4ADE-B1CD-A0CC6FFBED26}" type="presParOf" srcId="{0E8628EF-17F3-4A71-BC5D-3E0114956F2C}" destId="{9C0CB67C-B931-4486-B75B-DAB8A4DFCB29}" srcOrd="5" destOrd="0" presId="urn:microsoft.com/office/officeart/2005/8/layout/radial1"/>
    <dgm:cxn modelId="{051634AA-37E5-43F3-A4F6-3A835652209F}" type="presParOf" srcId="{9C0CB67C-B931-4486-B75B-DAB8A4DFCB29}" destId="{A8888F66-8B5B-47A8-B2F4-1230F61DFB75}" srcOrd="0" destOrd="0" presId="urn:microsoft.com/office/officeart/2005/8/layout/radial1"/>
    <dgm:cxn modelId="{F0D8648B-4B58-4AD3-89D6-9AF55AC3C7EA}" type="presParOf" srcId="{0E8628EF-17F3-4A71-BC5D-3E0114956F2C}" destId="{F4C8651D-0939-4FDF-8A55-7DDA6D4B7DE7}" srcOrd="6" destOrd="0" presId="urn:microsoft.com/office/officeart/2005/8/layout/radial1"/>
    <dgm:cxn modelId="{BAD0F083-063A-4CB9-BAC2-670F10C99C23}" type="presParOf" srcId="{0E8628EF-17F3-4A71-BC5D-3E0114956F2C}" destId="{5F03EC12-E368-4C25-BDA6-E768D784C8C9}" srcOrd="7" destOrd="0" presId="urn:microsoft.com/office/officeart/2005/8/layout/radial1"/>
    <dgm:cxn modelId="{D18AAE2F-BA76-454F-953A-6999789AF84D}" type="presParOf" srcId="{5F03EC12-E368-4C25-BDA6-E768D784C8C9}" destId="{E58FA497-3146-4CAB-A01F-47D5BD947C72}" srcOrd="0" destOrd="0" presId="urn:microsoft.com/office/officeart/2005/8/layout/radial1"/>
    <dgm:cxn modelId="{7988C955-25B4-4E65-A267-F502C645DDCC}" type="presParOf" srcId="{0E8628EF-17F3-4A71-BC5D-3E0114956F2C}" destId="{37B58ED8-E9B0-4D53-9988-35CBCFD0FA6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123D1-4FF2-4A85-8234-B2800F5AF945}">
      <dsp:nvSpPr>
        <dsp:cNvPr id="0" name=""/>
        <dsp:cNvSpPr/>
      </dsp:nvSpPr>
      <dsp:spPr>
        <a:xfrm>
          <a:off x="4087827" y="2296517"/>
          <a:ext cx="2346385" cy="1743371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Appresouce</a:t>
          </a:r>
          <a:r>
            <a:rPr lang="en-US" sz="2400" kern="1200" dirty="0"/>
            <a:t> File</a:t>
          </a:r>
        </a:p>
      </dsp:txBody>
      <dsp:txXfrm>
        <a:off x="4431447" y="2551828"/>
        <a:ext cx="1659145" cy="1232749"/>
      </dsp:txXfrm>
    </dsp:sp>
    <dsp:sp modelId="{33097BA1-8C74-4F79-AD76-B462D3AC42CE}">
      <dsp:nvSpPr>
        <dsp:cNvPr id="0" name=""/>
        <dsp:cNvSpPr/>
      </dsp:nvSpPr>
      <dsp:spPr>
        <a:xfrm rot="16200000">
          <a:off x="4997578" y="2018164"/>
          <a:ext cx="526883" cy="29823"/>
        </a:xfrm>
        <a:custGeom>
          <a:avLst/>
          <a:gdLst/>
          <a:ahLst/>
          <a:cxnLst/>
          <a:rect l="0" t="0" r="0" b="0"/>
          <a:pathLst>
            <a:path>
              <a:moveTo>
                <a:pt x="0" y="14911"/>
              </a:moveTo>
              <a:lnTo>
                <a:pt x="526883" y="149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7847" y="2019903"/>
        <a:ext cx="26344" cy="26344"/>
      </dsp:txXfrm>
    </dsp:sp>
    <dsp:sp modelId="{D0ADE688-6CAA-4F22-BA67-2B8AD9D99D3F}">
      <dsp:nvSpPr>
        <dsp:cNvPr id="0" name=""/>
        <dsp:cNvSpPr/>
      </dsp:nvSpPr>
      <dsp:spPr>
        <a:xfrm>
          <a:off x="4389334" y="26263"/>
          <a:ext cx="1743371" cy="1743371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AutoPay</a:t>
          </a:r>
          <a:endParaRPr lang="en-US" sz="2400" kern="1200" dirty="0"/>
        </a:p>
      </dsp:txBody>
      <dsp:txXfrm>
        <a:off x="4644645" y="281574"/>
        <a:ext cx="1232749" cy="1232749"/>
      </dsp:txXfrm>
    </dsp:sp>
    <dsp:sp modelId="{73625EBD-CAB2-4BDD-A76F-FA196ED348C3}">
      <dsp:nvSpPr>
        <dsp:cNvPr id="0" name=""/>
        <dsp:cNvSpPr/>
      </dsp:nvSpPr>
      <dsp:spPr>
        <a:xfrm rot="91557">
          <a:off x="6433373" y="3190990"/>
          <a:ext cx="485679" cy="29823"/>
        </a:xfrm>
        <a:custGeom>
          <a:avLst/>
          <a:gdLst/>
          <a:ahLst/>
          <a:cxnLst/>
          <a:rect l="0" t="0" r="0" b="0"/>
          <a:pathLst>
            <a:path>
              <a:moveTo>
                <a:pt x="0" y="14911"/>
              </a:moveTo>
              <a:lnTo>
                <a:pt x="485679" y="149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64071" y="3193760"/>
        <a:ext cx="24283" cy="24283"/>
      </dsp:txXfrm>
    </dsp:sp>
    <dsp:sp modelId="{0C04CEEA-773D-47AE-ADCB-73365658B1AE}">
      <dsp:nvSpPr>
        <dsp:cNvPr id="0" name=""/>
        <dsp:cNvSpPr/>
      </dsp:nvSpPr>
      <dsp:spPr>
        <a:xfrm>
          <a:off x="6918658" y="2363896"/>
          <a:ext cx="1743371" cy="1743371"/>
        </a:xfrm>
        <a:prstGeom prst="ellipse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ML</a:t>
          </a:r>
        </a:p>
      </dsp:txBody>
      <dsp:txXfrm>
        <a:off x="7173969" y="2619207"/>
        <a:ext cx="1232749" cy="1232749"/>
      </dsp:txXfrm>
    </dsp:sp>
    <dsp:sp modelId="{9C0CB67C-B931-4486-B75B-DAB8A4DFCB29}">
      <dsp:nvSpPr>
        <dsp:cNvPr id="0" name=""/>
        <dsp:cNvSpPr/>
      </dsp:nvSpPr>
      <dsp:spPr>
        <a:xfrm rot="5400000">
          <a:off x="4997578" y="4288418"/>
          <a:ext cx="526883" cy="29823"/>
        </a:xfrm>
        <a:custGeom>
          <a:avLst/>
          <a:gdLst/>
          <a:ahLst/>
          <a:cxnLst/>
          <a:rect l="0" t="0" r="0" b="0"/>
          <a:pathLst>
            <a:path>
              <a:moveTo>
                <a:pt x="0" y="14911"/>
              </a:moveTo>
              <a:lnTo>
                <a:pt x="526883" y="149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7847" y="4290158"/>
        <a:ext cx="26344" cy="26344"/>
      </dsp:txXfrm>
    </dsp:sp>
    <dsp:sp modelId="{F4C8651D-0939-4FDF-8A55-7DDA6D4B7DE7}">
      <dsp:nvSpPr>
        <dsp:cNvPr id="0" name=""/>
        <dsp:cNvSpPr/>
      </dsp:nvSpPr>
      <dsp:spPr>
        <a:xfrm>
          <a:off x="4389334" y="4566771"/>
          <a:ext cx="1743371" cy="1743371"/>
        </a:xfrm>
        <a:prstGeom prst="ellipse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IRIS</a:t>
          </a:r>
        </a:p>
      </dsp:txBody>
      <dsp:txXfrm>
        <a:off x="4644645" y="4822082"/>
        <a:ext cx="1232749" cy="1232749"/>
      </dsp:txXfrm>
    </dsp:sp>
    <dsp:sp modelId="{5F03EC12-E368-4C25-BDA6-E768D784C8C9}">
      <dsp:nvSpPr>
        <dsp:cNvPr id="0" name=""/>
        <dsp:cNvSpPr/>
      </dsp:nvSpPr>
      <dsp:spPr>
        <a:xfrm rot="10709982">
          <a:off x="3560409" y="3190914"/>
          <a:ext cx="528235" cy="29823"/>
        </a:xfrm>
        <a:custGeom>
          <a:avLst/>
          <a:gdLst/>
          <a:ahLst/>
          <a:cxnLst/>
          <a:rect l="0" t="0" r="0" b="0"/>
          <a:pathLst>
            <a:path>
              <a:moveTo>
                <a:pt x="0" y="14911"/>
              </a:moveTo>
              <a:lnTo>
                <a:pt x="528235" y="149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811321" y="3192620"/>
        <a:ext cx="26411" cy="26411"/>
      </dsp:txXfrm>
    </dsp:sp>
    <dsp:sp modelId="{37B58ED8-E9B0-4D53-9988-35CBCFD0FA6C}">
      <dsp:nvSpPr>
        <dsp:cNvPr id="0" name=""/>
        <dsp:cNvSpPr/>
      </dsp:nvSpPr>
      <dsp:spPr>
        <a:xfrm>
          <a:off x="1817428" y="2363878"/>
          <a:ext cx="1743371" cy="1743371"/>
        </a:xfrm>
        <a:prstGeom prst="ellipse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Ops</a:t>
          </a:r>
        </a:p>
      </dsp:txBody>
      <dsp:txXfrm>
        <a:off x="2072739" y="2619189"/>
        <a:ext cx="1232749" cy="1232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73E7-F58F-42FC-B87B-19F831918A0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D81C-6B89-44B6-ACDA-AAC0F4B6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7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73E7-F58F-42FC-B87B-19F831918A0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D81C-6B89-44B6-ACDA-AAC0F4B6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0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73E7-F58F-42FC-B87B-19F831918A0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D81C-6B89-44B6-ACDA-AAC0F4B6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73E7-F58F-42FC-B87B-19F831918A0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D81C-6B89-44B6-ACDA-AAC0F4B6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73E7-F58F-42FC-B87B-19F831918A0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D81C-6B89-44B6-ACDA-AAC0F4B6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2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73E7-F58F-42FC-B87B-19F831918A0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D81C-6B89-44B6-ACDA-AAC0F4B6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0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73E7-F58F-42FC-B87B-19F831918A0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D81C-6B89-44B6-ACDA-AAC0F4B6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73E7-F58F-42FC-B87B-19F831918A0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D81C-6B89-44B6-ACDA-AAC0F4B6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73E7-F58F-42FC-B87B-19F831918A0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D81C-6B89-44B6-ACDA-AAC0F4B6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0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73E7-F58F-42FC-B87B-19F831918A0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D81C-6B89-44B6-ACDA-AAC0F4B6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73E7-F58F-42FC-B87B-19F831918A0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D81C-6B89-44B6-ACDA-AAC0F4B6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73E7-F58F-42FC-B87B-19F831918A0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BD81C-6B89-44B6-ACDA-AAC0F4B6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2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485" y="2743200"/>
            <a:ext cx="9144000" cy="148798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Ericsson Capital TT" panose="02000503000000020004" pitchFamily="2" charset="0"/>
              </a:rPr>
              <a:t>APPRESOURCE management </a:t>
            </a:r>
            <a:r>
              <a:rPr lang="en-US" sz="4400">
                <a:latin typeface="Ericsson Capital TT" panose="02000503000000020004" pitchFamily="2" charset="0"/>
              </a:rPr>
              <a:t>Process improvement</a:t>
            </a:r>
            <a:endParaRPr lang="en-US" sz="4400" dirty="0">
              <a:latin typeface="Ericsson Capital T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0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895"/>
            <a:ext cx="12192000" cy="52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2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457" r="1031" b="9259"/>
          <a:stretch/>
        </p:blipFill>
        <p:spPr>
          <a:xfrm>
            <a:off x="0" y="1680210"/>
            <a:ext cx="12081510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2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4937"/>
          <a:stretch/>
        </p:blipFill>
        <p:spPr>
          <a:xfrm>
            <a:off x="0" y="658786"/>
            <a:ext cx="12192000" cy="2638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4098"/>
          <a:stretch/>
        </p:blipFill>
        <p:spPr>
          <a:xfrm>
            <a:off x="0" y="3589020"/>
            <a:ext cx="12192000" cy="27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8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17" y="365125"/>
            <a:ext cx="11141103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Ericsson Capital TT" panose="02000503000000020004" pitchFamily="2" charset="0"/>
              </a:rPr>
              <a:t>Use Case 2: New feature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17" y="1690688"/>
            <a:ext cx="11552583" cy="51673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Scenario: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feature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AutoPay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P2) is being developed. PM/Agile team introduced new keys to keep SC verbiage configurable.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a Developer - 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Login into new application (EUA?, AMA?) 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Search for existing key or value. All production key/values are readily available. Identify the new key name (example: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Autopay.sidebar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Enter new key/values and associate it to Rally feature, available from the drop-down list. 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Verify/validate the changes in the inline tool. 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Submit the new key(s) and corresponding values using work editor. The submitted changes are stored in DB as staged but NOT promoted. </a:t>
            </a:r>
          </a:p>
        </p:txBody>
      </p:sp>
    </p:spTree>
    <p:extLst>
      <p:ext uri="{BB962C8B-B14F-4D97-AF65-F5344CB8AC3E}">
        <p14:creationId xmlns:p14="http://schemas.microsoft.com/office/powerpoint/2010/main" val="156757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031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Ericsson Capital TT" panose="02000503000000020004" pitchFamily="2" charset="0"/>
              </a:rPr>
              <a:t>Use Case 2: New feature development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66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As a DevOps person - 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Review the eligible (staged) changes. DevOps has ability to select subset or all the changes based on the planned release. 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Promote the change. Promoted changes get stored in the database. 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Publish the change. Publish generates language specific file(s) and stores in the central repository with supporting details. 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Download the file.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View audit history, if case if there is any doubt.  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Manually copy the file on the destination server.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Steps 1-5 are using the tool. Only step-6 is kept as manual, until process if fully adopted.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5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Ericsson Capital TT" panose="02000503000000020004" pitchFamily="2" charset="0"/>
              </a:rPr>
              <a:t>Benefits	&amp;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720"/>
            <a:ext cx="11109960" cy="528828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Significantly reduced manual effort. No need to collect and manually compile changes coming from multiple sources. 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Ability to audit trail/track any key changes with details. Currently this info is not available. 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Ability to generate app resource file for any env at the click of the button.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Ability to promote subset/all changes as per release request.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Less time needed for Release note preparation/review.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Overall - reduced manual effort, increased efficiency, considerable productivity gain.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Tool must be available 24x7, Support becomes critical even though it’s for internal use.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process must be fully verified and tested before it’s rolled-out for production use.  </a:t>
            </a:r>
          </a:p>
        </p:txBody>
      </p:sp>
    </p:spTree>
    <p:extLst>
      <p:ext uri="{BB962C8B-B14F-4D97-AF65-F5344CB8AC3E}">
        <p14:creationId xmlns:p14="http://schemas.microsoft.com/office/powerpoint/2010/main" val="307769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365125"/>
            <a:ext cx="10637520" cy="1325563"/>
          </a:xfrm>
        </p:spPr>
        <p:txBody>
          <a:bodyPr/>
          <a:lstStyle/>
          <a:p>
            <a:r>
              <a:rPr lang="en-US" sz="4000" dirty="0">
                <a:latin typeface="Ericsson Capital TT" panose="02000503000000020004" pitchFamily="2" charset="0"/>
              </a:rPr>
              <a:t>Technical Highlights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240"/>
            <a:ext cx="10728960" cy="544068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</a:p>
          <a:p>
            <a:pPr>
              <a:lnSpc>
                <a:spcPct val="120000"/>
              </a:lnSpc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Sprint suite v4 (Sprint MVC, Sprint Security, Spring JDBC, Spring LDAP)</a:t>
            </a:r>
          </a:p>
          <a:p>
            <a:pPr>
              <a:lnSpc>
                <a:spcPct val="120000"/>
              </a:lnSpc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REST API based service framework</a:t>
            </a:r>
          </a:p>
          <a:p>
            <a:pPr marL="0" indent="0">
              <a:lnSpc>
                <a:spcPct val="120000"/>
              </a:lnSpc>
              <a:buNone/>
            </a:pP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HSQL </a:t>
            </a:r>
          </a:p>
          <a:p>
            <a:pPr>
              <a:lnSpc>
                <a:spcPct val="120000"/>
              </a:lnSpc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Light-weight, Open source, Java based database (HSQL 2.3.4)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LDAP</a:t>
            </a:r>
          </a:p>
          <a:p>
            <a:pPr>
              <a:lnSpc>
                <a:spcPct val="120000"/>
              </a:lnSpc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Lab LDAP used for authentication and authorization </a:t>
            </a:r>
          </a:p>
          <a:p>
            <a:pPr>
              <a:lnSpc>
                <a:spcPct val="120000"/>
              </a:lnSpc>
            </a:pP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External Integration</a:t>
            </a:r>
          </a:p>
          <a:p>
            <a:pPr>
              <a:lnSpc>
                <a:spcPct val="120000"/>
              </a:lnSpc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Rally REST API integration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3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Ericsson Capital TT" panose="02000503000000020004" pitchFamily="2" charset="0"/>
              </a:rPr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HSQL DB has below tables to store the required information.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APPRESOURCE_PROPERTIES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Stores the changes done in non-production env (usually by Developer/tester)</a:t>
            </a:r>
          </a:p>
          <a:p>
            <a:pPr>
              <a:lnSpc>
                <a:spcPct val="100000"/>
              </a:lnSpc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APPRESOURCE_PROPERTIES_PROD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Stores the changes done in production env (usually by Ops/DevOps)</a:t>
            </a:r>
          </a:p>
          <a:p>
            <a:pPr>
              <a:lnSpc>
                <a:spcPct val="100000"/>
              </a:lnSpc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APPRESOURCE_PROPERTIES_PUBLISH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Stores the copy of all published files (version#, publish date/time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APPRESOURCE_PROPERTIES_AUDIT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Keep history of key/value changes (what, who, when)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35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17" y="365125"/>
            <a:ext cx="10942983" cy="1036955"/>
          </a:xfrm>
        </p:spPr>
        <p:txBody>
          <a:bodyPr/>
          <a:lstStyle/>
          <a:p>
            <a:r>
              <a:rPr lang="en-US" sz="4000" dirty="0">
                <a:latin typeface="Ericsson Capital TT" panose="02000503000000020004" pitchFamily="2" charset="0"/>
              </a:rPr>
              <a:t>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17" y="1569720"/>
            <a:ext cx="10942983" cy="52882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Lab LDAP is used for authentication and authorization. Application has implemented role-based authorization.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Production access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Only Individual having EBI_OPS role will be able to access “Production” tab. In other words, only they will be able to promote any keys or add/update any existing key in the production.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Development access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Individual having EBI_DEV or EBI_LAB role will be able to access “Dev/Lab” tab. They will be able to view/add/update keys ONLY in staging area, but will NOT be able to promote any key for the production system.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Admin access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Individual having EBI_ADMIN role will have full access to the system and will be superset of the roles mentioned above.</a:t>
            </a:r>
          </a:p>
        </p:txBody>
      </p:sp>
    </p:spTree>
    <p:extLst>
      <p:ext uri="{BB962C8B-B14F-4D97-AF65-F5344CB8AC3E}">
        <p14:creationId xmlns:p14="http://schemas.microsoft.com/office/powerpoint/2010/main" val="199950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51721369"/>
              </p:ext>
            </p:extLst>
          </p:nvPr>
        </p:nvGraphicFramePr>
        <p:xfrm>
          <a:off x="695459" y="257577"/>
          <a:ext cx="10522040" cy="6336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58776" y="3625582"/>
            <a:ext cx="1068947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5) 24</a:t>
            </a:r>
            <a:r>
              <a:rPr lang="en-US" sz="1400" baseline="30000" dirty="0"/>
              <a:t>th</a:t>
            </a:r>
            <a:r>
              <a:rPr lang="en-US" sz="1400" dirty="0"/>
              <a:t> May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0172" y="562017"/>
            <a:ext cx="1068947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2) 3</a:t>
            </a:r>
            <a:r>
              <a:rPr lang="en-US" sz="1400" baseline="30000" dirty="0"/>
              <a:t>rd</a:t>
            </a:r>
            <a:r>
              <a:rPr lang="en-US" sz="1400" dirty="0"/>
              <a:t> May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7532" y="3185373"/>
            <a:ext cx="106894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1) May 1st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0173" y="5544354"/>
            <a:ext cx="1068947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6) 25</a:t>
            </a:r>
            <a:r>
              <a:rPr lang="en-US" sz="1400" baseline="30000" dirty="0"/>
              <a:t>th</a:t>
            </a:r>
            <a:r>
              <a:rPr lang="en-US" sz="1400" dirty="0"/>
              <a:t> May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02920" y="257577"/>
            <a:ext cx="3103165" cy="14387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Ericsson Capital TT" panose="02000503000000020004" pitchFamily="2" charset="0"/>
              </a:rPr>
              <a:t>Current</a:t>
            </a:r>
          </a:p>
          <a:p>
            <a:r>
              <a:rPr lang="en-US" dirty="0">
                <a:latin typeface="Ericsson Capital TT" panose="02000503000000020004" pitchFamily="2" charset="0"/>
              </a:rPr>
              <a:t>process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6343" y="4007953"/>
            <a:ext cx="163132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the past, direct changes resulted in garbage characters in Spanish files.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96270" y="208387"/>
            <a:ext cx="29106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Internal selfcare release does not include Operations changes.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00172" y="1107682"/>
            <a:ext cx="1068947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3) 10</a:t>
            </a:r>
            <a:r>
              <a:rPr lang="en-US" sz="1400" baseline="30000" dirty="0"/>
              <a:t>th</a:t>
            </a:r>
            <a:r>
              <a:rPr lang="en-US" sz="1400" dirty="0"/>
              <a:t> May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00172" y="1632496"/>
            <a:ext cx="1068947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4) 17</a:t>
            </a:r>
            <a:r>
              <a:rPr lang="en-US" sz="1400" baseline="30000" dirty="0"/>
              <a:t>th</a:t>
            </a:r>
            <a:r>
              <a:rPr lang="en-US" sz="1400" dirty="0"/>
              <a:t> May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96269" y="5177307"/>
            <a:ext cx="3284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Consolidate all the changes from Ops with multiple feature changes (ML, </a:t>
            </a:r>
            <a:r>
              <a:rPr lang="en-US" dirty="0" err="1"/>
              <a:t>AutoPay</a:t>
            </a:r>
            <a:r>
              <a:rPr lang="en-US" dirty="0"/>
              <a:t>, IRIS) </a:t>
            </a:r>
          </a:p>
        </p:txBody>
      </p:sp>
    </p:spTree>
    <p:extLst>
      <p:ext uri="{BB962C8B-B14F-4D97-AF65-F5344CB8AC3E}">
        <p14:creationId xmlns:p14="http://schemas.microsoft.com/office/powerpoint/2010/main" val="303100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10" y="365125"/>
            <a:ext cx="10691190" cy="1325563"/>
          </a:xfrm>
        </p:spPr>
        <p:txBody>
          <a:bodyPr/>
          <a:lstStyle/>
          <a:p>
            <a:r>
              <a:rPr lang="en-US" dirty="0">
                <a:latin typeface="Ericsson Capital TT" panose="02000503000000020004" pitchFamily="2" charset="0"/>
              </a:rPr>
              <a:t>Current Process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0" y="1690688"/>
            <a:ext cx="10999304" cy="51673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Based on AT&amp;T need, Ops directly updates the keys/file in production. 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Agile team updates the file having feature specific changes. The version that they are updating might/might not have Ops changes. 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At IOT step; Anchor team collects all the changes from all the agile teams that have features planned to be released in particular milestone. They manually review Ops changes + feature changes.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Appresource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generator excel file is used to generate the app resource file at the beginning of the IOT. 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App resource key values often get updated during IOT based on customer feedback. As pre-production deployment step, feature changes + Ops changes get reviewed again and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fiel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gets updated manually, if needed.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file is currently not under any version controlled. No central repository to store the file or view the latest content. 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 ability to track changes made for specific key(s).  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Potential to corrupt the file, as changes are directly made in the production system. </a:t>
            </a:r>
          </a:p>
        </p:txBody>
      </p:sp>
    </p:spTree>
    <p:extLst>
      <p:ext uri="{BB962C8B-B14F-4D97-AF65-F5344CB8AC3E}">
        <p14:creationId xmlns:p14="http://schemas.microsoft.com/office/powerpoint/2010/main" val="123591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icsson Capital TT" panose="02000503000000020004" pitchFamily="2" charset="0"/>
              </a:rPr>
              <a:t>PROPOSED</a:t>
            </a:r>
            <a:r>
              <a:rPr lang="en-US" dirty="0"/>
              <a:t> </a:t>
            </a:r>
            <a:r>
              <a:rPr lang="en-US" dirty="0">
                <a:latin typeface="Ericsson Capital TT" panose="02000503000000020004" pitchFamily="2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77938" cy="4524581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Streamline app resource management process. Provide easy access (thru GUI application) to view/add/update/promote keys. </a:t>
            </a:r>
          </a:p>
          <a:p>
            <a:pPr algn="just">
              <a:lnSpc>
                <a:spcPct val="120000"/>
              </a:lnSpc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Provide ability for Operation to view ALL existing keys and update any key based on AT&amp;T request.</a:t>
            </a:r>
          </a:p>
          <a:p>
            <a:pPr algn="just">
              <a:lnSpc>
                <a:spcPct val="120000"/>
              </a:lnSpc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Provide ability for Developer to view/add/edit keys based on new feature development. </a:t>
            </a:r>
          </a:p>
          <a:p>
            <a:pPr algn="just">
              <a:lnSpc>
                <a:spcPct val="120000"/>
              </a:lnSpc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Provide ability to Ops/DevOps to promote feature specific keys as pre-deployment task. </a:t>
            </a:r>
          </a:p>
          <a:p>
            <a:pPr algn="just">
              <a:lnSpc>
                <a:spcPct val="120000"/>
              </a:lnSpc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Provide ability to view audit log of any key changed by multiple groups. </a:t>
            </a:r>
          </a:p>
          <a:p>
            <a:pPr algn="just">
              <a:lnSpc>
                <a:spcPct val="120000"/>
              </a:lnSpc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Perform validation as well as UTF conversion upfront while values are entered/updated. </a:t>
            </a:r>
          </a:p>
          <a:p>
            <a:pPr algn="just">
              <a:lnSpc>
                <a:spcPct val="120000"/>
              </a:lnSpc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Provide ability to publish and generate latest app resource file on on-demand basis. Developer/Testing team/Operation can generate app resource file either exact replica as production version or production version overwritten with changes introduced by new feature(s). </a:t>
            </a:r>
          </a:p>
        </p:txBody>
      </p:sp>
    </p:spTree>
    <p:extLst>
      <p:ext uri="{BB962C8B-B14F-4D97-AF65-F5344CB8AC3E}">
        <p14:creationId xmlns:p14="http://schemas.microsoft.com/office/powerpoint/2010/main" val="329240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Ericsson Capital TT" panose="02000503000000020004" pitchFamily="2" charset="0"/>
              </a:rPr>
              <a:t>Architecture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44" y="2623863"/>
            <a:ext cx="2933228" cy="20526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29" y="5213325"/>
            <a:ext cx="1036467" cy="1252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400" y="5058756"/>
            <a:ext cx="1406677" cy="1406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985" y="3101118"/>
            <a:ext cx="1297259" cy="128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4527" y="3782024"/>
            <a:ext cx="1275168" cy="1049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5" y="2227818"/>
            <a:ext cx="1314370" cy="131437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cxnSpLocks/>
          </p:cNvCxnSpPr>
          <p:nvPr/>
        </p:nvCxnSpPr>
        <p:spPr>
          <a:xfrm flipH="1" flipV="1">
            <a:off x="6401526" y="4438584"/>
            <a:ext cx="672846" cy="6194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6729224" y="3542188"/>
            <a:ext cx="1057031" cy="1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989301" y="3212179"/>
            <a:ext cx="1541135" cy="33000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900575" y="3782024"/>
            <a:ext cx="1629861" cy="43072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18596" y="1981200"/>
            <a:ext cx="201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571751" y="6304089"/>
            <a:ext cx="398265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0" cap="none" spc="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HSQL Database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94930" y="6337626"/>
            <a:ext cx="398265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A&amp;A</a:t>
            </a:r>
            <a:endParaRPr lang="en-US" sz="2200" b="0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75534" y="4346327"/>
            <a:ext cx="368776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</a:t>
            </a:r>
            <a:r>
              <a:rPr 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</a:t>
            </a:r>
            <a:endParaRPr lang="en-US" sz="2200" b="0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301" y="5117136"/>
            <a:ext cx="398265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Users</a:t>
            </a:r>
            <a:endParaRPr lang="en-US" sz="2200" b="0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4661443" y="4676468"/>
            <a:ext cx="617855" cy="49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419600" y="2045957"/>
            <a:ext cx="2654772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0" cap="none" spc="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192038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Ericsson Capital TT" panose="02000503000000020004" pitchFamily="2" charset="0"/>
              </a:rPr>
              <a:t>Use Case 1: AT&amp;T requested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720"/>
            <a:ext cx="11125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Scenario: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Ops get request from AT&amp;T to change the verbiage in SC. 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Login into new application (EUA?, AMA?) 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Search for key or value. Identify the key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refill.sidebar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Update the value (source is defaulted as “PROD”)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Promote the change. Promoted changes get stored in the database. 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Publish the change. Publish generates language specific file(s) and stores in the central repository with supporting details. 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Download the file.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View audit history, if case if there is any doubt.  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Manually copy the file on the destination server. This step is not automated yet intentionally.</a:t>
            </a:r>
          </a:p>
          <a:p>
            <a:pPr marL="0" indent="0"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22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009"/>
            <a:ext cx="12192000" cy="543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7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787"/>
            <a:ext cx="12192000" cy="49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5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652"/>
            <a:ext cx="12192000" cy="544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3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17413</TotalTime>
  <Words>1108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Ericsson Capital TT</vt:lpstr>
      <vt:lpstr>Office Theme</vt:lpstr>
      <vt:lpstr>APPRESOURCE management Process improvement</vt:lpstr>
      <vt:lpstr>PowerPoint Presentation</vt:lpstr>
      <vt:lpstr>Current Process &amp; Challenges</vt:lpstr>
      <vt:lpstr>PROPOSED SOLUTION</vt:lpstr>
      <vt:lpstr>Architecture Diagram</vt:lpstr>
      <vt:lpstr>Use Case 1: AT&amp;T requested 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2: New feature development</vt:lpstr>
      <vt:lpstr>Use Case 2: New feature development (Cont)</vt:lpstr>
      <vt:lpstr>Benefits &amp; Risks</vt:lpstr>
      <vt:lpstr>Technical Highlights </vt:lpstr>
      <vt:lpstr>Database</vt:lpstr>
      <vt:lpstr>security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 Raval</dc:creator>
  <cp:lastModifiedBy>Indranil Chandra</cp:lastModifiedBy>
  <cp:revision>57</cp:revision>
  <dcterms:created xsi:type="dcterms:W3CDTF">2017-03-14T02:01:29Z</dcterms:created>
  <dcterms:modified xsi:type="dcterms:W3CDTF">2017-06-13T19:28:56Z</dcterms:modified>
</cp:coreProperties>
</file>