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0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1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3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7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7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6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9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13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3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3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6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6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3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086E53-F074-419E-BA6E-42EECD24FDAA}" type="datetimeFigureOut">
              <a:rPr lang="en-IN" smtClean="0"/>
              <a:t>22-06-24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66A2F0-E11D-4A9C-B587-404F7E5C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9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8EDD-F7F4-484E-878E-26D97CA5E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835" y="609601"/>
            <a:ext cx="12877101" cy="1177254"/>
          </a:xfrm>
        </p:spPr>
        <p:txBody>
          <a:bodyPr>
            <a:noAutofit/>
          </a:bodyPr>
          <a:lstStyle/>
          <a:p>
            <a:r>
              <a:rPr lang="en-IN" sz="54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32FF9-CD43-437C-A498-25FF9A632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00" y="2155970"/>
            <a:ext cx="8676222" cy="1753300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/>
              <a:t>For </a:t>
            </a:r>
          </a:p>
          <a:p>
            <a:r>
              <a:rPr lang="en-US" sz="5400" dirty="0"/>
              <a:t>XYZ Company</a:t>
            </a:r>
            <a:endParaRPr lang="en-IN" sz="5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0C7DB4-97E5-468B-81AB-AA853F9A6828}"/>
              </a:ext>
            </a:extLst>
          </p:cNvPr>
          <p:cNvSpPr txBox="1">
            <a:spLocks/>
          </p:cNvSpPr>
          <p:nvPr/>
        </p:nvSpPr>
        <p:spPr>
          <a:xfrm>
            <a:off x="1683900" y="4362274"/>
            <a:ext cx="8676222" cy="971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By</a:t>
            </a:r>
          </a:p>
          <a:p>
            <a:r>
              <a:rPr lang="en-US" sz="6000" dirty="0"/>
              <a:t>Indranil Chowdhury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426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8DD3-56C1-4117-AB1A-72B9F45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Reasons for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60C5-8F59-427C-81CA-E21200A1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Lack of career growth opportunities.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Work-life balance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Compensation disparities.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Poor management/leadership.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Workload/burnout.</a:t>
            </a:r>
          </a:p>
        </p:txBody>
      </p:sp>
    </p:spTree>
    <p:extLst>
      <p:ext uri="{BB962C8B-B14F-4D97-AF65-F5344CB8AC3E}">
        <p14:creationId xmlns:p14="http://schemas.microsoft.com/office/powerpoint/2010/main" val="306483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A93D-D337-40C2-BB3A-CC9A5A0C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2279-D4B6-43FB-B3AD-EB593473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compensation bands and define clear promotion paths.</a:t>
            </a:r>
          </a:p>
          <a:p>
            <a:r>
              <a:rPr lang="en-US" dirty="0"/>
              <a:t>Improve work-life balance with better staffing, overtime policies.</a:t>
            </a:r>
          </a:p>
          <a:p>
            <a:r>
              <a:rPr lang="en-IN" dirty="0"/>
              <a:t>Enhance manager training on motivation, productivity, retention.</a:t>
            </a:r>
          </a:p>
          <a:p>
            <a:r>
              <a:rPr lang="en-US" dirty="0"/>
              <a:t>Roadmap high-potential employees and their career growth.</a:t>
            </a:r>
          </a:p>
          <a:p>
            <a:r>
              <a:rPr lang="en-US" dirty="0"/>
              <a:t>Exit interview program to continually analyze attrition factors.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35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A5A8-B050-4324-9D84-2415CBD6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78" y="390787"/>
            <a:ext cx="9905998" cy="6076426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96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9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F60-2F23-41E2-BE6E-A713364B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72206"/>
          </a:xfrm>
        </p:spPr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39A5-A469-428F-B28F-17710C71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2749"/>
            <a:ext cx="9905998" cy="36184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 Narrow" panose="020B0606020202030204" pitchFamily="34" charset="0"/>
              </a:rPr>
              <a:t>XYZ company which was established a few years back is facing around a 15% attrition rate for a couple of years. And it's majorly affecting the company in many aspects. In order to understand why employees are leaving the company and reduce the attrition rate </a:t>
            </a:r>
            <a:r>
              <a:rPr lang="en-US" dirty="0" err="1">
                <a:latin typeface="Arial Narrow" panose="020B0606020202030204" pitchFamily="34" charset="0"/>
              </a:rPr>
              <a:t>Xyz</a:t>
            </a:r>
            <a:r>
              <a:rPr lang="en-US" dirty="0">
                <a:latin typeface="Arial Narrow" panose="020B0606020202030204" pitchFamily="34" charset="0"/>
              </a:rPr>
              <a:t> company has approached an HR analytics consultancy for analyzing the data they have.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 Narrow" panose="020B0606020202030204" pitchFamily="34" charset="0"/>
              </a:rPr>
              <a:t>You are playing the HR analyst role in this project and building a dashboard which can help the organization in making data-driven decisions.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3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6C60-3BD5-4686-B2B1-00EB6945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DB0F-6F27-4ED4-9379-B26876E6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 company has faced around 15% yearly attrition rate for past couple years.</a:t>
            </a:r>
          </a:p>
          <a:p>
            <a:r>
              <a:rPr lang="en-US" dirty="0"/>
              <a:t>High attrition is affecting productivity, costs, and operational efficiency.</a:t>
            </a:r>
          </a:p>
          <a:p>
            <a:r>
              <a:rPr lang="en-US" dirty="0"/>
              <a:t>Goal is to identify key factors leading to attrition and recommend solutions.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6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2F0D-61A9-4D6C-8B45-3CD1503D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B415-7113-4C31-901B-D9E0DF2B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contains details on over 4410 employees across roles like research, sales, operations, engineering, Healthcare Representative, Laboratory Technician, Manager, Manufacturing Director.</a:t>
            </a:r>
          </a:p>
          <a:p>
            <a:r>
              <a:rPr lang="en-US" dirty="0"/>
              <a:t>Fields include tenure, compensation, job role &amp; level, satisfaction metrics, promotion history.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AA48-963A-488F-A6C4-57DBB3D1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1C69-C986-4556-A761-D5F68CA7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29% of employees have been at XYZ for less than 2 years.</a:t>
            </a:r>
          </a:p>
          <a:p>
            <a:pPr>
              <a:lnSpc>
                <a:spcPct val="150000"/>
              </a:lnSpc>
            </a:pPr>
            <a:r>
              <a:rPr lang="en-US" dirty="0"/>
              <a:t>Employees start looking for new jobs around 2-3 year mark.</a:t>
            </a:r>
          </a:p>
          <a:p>
            <a:pPr>
              <a:lnSpc>
                <a:spcPct val="150000"/>
              </a:lnSpc>
            </a:pPr>
            <a:r>
              <a:rPr lang="en-US" dirty="0"/>
              <a:t>After 10 years in the company employees not wise leave the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6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575-EF75-459C-BF04-38AADD4E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38BD-A50D-4799-8E32-040AB3AB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Pay disparities exist between roles - e.g. Research Scientists earn 40% more than Lab Technicians.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clear pay bands or career progression paths.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Lower pay correlated with higher attrition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0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78E5-10B7-44AF-B216-0969E44E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Work-Life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F74D-24D9-442B-B266-E34B8B5B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Average Work-Life Balance rating is 2.75 on a 5 point scale.</a:t>
            </a:r>
          </a:p>
          <a:p>
            <a:pPr>
              <a:lnSpc>
                <a:spcPct val="150000"/>
              </a:lnSpc>
            </a:pPr>
            <a:r>
              <a:rPr lang="en-US" dirty="0"/>
              <a:t>Lower among demanding roles like Research, Sales, Manufacturing.</a:t>
            </a:r>
          </a:p>
          <a:p>
            <a:pPr>
              <a:lnSpc>
                <a:spcPct val="150000"/>
              </a:lnSpc>
            </a:pPr>
            <a:r>
              <a:rPr lang="en-US" dirty="0"/>
              <a:t>Potential driver of burnout and attrition.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3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FE69-1B3E-46E6-A327-15E5342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Promotion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5E7A-69D9-48A6-B657-39A373EB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18% of employees have received no promotion in over 5 years.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growth opportunities demotivating to ambitious employees.</a:t>
            </a:r>
          </a:p>
          <a:p>
            <a:pPr>
              <a:lnSpc>
                <a:spcPct val="150000"/>
              </a:lnSpc>
            </a:pPr>
            <a:r>
              <a:rPr lang="en-IN" dirty="0"/>
              <a:t>Paths to promotion unclear.</a:t>
            </a:r>
          </a:p>
        </p:txBody>
      </p:sp>
    </p:spTree>
    <p:extLst>
      <p:ext uri="{BB962C8B-B14F-4D97-AF65-F5344CB8AC3E}">
        <p14:creationId xmlns:p14="http://schemas.microsoft.com/office/powerpoint/2010/main" val="184726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F6A-6831-4E7B-A881-BC8D3A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Satisfaction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8D0-C8E2-454A-84A4-228EEB9D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Environment and work-life balance most strongly tied to low job satisfaction.</a:t>
            </a:r>
          </a:p>
          <a:p>
            <a:pPr>
              <a:lnSpc>
                <a:spcPct val="150000"/>
              </a:lnSpc>
            </a:pPr>
            <a:r>
              <a:rPr lang="en-US" dirty="0"/>
              <a:t>Managers and Directors have relatively lower job satisfaction scores.</a:t>
            </a:r>
          </a:p>
          <a:p>
            <a:pPr>
              <a:lnSpc>
                <a:spcPct val="150000"/>
              </a:lnSpc>
            </a:pPr>
            <a:r>
              <a:rPr lang="en-IN" dirty="0"/>
              <a:t>Dissatisfaction increases flight risk.</a:t>
            </a:r>
          </a:p>
        </p:txBody>
      </p:sp>
    </p:spTree>
    <p:extLst>
      <p:ext uri="{BB962C8B-B14F-4D97-AF65-F5344CB8AC3E}">
        <p14:creationId xmlns:p14="http://schemas.microsoft.com/office/powerpoint/2010/main" val="959752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156</TotalTime>
  <Words>434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Century Gothic</vt:lpstr>
      <vt:lpstr>Mesh</vt:lpstr>
      <vt:lpstr>Employee Attrition Analysis</vt:lpstr>
      <vt:lpstr>Problem Statement:</vt:lpstr>
      <vt:lpstr> Overview</vt:lpstr>
      <vt:lpstr>Employee Data Overview</vt:lpstr>
      <vt:lpstr>Tenure Analysis</vt:lpstr>
      <vt:lpstr>Compensation</vt:lpstr>
      <vt:lpstr>Work-Life Balance</vt:lpstr>
      <vt:lpstr>Promotion pace</vt:lpstr>
      <vt:lpstr>Job Satisfaction Drivers</vt:lpstr>
      <vt:lpstr>Top Reasons for Attrition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Indranil Chowdhury</dc:creator>
  <cp:lastModifiedBy>Indranil Chowdhury</cp:lastModifiedBy>
  <cp:revision>6</cp:revision>
  <dcterms:created xsi:type="dcterms:W3CDTF">2024-06-22T14:07:20Z</dcterms:created>
  <dcterms:modified xsi:type="dcterms:W3CDTF">2024-06-22T16:43:47Z</dcterms:modified>
</cp:coreProperties>
</file>