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288"/>
    <a:srgbClr val="30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58" autoAdjust="0"/>
  </p:normalViewPr>
  <p:slideViewPr>
    <p:cSldViewPr snapToGrid="0">
      <p:cViewPr>
        <p:scale>
          <a:sx n="66" d="100"/>
          <a:sy n="66" d="100"/>
        </p:scale>
        <p:origin x="21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2C4B-784F-495C-B5F4-7D7ACC5E4A9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8187-34BA-45B5-B7F4-2D090C69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/>
              <a:t>Briefly explain what is the main cause of this limitation (DOF)</a:t>
            </a:r>
          </a:p>
          <a:p>
            <a:pPr marL="685800" lvl="1" indent="-228600">
              <a:buAutoNum type="arabicPeriod"/>
            </a:pPr>
            <a:r>
              <a:rPr lang="en-US" baseline="0"/>
              <a:t>The impulse for the 3 configurations </a:t>
            </a:r>
          </a:p>
          <a:p>
            <a:pPr marL="685800" lvl="1" indent="-228600">
              <a:buAutoNum type="arabicPeriod"/>
            </a:pPr>
            <a:r>
              <a:rPr lang="en-US" baseline="0"/>
              <a:t>Explain the 3-D incoherent PSF – distribution of intensity at the focal region for a particular system. Stress the fact that the “shape” (or nature) of the 3-D PSF is intimately tied to the optical systems’ performance both in terms of resolution and DOF.  </a:t>
            </a:r>
          </a:p>
          <a:p>
            <a:pPr marL="685800" lvl="1" indent="-228600">
              <a:buAutoNum type="arabicPeriod"/>
            </a:pPr>
            <a:r>
              <a:rPr lang="en-US" baseline="0"/>
              <a:t>The focal intensity distribution, as we shall see later, is strongly influenced by the characteristics of the aperture, which we shall call the pupil function.</a:t>
            </a:r>
          </a:p>
          <a:p>
            <a:pPr marL="685800" lvl="1" indent="-228600">
              <a:buAutoNum type="arabicPeriod"/>
            </a:pPr>
            <a:r>
              <a:rPr lang="en-US" baseline="0"/>
              <a:t>Assuming a linear system model, tell how the impulse response is obtained (slices of the 3-D intensity distribution, which is the 3D incoherent PSF)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Explain, again, the idea of DOF – what does the “red” zone in the 3-D PSF correspond to? There is a corresponding zone in the object side where you can still get acceptable quality images.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187-34BA-45B5-B7F4-2D090C697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1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200" i="1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can be seen that by halving the aperture diameter (doubling the F-number,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𝐹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#</m:t>
                    </m:r>
                  </m:oMath>
                </a14:m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the DOF increased four folds, which are indicated by the red triangle markers on the horizontal axis; however, the diffraction spot-size also increased two folds consequently halving the spatial resolution. </a:t>
                </a:r>
              </a:p>
              <a:p>
                <a:pPr marL="228600" indent="-228600">
                  <a:buAutoNum type="arabicPeriod"/>
                </a:pPr>
                <a:endParaRPr lang="en-US" baseline="0" dirty="0"/>
              </a:p>
              <a:p>
                <a:endParaRPr lang="en-US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200" i="1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can be seen that by halving the aperture diameter (doubling the F-number,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𝐹#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the DOF increased four folds, which are indicated by the red triangle markers on the horizontal axis; however, the diffraction spot-size also increased two folds consequently halving the spatial resolution. </a:t>
                </a:r>
              </a:p>
              <a:p>
                <a:pPr marL="228600" indent="-228600">
                  <a:buAutoNum type="arabicPeriod"/>
                </a:pPr>
                <a:endParaRPr lang="en-US" baseline="0" dirty="0"/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187-34BA-45B5-B7F4-2D090C6974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Loss of light implying</a:t>
            </a:r>
            <a:r>
              <a:rPr lang="en-US" baseline="0"/>
              <a:t> low SNR</a:t>
            </a:r>
          </a:p>
          <a:p>
            <a:pPr marL="228600" indent="-228600">
              <a:buAutoNum type="arabicPeriod"/>
            </a:pPr>
            <a:r>
              <a:rPr lang="en-US" baseline="0"/>
              <a:t>Loss of optical spatial resolution.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187-34BA-45B5-B7F4-2D090C6974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2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422424" y="806361"/>
            <a:ext cx="3679825" cy="2436617"/>
            <a:chOff x="6209858" y="955446"/>
            <a:chExt cx="3679825" cy="243661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49"/>
            <a:stretch/>
          </p:blipFill>
          <p:spPr>
            <a:xfrm>
              <a:off x="6209858" y="1191787"/>
              <a:ext cx="3678547" cy="18562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95783" y="1353352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20%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53695" y="1165178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80%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54023" y="1028700"/>
              <a:ext cx="3818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5%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57833" y="955446"/>
              <a:ext cx="3818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1%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939339" y="1468829"/>
              <a:ext cx="36794" cy="0"/>
            </a:xfrm>
            <a:prstGeom prst="line">
              <a:avLst/>
            </a:prstGeom>
            <a:ln w="381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20000" flipH="1">
              <a:off x="7908728" y="1468829"/>
              <a:ext cx="24529" cy="474245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87350" y="1286510"/>
              <a:ext cx="39469" cy="0"/>
            </a:xfrm>
            <a:prstGeom prst="line">
              <a:avLst/>
            </a:prstGeom>
            <a:ln w="381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20000" flipH="1">
              <a:off x="8251383" y="1286510"/>
              <a:ext cx="26313" cy="6858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680149" y="1137350"/>
              <a:ext cx="39544" cy="0"/>
            </a:xfrm>
            <a:prstGeom prst="line">
              <a:avLst/>
            </a:prstGeom>
            <a:ln w="381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20000" flipH="1">
              <a:off x="8645083" y="1137350"/>
              <a:ext cx="26363" cy="64008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085714" y="1077972"/>
              <a:ext cx="36318" cy="0"/>
            </a:xfrm>
            <a:prstGeom prst="line">
              <a:avLst/>
            </a:prstGeom>
            <a:ln w="381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21480000" flipH="1">
              <a:off x="9064504" y="1077972"/>
              <a:ext cx="24212" cy="32004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139117" y="2667000"/>
              <a:ext cx="16764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789259" y="2590800"/>
              <a:ext cx="0" cy="320040"/>
            </a:xfrm>
            <a:prstGeom prst="line">
              <a:avLst/>
            </a:prstGeom>
            <a:ln w="7620" cap="rnd">
              <a:solidFill>
                <a:schemeClr val="tx1">
                  <a:lumMod val="85000"/>
                  <a:lumOff val="15000"/>
                  <a:alpha val="64000"/>
                </a:schemeClr>
              </a:solidFill>
              <a:prstDash val="sysDash"/>
              <a:headEnd type="triangl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59682" y="2692400"/>
              <a:ext cx="0" cy="228600"/>
            </a:xfrm>
            <a:prstGeom prst="line">
              <a:avLst/>
            </a:prstGeom>
            <a:ln w="7620" cap="rnd">
              <a:solidFill>
                <a:schemeClr val="tx1">
                  <a:lumMod val="85000"/>
                  <a:lumOff val="15000"/>
                  <a:alpha val="64000"/>
                </a:schemeClr>
              </a:solidFill>
              <a:prstDash val="sysDash"/>
              <a:headEnd type="triangl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027865" y="2906757"/>
              <a:ext cx="3113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gneto" panose="04030805050802020D02" pitchFamily="82" charset="0"/>
                </a:rPr>
                <a:t>C’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47885" y="2908756"/>
              <a:ext cx="3481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gneto" panose="04030805050802020D02" pitchFamily="82" charset="0"/>
                </a:rPr>
                <a:t>A’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52790" y="290405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gneto" panose="04030805050802020D02" pitchFamily="82" charset="0"/>
                </a:rPr>
                <a:t>B’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41783" y="2692400"/>
              <a:ext cx="914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05433" y="2940050"/>
              <a:ext cx="984250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118033" y="2350008"/>
              <a:ext cx="0" cy="576072"/>
            </a:xfrm>
            <a:prstGeom prst="line">
              <a:avLst/>
            </a:prstGeom>
            <a:ln w="7620" cap="rnd">
              <a:solidFill>
                <a:schemeClr val="tx1">
                  <a:lumMod val="85000"/>
                  <a:lumOff val="15000"/>
                  <a:alpha val="64000"/>
                </a:schemeClr>
              </a:solidFill>
              <a:prstDash val="sysDash"/>
              <a:headEnd type="triangl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7177190" y="3053509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E3288"/>
                  </a:solidFill>
                </a:rPr>
                <a:t>▴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3D Incoherent PSF </a:t>
              </a:r>
              <a:endParaRPr lang="en-US" sz="1600" i="1" baseline="30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0793" y="977349"/>
            <a:ext cx="5418152" cy="3128895"/>
            <a:chOff x="828233" y="1066800"/>
            <a:chExt cx="5418152" cy="312889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8499" l="6015" r="96241">
                          <a14:foregroundMark x1="43985" y1="5658" x2="49624" y2="13857"/>
                          <a14:foregroundMark x1="47368" y1="16975" x2="49624" y2="30023"/>
                          <a14:foregroundMark x1="60526" y1="24134" x2="53759" y2="37182"/>
                          <a14:foregroundMark x1="20301" y1="35797" x2="16917" y2="48152"/>
                          <a14:foregroundMark x1="59398" y1="43995" x2="68421" y2="76674"/>
                          <a14:foregroundMark x1="14662" y1="51617" x2="15789" y2="56005"/>
                          <a14:foregroundMark x1="41729" y1="51963" x2="38346" y2="75982"/>
                          <a14:foregroundMark x1="34962" y1="94804" x2="46241" y2="90993"/>
                          <a14:foregroundMark x1="69549" y1="95843" x2="77444" y2="93418"/>
                          <a14:foregroundMark x1="72932" y1="19400" x2="83083" y2="31640"/>
                          <a14:foregroundMark x1="81955" y1="31986" x2="84211" y2="37875"/>
                          <a14:foregroundMark x1="74060" y1="20323" x2="79699" y2="21016"/>
                          <a14:foregroundMark x1="83459" y1="51501" x2="82707" y2="54388"/>
                          <a14:foregroundMark x1="79699" y1="55081" x2="76692" y2="56351"/>
                          <a14:foregroundMark x1="91729" y1="36721" x2="91729" y2="40531"/>
                          <a14:foregroundMark x1="22932" y1="53349" x2="22180" y2="54965"/>
                          <a14:foregroundMark x1="82331" y1="21709" x2="81955" y2="22171"/>
                          <a14:foregroundMark x1="42105" y1="17321" x2="39098" y2="18014"/>
                          <a14:foregroundMark x1="16541" y1="36143" x2="16541" y2="37644"/>
                          <a14:backgroundMark x1="36090" y1="34296" x2="36090" y2="34296"/>
                          <a14:backgroundMark x1="74060" y1="37529" x2="74060" y2="37529"/>
                          <a14:backgroundMark x1="70301" y1="33372" x2="70301" y2="33372"/>
                          <a14:backgroundMark x1="74060" y1="39607" x2="74060" y2="39607"/>
                          <a14:backgroundMark x1="74436" y1="41801" x2="74436" y2="41801"/>
                          <a14:backgroundMark x1="74436" y1="42610" x2="74436" y2="42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8233" y="1799196"/>
              <a:ext cx="547207" cy="163742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8499" l="6015" r="96241">
                          <a14:foregroundMark x1="43985" y1="5658" x2="49624" y2="13857"/>
                          <a14:foregroundMark x1="47368" y1="16975" x2="49624" y2="30023"/>
                          <a14:foregroundMark x1="60526" y1="24134" x2="53759" y2="37182"/>
                          <a14:foregroundMark x1="20301" y1="35797" x2="16917" y2="48152"/>
                          <a14:foregroundMark x1="59398" y1="43995" x2="68421" y2="76674"/>
                          <a14:foregroundMark x1="14662" y1="51617" x2="15789" y2="56005"/>
                          <a14:foregroundMark x1="41729" y1="51963" x2="38346" y2="75982"/>
                          <a14:foregroundMark x1="34962" y1="94804" x2="46241" y2="90993"/>
                          <a14:foregroundMark x1="69549" y1="95843" x2="77444" y2="93418"/>
                          <a14:foregroundMark x1="72932" y1="19400" x2="83083" y2="31640"/>
                          <a14:foregroundMark x1="81955" y1="31986" x2="84211" y2="37875"/>
                          <a14:foregroundMark x1="74060" y1="20323" x2="79699" y2="21016"/>
                          <a14:foregroundMark x1="83459" y1="51501" x2="82707" y2="54388"/>
                          <a14:foregroundMark x1="79699" y1="55081" x2="76692" y2="56351"/>
                          <a14:foregroundMark x1="91729" y1="36721" x2="91729" y2="40531"/>
                          <a14:foregroundMark x1="22932" y1="53349" x2="22180" y2="54965"/>
                          <a14:foregroundMark x1="82331" y1="21709" x2="81955" y2="22171"/>
                          <a14:foregroundMark x1="42105" y1="17321" x2="39098" y2="18014"/>
                          <a14:foregroundMark x1="16541" y1="36143" x2="16541" y2="37644"/>
                          <a14:backgroundMark x1="36090" y1="34296" x2="36090" y2="34296"/>
                          <a14:backgroundMark x1="74060" y1="37529" x2="74060" y2="37529"/>
                          <a14:backgroundMark x1="70301" y1="33372" x2="70301" y2="33372"/>
                          <a14:backgroundMark x1="74060" y1="39607" x2="74060" y2="39607"/>
                          <a14:backgroundMark x1="74436" y1="41801" x2="74436" y2="41801"/>
                          <a14:backgroundMark x1="74436" y1="42610" x2="74436" y2="42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54783" y="1790705"/>
              <a:ext cx="547207" cy="1637429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8499" l="6015" r="96241">
                          <a14:foregroundMark x1="43985" y1="5658" x2="49624" y2="13857"/>
                          <a14:foregroundMark x1="47368" y1="16975" x2="49624" y2="30023"/>
                          <a14:foregroundMark x1="60526" y1="24134" x2="53759" y2="37182"/>
                          <a14:foregroundMark x1="20301" y1="35797" x2="16917" y2="48152"/>
                          <a14:foregroundMark x1="59398" y1="43995" x2="68421" y2="76674"/>
                          <a14:foregroundMark x1="14662" y1="51617" x2="15789" y2="56005"/>
                          <a14:foregroundMark x1="41729" y1="51963" x2="38346" y2="75982"/>
                          <a14:foregroundMark x1="34962" y1="94804" x2="46241" y2="90993"/>
                          <a14:foregroundMark x1="69549" y1="95843" x2="77444" y2="93418"/>
                          <a14:foregroundMark x1="72932" y1="19400" x2="83083" y2="31640"/>
                          <a14:foregroundMark x1="81955" y1="31986" x2="84211" y2="37875"/>
                          <a14:foregroundMark x1="74060" y1="20323" x2="79699" y2="21016"/>
                          <a14:foregroundMark x1="83459" y1="51501" x2="82707" y2="54388"/>
                          <a14:foregroundMark x1="79699" y1="55081" x2="76692" y2="56351"/>
                          <a14:foregroundMark x1="91729" y1="36721" x2="91729" y2="40531"/>
                          <a14:foregroundMark x1="22932" y1="53349" x2="22180" y2="54965"/>
                          <a14:foregroundMark x1="82331" y1="21709" x2="81955" y2="22171"/>
                          <a14:foregroundMark x1="42105" y1="17321" x2="39098" y2="18014"/>
                          <a14:foregroundMark x1="16541" y1="36143" x2="16541" y2="37644"/>
                          <a14:backgroundMark x1="36090" y1="34296" x2="36090" y2="34296"/>
                          <a14:backgroundMark x1="74060" y1="37529" x2="74060" y2="37529"/>
                          <a14:backgroundMark x1="70301" y1="33372" x2="70301" y2="33372"/>
                          <a14:backgroundMark x1="74060" y1="39607" x2="74060" y2="39607"/>
                          <a14:backgroundMark x1="74436" y1="41801" x2="74436" y2="41801"/>
                          <a14:backgroundMark x1="74436" y1="42610" x2="74436" y2="42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65071" y="1797865"/>
              <a:ext cx="547207" cy="1637429"/>
            </a:xfrm>
            <a:prstGeom prst="rect">
              <a:avLst/>
            </a:prstGeom>
          </p:spPr>
        </p:pic>
        <p:cxnSp>
          <p:nvCxnSpPr>
            <p:cNvPr id="48" name="Straight Connector 47"/>
            <p:cNvCxnSpPr>
              <a:stCxn id="76" idx="2"/>
              <a:endCxn id="67" idx="4"/>
            </p:cNvCxnSpPr>
            <p:nvPr/>
          </p:nvCxnSpPr>
          <p:spPr>
            <a:xfrm>
              <a:off x="2426297" y="1958816"/>
              <a:ext cx="2833649" cy="572793"/>
            </a:xfrm>
            <a:prstGeom prst="line">
              <a:avLst/>
            </a:prstGeom>
            <a:ln w="9525">
              <a:solidFill>
                <a:srgbClr val="0EB5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2"/>
              <a:endCxn id="67" idx="4"/>
            </p:cNvCxnSpPr>
            <p:nvPr/>
          </p:nvCxnSpPr>
          <p:spPr>
            <a:xfrm>
              <a:off x="1129906" y="1960531"/>
              <a:ext cx="4130040" cy="571078"/>
            </a:xfrm>
            <a:prstGeom prst="line">
              <a:avLst/>
            </a:prstGeom>
            <a:ln w="9525">
              <a:solidFill>
                <a:srgbClr val="FF3B3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  <a:stCxn id="67" idx="4"/>
              <a:endCxn id="62" idx="6"/>
            </p:cNvCxnSpPr>
            <p:nvPr/>
          </p:nvCxnSpPr>
          <p:spPr>
            <a:xfrm flipV="1">
              <a:off x="5259946" y="2077216"/>
              <a:ext cx="974406" cy="454393"/>
            </a:xfrm>
            <a:prstGeom prst="line">
              <a:avLst/>
            </a:prstGeom>
            <a:ln w="9525">
              <a:solidFill>
                <a:srgbClr val="0EB5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7" idx="4"/>
              <a:endCxn id="65" idx="6"/>
            </p:cNvCxnSpPr>
            <p:nvPr/>
          </p:nvCxnSpPr>
          <p:spPr>
            <a:xfrm flipV="1">
              <a:off x="5259946" y="1891474"/>
              <a:ext cx="972025" cy="640135"/>
            </a:xfrm>
            <a:prstGeom prst="line">
              <a:avLst/>
            </a:prstGeom>
            <a:ln w="9525">
              <a:solidFill>
                <a:srgbClr val="FF3B3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  <a:stCxn id="67" idx="0"/>
              <a:endCxn id="64" idx="5"/>
            </p:cNvCxnSpPr>
            <p:nvPr/>
          </p:nvCxnSpPr>
          <p:spPr>
            <a:xfrm>
              <a:off x="5259946" y="1390438"/>
              <a:ext cx="965330" cy="450524"/>
            </a:xfrm>
            <a:prstGeom prst="line">
              <a:avLst/>
            </a:prstGeom>
            <a:ln w="9525">
              <a:solidFill>
                <a:srgbClr val="0EB5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7" idx="0"/>
              <a:endCxn id="63" idx="5"/>
            </p:cNvCxnSpPr>
            <p:nvPr/>
          </p:nvCxnSpPr>
          <p:spPr>
            <a:xfrm>
              <a:off x="5259946" y="1390438"/>
              <a:ext cx="965330" cy="633885"/>
            </a:xfrm>
            <a:prstGeom prst="line">
              <a:avLst/>
            </a:prstGeom>
            <a:ln w="9525">
              <a:solidFill>
                <a:srgbClr val="FF3B3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6" idx="2"/>
              <a:endCxn id="67" idx="0"/>
            </p:cNvCxnSpPr>
            <p:nvPr/>
          </p:nvCxnSpPr>
          <p:spPr>
            <a:xfrm flipV="1">
              <a:off x="2426297" y="1390438"/>
              <a:ext cx="2833649" cy="568378"/>
            </a:xfrm>
            <a:prstGeom prst="line">
              <a:avLst/>
            </a:prstGeom>
            <a:ln w="9525">
              <a:solidFill>
                <a:srgbClr val="0EB5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7" idx="2"/>
              <a:endCxn id="67" idx="0"/>
            </p:cNvCxnSpPr>
            <p:nvPr/>
          </p:nvCxnSpPr>
          <p:spPr>
            <a:xfrm flipV="1">
              <a:off x="1129906" y="1390438"/>
              <a:ext cx="4130040" cy="570093"/>
            </a:xfrm>
            <a:prstGeom prst="line">
              <a:avLst/>
            </a:prstGeom>
            <a:ln w="9525">
              <a:solidFill>
                <a:srgbClr val="FF3B3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5" idx="2"/>
              <a:endCxn id="67" idx="0"/>
            </p:cNvCxnSpPr>
            <p:nvPr/>
          </p:nvCxnSpPr>
          <p:spPr>
            <a:xfrm flipV="1">
              <a:off x="1739506" y="1390438"/>
              <a:ext cx="3520440" cy="567712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2"/>
              <a:endCxn id="67" idx="4"/>
            </p:cNvCxnSpPr>
            <p:nvPr/>
          </p:nvCxnSpPr>
          <p:spPr>
            <a:xfrm>
              <a:off x="1739506" y="1958150"/>
              <a:ext cx="3520440" cy="573459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114666" y="1958862"/>
              <a:ext cx="5120640" cy="2282"/>
            </a:xfrm>
            <a:prstGeom prst="line">
              <a:avLst/>
            </a:prstGeom>
            <a:ln w="6350">
              <a:solidFill>
                <a:schemeClr val="bg1">
                  <a:lumMod val="65000"/>
                  <a:alpha val="47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7" idx="0"/>
              <a:endCxn id="60" idx="6"/>
            </p:cNvCxnSpPr>
            <p:nvPr/>
          </p:nvCxnSpPr>
          <p:spPr>
            <a:xfrm>
              <a:off x="5259946" y="1390438"/>
              <a:ext cx="972025" cy="567712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6186252" y="1935290"/>
              <a:ext cx="45719" cy="4571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7" idx="4"/>
              <a:endCxn id="60" idx="6"/>
            </p:cNvCxnSpPr>
            <p:nvPr/>
          </p:nvCxnSpPr>
          <p:spPr>
            <a:xfrm flipV="1">
              <a:off x="5259946" y="1958150"/>
              <a:ext cx="972025" cy="573459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6188633" y="2054356"/>
              <a:ext cx="45719" cy="4571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186252" y="1985299"/>
              <a:ext cx="45719" cy="4571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186252" y="1801938"/>
              <a:ext cx="45719" cy="4571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186252" y="1868614"/>
              <a:ext cx="45719" cy="4571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6240572" y="1333500"/>
              <a:ext cx="0" cy="130093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122786" y="1390438"/>
              <a:ext cx="274320" cy="114117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6000"/>
                    <a:lumOff val="44000"/>
                    <a:alpha val="79000"/>
                  </a:schemeClr>
                </a:gs>
                <a:gs pos="41000">
                  <a:srgbClr val="0099FF">
                    <a:alpha val="90980"/>
                    <a:lumMod val="82000"/>
                  </a:srgbClr>
                </a:gs>
                <a:gs pos="100000">
                  <a:srgbClr val="0000FF">
                    <a:alpha val="92941"/>
                    <a:lumMod val="77000"/>
                    <a:lumOff val="23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139700" h="158750"/>
              <a:bevelB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1762510" y="1281132"/>
              <a:ext cx="3502152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237562" y="1066800"/>
              <a:ext cx="7072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1300 </a:t>
              </a:r>
              <a:r>
                <a:rPr lang="en-US" sz="11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33342" y="1076325"/>
              <a:ext cx="8130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108.33 </a:t>
              </a:r>
              <a:r>
                <a:rPr lang="en-US" sz="11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261772" y="1239471"/>
              <a:ext cx="0" cy="9144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257916" y="1281132"/>
              <a:ext cx="978408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 rot="1980000">
              <a:off x="3602049" y="1909095"/>
              <a:ext cx="45720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rot="1980000">
              <a:off x="3595776" y="1893695"/>
              <a:ext cx="0" cy="128016"/>
            </a:xfrm>
            <a:prstGeom prst="line">
              <a:avLst/>
            </a:prstGeom>
            <a:ln w="7620" cap="rnd">
              <a:solidFill>
                <a:srgbClr val="A5A5A5">
                  <a:alpha val="66000"/>
                </a:srgb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980000">
              <a:off x="3645945" y="1899346"/>
              <a:ext cx="0" cy="128016"/>
            </a:xfrm>
            <a:prstGeom prst="line">
              <a:avLst/>
            </a:prstGeom>
            <a:ln w="7620" cap="rnd">
              <a:solidFill>
                <a:srgbClr val="A5A5A5">
                  <a:alpha val="66000"/>
                </a:srgb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257770" y="1767662"/>
              <a:ext cx="960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 </a:t>
              </a:r>
              <a:r>
                <a:rPr lang="en-US" sz="11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mm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F/5  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739506" y="193529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solidFill>
                <a:schemeClr val="tx1">
                  <a:lumMod val="75000"/>
                  <a:lumOff val="2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426297" y="1935497"/>
              <a:ext cx="45719" cy="46638"/>
            </a:xfrm>
            <a:prstGeom prst="ellipse">
              <a:avLst/>
            </a:prstGeom>
            <a:solidFill>
              <a:srgbClr val="0EB5F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129906" y="1937671"/>
              <a:ext cx="45719" cy="45719"/>
            </a:xfrm>
            <a:prstGeom prst="ellipse">
              <a:avLst/>
            </a:prstGeom>
            <a:solidFill>
              <a:srgbClr val="FF3B3B"/>
            </a:solidFill>
            <a:ln w="15875">
              <a:solidFill>
                <a:schemeClr val="tx1">
                  <a:lumMod val="75000"/>
                  <a:lumOff val="2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>
              <a:spLocks noChangeAspect="1"/>
            </p:cNvSpPr>
            <p:nvPr/>
          </p:nvSpPr>
          <p:spPr>
            <a:xfrm rot="4980000">
              <a:off x="1977516" y="1807265"/>
              <a:ext cx="50122" cy="60148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F3B3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>
              <a:spLocks noChangeAspect="1"/>
            </p:cNvSpPr>
            <p:nvPr/>
          </p:nvSpPr>
          <p:spPr>
            <a:xfrm rot="6000000">
              <a:off x="1978580" y="2047517"/>
              <a:ext cx="50122" cy="60148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F3B3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>
              <a:spLocks noChangeAspect="1"/>
            </p:cNvSpPr>
            <p:nvPr/>
          </p:nvSpPr>
          <p:spPr>
            <a:xfrm rot="4680000">
              <a:off x="2798814" y="1847927"/>
              <a:ext cx="50122" cy="60148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0EB5F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>
              <a:spLocks noChangeAspect="1"/>
            </p:cNvSpPr>
            <p:nvPr/>
          </p:nvSpPr>
          <p:spPr>
            <a:xfrm rot="6000000">
              <a:off x="2798155" y="2011727"/>
              <a:ext cx="50122" cy="60148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0EB5F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>
              <a:spLocks noChangeAspect="1"/>
            </p:cNvSpPr>
            <p:nvPr/>
          </p:nvSpPr>
          <p:spPr>
            <a:xfrm rot="4920000">
              <a:off x="2203789" y="1849712"/>
              <a:ext cx="50122" cy="60148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>
              <a:spLocks noChangeAspect="1"/>
            </p:cNvSpPr>
            <p:nvPr/>
          </p:nvSpPr>
          <p:spPr>
            <a:xfrm rot="5880000">
              <a:off x="2203789" y="2007628"/>
              <a:ext cx="50122" cy="60148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6238428" y="1233160"/>
              <a:ext cx="0" cy="9144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307270" y="1524000"/>
              <a:ext cx="2616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gneto" panose="04030805050802020D02" pitchFamily="82" charset="0"/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10535" y="1524000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gneto" panose="04030805050802020D02" pitchFamily="82" charset="0"/>
                </a:defRPr>
              </a:lvl1pPr>
            </a:lstStyle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28253" y="1524000"/>
              <a:ext cx="2696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gneto" panose="04030805050802020D02" pitchFamily="82" charset="0"/>
                </a:defRPr>
              </a:lvl1pPr>
            </a:lstStyle>
            <a:p>
              <a:r>
                <a:rPr lang="en-US" dirty="0"/>
                <a:t>B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62510" y="1247775"/>
              <a:ext cx="0" cy="2286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768261" y="1448239"/>
              <a:ext cx="6858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165849" y="1448239"/>
              <a:ext cx="59436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456064" y="1402519"/>
              <a:ext cx="0" cy="9144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165849" y="1402519"/>
              <a:ext cx="0" cy="9144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197627" y="1247775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18 </a:t>
              </a:r>
              <a:r>
                <a:rPr lang="en-US" sz="11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43092" y="1247775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25 </a:t>
              </a:r>
              <a:r>
                <a:rPr lang="en-US" sz="11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  <p:sp>
          <p:nvSpPr>
            <p:cNvPr id="101" name="Right Bracket 100"/>
            <p:cNvSpPr/>
            <p:nvPr/>
          </p:nvSpPr>
          <p:spPr>
            <a:xfrm rot="5400000">
              <a:off x="1664872" y="3169822"/>
              <a:ext cx="91440" cy="640080"/>
            </a:xfrm>
            <a:prstGeom prst="rightBracket">
              <a:avLst/>
            </a:prstGeom>
            <a:ln w="12700">
              <a:solidFill>
                <a:srgbClr val="E22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431923" y="350520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DOF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485833" y="3011709"/>
              <a:ext cx="15359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E3288"/>
                  </a:solidFill>
                </a:rPr>
                <a:t>▴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Imaging system</a:t>
              </a:r>
              <a:endParaRPr lang="en-US" sz="1600" i="1" baseline="30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07766" y="3857141"/>
              <a:ext cx="1342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E3288"/>
                  </a:solidFill>
                </a:rPr>
                <a:t>▴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Object space</a:t>
              </a:r>
              <a:endParaRPr lang="en-US" sz="1600" i="1" baseline="30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7167" y="4768931"/>
            <a:ext cx="1723549" cy="1923418"/>
            <a:chOff x="706313" y="4858382"/>
            <a:chExt cx="1723549" cy="1923418"/>
          </a:xfrm>
        </p:grpSpPr>
        <p:pic>
          <p:nvPicPr>
            <p:cNvPr id="4" name="Object - Iris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174" y="5285229"/>
              <a:ext cx="1496571" cy="1496571"/>
            </a:xfrm>
            <a:prstGeom prst="rect">
              <a:avLst/>
            </a:prstGeom>
          </p:spPr>
        </p:pic>
        <p:sp>
          <p:nvSpPr>
            <p:cNvPr id="5" name="B/A/C on objectIris"/>
            <p:cNvSpPr txBox="1"/>
            <p:nvPr/>
          </p:nvSpPr>
          <p:spPr>
            <a:xfrm>
              <a:off x="773369" y="5276845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pc="40" dirty="0">
                  <a:solidFill>
                    <a:schemeClr val="bg2">
                      <a:lumMod val="90000"/>
                    </a:schemeClr>
                  </a:solidFill>
                  <a:latin typeface="Magneto" panose="04030805050802020D02" pitchFamily="82" charset="0"/>
                </a:rPr>
                <a:t>B/A/C</a:t>
              </a:r>
            </a:p>
            <a:p>
              <a:endParaRPr lang="en-US" sz="800" b="1" spc="40" dirty="0">
                <a:solidFill>
                  <a:schemeClr val="bg2">
                    <a:lumMod val="90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6313" y="4858382"/>
              <a:ext cx="1723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E3288"/>
                  </a:solidFill>
                </a:rPr>
                <a:t>▾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Iris in object space</a:t>
              </a:r>
              <a:endParaRPr lang="en-US" sz="1600" i="1" baseline="30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28751" y="3421035"/>
            <a:ext cx="5153510" cy="3271314"/>
            <a:chOff x="4562033" y="3510486"/>
            <a:chExt cx="5153510" cy="327131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033" y="3510487"/>
              <a:ext cx="1554849" cy="170106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454" y="5285229"/>
              <a:ext cx="1496571" cy="1496571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598799" y="5363351"/>
              <a:ext cx="3270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spc="100" dirty="0">
                  <a:solidFill>
                    <a:schemeClr val="bg2">
                      <a:lumMod val="90000"/>
                    </a:schemeClr>
                  </a:solidFill>
                  <a:latin typeface="Magneto" panose="04030805050802020D02" pitchFamily="82" charset="0"/>
                </a:rPr>
                <a:t>B’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2596" y="3532917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spc="100" dirty="0">
                  <a:solidFill>
                    <a:schemeClr val="bg2">
                      <a:lumMod val="90000"/>
                    </a:schemeClr>
                  </a:solidFill>
                  <a:latin typeface="Magneto" panose="04030805050802020D02" pitchFamily="82" charset="0"/>
                </a:rPr>
                <a:t>B’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540" y="3510486"/>
              <a:ext cx="1554849" cy="170106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961" y="5285229"/>
              <a:ext cx="1496571" cy="1496571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426456" y="5363351"/>
              <a:ext cx="3481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spc="100" dirty="0">
                  <a:solidFill>
                    <a:schemeClr val="bg2">
                      <a:lumMod val="90000"/>
                    </a:schemeClr>
                  </a:solidFill>
                  <a:latin typeface="Magneto" panose="04030805050802020D02" pitchFamily="82" charset="0"/>
                </a:rPr>
                <a:t>A’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24883" y="3532917"/>
              <a:ext cx="3481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spc="100" dirty="0">
                  <a:solidFill>
                    <a:schemeClr val="bg2">
                      <a:lumMod val="90000"/>
                    </a:schemeClr>
                  </a:solidFill>
                  <a:latin typeface="Magneto" panose="04030805050802020D02" pitchFamily="82" charset="0"/>
                </a:rPr>
                <a:t>A’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0694" y="3510487"/>
              <a:ext cx="1554849" cy="1701062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116" y="5285229"/>
              <a:ext cx="1496571" cy="1496571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8199249" y="5363351"/>
              <a:ext cx="3113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spc="100" dirty="0">
                  <a:solidFill>
                    <a:schemeClr val="bg2">
                      <a:lumMod val="90000"/>
                    </a:schemeClr>
                  </a:solidFill>
                  <a:latin typeface="Magneto" panose="04030805050802020D02" pitchFamily="82" charset="0"/>
                </a:rPr>
                <a:t>C’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183046" y="3532917"/>
              <a:ext cx="3113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spc="100" dirty="0">
                  <a:solidFill>
                    <a:schemeClr val="bg2">
                      <a:lumMod val="90000"/>
                    </a:schemeClr>
                  </a:solidFill>
                  <a:latin typeface="Magneto" panose="04030805050802020D02" pitchFamily="82" charset="0"/>
                </a:rPr>
                <a:t>C’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64592" y="167635"/>
            <a:ext cx="107705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solidFill>
                  <a:srgbClr val="FF3F7A"/>
                </a:solidFill>
                <a:latin typeface="Euclid" panose="02020503060505020303" pitchFamily="18" charset="0"/>
              </a:rPr>
              <a:t>The DOF is a result of how the incoherent 3D PSF spreads out in space</a:t>
            </a:r>
            <a:endParaRPr lang="en-US" sz="2600" b="1" dirty="0">
              <a:solidFill>
                <a:srgbClr val="FF3F7A"/>
              </a:solidFill>
              <a:latin typeface="Euclid" panose="02020503060505020303" pitchFamily="18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220820" y="3675695"/>
            <a:ext cx="344879" cy="3100433"/>
            <a:chOff x="3404390" y="3810000"/>
            <a:chExt cx="344879" cy="3100433"/>
          </a:xfrm>
        </p:grpSpPr>
        <p:sp>
          <p:nvSpPr>
            <p:cNvPr id="114" name="TextBox 113"/>
            <p:cNvSpPr txBox="1"/>
            <p:nvPr/>
          </p:nvSpPr>
          <p:spPr>
            <a:xfrm rot="16200000">
              <a:off x="3099017" y="4115373"/>
              <a:ext cx="949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E3288"/>
                  </a:solidFill>
                </a:rPr>
                <a:t>▾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2D PSF</a:t>
              </a:r>
              <a:endParaRPr lang="en-US" sz="1600" i="1" baseline="30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 rot="16200000">
              <a:off x="2711004" y="5872168"/>
              <a:ext cx="1737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E3288"/>
                  </a:solidFill>
                </a:rPr>
                <a:t>▾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Image (simulation)</a:t>
              </a:r>
              <a:endParaRPr lang="en-US" sz="1600" i="1" baseline="300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35580" y="505498"/>
            <a:ext cx="6720840" cy="6348957"/>
            <a:chOff x="1259592" y="505498"/>
            <a:chExt cx="6720840" cy="6348957"/>
          </a:xfrm>
        </p:grpSpPr>
        <p:grpSp>
          <p:nvGrpSpPr>
            <p:cNvPr id="3" name="Group 2"/>
            <p:cNvGrpSpPr/>
            <p:nvPr/>
          </p:nvGrpSpPr>
          <p:grpSpPr>
            <a:xfrm>
              <a:off x="1259592" y="505498"/>
              <a:ext cx="6720840" cy="6348957"/>
              <a:chOff x="1259592" y="624230"/>
              <a:chExt cx="6720840" cy="634895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21" t="4085" r="4931" b="3610"/>
              <a:stretch/>
            </p:blipFill>
            <p:spPr>
              <a:xfrm>
                <a:off x="1905000" y="624230"/>
                <a:ext cx="5730949" cy="306324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2" b="205"/>
              <a:stretch/>
            </p:blipFill>
            <p:spPr>
              <a:xfrm>
                <a:off x="1259592" y="3581400"/>
                <a:ext cx="6720840" cy="3391787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3926592" y="1981200"/>
              <a:ext cx="2252332" cy="2968472"/>
              <a:chOff x="3926592" y="1981200"/>
              <a:chExt cx="2252332" cy="2968472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422415" y="1981200"/>
                <a:ext cx="0" cy="2944368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926592" y="1981200"/>
                <a:ext cx="0" cy="2944368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073501" y="2005304"/>
                <a:ext cx="0" cy="2944368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573233" y="2005304"/>
                <a:ext cx="0" cy="2944368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906023" y="2005304"/>
                <a:ext cx="0" cy="2944368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178924" y="2005304"/>
                <a:ext cx="0" cy="2944368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164592" y="167635"/>
            <a:ext cx="100748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solidFill>
                  <a:srgbClr val="FF3F7A"/>
                </a:solidFill>
                <a:latin typeface="Euclid" panose="02020503060505020303" pitchFamily="18" charset="0"/>
              </a:rPr>
              <a:t>Visualizations of intensity distribution of light near the focal region</a:t>
            </a:r>
            <a:endParaRPr lang="en-US" sz="2600" b="1" dirty="0">
              <a:solidFill>
                <a:srgbClr val="FF3F7A"/>
              </a:solidFill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0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" y="167635"/>
            <a:ext cx="116147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solidFill>
                  <a:srgbClr val="FF3F7A"/>
                </a:solidFill>
                <a:latin typeface="Euclid" panose="02020503060505020303" pitchFamily="18" charset="0"/>
              </a:rPr>
              <a:t>Controlling the DOF by aperture size is a classical (probably bygone) method</a:t>
            </a:r>
            <a:endParaRPr lang="en-US" sz="2600" b="1" dirty="0">
              <a:solidFill>
                <a:srgbClr val="FF3F7A"/>
              </a:solidFill>
              <a:latin typeface="Euclid" panose="02020503060505020303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667011" y="806101"/>
            <a:ext cx="10721793" cy="5785121"/>
            <a:chOff x="492843" y="864157"/>
            <a:chExt cx="10721793" cy="5785121"/>
          </a:xfrm>
        </p:grpSpPr>
        <p:grpSp>
          <p:nvGrpSpPr>
            <p:cNvPr id="3" name="Group 2"/>
            <p:cNvGrpSpPr/>
            <p:nvPr/>
          </p:nvGrpSpPr>
          <p:grpSpPr>
            <a:xfrm>
              <a:off x="580854" y="1321357"/>
              <a:ext cx="1884045" cy="1645920"/>
              <a:chOff x="76200" y="1790705"/>
              <a:chExt cx="1884045" cy="16459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6200" y="1799196"/>
                <a:ext cx="547207" cy="163742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02750" y="1790705"/>
                <a:ext cx="547207" cy="163742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13038" y="1797865"/>
                <a:ext cx="547207" cy="1637429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747219" y="864157"/>
              <a:ext cx="1540627" cy="491669"/>
              <a:chOff x="276220" y="1247775"/>
              <a:chExt cx="1540627" cy="49166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555237" y="1524000"/>
                <a:ext cx="2616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gneto" panose="04030805050802020D02" pitchFamily="82" charset="0"/>
                  </a:rPr>
                  <a:t>C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8502" y="1524000"/>
                <a:ext cx="2984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gneto" panose="04030805050802020D02" pitchFamily="82" charset="0"/>
                  </a:defRPr>
                </a:lvl1pPr>
              </a:lstStyle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6220" y="1524000"/>
                <a:ext cx="2696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gneto" panose="04030805050802020D02" pitchFamily="82" charset="0"/>
                  </a:defRPr>
                </a:lvl1pPr>
              </a:lstStyle>
              <a:p>
                <a:r>
                  <a:rPr lang="en-US" dirty="0"/>
                  <a:t>B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13816" y="1247775"/>
                <a:ext cx="1290215" cy="293549"/>
                <a:chOff x="413816" y="1247775"/>
                <a:chExt cx="1290215" cy="29354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010477" y="1358444"/>
                  <a:ext cx="0" cy="18288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016228" y="1448239"/>
                  <a:ext cx="68580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13816" y="1448239"/>
                  <a:ext cx="59436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04031" y="1402519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13816" y="1402519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445594" y="1247775"/>
                  <a:ext cx="56618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18 </a:t>
                  </a:r>
                  <a:r>
                    <a:rPr lang="en-US" sz="11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mm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91059" y="1247775"/>
                  <a:ext cx="56618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25 </a:t>
                  </a:r>
                  <a:r>
                    <a:rPr lang="en-US" sz="11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mm</a:t>
                  </a:r>
                </a:p>
              </p:txBody>
            </p:sp>
          </p:grpSp>
        </p:grpSp>
        <p:cxnSp>
          <p:nvCxnSpPr>
            <p:cNvPr id="20" name="Straight Connector 19"/>
            <p:cNvCxnSpPr/>
            <p:nvPr/>
          </p:nvCxnSpPr>
          <p:spPr>
            <a:xfrm>
              <a:off x="4475116" y="1608016"/>
              <a:ext cx="0" cy="109728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91196" y="2154495"/>
              <a:ext cx="914400" cy="2282"/>
            </a:xfrm>
            <a:prstGeom prst="line">
              <a:avLst/>
            </a:prstGeom>
            <a:ln w="6350">
              <a:solidFill>
                <a:schemeClr val="bg1">
                  <a:lumMod val="65000"/>
                  <a:alpha val="47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5" idx="0"/>
              <a:endCxn id="23" idx="6"/>
            </p:cNvCxnSpPr>
            <p:nvPr/>
          </p:nvCxnSpPr>
          <p:spPr>
            <a:xfrm>
              <a:off x="3797883" y="1586071"/>
              <a:ext cx="678502" cy="567712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430666" y="2130923"/>
              <a:ext cx="45719" cy="4571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5" idx="4"/>
              <a:endCxn id="23" idx="6"/>
            </p:cNvCxnSpPr>
            <p:nvPr/>
          </p:nvCxnSpPr>
          <p:spPr>
            <a:xfrm flipV="1">
              <a:off x="3797883" y="2153783"/>
              <a:ext cx="678502" cy="573459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660723" y="1586071"/>
              <a:ext cx="274320" cy="114117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6000"/>
                    <a:lumOff val="44000"/>
                    <a:alpha val="79000"/>
                  </a:schemeClr>
                </a:gs>
                <a:gs pos="41000">
                  <a:srgbClr val="0099FF">
                    <a:alpha val="90980"/>
                    <a:lumMod val="82000"/>
                  </a:srgbClr>
                </a:gs>
                <a:gs pos="100000">
                  <a:srgbClr val="0000FF">
                    <a:alpha val="92941"/>
                    <a:lumMod val="77000"/>
                    <a:lumOff val="23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139700" h="158750"/>
              <a:bevelB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752163" y="1421885"/>
              <a:ext cx="91440" cy="152400"/>
              <a:chOff x="3962400" y="3505200"/>
              <a:chExt cx="152400" cy="1524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4038600" y="3505200"/>
                <a:ext cx="0" cy="1524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962400" y="3657600"/>
                <a:ext cx="1524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 flipV="1">
              <a:off x="3752163" y="2735905"/>
              <a:ext cx="91440" cy="152400"/>
              <a:chOff x="3962400" y="3505200"/>
              <a:chExt cx="1524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4038600" y="3505200"/>
                <a:ext cx="0" cy="1524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962400" y="3657600"/>
                <a:ext cx="1524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1242651" y="3061257"/>
              <a:ext cx="457200" cy="0"/>
            </a:xfrm>
            <a:prstGeom prst="line">
              <a:avLst/>
            </a:prstGeom>
            <a:ln w="82550" cap="rnd">
              <a:solidFill>
                <a:srgbClr val="FE32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453"/>
            <a:stretch/>
          </p:blipFill>
          <p:spPr>
            <a:xfrm>
              <a:off x="5171798" y="1129222"/>
              <a:ext cx="3657600" cy="223683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953320" y="1611899"/>
              <a:ext cx="3674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80%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34267" y="1515494"/>
              <a:ext cx="3674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20%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8524" y="1400763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86555" y="1354511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1%</a:t>
              </a:r>
            </a:p>
          </p:txBody>
        </p:sp>
        <p:grpSp>
          <p:nvGrpSpPr>
            <p:cNvPr id="39" name="Group 38"/>
            <p:cNvGrpSpPr>
              <a:grpSpLocks/>
            </p:cNvGrpSpPr>
            <p:nvPr/>
          </p:nvGrpSpPr>
          <p:grpSpPr>
            <a:xfrm>
              <a:off x="6966265" y="1708326"/>
              <a:ext cx="67405" cy="474245"/>
              <a:chOff x="2987040" y="2438400"/>
              <a:chExt cx="167514" cy="7620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3063114" y="2438400"/>
                <a:ext cx="91440" cy="0"/>
              </a:xfrm>
              <a:prstGeom prst="line">
                <a:avLst/>
              </a:prstGeom>
              <a:ln w="381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20000" flipH="1">
                <a:off x="2987040" y="2438400"/>
                <a:ext cx="60960" cy="7620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>
              <a:grpSpLocks/>
            </p:cNvGrpSpPr>
            <p:nvPr/>
          </p:nvGrpSpPr>
          <p:grpSpPr>
            <a:xfrm>
              <a:off x="7244655" y="1611426"/>
              <a:ext cx="75436" cy="563882"/>
              <a:chOff x="2987042" y="2438400"/>
              <a:chExt cx="174768" cy="76200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3070369" y="2438400"/>
                <a:ext cx="91441" cy="0"/>
              </a:xfrm>
              <a:prstGeom prst="line">
                <a:avLst/>
              </a:prstGeom>
              <a:ln w="381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20000" flipH="1">
                <a:off x="2987042" y="2438400"/>
                <a:ext cx="60961" cy="7620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>
              <a:grpSpLocks/>
            </p:cNvGrpSpPr>
            <p:nvPr/>
          </p:nvGrpSpPr>
          <p:grpSpPr>
            <a:xfrm>
              <a:off x="7522284" y="1503064"/>
              <a:ext cx="74610" cy="518021"/>
              <a:chOff x="3049232" y="2438400"/>
              <a:chExt cx="172527" cy="7620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3130318" y="2438400"/>
                <a:ext cx="91441" cy="0"/>
              </a:xfrm>
              <a:prstGeom prst="line">
                <a:avLst/>
              </a:prstGeom>
              <a:ln w="381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20000" flipH="1">
                <a:off x="3049232" y="2438400"/>
                <a:ext cx="60961" cy="7620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>
              <a:grpSpLocks/>
            </p:cNvGrpSpPr>
            <p:nvPr/>
          </p:nvGrpSpPr>
          <p:grpSpPr>
            <a:xfrm>
              <a:off x="7818626" y="1457987"/>
              <a:ext cx="57528" cy="217428"/>
              <a:chOff x="3009711" y="2438400"/>
              <a:chExt cx="144843" cy="762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063114" y="2438400"/>
                <a:ext cx="91440" cy="0"/>
              </a:xfrm>
              <a:prstGeom prst="line">
                <a:avLst/>
              </a:prstGeom>
              <a:ln w="381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21480000" flipH="1">
                <a:off x="3009711" y="2438400"/>
                <a:ext cx="60960" cy="76200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5224573" y="2789719"/>
              <a:ext cx="439175" cy="425704"/>
              <a:chOff x="5029200" y="4203700"/>
              <a:chExt cx="439175" cy="425704"/>
            </a:xfrm>
          </p:grpSpPr>
          <p:graphicFrame>
            <p:nvGraphicFramePr>
              <p:cNvPr id="45" name="Object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0900929"/>
                  </p:ext>
                </p:extLst>
              </p:nvPr>
            </p:nvGraphicFramePr>
            <p:xfrm>
              <a:off x="5029200" y="4203700"/>
              <a:ext cx="122849" cy="137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" name="Equation" r:id="rId7" imgW="114120" imgH="126720" progId="Equation.DSMT4">
                      <p:embed/>
                    </p:oleObj>
                  </mc:Choice>
                  <mc:Fallback>
                    <p:oleObj name="Equation" r:id="rId7" imgW="114120" imgH="126720" progId="Equation.DSMT4">
                      <p:embed/>
                      <p:pic>
                        <p:nvPicPr>
                          <p:cNvPr id="260" name="Object 2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9200" y="4203700"/>
                            <a:ext cx="122849" cy="137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6" name="Group 45"/>
              <p:cNvGrpSpPr>
                <a:grpSpLocks noChangeAspect="1"/>
              </p:cNvGrpSpPr>
              <p:nvPr/>
            </p:nvGrpSpPr>
            <p:grpSpPr>
              <a:xfrm>
                <a:off x="5077970" y="4344627"/>
                <a:ext cx="222748" cy="222748"/>
                <a:chOff x="5243068" y="4649425"/>
                <a:chExt cx="256032" cy="256032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5243068" y="4649425"/>
                  <a:ext cx="0" cy="256032"/>
                </a:xfrm>
                <a:prstGeom prst="straightConnector1">
                  <a:avLst/>
                </a:prstGeom>
                <a:ln w="6350">
                  <a:solidFill>
                    <a:srgbClr val="A5A5A5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rot="5400000" flipV="1">
                  <a:off x="5371084" y="4777441"/>
                  <a:ext cx="0" cy="256032"/>
                </a:xfrm>
                <a:prstGeom prst="straightConnector1">
                  <a:avLst/>
                </a:prstGeom>
                <a:ln w="6350">
                  <a:solidFill>
                    <a:srgbClr val="A5A5A5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47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2215431"/>
                  </p:ext>
                </p:extLst>
              </p:nvPr>
            </p:nvGraphicFramePr>
            <p:xfrm>
              <a:off x="5302250" y="4483100"/>
              <a:ext cx="166125" cy="146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name="Equation" r:id="rId9" imgW="203040" imgH="177480" progId="Equation.DSMT4">
                      <p:embed/>
                    </p:oleObj>
                  </mc:Choice>
                  <mc:Fallback>
                    <p:oleObj name="Equation" r:id="rId9" imgW="203040" imgH="177480" progId="Equation.DSMT4">
                      <p:embed/>
                      <p:pic>
                        <p:nvPicPr>
                          <p:cNvPr id="262" name="Object 2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2250" y="4483100"/>
                            <a:ext cx="166125" cy="146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" name="TextBox 43"/>
            <p:cNvSpPr txBox="1"/>
            <p:nvPr/>
          </p:nvSpPr>
          <p:spPr>
            <a:xfrm>
              <a:off x="5160964" y="1064689"/>
              <a:ext cx="173304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Focal length = 100 mm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F/# = 5 (aperture = 20 mm)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7001" y="1421433"/>
              <a:ext cx="1594717" cy="1744679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36099" y="3604594"/>
              <a:ext cx="105785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E3288"/>
                  </a:solidFill>
                </a:rPr>
                <a:t>▴▾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Object </a:t>
              </a:r>
              <a:r>
                <a:rPr lang="en-US" sz="16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space                                       </a:t>
              </a:r>
              <a:r>
                <a:rPr lang="en-US" sz="1600">
                  <a:solidFill>
                    <a:srgbClr val="FE3288"/>
                  </a:solidFill>
                </a:rPr>
                <a:t>▴▾</a:t>
              </a:r>
              <a:r>
                <a:rPr lang="en-US" sz="160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Aperture                                       </a:t>
              </a:r>
              <a:r>
                <a:rPr lang="en-US" sz="1600" dirty="0">
                  <a:solidFill>
                    <a:srgbClr val="FE3288"/>
                  </a:solidFill>
                </a:rPr>
                <a:t>▴▾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3D Incoherent </a:t>
              </a:r>
              <a:r>
                <a:rPr lang="en-US" sz="16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PSF                                 </a:t>
              </a:r>
              <a:r>
                <a:rPr lang="en-US" sz="1600" dirty="0">
                  <a:solidFill>
                    <a:srgbClr val="FE3288"/>
                  </a:solidFill>
                </a:rPr>
                <a:t>▴▾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2D PSF at focus</a:t>
              </a:r>
            </a:p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(DOF indicated by hor. bar)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92843" y="4661578"/>
              <a:ext cx="1972437" cy="1747520"/>
              <a:chOff x="85344" y="4641700"/>
              <a:chExt cx="1972437" cy="1747520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173736" y="4641700"/>
                <a:ext cx="1884045" cy="1645920"/>
                <a:chOff x="76200" y="1790705"/>
                <a:chExt cx="1884045" cy="1645920"/>
              </a:xfrm>
            </p:grpSpPr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6200" y="1799196"/>
                  <a:ext cx="547207" cy="1637429"/>
                </a:xfrm>
                <a:prstGeom prst="rect">
                  <a:avLst/>
                </a:prstGeom>
              </p:spPr>
            </p:pic>
            <p:pic>
              <p:nvPicPr>
                <p:cNvPr id="109" name="Picture 10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02750" y="1790705"/>
                  <a:ext cx="547207" cy="1637429"/>
                </a:xfrm>
                <a:prstGeom prst="rect">
                  <a:avLst/>
                </a:prstGeom>
              </p:spPr>
            </p:pic>
            <p:pic>
              <p:nvPicPr>
                <p:cNvPr id="110" name="Picture 10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13038" y="1797865"/>
                  <a:ext cx="547207" cy="1637429"/>
                </a:xfrm>
                <a:prstGeom prst="rect">
                  <a:avLst/>
                </a:prstGeom>
              </p:spPr>
            </p:pic>
          </p:grpSp>
          <p:cxnSp>
            <p:nvCxnSpPr>
              <p:cNvPr id="107" name="Straight Connector 106"/>
              <p:cNvCxnSpPr/>
              <p:nvPr/>
            </p:nvCxnSpPr>
            <p:spPr>
              <a:xfrm>
                <a:off x="85344" y="6389220"/>
                <a:ext cx="1828800" cy="0"/>
              </a:xfrm>
              <a:prstGeom prst="line">
                <a:avLst/>
              </a:prstGeom>
              <a:ln w="82550" cap="rnd">
                <a:solidFill>
                  <a:srgbClr val="FE32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7001" y="4732898"/>
              <a:ext cx="1596384" cy="1746504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5153510" y="4293786"/>
              <a:ext cx="3668915" cy="2355492"/>
              <a:chOff x="8515401" y="3848413"/>
              <a:chExt cx="3668915" cy="2355492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699"/>
              <a:stretch/>
            </p:blipFill>
            <p:spPr>
              <a:xfrm>
                <a:off x="8526716" y="3886200"/>
                <a:ext cx="3657600" cy="2317705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10770716" y="4282784"/>
                <a:ext cx="3674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80%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039829" y="4186379"/>
                <a:ext cx="3674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20%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1321608" y="4071648"/>
                <a:ext cx="31771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5%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610783" y="4025396"/>
                <a:ext cx="31771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1%</a:t>
                </a:r>
              </a:p>
            </p:txBody>
          </p:sp>
          <p:grpSp>
            <p:nvGrpSpPr>
              <p:cNvPr id="87" name="Group 86"/>
              <p:cNvGrpSpPr>
                <a:grpSpLocks/>
              </p:cNvGrpSpPr>
              <p:nvPr/>
            </p:nvGrpSpPr>
            <p:grpSpPr>
              <a:xfrm>
                <a:off x="10783661" y="4379210"/>
                <a:ext cx="67405" cy="676656"/>
                <a:chOff x="2987040" y="2438400"/>
                <a:chExt cx="167514" cy="762000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3063114" y="2438400"/>
                  <a:ext cx="91440" cy="0"/>
                </a:xfrm>
                <a:prstGeom prst="line">
                  <a:avLst/>
                </a:prstGeom>
                <a:ln w="381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120000" flipH="1">
                  <a:off x="2987040" y="2438400"/>
                  <a:ext cx="60960" cy="762000"/>
                </a:xfrm>
                <a:prstGeom prst="line">
                  <a:avLst/>
                </a:prstGeom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>
                <a:grpSpLocks/>
              </p:cNvGrpSpPr>
              <p:nvPr/>
            </p:nvGrpSpPr>
            <p:grpSpPr>
              <a:xfrm>
                <a:off x="11050217" y="4282311"/>
                <a:ext cx="75436" cy="685800"/>
                <a:chOff x="2987042" y="2438400"/>
                <a:chExt cx="174768" cy="76200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3070369" y="2438400"/>
                  <a:ext cx="91441" cy="0"/>
                </a:xfrm>
                <a:prstGeom prst="line">
                  <a:avLst/>
                </a:prstGeom>
                <a:ln w="381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120000" flipH="1">
                  <a:off x="2987042" y="2438400"/>
                  <a:ext cx="60961" cy="762000"/>
                </a:xfrm>
                <a:prstGeom prst="line">
                  <a:avLst/>
                </a:prstGeom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>
                <a:grpSpLocks/>
              </p:cNvGrpSpPr>
              <p:nvPr/>
            </p:nvGrpSpPr>
            <p:grpSpPr>
              <a:xfrm>
                <a:off x="11325368" y="4173948"/>
                <a:ext cx="74610" cy="548640"/>
                <a:chOff x="3049232" y="2438400"/>
                <a:chExt cx="172527" cy="762000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3130318" y="2438400"/>
                  <a:ext cx="91441" cy="0"/>
                </a:xfrm>
                <a:prstGeom prst="line">
                  <a:avLst/>
                </a:prstGeom>
                <a:ln w="381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120000" flipH="1">
                  <a:off x="3049232" y="2438400"/>
                  <a:ext cx="60961" cy="762000"/>
                </a:xfrm>
                <a:prstGeom prst="line">
                  <a:avLst/>
                </a:prstGeom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>
                <a:grpSpLocks/>
              </p:cNvGrpSpPr>
              <p:nvPr/>
            </p:nvGrpSpPr>
            <p:grpSpPr>
              <a:xfrm>
                <a:off x="11642854" y="4128872"/>
                <a:ext cx="57528" cy="237744"/>
                <a:chOff x="3009711" y="2438400"/>
                <a:chExt cx="144843" cy="76200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063114" y="2438400"/>
                  <a:ext cx="91440" cy="0"/>
                </a:xfrm>
                <a:prstGeom prst="line">
                  <a:avLst/>
                </a:prstGeom>
                <a:ln w="381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21480000" flipH="1">
                  <a:off x="3009711" y="2438400"/>
                  <a:ext cx="60960" cy="762000"/>
                </a:xfrm>
                <a:prstGeom prst="line">
                  <a:avLst/>
                </a:prstGeom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8579009" y="5674325"/>
                <a:ext cx="439175" cy="425704"/>
                <a:chOff x="5029200" y="4203700"/>
                <a:chExt cx="439175" cy="425704"/>
              </a:xfrm>
            </p:grpSpPr>
            <p:graphicFrame>
              <p:nvGraphicFramePr>
                <p:cNvPr id="93" name="Object 9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5668966"/>
                    </p:ext>
                  </p:extLst>
                </p:nvPr>
              </p:nvGraphicFramePr>
              <p:xfrm>
                <a:off x="5029200" y="4203700"/>
                <a:ext cx="122849" cy="1371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6" name="Equation" r:id="rId13" imgW="114120" imgH="126720" progId="Equation.DSMT4">
                        <p:embed/>
                      </p:oleObj>
                    </mc:Choice>
                    <mc:Fallback>
                      <p:oleObj name="Equation" r:id="rId13" imgW="114120" imgH="126720" progId="Equation.DSMT4">
                        <p:embed/>
                        <p:pic>
                          <p:nvPicPr>
                            <p:cNvPr id="316" name="Object 3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29200" y="4203700"/>
                              <a:ext cx="122849" cy="1371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94" name="Group 93"/>
                <p:cNvGrpSpPr>
                  <a:grpSpLocks noChangeAspect="1"/>
                </p:cNvGrpSpPr>
                <p:nvPr/>
              </p:nvGrpSpPr>
              <p:grpSpPr>
                <a:xfrm>
                  <a:off x="5077970" y="4344627"/>
                  <a:ext cx="222748" cy="222748"/>
                  <a:chOff x="5243068" y="4649425"/>
                  <a:chExt cx="256032" cy="256032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5243068" y="4649425"/>
                    <a:ext cx="0" cy="256032"/>
                  </a:xfrm>
                  <a:prstGeom prst="straightConnector1">
                    <a:avLst/>
                  </a:prstGeom>
                  <a:ln w="6350">
                    <a:solidFill>
                      <a:srgbClr val="A5A5A5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 rot="5400000" flipV="1">
                    <a:off x="5371084" y="4777441"/>
                    <a:ext cx="0" cy="256032"/>
                  </a:xfrm>
                  <a:prstGeom prst="straightConnector1">
                    <a:avLst/>
                  </a:prstGeom>
                  <a:ln w="6350">
                    <a:solidFill>
                      <a:srgbClr val="A5A5A5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5" name="Object 9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08969990"/>
                    </p:ext>
                  </p:extLst>
                </p:nvPr>
              </p:nvGraphicFramePr>
              <p:xfrm>
                <a:off x="5302250" y="4483100"/>
                <a:ext cx="166125" cy="146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7" name="Equation" r:id="rId14" imgW="203040" imgH="177480" progId="Equation.DSMT4">
                        <p:embed/>
                      </p:oleObj>
                    </mc:Choice>
                    <mc:Fallback>
                      <p:oleObj name="Equation" r:id="rId14" imgW="203040" imgH="177480" progId="Equation.DSMT4">
                        <p:embed/>
                        <p:pic>
                          <p:nvPicPr>
                            <p:cNvPr id="318" name="Object 3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02250" y="4483100"/>
                              <a:ext cx="166125" cy="146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2" name="TextBox 91"/>
              <p:cNvSpPr txBox="1"/>
              <p:nvPr/>
            </p:nvSpPr>
            <p:spPr>
              <a:xfrm>
                <a:off x="8515401" y="3848413"/>
                <a:ext cx="18253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Focal length = 100 mm</a:t>
                </a:r>
              </a:p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F/# = 10 (aperture = 10 mm)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560716" y="4832719"/>
              <a:ext cx="915669" cy="1324595"/>
              <a:chOff x="2514600" y="4812841"/>
              <a:chExt cx="915669" cy="132459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514600" y="4812841"/>
                <a:ext cx="915669" cy="1323735"/>
                <a:chOff x="3505200" y="4275653"/>
                <a:chExt cx="915669" cy="1323735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419600" y="4389893"/>
                  <a:ext cx="0" cy="109728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505200" y="4933947"/>
                  <a:ext cx="914400" cy="2282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  <a:alpha val="47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>
                  <a:endCxn id="71" idx="6"/>
                </p:cNvCxnSpPr>
                <p:nvPr/>
              </p:nvCxnSpPr>
              <p:spPr>
                <a:xfrm>
                  <a:off x="3742367" y="4648200"/>
                  <a:ext cx="678502" cy="287460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4375150" y="4912800"/>
                  <a:ext cx="45719" cy="45719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endCxn id="71" idx="6"/>
                </p:cNvCxnSpPr>
                <p:nvPr/>
              </p:nvCxnSpPr>
              <p:spPr>
                <a:xfrm flipV="1">
                  <a:off x="3733800" y="4935660"/>
                  <a:ext cx="687069" cy="297968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3605207" y="4367948"/>
                  <a:ext cx="274320" cy="114117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56000"/>
                        <a:lumOff val="44000"/>
                        <a:alpha val="79000"/>
                      </a:schemeClr>
                    </a:gs>
                    <a:gs pos="41000">
                      <a:srgbClr val="0099FF">
                        <a:alpha val="90980"/>
                        <a:lumMod val="82000"/>
                      </a:srgbClr>
                    </a:gs>
                    <a:gs pos="100000">
                      <a:srgbClr val="0000FF">
                        <a:alpha val="92941"/>
                        <a:lumMod val="77000"/>
                        <a:lumOff val="23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clear">
                  <a:bevelT w="139700" h="158750"/>
                  <a:bevelB w="127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3696647" y="4275653"/>
                  <a:ext cx="91440" cy="365760"/>
                  <a:chOff x="3962400" y="3505200"/>
                  <a:chExt cx="152400" cy="152400"/>
                </a:xfrm>
              </p:grpSpPr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4038600" y="3505200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3962400" y="3657600"/>
                    <a:ext cx="152400" cy="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/>
                <p:cNvGrpSpPr/>
                <p:nvPr/>
              </p:nvGrpSpPr>
              <p:grpSpPr>
                <a:xfrm flipV="1">
                  <a:off x="3696647" y="5233628"/>
                  <a:ext cx="91440" cy="365760"/>
                  <a:chOff x="3962400" y="3505200"/>
                  <a:chExt cx="152400" cy="152400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4038600" y="3505200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3962400" y="3657600"/>
                    <a:ext cx="152400" cy="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" name="Group 64"/>
              <p:cNvGrpSpPr/>
              <p:nvPr/>
            </p:nvGrpSpPr>
            <p:grpSpPr>
              <a:xfrm>
                <a:off x="2971800" y="4813126"/>
                <a:ext cx="0" cy="1324310"/>
                <a:chOff x="2971800" y="4813126"/>
                <a:chExt cx="0" cy="1324310"/>
              </a:xfrm>
            </p:grpSpPr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2971800" y="4813126"/>
                  <a:ext cx="0" cy="365760"/>
                </a:xfrm>
                <a:prstGeom prst="straightConnector1">
                  <a:avLst/>
                </a:prstGeom>
                <a:ln w="53975">
                  <a:solidFill>
                    <a:srgbClr val="FF5353"/>
                  </a:solidFill>
                  <a:beve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V="1">
                  <a:off x="2971800" y="5771676"/>
                  <a:ext cx="0" cy="365760"/>
                </a:xfrm>
                <a:prstGeom prst="straightConnector1">
                  <a:avLst/>
                </a:prstGeom>
                <a:ln w="53975">
                  <a:solidFill>
                    <a:srgbClr val="FF5353"/>
                  </a:solidFill>
                  <a:beve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64635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1667" y="848138"/>
            <a:ext cx="9046291" cy="2894624"/>
            <a:chOff x="-217858" y="1295395"/>
            <a:chExt cx="9046291" cy="28946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7858" y="1295395"/>
              <a:ext cx="5577840" cy="28946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567074" y="1295400"/>
              <a:ext cx="32613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038" indent="-173038"/>
              <a:r>
                <a:rPr lang="en-US" sz="1600" dirty="0">
                  <a:solidFill>
                    <a:srgbClr val="FE3288"/>
                  </a:solidFill>
                </a:rPr>
                <a:t>◂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Variation of DOF with F/# (the curved lines are diffraction based DOF, the straight lines are geometric DOF)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2620" y="3844222"/>
            <a:ext cx="8716910" cy="2886209"/>
            <a:chOff x="-217855" y="4035549"/>
            <a:chExt cx="8716910" cy="28862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7855" y="4035549"/>
              <a:ext cx="5577840" cy="28862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581269" y="4135148"/>
              <a:ext cx="2917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E3288"/>
                  </a:solidFill>
                </a:rPr>
                <a:t>◂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Spatial frequency response vs. F/#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4592" y="167635"/>
            <a:ext cx="112069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solidFill>
                  <a:srgbClr val="FF3F7A"/>
                </a:solidFill>
                <a:latin typeface="Euclid" panose="02020503060505020303" pitchFamily="18" charset="0"/>
              </a:rPr>
              <a:t>Extending the DOF by decreasing the aperture size is not a viable solution</a:t>
            </a:r>
            <a:endParaRPr lang="en-US" sz="2600" b="1" dirty="0">
              <a:solidFill>
                <a:srgbClr val="FF3F7A"/>
              </a:solidFill>
              <a:latin typeface="Euclid" panose="0202050306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7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</TotalTime>
  <Words>458</Words>
  <Application>Microsoft Office PowerPoint</Application>
  <PresentationFormat>Widescreen</PresentationFormat>
  <Paragraphs>66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Cambria Math</vt:lpstr>
      <vt:lpstr>Euclid</vt:lpstr>
      <vt:lpstr>Magneto</vt:lpstr>
      <vt:lpstr>Times New Roman</vt:lpstr>
      <vt:lpstr>Verdana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9</cp:revision>
  <dcterms:created xsi:type="dcterms:W3CDTF">2016-11-16T03:12:58Z</dcterms:created>
  <dcterms:modified xsi:type="dcterms:W3CDTF">2016-11-24T19:39:18Z</dcterms:modified>
</cp:coreProperties>
</file>