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2" r:id="rId5"/>
    <p:sldId id="263"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804CF-5EC9-4ECE-970B-39D864DED3C2}">
          <p14:sldIdLst>
            <p14:sldId id="256"/>
            <p14:sldId id="258"/>
            <p14:sldId id="260"/>
            <p14:sldId id="262"/>
            <p14:sldId id="263"/>
            <p14:sldId id="261"/>
          </p14:sldIdLst>
        </p14:section>
        <p14:section name="Extra slides" id="{E40CF75E-A45E-445A-9E3D-938B52A8A86A}">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45" autoAdjust="0"/>
    <p:restoredTop sz="90162" autoAdjust="0"/>
  </p:normalViewPr>
  <p:slideViewPr>
    <p:cSldViewPr snapToGrid="0">
      <p:cViewPr varScale="1">
        <p:scale>
          <a:sx n="101" d="100"/>
          <a:sy n="101" d="100"/>
        </p:scale>
        <p:origin x="15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B285B-A16E-49FA-9002-143B084C6C9A}"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A1F3D-E2EA-469D-B848-F43A89D92538}" type="slidenum">
              <a:rPr lang="en-US" smtClean="0"/>
              <a:t>‹#›</a:t>
            </a:fld>
            <a:endParaRPr lang="en-US"/>
          </a:p>
        </p:txBody>
      </p:sp>
    </p:spTree>
    <p:extLst>
      <p:ext uri="{BB962C8B-B14F-4D97-AF65-F5344CB8AC3E}">
        <p14:creationId xmlns:p14="http://schemas.microsoft.com/office/powerpoint/2010/main" val="15919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a:t>
            </a:r>
            <a:r>
              <a:rPr lang="en-US" baseline="0"/>
              <a:t> that we know how to orient the plane of sharp focus along a desired orientation, </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1</a:t>
            </a:fld>
            <a:endParaRPr lang="en-US"/>
          </a:p>
        </p:txBody>
      </p:sp>
    </p:spTree>
    <p:extLst>
      <p:ext uri="{BB962C8B-B14F-4D97-AF65-F5344CB8AC3E}">
        <p14:creationId xmlns:p14="http://schemas.microsoft.com/office/powerpoint/2010/main" val="270592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  So would it be fair to suggest that the exact nature of the DOF depends on a set definition?</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2</a:t>
            </a:fld>
            <a:endParaRPr lang="en-US"/>
          </a:p>
        </p:txBody>
      </p:sp>
    </p:spTree>
    <p:extLst>
      <p:ext uri="{BB962C8B-B14F-4D97-AF65-F5344CB8AC3E}">
        <p14:creationId xmlns:p14="http://schemas.microsoft.com/office/powerpoint/2010/main" val="37804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a:t>
            </a:r>
          </a:p>
          <a:p>
            <a:endParaRPr lang="en-US" baseline="0"/>
          </a:p>
        </p:txBody>
      </p:sp>
      <p:sp>
        <p:nvSpPr>
          <p:cNvPr id="4" name="Slide Number Placeholder 3"/>
          <p:cNvSpPr>
            <a:spLocks noGrp="1"/>
          </p:cNvSpPr>
          <p:nvPr>
            <p:ph type="sldNum" sz="quarter" idx="10"/>
          </p:nvPr>
        </p:nvSpPr>
        <p:spPr/>
        <p:txBody>
          <a:bodyPr/>
          <a:lstStyle/>
          <a:p>
            <a:fld id="{AB9A1F3D-E2EA-469D-B848-F43A89D92538}" type="slidenum">
              <a:rPr lang="en-US" smtClean="0"/>
              <a:t>3</a:t>
            </a:fld>
            <a:endParaRPr lang="en-US"/>
          </a:p>
        </p:txBody>
      </p:sp>
    </p:spTree>
    <p:extLst>
      <p:ext uri="{BB962C8B-B14F-4D97-AF65-F5344CB8AC3E}">
        <p14:creationId xmlns:p14="http://schemas.microsoft.com/office/powerpoint/2010/main" val="363653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7</a:t>
            </a:fld>
            <a:endParaRPr lang="en-US"/>
          </a:p>
        </p:txBody>
      </p:sp>
    </p:spTree>
    <p:extLst>
      <p:ext uri="{BB962C8B-B14F-4D97-AF65-F5344CB8AC3E}">
        <p14:creationId xmlns:p14="http://schemas.microsoft.com/office/powerpoint/2010/main" val="234446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11/24/2016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5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4592" y="167635"/>
            <a:ext cx="11029301" cy="892552"/>
          </a:xfrm>
          <a:prstGeom prst="rect">
            <a:avLst/>
          </a:prstGeom>
          <a:noFill/>
        </p:spPr>
        <p:txBody>
          <a:bodyPr wrap="none" rtlCol="0">
            <a:spAutoFit/>
          </a:bodyPr>
          <a:lstStyle/>
          <a:p>
            <a:r>
              <a:rPr lang="en-US" sz="2600" b="1">
                <a:solidFill>
                  <a:srgbClr val="FF3F7A"/>
                </a:solidFill>
                <a:latin typeface="Euclid" panose="02020503060505020303" pitchFamily="18" charset="0"/>
              </a:rPr>
              <a:t>The DOF in traditional camera extends towards infinity in the directions </a:t>
            </a:r>
          </a:p>
          <a:p>
            <a:r>
              <a:rPr lang="en-US" sz="2600" b="1">
                <a:solidFill>
                  <a:srgbClr val="FF3F7A"/>
                </a:solidFill>
                <a:latin typeface="Euclid" panose="02020503060505020303" pitchFamily="18" charset="0"/>
              </a:rPr>
              <a:t>orthogonal to the optical axis, and beyond the field of view</a:t>
            </a:r>
            <a:endParaRPr lang="en-US" sz="2600" b="1" dirty="0">
              <a:solidFill>
                <a:srgbClr val="FF3F7A"/>
              </a:solidFill>
              <a:latin typeface="Euclid" panose="02020503060505020303" pitchFamily="18" charset="0"/>
            </a:endParaRPr>
          </a:p>
        </p:txBody>
      </p:sp>
      <p:sp>
        <p:nvSpPr>
          <p:cNvPr id="4" name="Arc 3"/>
          <p:cNvSpPr/>
          <p:nvPr/>
        </p:nvSpPr>
        <p:spPr>
          <a:xfrm>
            <a:off x="3054443" y="4943256"/>
            <a:ext cx="1670893" cy="1312592"/>
          </a:xfrm>
          <a:prstGeom prst="arc">
            <a:avLst>
              <a:gd name="adj1" fmla="val 1115287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p:nvPr/>
        </p:nvCxnSpPr>
        <p:spPr>
          <a:xfrm>
            <a:off x="1668307" y="3110318"/>
            <a:ext cx="868680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pic>
        <p:nvPicPr>
          <p:cNvPr id="6" name="le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8121" y="2791553"/>
            <a:ext cx="860146" cy="621792"/>
          </a:xfrm>
          <a:prstGeom prst="rect">
            <a:avLst/>
          </a:prstGeom>
          <a:effectLst>
            <a:outerShdw blurRad="50800" dist="38100" dir="5400000" algn="ctr" rotWithShape="0">
              <a:srgbClr val="000000">
                <a:alpha val="95000"/>
              </a:srgbClr>
            </a:outerShdw>
          </a:effectLst>
        </p:spPr>
      </p:pic>
      <p:grpSp>
        <p:nvGrpSpPr>
          <p:cNvPr id="7" name="Group 6"/>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31" name="Picture 30"/>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32" name="Picture 31"/>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8" name="Rectangle 7"/>
          <p:cNvSpPr/>
          <p:nvPr/>
        </p:nvSpPr>
        <p:spPr>
          <a:xfrm>
            <a:off x="2524677" y="1843581"/>
            <a:ext cx="795528" cy="3922776"/>
          </a:xfrm>
          <a:prstGeom prst="rect">
            <a:avLst/>
          </a:pr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9" name="Straight Connector 8"/>
          <p:cNvCxnSpPr/>
          <p:nvPr/>
        </p:nvCxnSpPr>
        <p:spPr>
          <a:xfrm>
            <a:off x="2958947" y="1853106"/>
            <a:ext cx="0" cy="3904488"/>
          </a:xfrm>
          <a:prstGeom prst="line">
            <a:avLst/>
          </a:prstGeom>
          <a:ln w="19050" cap="rnd">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29074"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234246" y="2592205"/>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78002"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80147"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p:nvCxnSpPr>
        <p:spPr>
          <a:xfrm>
            <a:off x="7864921" y="2070569"/>
            <a:ext cx="0" cy="3413901"/>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p:nvCxnSpPr>
        <p:spPr>
          <a:xfrm>
            <a:off x="8632013"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p:nvCxnSpPr>
        <p:spPr>
          <a:xfrm>
            <a:off x="8971546"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27360" y="2826358"/>
            <a:ext cx="1412137" cy="369332"/>
          </a:xfrm>
          <a:prstGeom prst="rect">
            <a:avLst/>
          </a:prstGeom>
          <a:noFill/>
        </p:spPr>
        <p:txBody>
          <a:bodyPr wrap="square" rtlCol="0">
            <a:spAutoFit/>
          </a:bodyPr>
          <a:lstStyle/>
          <a:p>
            <a:r>
              <a:rPr lang="en-US">
                <a:solidFill>
                  <a:srgbClr val="6B6767"/>
                </a:solidFill>
                <a:latin typeface="Times New Roman" panose="02020603050405020304" pitchFamily="18" charset="0"/>
                <a:cs typeface="Times New Roman" panose="02020603050405020304" pitchFamily="18" charset="0"/>
              </a:rPr>
              <a:t>Optical axis</a:t>
            </a:r>
            <a:endParaRPr lang="en-US" dirty="0">
              <a:solidFill>
                <a:srgbClr val="6B6767"/>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121157" y="1866097"/>
            <a:ext cx="206547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a:t>
            </a:r>
            <a:r>
              <a:rPr lang="en-US">
                <a:solidFill>
                  <a:schemeClr val="tx1">
                    <a:lumMod val="75000"/>
                    <a:lumOff val="25000"/>
                  </a:schemeClr>
                </a:solidFill>
                <a:latin typeface="Times New Roman" panose="02020603050405020304" pitchFamily="18" charset="0"/>
                <a:cs typeface="Times New Roman" panose="02020603050405020304" pitchFamily="18" charset="0"/>
              </a:rPr>
              <a:t>of sharp focus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3720426" y="4764271"/>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TextBox 20" hidden="1"/>
              <p:cNvSpPr txBox="1"/>
              <p:nvPr/>
            </p:nvSpPr>
            <p:spPr>
              <a:xfrm>
                <a:off x="8825404"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1" name="TextBox 20" hidden="1"/>
              <p:cNvSpPr txBox="1">
                <a:spLocks noRot="1" noChangeAspect="1" noMove="1" noResize="1" noEditPoints="1" noAdjustHandles="1" noChangeArrowheads="1" noChangeShapeType="1" noTextEdit="1"/>
              </p:cNvSpPr>
              <p:nvPr/>
            </p:nvSpPr>
            <p:spPr>
              <a:xfrm>
                <a:off x="8825404" y="2034355"/>
                <a:ext cx="528598" cy="369332"/>
              </a:xfrm>
              <a:prstGeom prst="rect">
                <a:avLst/>
              </a:prstGeom>
              <a:blipFill>
                <a:blip r:embed="rId6"/>
                <a:stretch>
                  <a:fillRect/>
                </a:stretch>
              </a:blipFill>
            </p:spPr>
            <p:txBody>
              <a:bodyPr/>
              <a:lstStyle/>
              <a:p>
                <a:r>
                  <a:rPr lang="en-US">
                    <a:noFill/>
                  </a:rPr>
                  <a:t> </a:t>
                </a:r>
              </a:p>
            </p:txBody>
          </p:sp>
        </mc:Fallback>
      </mc:AlternateContent>
      <p:sp>
        <p:nvSpPr>
          <p:cNvPr id="22" name="TextBox 21"/>
          <p:cNvSpPr txBox="1"/>
          <p:nvPr/>
        </p:nvSpPr>
        <p:spPr>
          <a:xfrm>
            <a:off x="9143487" y="4005430"/>
            <a:ext cx="929130"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Arc 22"/>
          <p:cNvSpPr/>
          <p:nvPr/>
        </p:nvSpPr>
        <p:spPr>
          <a:xfrm>
            <a:off x="9088645" y="3148065"/>
            <a:ext cx="1138953" cy="1138952"/>
          </a:xfrm>
          <a:prstGeom prst="arc">
            <a:avLst>
              <a:gd name="adj1" fmla="val 21307292"/>
              <a:gd name="adj2" fmla="val 3641619"/>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hidden="1"/>
              <p:cNvSpPr txBox="1"/>
              <p:nvPr/>
            </p:nvSpPr>
            <p:spPr>
              <a:xfrm>
                <a:off x="8481361" y="2034355"/>
                <a:ext cx="528598" cy="377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65000"/>
                                  <a:lumOff val="35000"/>
                                </a:schemeClr>
                              </a:solidFill>
                              <a:latin typeface="Cambria Math" panose="02040503050406030204" pitchFamily="18" charset="0"/>
                              <a:cs typeface="Times New Roman" panose="02020603050405020304" pitchFamily="18" charset="0"/>
                            </a:rPr>
                          </m:ctrlPr>
                        </m:accPr>
                        <m:e>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24" name="TextBox 23" hidden="1"/>
              <p:cNvSpPr txBox="1">
                <a:spLocks noRot="1" noChangeAspect="1" noMove="1" noResize="1" noEditPoints="1" noAdjustHandles="1" noChangeArrowheads="1" noChangeShapeType="1" noTextEdit="1"/>
              </p:cNvSpPr>
              <p:nvPr/>
            </p:nvSpPr>
            <p:spPr>
              <a:xfrm>
                <a:off x="8481361" y="2034355"/>
                <a:ext cx="528598" cy="377219"/>
              </a:xfrm>
              <a:prstGeom prst="rect">
                <a:avLst/>
              </a:prstGeom>
              <a:blipFill>
                <a:blip r:embed="rId7"/>
                <a:stretch>
                  <a:fillRect t="-6452" r="-45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hidden="1"/>
              <p:cNvSpPr txBox="1"/>
              <p:nvPr/>
            </p:nvSpPr>
            <p:spPr>
              <a:xfrm>
                <a:off x="7703782"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25" name="TextBox 24" hidden="1"/>
              <p:cNvSpPr txBox="1">
                <a:spLocks noRot="1" noChangeAspect="1" noMove="1" noResize="1" noEditPoints="1" noAdjustHandles="1" noChangeArrowheads="1" noChangeShapeType="1" noTextEdit="1"/>
              </p:cNvSpPr>
              <p:nvPr/>
            </p:nvSpPr>
            <p:spPr>
              <a:xfrm>
                <a:off x="7703782" y="2034355"/>
                <a:ext cx="528598" cy="369332"/>
              </a:xfrm>
              <a:prstGeom prst="rect">
                <a:avLst/>
              </a:prstGeom>
              <a:blipFill>
                <a:blip r:embed="rId8"/>
                <a:stretch>
                  <a:fillRect/>
                </a:stretch>
              </a:blipFill>
            </p:spPr>
            <p:txBody>
              <a:bodyPr/>
              <a:lstStyle/>
              <a:p>
                <a:r>
                  <a:rPr lang="en-US">
                    <a:noFill/>
                  </a:rPr>
                  <a:t> </a:t>
                </a:r>
              </a:p>
            </p:txBody>
          </p:sp>
        </mc:Fallback>
      </mc:AlternateContent>
      <p:cxnSp>
        <p:nvCxnSpPr>
          <p:cNvPr id="27" name="Straight Connector 26"/>
          <p:cNvCxnSpPr/>
          <p:nvPr/>
        </p:nvCxnSpPr>
        <p:spPr>
          <a:xfrm>
            <a:off x="3319575" y="1854321"/>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17801" y="1849116"/>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515152" y="5439367"/>
            <a:ext cx="804672" cy="175037"/>
            <a:chOff x="2105577" y="5096467"/>
            <a:chExt cx="935400" cy="175037"/>
          </a:xfrm>
        </p:grpSpPr>
        <p:cxnSp>
          <p:nvCxnSpPr>
            <p:cNvPr id="29" name="Straight Arrow Connector 28"/>
            <p:cNvCxnSpPr/>
            <p:nvPr/>
          </p:nvCxnSpPr>
          <p:spPr>
            <a:xfrm flipV="1">
              <a:off x="2105577" y="5183985"/>
              <a:ext cx="932688" cy="0"/>
            </a:xfrm>
            <a:prstGeom prst="straightConnector1">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cxnSp>
        <p:cxnSp>
          <p:nvCxnSpPr>
            <p:cNvPr id="77" name="Straight Connector 76"/>
            <p:cNvCxnSpPr>
              <a:cxnSpLocks/>
            </p:cNvCxnSpPr>
            <p:nvPr/>
          </p:nvCxnSpPr>
          <p:spPr>
            <a:xfrm>
              <a:off x="304097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a:off x="210752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Isosceles Triangle 85"/>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Down 86"/>
          <p:cNvSpPr/>
          <p:nvPr/>
        </p:nvSpPr>
        <p:spPr>
          <a:xfrm>
            <a:off x="2672287" y="5848180"/>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p:cNvSpPr/>
          <p:nvPr/>
        </p:nvSpPr>
        <p:spPr>
          <a:xfrm rot="10800000">
            <a:off x="2672287" y="1211107"/>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a:xfrm>
            <a:off x="6438256" y="2116114"/>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Field of view</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2" name="Arc 41"/>
          <p:cNvSpPr/>
          <p:nvPr/>
        </p:nvSpPr>
        <p:spPr>
          <a:xfrm>
            <a:off x="6408091" y="2300780"/>
            <a:ext cx="1188720" cy="1188720"/>
          </a:xfrm>
          <a:prstGeom prst="arc">
            <a:avLst>
              <a:gd name="adj1" fmla="val 1241351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H="1" flipV="1">
            <a:off x="2989542" y="2050830"/>
            <a:ext cx="1188720" cy="0"/>
          </a:xfrm>
          <a:prstGeom prst="straightConnector1">
            <a:avLst/>
          </a:prstGeom>
          <a:ln w="9525">
            <a:solidFill>
              <a:schemeClr val="tx1">
                <a:lumMod val="75000"/>
                <a:lumOff val="2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3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776341" y="4053933"/>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399958" cy="2143757"/>
            <a:chOff x="1493618" y="4842570"/>
            <a:chExt cx="1454257"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13763" y="4842570"/>
              <a:ext cx="434112" cy="1299012"/>
            </a:xfrm>
            <a:prstGeom prst="rect">
              <a:avLst/>
            </a:prstGeom>
          </p:spPr>
        </p:pic>
      </p:grpSp>
      <p:grpSp>
        <p:nvGrpSpPr>
          <p:cNvPr id="76" name="Group 75"/>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77" name="Picture 7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78" name="Picture 7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79" name="Picture 7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53" name="TextBox 52"/>
          <p:cNvSpPr txBox="1"/>
          <p:nvPr/>
        </p:nvSpPr>
        <p:spPr>
          <a:xfrm rot="20716270">
            <a:off x="7619306" y="3204426"/>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4054845" y="2152803"/>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141891" y="2200403"/>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41" name="Straight Connector 40" hidden="1"/>
          <p:cNvCxnSpPr/>
          <p:nvPr/>
        </p:nvCxnSpPr>
        <p:spPr>
          <a:xfrm rot="360000">
            <a:off x="9179226" y="1988952"/>
            <a:ext cx="1297769" cy="361463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a:xfrm rot="360000">
            <a:off x="9519368" y="1968593"/>
            <a:ext cx="1296669" cy="353747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60000">
            <a:off x="9283719" y="2847457"/>
            <a:ext cx="862487" cy="62348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940000" flipV="1">
            <a:off x="7676930" y="3268278"/>
            <a:ext cx="2617170" cy="137160"/>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360000">
            <a:off x="9884363" y="3082673"/>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mc:AlternateContent xmlns:mc="http://schemas.openxmlformats.org/markup-compatibility/2006" xmlns:a14="http://schemas.microsoft.com/office/drawing/2010/main">
        <mc:Choice Requires="a14">
          <p:sp>
            <p:nvSpPr>
              <p:cNvPr id="64" name="TextBox 63" hidden="1"/>
              <p:cNvSpPr txBox="1"/>
              <p:nvPr/>
            </p:nvSpPr>
            <p:spPr>
              <a:xfrm rot="20460000">
                <a:off x="9491293" y="2060488"/>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hidden="1"/>
              <p:cNvSpPr txBox="1">
                <a:spLocks noRot="1" noChangeAspect="1" noMove="1" noResize="1" noEditPoints="1" noAdjustHandles="1" noChangeArrowheads="1" noChangeShapeType="1" noTextEdit="1"/>
              </p:cNvSpPr>
              <p:nvPr/>
            </p:nvSpPr>
            <p:spPr>
              <a:xfrm rot="20460000">
                <a:off x="9491293" y="2060488"/>
                <a:ext cx="528598" cy="4063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hidden="1"/>
              <p:cNvSpPr txBox="1"/>
              <p:nvPr/>
            </p:nvSpPr>
            <p:spPr>
              <a:xfrm rot="20460000">
                <a:off x="9179758" y="2172299"/>
                <a:ext cx="528598" cy="413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hidden="1"/>
              <p:cNvSpPr txBox="1">
                <a:spLocks noRot="1" noChangeAspect="1" noMove="1" noResize="1" noEditPoints="1" noAdjustHandles="1" noChangeArrowheads="1" noChangeShapeType="1" noTextEdit="1"/>
              </p:cNvSpPr>
              <p:nvPr/>
            </p:nvSpPr>
            <p:spPr>
              <a:xfrm rot="20460000">
                <a:off x="9179758" y="2172299"/>
                <a:ext cx="528598" cy="4136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hidden="1"/>
              <p:cNvSpPr txBox="1"/>
              <p:nvPr/>
            </p:nvSpPr>
            <p:spPr>
              <a:xfrm rot="20460000">
                <a:off x="8764550" y="2157291"/>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hidden="1"/>
              <p:cNvSpPr txBox="1">
                <a:spLocks noRot="1" noChangeAspect="1" noMove="1" noResize="1" noEditPoints="1" noAdjustHandles="1" noChangeArrowheads="1" noChangeShapeType="1" noTextEdit="1"/>
              </p:cNvSpPr>
              <p:nvPr/>
            </p:nvSpPr>
            <p:spPr>
              <a:xfrm rot="20460000">
                <a:off x="8764550" y="2157291"/>
                <a:ext cx="528598" cy="406338"/>
              </a:xfrm>
              <a:prstGeom prst="rect">
                <a:avLst/>
              </a:prstGeom>
              <a:blipFill>
                <a:blip r:embed="rId8"/>
                <a:stretch>
                  <a:fillRect/>
                </a:stretch>
              </a:blipFill>
            </p:spPr>
            <p:txBody>
              <a:bodyPr/>
              <a:lstStyle/>
              <a:p>
                <a:r>
                  <a:rPr lang="en-US">
                    <a:noFill/>
                  </a:rPr>
                  <a:t> </a:t>
                </a:r>
              </a:p>
            </p:txBody>
          </p:sp>
        </mc:Fallback>
      </mc:AlternateContent>
      <p:sp>
        <p:nvSpPr>
          <p:cNvPr id="33" name="TextBox 32"/>
          <p:cNvSpPr txBox="1"/>
          <p:nvPr/>
        </p:nvSpPr>
        <p:spPr>
          <a:xfrm>
            <a:off x="164592" y="167635"/>
            <a:ext cx="11247182" cy="892552"/>
          </a:xfrm>
          <a:prstGeom prst="rect">
            <a:avLst/>
          </a:prstGeom>
          <a:noFill/>
        </p:spPr>
        <p:txBody>
          <a:bodyPr wrap="none" rtlCol="0">
            <a:spAutoFit/>
          </a:bodyPr>
          <a:lstStyle/>
          <a:p>
            <a:r>
              <a:rPr lang="en-US" sz="2600" b="1">
                <a:solidFill>
                  <a:srgbClr val="FF3F7A"/>
                </a:solidFill>
                <a:latin typeface="Euclid" panose="02020503060505020303" pitchFamily="18" charset="0"/>
              </a:rPr>
              <a:t>We can orient the plane of sharp focus &amp; the DOF in Scheimpflug camera, </a:t>
            </a:r>
          </a:p>
          <a:p>
            <a:r>
              <a:rPr lang="en-US" sz="2600" b="1">
                <a:solidFill>
                  <a:srgbClr val="FF3F7A"/>
                </a:solidFill>
                <a:latin typeface="Euclid" panose="02020503060505020303" pitchFamily="18" charset="0"/>
              </a:rPr>
              <a:t>approximated as a wedge,  </a:t>
            </a:r>
            <a:endParaRPr lang="en-US" sz="2600" b="1" dirty="0">
              <a:solidFill>
                <a:srgbClr val="FF3F7A"/>
              </a:solidFill>
              <a:latin typeface="Euclid" panose="02020503060505020303" pitchFamily="18" charset="0"/>
            </a:endParaRPr>
          </a:p>
        </p:txBody>
      </p:sp>
      <p:cxnSp>
        <p:nvCxnSpPr>
          <p:cNvPr id="6" name="Straight Connector 5"/>
          <p:cNvCxnSpPr/>
          <p:nvPr/>
        </p:nvCxnSpPr>
        <p:spPr>
          <a:xfrm>
            <a:off x="10228191" y="2068670"/>
            <a:ext cx="0" cy="3401568"/>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27437" y="2596571"/>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274864"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177272"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rot="21600000">
            <a:off x="10199569" y="3085235"/>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Isosceles Triangle 71" hidden="1"/>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p:cNvSpPr/>
          <p:nvPr/>
        </p:nvSpPr>
        <p:spPr>
          <a:xfrm>
            <a:off x="1670050" y="2228850"/>
            <a:ext cx="7842250" cy="2012950"/>
          </a:xfrm>
          <a:custGeom>
            <a:avLst/>
            <a:gdLst>
              <a:gd name="connsiteX0" fmla="*/ 7842250 w 7842250"/>
              <a:gd name="connsiteY0" fmla="*/ 2012950 h 2012950"/>
              <a:gd name="connsiteX1" fmla="*/ 6350 w 7842250"/>
              <a:gd name="connsiteY1" fmla="*/ 520700 h 2012950"/>
              <a:gd name="connsiteX2" fmla="*/ 0 w 7842250"/>
              <a:gd name="connsiteY2" fmla="*/ 0 h 2012950"/>
              <a:gd name="connsiteX3" fmla="*/ 7842250 w 7842250"/>
              <a:gd name="connsiteY3" fmla="*/ 2012950 h 2012950"/>
            </a:gdLst>
            <a:ahLst/>
            <a:cxnLst>
              <a:cxn ang="0">
                <a:pos x="connsiteX0" y="connsiteY0"/>
              </a:cxn>
              <a:cxn ang="0">
                <a:pos x="connsiteX1" y="connsiteY1"/>
              </a:cxn>
              <a:cxn ang="0">
                <a:pos x="connsiteX2" y="connsiteY2"/>
              </a:cxn>
              <a:cxn ang="0">
                <a:pos x="connsiteX3" y="connsiteY3"/>
              </a:cxn>
            </a:cxnLst>
            <a:rect l="l" t="t" r="r" b="b"/>
            <a:pathLst>
              <a:path w="7842250" h="2012950">
                <a:moveTo>
                  <a:pt x="7842250" y="2012950"/>
                </a:moveTo>
                <a:lnTo>
                  <a:pt x="6350" y="520700"/>
                </a:lnTo>
                <a:cubicBezTo>
                  <a:pt x="4233" y="347133"/>
                  <a:pt x="2117" y="173567"/>
                  <a:pt x="0" y="0"/>
                </a:cubicBezTo>
                <a:lnTo>
                  <a:pt x="7842250" y="2012950"/>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62" name="dof_ext2"/>
          <p:cNvCxnSpPr/>
          <p:nvPr/>
        </p:nvCxnSpPr>
        <p:spPr>
          <a:xfrm>
            <a:off x="1680525" y="2752389"/>
            <a:ext cx="8472419" cy="1619586"/>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dof_ext1"/>
          <p:cNvCxnSpPr/>
          <p:nvPr/>
        </p:nvCxnSpPr>
        <p:spPr>
          <a:xfrm>
            <a:off x="1680525" y="2236122"/>
            <a:ext cx="8594339" cy="2187143"/>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Posf"/>
          <p:cNvCxnSpPr/>
          <p:nvPr/>
        </p:nvCxnSpPr>
        <p:spPr>
          <a:xfrm>
            <a:off x="1681841" y="2498031"/>
            <a:ext cx="8582560" cy="191302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56" name="Arc 55"/>
          <p:cNvSpPr/>
          <p:nvPr/>
        </p:nvSpPr>
        <p:spPr>
          <a:xfrm>
            <a:off x="4146102" y="2036330"/>
            <a:ext cx="1138953" cy="1138952"/>
          </a:xfrm>
          <a:prstGeom prst="arc">
            <a:avLst>
              <a:gd name="adj1" fmla="val 8162486"/>
              <a:gd name="adj2" fmla="val 1169324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H="1">
            <a:off x="4676747" y="2367796"/>
            <a:ext cx="1791797" cy="2256539"/>
          </a:xfrm>
          <a:prstGeom prst="arc">
            <a:avLst>
              <a:gd name="adj1" fmla="val 20437038"/>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Dof arc"/>
          <p:cNvGrpSpPr/>
          <p:nvPr/>
        </p:nvGrpSpPr>
        <p:grpSpPr>
          <a:xfrm>
            <a:off x="4212816" y="2370658"/>
            <a:ext cx="2093551" cy="2263517"/>
            <a:chOff x="4212816" y="2370658"/>
            <a:chExt cx="2093551" cy="2263517"/>
          </a:xfrm>
        </p:grpSpPr>
        <p:sp>
          <p:nvSpPr>
            <p:cNvPr id="54" name="Arc 53 _ dof"/>
            <p:cNvSpPr/>
            <p:nvPr/>
          </p:nvSpPr>
          <p:spPr>
            <a:xfrm rot="1012374">
              <a:off x="4267609" y="2370658"/>
              <a:ext cx="2038758" cy="2263517"/>
            </a:xfrm>
            <a:prstGeom prst="arc">
              <a:avLst>
                <a:gd name="adj1" fmla="val 10645685"/>
                <a:gd name="adj2" fmla="val 11800624"/>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3" name="Straight Connector 72"/>
            <p:cNvCxnSpPr>
              <a:cxnSpLocks/>
            </p:cNvCxnSpPr>
            <p:nvPr/>
          </p:nvCxnSpPr>
          <p:spPr>
            <a:xfrm rot="6360000">
              <a:off x="4434606" y="2851608"/>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rot="6060000">
              <a:off x="4300335" y="3167633"/>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8" name="Arc 57"/>
          <p:cNvSpPr/>
          <p:nvPr/>
        </p:nvSpPr>
        <p:spPr>
          <a:xfrm>
            <a:off x="9256716" y="2407656"/>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432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01738" y="1465297"/>
            <a:ext cx="8790338" cy="4422195"/>
            <a:chOff x="1701738" y="1465297"/>
            <a:chExt cx="8790338" cy="4422195"/>
          </a:xfrm>
        </p:grpSpPr>
        <p:sp>
          <p:nvSpPr>
            <p:cNvPr id="3" name="Arc 2"/>
            <p:cNvSpPr/>
            <p:nvPr/>
          </p:nvSpPr>
          <p:spPr>
            <a:xfrm>
              <a:off x="3112193" y="4574900"/>
              <a:ext cx="1670893" cy="1312592"/>
            </a:xfrm>
            <a:prstGeom prst="arc">
              <a:avLst>
                <a:gd name="adj1" fmla="val 11152870"/>
                <a:gd name="adj2" fmla="val 15800332"/>
              </a:avLst>
            </a:prstGeom>
            <a:ln w="9525">
              <a:solidFill>
                <a:schemeClr val="tx1">
                  <a:lumMod val="65000"/>
                  <a:lumOff val="3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p:cNvCxnSpPr/>
            <p:nvPr/>
          </p:nvCxnSpPr>
          <p:spPr>
            <a:xfrm>
              <a:off x="1726057" y="2741962"/>
              <a:ext cx="868680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pic>
          <p:nvPicPr>
            <p:cNvPr id="5" name="le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5871" y="2423197"/>
              <a:ext cx="860146" cy="621792"/>
            </a:xfrm>
            <a:prstGeom prst="rect">
              <a:avLst/>
            </a:prstGeom>
            <a:effectLst>
              <a:outerShdw blurRad="50800" dist="38100" dir="5400000" algn="ctr" rotWithShape="0">
                <a:srgbClr val="000000">
                  <a:alpha val="95000"/>
                </a:srgbClr>
              </a:outerShdw>
            </a:effectLst>
          </p:spPr>
        </p:pic>
        <p:grpSp>
          <p:nvGrpSpPr>
            <p:cNvPr id="6" name="Group 5"/>
            <p:cNvGrpSpPr/>
            <p:nvPr/>
          </p:nvGrpSpPr>
          <p:grpSpPr>
            <a:xfrm>
              <a:off x="1701738" y="2222286"/>
              <a:ext cx="2409486" cy="2143757"/>
              <a:chOff x="1453214" y="4842570"/>
              <a:chExt cx="1460030" cy="1299012"/>
            </a:xfrm>
            <a:effectLst>
              <a:outerShdw blurRad="50800" dist="38100" dir="2700000" algn="tl" rotWithShape="0">
                <a:prstClr val="black">
                  <a:alpha val="40000"/>
                </a:prstClr>
              </a:outerShdw>
            </a:effectLst>
          </p:grpSpPr>
          <p:pic>
            <p:nvPicPr>
              <p:cNvPr id="24" name="Picture 23"/>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25" name="Picture 24"/>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26" name="Picture 25"/>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7" name="Rectangle 6"/>
            <p:cNvSpPr/>
            <p:nvPr/>
          </p:nvSpPr>
          <p:spPr>
            <a:xfrm>
              <a:off x="2582427" y="1475225"/>
              <a:ext cx="795528" cy="3922776"/>
            </a:xfrm>
            <a:prstGeom prst="rect">
              <a:avLst/>
            </a:pr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8" name="Straight Connector 7"/>
            <p:cNvCxnSpPr/>
            <p:nvPr/>
          </p:nvCxnSpPr>
          <p:spPr>
            <a:xfrm>
              <a:off x="3016697" y="1484750"/>
              <a:ext cx="0" cy="3904488"/>
            </a:xfrm>
            <a:prstGeom prst="line">
              <a:avLst/>
            </a:prstGeom>
            <a:ln w="19050" cap="rnd">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286824" y="1702213"/>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91996" y="2223849"/>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710" y="2458002"/>
              <a:ext cx="1412137" cy="369332"/>
            </a:xfrm>
            <a:prstGeom prst="rect">
              <a:avLst/>
            </a:prstGeom>
            <a:noFill/>
          </p:spPr>
          <p:txBody>
            <a:bodyPr wrap="square" rtlCol="0">
              <a:spAutoFit/>
            </a:bodyPr>
            <a:lstStyle/>
            <a:p>
              <a:r>
                <a:rPr lang="en-US">
                  <a:solidFill>
                    <a:srgbClr val="6B6767"/>
                  </a:solidFill>
                  <a:latin typeface="Times New Roman" panose="02020603050405020304" pitchFamily="18" charset="0"/>
                  <a:cs typeface="Times New Roman" panose="02020603050405020304" pitchFamily="18" charset="0"/>
                </a:rPr>
                <a:t>Optical axis</a:t>
              </a:r>
              <a:endParaRPr lang="en-US" dirty="0">
                <a:solidFill>
                  <a:srgbClr val="6B6767"/>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178906" y="1497741"/>
              <a:ext cx="2787043"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a:t>
              </a:r>
              <a:r>
                <a:rPr lang="en-US">
                  <a:solidFill>
                    <a:schemeClr val="tx1">
                      <a:lumMod val="75000"/>
                      <a:lumOff val="25000"/>
                    </a:schemeClr>
                  </a:solidFill>
                  <a:latin typeface="Times New Roman" panose="02020603050405020304" pitchFamily="18" charset="0"/>
                  <a:cs typeface="Times New Roman" panose="02020603050405020304" pitchFamily="18" charset="0"/>
                </a:rPr>
                <a:t>of 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778176" y="4395915"/>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9201237" y="3637074"/>
              <a:ext cx="929130"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Arc 14"/>
            <p:cNvSpPr/>
            <p:nvPr/>
          </p:nvSpPr>
          <p:spPr>
            <a:xfrm>
              <a:off x="9146395" y="2779709"/>
              <a:ext cx="1138953" cy="1138952"/>
            </a:xfrm>
            <a:prstGeom prst="arc">
              <a:avLst>
                <a:gd name="adj1" fmla="val 21307292"/>
                <a:gd name="adj2" fmla="val 3641619"/>
              </a:avLst>
            </a:prstGeom>
            <a:ln w="9525">
              <a:solidFill>
                <a:schemeClr val="tx1">
                  <a:lumMod val="65000"/>
                  <a:lumOff val="3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p:cNvCxnSpPr/>
            <p:nvPr/>
          </p:nvCxnSpPr>
          <p:spPr>
            <a:xfrm>
              <a:off x="3377325" y="1485965"/>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75551" y="1480760"/>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572902" y="5071011"/>
              <a:ext cx="804672" cy="175037"/>
              <a:chOff x="2105577" y="5096467"/>
              <a:chExt cx="935400" cy="175037"/>
            </a:xfrm>
          </p:grpSpPr>
          <p:cxnSp>
            <p:nvCxnSpPr>
              <p:cNvPr id="21" name="Straight Arrow Connector 20"/>
              <p:cNvCxnSpPr/>
              <p:nvPr/>
            </p:nvCxnSpPr>
            <p:spPr>
              <a:xfrm flipV="1">
                <a:off x="2105577" y="5183985"/>
                <a:ext cx="932688" cy="0"/>
              </a:xfrm>
              <a:prstGeom prst="straightConnector1">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cxnSp>
          <p:cxnSp>
            <p:nvCxnSpPr>
              <p:cNvPr id="22" name="Straight Connector 21"/>
              <p:cNvCxnSpPr>
                <a:cxnSpLocks/>
              </p:cNvCxnSpPr>
              <p:nvPr/>
            </p:nvCxnSpPr>
            <p:spPr>
              <a:xfrm>
                <a:off x="304097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210752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726089" y="1465297"/>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0" name="Straight Arrow Connector 19"/>
            <p:cNvCxnSpPr/>
            <p:nvPr/>
          </p:nvCxnSpPr>
          <p:spPr>
            <a:xfrm flipH="1" flipV="1">
              <a:off x="3047292" y="1682474"/>
              <a:ext cx="1188720" cy="0"/>
            </a:xfrm>
            <a:prstGeom prst="straightConnector1">
              <a:avLst/>
            </a:prstGeom>
            <a:ln w="9525">
              <a:solidFill>
                <a:schemeClr val="tx1">
                  <a:lumMod val="65000"/>
                  <a:lumOff val="3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781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01738" y="1467341"/>
            <a:ext cx="8788525" cy="3923319"/>
            <a:chOff x="1701738" y="1467341"/>
            <a:chExt cx="8788525" cy="3923319"/>
          </a:xfrm>
        </p:grpSpPr>
        <p:sp>
          <p:nvSpPr>
            <p:cNvPr id="3" name="Rectangle 2"/>
            <p:cNvSpPr/>
            <p:nvPr/>
          </p:nvSpPr>
          <p:spPr>
            <a:xfrm>
              <a:off x="1724276" y="1467341"/>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4" name="Straight Connector 3"/>
            <p:cNvCxnSpPr/>
            <p:nvPr/>
          </p:nvCxnSpPr>
          <p:spPr>
            <a:xfrm>
              <a:off x="1727660" y="2744257"/>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832278" y="3687621"/>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701738" y="2222286"/>
              <a:ext cx="2409486" cy="2143757"/>
              <a:chOff x="1453214" y="4842570"/>
              <a:chExt cx="1460030" cy="1299012"/>
            </a:xfrm>
            <a:effectLst>
              <a:outerShdw blurRad="50800" dist="38100" dir="2700000" algn="tl" rotWithShape="0">
                <a:prstClr val="black">
                  <a:alpha val="40000"/>
                </a:prstClr>
              </a:outerShdw>
            </a:effectLst>
          </p:grpSpPr>
          <p:pic>
            <p:nvPicPr>
              <p:cNvPr id="27" name="Picture 26"/>
              <p:cNvPicPr>
                <a:picLocks noChangeAspect="1"/>
              </p:cNvPicPr>
              <p:nvPr/>
            </p:nvPicPr>
            <p:blipFill>
              <a:blip r:embed="rId2" cstate="print">
                <a:extLst>
                  <a:ext uri="{BEBA8EAE-BF5A-486C-A8C5-ECC9F3942E4B}">
                    <a14:imgProps xmlns:a14="http://schemas.microsoft.com/office/drawing/2010/main">
                      <a14:imgLayer r:embed="rId3">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28" name="Picture 27"/>
              <p:cNvPicPr>
                <a:picLocks noChangeAspect="1"/>
              </p:cNvPicPr>
              <p:nvPr/>
            </p:nvPicPr>
            <p:blipFill>
              <a:blip r:embed="rId2" cstate="print">
                <a:extLst>
                  <a:ext uri="{BEBA8EAE-BF5A-486C-A8C5-ECC9F3942E4B}">
                    <a14:imgProps xmlns:a14="http://schemas.microsoft.com/office/drawing/2010/main">
                      <a14:imgLayer r:embed="rId3">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29" name="Picture 28"/>
              <p:cNvPicPr>
                <a:picLocks noChangeAspect="1"/>
              </p:cNvPicPr>
              <p:nvPr/>
            </p:nvPicPr>
            <p:blipFill>
              <a:blip r:embed="rId2" cstate="print">
                <a:extLst>
                  <a:ext uri="{BEBA8EAE-BF5A-486C-A8C5-ECC9F3942E4B}">
                    <a14:imgProps xmlns:a14="http://schemas.microsoft.com/office/drawing/2010/main">
                      <a14:imgLayer r:embed="rId3">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7" name="TextBox 6"/>
            <p:cNvSpPr txBox="1"/>
            <p:nvPr/>
          </p:nvSpPr>
          <p:spPr>
            <a:xfrm rot="20716270">
              <a:off x="7675243" y="2838114"/>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110782" y="1786491"/>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197828" y="1834091"/>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0" name="le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760000">
              <a:off x="9339656" y="2481145"/>
              <a:ext cx="862487" cy="623485"/>
            </a:xfrm>
            <a:prstGeom prst="rect">
              <a:avLst/>
            </a:prstGeom>
            <a:effectLst>
              <a:outerShdw blurRad="50800" dist="38100" dir="5400000" algn="ctr" rotWithShape="0">
                <a:srgbClr val="000000">
                  <a:alpha val="95000"/>
                </a:srgbClr>
              </a:outerShdw>
            </a:effectLst>
          </p:spPr>
        </p:pic>
        <p:cxnSp>
          <p:nvCxnSpPr>
            <p:cNvPr id="11" name="Straight Connector 10"/>
            <p:cNvCxnSpPr>
              <a:cxnSpLocks noChangeAspect="1"/>
            </p:cNvCxnSpPr>
            <p:nvPr/>
          </p:nvCxnSpPr>
          <p:spPr>
            <a:xfrm rot="20940000" flipV="1">
              <a:off x="7732867" y="2901966"/>
              <a:ext cx="2617170" cy="137160"/>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rot="21360000">
              <a:off x="9940300" y="2716361"/>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3" name="Straight Connector 12"/>
            <p:cNvCxnSpPr/>
            <p:nvPr/>
          </p:nvCxnSpPr>
          <p:spPr>
            <a:xfrm>
              <a:off x="10286824" y="1702213"/>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291996" y="2223849"/>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0268206" y="2718923"/>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reeform: Shape 15"/>
            <p:cNvSpPr/>
            <p:nvPr/>
          </p:nvSpPr>
          <p:spPr>
            <a:xfrm>
              <a:off x="1725987" y="1862538"/>
              <a:ext cx="7842250" cy="2012950"/>
            </a:xfrm>
            <a:custGeom>
              <a:avLst/>
              <a:gdLst>
                <a:gd name="connsiteX0" fmla="*/ 7842250 w 7842250"/>
                <a:gd name="connsiteY0" fmla="*/ 2012950 h 2012950"/>
                <a:gd name="connsiteX1" fmla="*/ 6350 w 7842250"/>
                <a:gd name="connsiteY1" fmla="*/ 520700 h 2012950"/>
                <a:gd name="connsiteX2" fmla="*/ 0 w 7842250"/>
                <a:gd name="connsiteY2" fmla="*/ 0 h 2012950"/>
                <a:gd name="connsiteX3" fmla="*/ 7842250 w 7842250"/>
                <a:gd name="connsiteY3" fmla="*/ 2012950 h 2012950"/>
              </a:gdLst>
              <a:ahLst/>
              <a:cxnLst>
                <a:cxn ang="0">
                  <a:pos x="connsiteX0" y="connsiteY0"/>
                </a:cxn>
                <a:cxn ang="0">
                  <a:pos x="connsiteX1" y="connsiteY1"/>
                </a:cxn>
                <a:cxn ang="0">
                  <a:pos x="connsiteX2" y="connsiteY2"/>
                </a:cxn>
                <a:cxn ang="0">
                  <a:pos x="connsiteX3" y="connsiteY3"/>
                </a:cxn>
              </a:cxnLst>
              <a:rect l="l" t="t" r="r" b="b"/>
              <a:pathLst>
                <a:path w="7842250" h="2012950">
                  <a:moveTo>
                    <a:pt x="7842250" y="2012950"/>
                  </a:moveTo>
                  <a:lnTo>
                    <a:pt x="6350" y="520700"/>
                  </a:lnTo>
                  <a:cubicBezTo>
                    <a:pt x="4233" y="347133"/>
                    <a:pt x="2117" y="173567"/>
                    <a:pt x="0" y="0"/>
                  </a:cubicBezTo>
                  <a:lnTo>
                    <a:pt x="7842250" y="2012950"/>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17" name="dof_ext2"/>
            <p:cNvCxnSpPr/>
            <p:nvPr/>
          </p:nvCxnSpPr>
          <p:spPr>
            <a:xfrm>
              <a:off x="1736462" y="2386077"/>
              <a:ext cx="8472419" cy="1619586"/>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dof_ext1"/>
            <p:cNvCxnSpPr/>
            <p:nvPr/>
          </p:nvCxnSpPr>
          <p:spPr>
            <a:xfrm>
              <a:off x="1736462" y="1869810"/>
              <a:ext cx="8594339" cy="2187143"/>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Posf"/>
            <p:cNvCxnSpPr/>
            <p:nvPr/>
          </p:nvCxnSpPr>
          <p:spPr>
            <a:xfrm>
              <a:off x="1737778" y="2131719"/>
              <a:ext cx="8582560" cy="191302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4202039" y="1670018"/>
              <a:ext cx="1138953" cy="1138952"/>
            </a:xfrm>
            <a:prstGeom prst="arc">
              <a:avLst>
                <a:gd name="adj1" fmla="val 8162486"/>
                <a:gd name="adj2" fmla="val 11693245"/>
              </a:avLst>
            </a:prstGeom>
            <a:ln w="9525">
              <a:solidFill>
                <a:schemeClr val="tx1">
                  <a:lumMod val="65000"/>
                  <a:lumOff val="3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flipH="1">
              <a:off x="4732684" y="2001484"/>
              <a:ext cx="1791797" cy="2256539"/>
            </a:xfrm>
            <a:prstGeom prst="arc">
              <a:avLst>
                <a:gd name="adj1" fmla="val 20437038"/>
                <a:gd name="adj2" fmla="val 2790707"/>
              </a:avLst>
            </a:prstGeom>
            <a:ln w="9525">
              <a:solidFill>
                <a:schemeClr val="tx1">
                  <a:lumMod val="65000"/>
                  <a:lumOff val="3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Dof arc"/>
            <p:cNvGrpSpPr/>
            <p:nvPr/>
          </p:nvGrpSpPr>
          <p:grpSpPr>
            <a:xfrm>
              <a:off x="4268753" y="2004346"/>
              <a:ext cx="2093551" cy="2263517"/>
              <a:chOff x="4212816" y="2370658"/>
              <a:chExt cx="2093551" cy="2263517"/>
            </a:xfrm>
          </p:grpSpPr>
          <p:sp>
            <p:nvSpPr>
              <p:cNvPr id="24" name="Arc 53 _ dof"/>
              <p:cNvSpPr/>
              <p:nvPr/>
            </p:nvSpPr>
            <p:spPr>
              <a:xfrm rot="1012374">
                <a:off x="4267609" y="2370658"/>
                <a:ext cx="2038758" cy="2263517"/>
              </a:xfrm>
              <a:prstGeom prst="arc">
                <a:avLst>
                  <a:gd name="adj1" fmla="val 10645685"/>
                  <a:gd name="adj2" fmla="val 11800624"/>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5" name="Straight Connector 24"/>
              <p:cNvCxnSpPr>
                <a:cxnSpLocks/>
              </p:cNvCxnSpPr>
              <p:nvPr/>
            </p:nvCxnSpPr>
            <p:spPr>
              <a:xfrm rot="6360000">
                <a:off x="4434606" y="2851608"/>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rot="6060000">
                <a:off x="4300335" y="3167633"/>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Arc 22"/>
            <p:cNvSpPr/>
            <p:nvPr/>
          </p:nvSpPr>
          <p:spPr>
            <a:xfrm>
              <a:off x="9312653" y="2041344"/>
              <a:ext cx="1138953" cy="1138952"/>
            </a:xfrm>
            <a:prstGeom prst="arc">
              <a:avLst>
                <a:gd name="adj1" fmla="val 16459473"/>
                <a:gd name="adj2" fmla="val 18802953"/>
              </a:avLst>
            </a:prstGeom>
            <a:ln w="9525">
              <a:solidFill>
                <a:schemeClr val="tx1">
                  <a:lumMod val="65000"/>
                  <a:lumOff val="3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82167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3073400"/>
            <a:ext cx="11734816" cy="369332"/>
          </a:xfrm>
          <a:prstGeom prst="rect">
            <a:avLst/>
          </a:prstGeom>
          <a:noFill/>
        </p:spPr>
        <p:txBody>
          <a:bodyPr wrap="none" rtlCol="0">
            <a:spAutoFit/>
          </a:bodyPr>
          <a:lstStyle/>
          <a:p>
            <a:r>
              <a:rPr lang="en-US"/>
              <a:t>C:\GIT_REPOSITORIES\phd-artifacts\chapters\chapter05_extending_imaging_volume\images\focus_stacking_schematic.ppt</a:t>
            </a:r>
          </a:p>
        </p:txBody>
      </p:sp>
    </p:spTree>
    <p:extLst>
      <p:ext uri="{BB962C8B-B14F-4D97-AF65-F5344CB8AC3E}">
        <p14:creationId xmlns:p14="http://schemas.microsoft.com/office/powerpoint/2010/main" val="412272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23550" y="4564262"/>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466634" cy="2143757"/>
            <a:chOff x="1493618" y="4842570"/>
            <a:chExt cx="1494658"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54164" y="4842570"/>
              <a:ext cx="434112" cy="1299012"/>
            </a:xfrm>
            <a:prstGeom prst="rect">
              <a:avLst/>
            </a:prstGeom>
          </p:spPr>
        </p:pic>
      </p:grpSp>
      <p:cxnSp>
        <p:nvCxnSpPr>
          <p:cNvPr id="39" name="Straight Connector 38"/>
          <p:cNvCxnSpPr/>
          <p:nvPr/>
        </p:nvCxnSpPr>
        <p:spPr>
          <a:xfrm flipH="1">
            <a:off x="9424362" y="3037045"/>
            <a:ext cx="823803" cy="241697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0000">
            <a:off x="10221087" y="2631496"/>
            <a:ext cx="0" cy="1043769"/>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01302" y="1984361"/>
            <a:ext cx="1297769" cy="361463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3423" y="1928827"/>
            <a:ext cx="1296669" cy="353747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70476" y="2281314"/>
            <a:ext cx="1165250" cy="3216427"/>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8075326" y="1984361"/>
            <a:ext cx="1248797" cy="3646074"/>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367466" y="3037045"/>
            <a:ext cx="786384" cy="2258994"/>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481042" y="3037045"/>
            <a:ext cx="876687" cy="2558885"/>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00000">
            <a:off x="8015755" y="2781465"/>
            <a:ext cx="1156911" cy="83615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580000" flipV="1">
            <a:off x="6729504" y="3266755"/>
            <a:ext cx="2966126" cy="155448"/>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000000">
            <a:off x="8817030" y="3077345"/>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Freeform: Shape 49"/>
          <p:cNvSpPr/>
          <p:nvPr/>
        </p:nvSpPr>
        <p:spPr>
          <a:xfrm>
            <a:off x="1668271" y="1832438"/>
            <a:ext cx="6712059" cy="2939470"/>
          </a:xfrm>
          <a:custGeom>
            <a:avLst/>
            <a:gdLst>
              <a:gd name="connsiteX0" fmla="*/ 4067175 w 4067175"/>
              <a:gd name="connsiteY0" fmla="*/ 1781175 h 1781175"/>
              <a:gd name="connsiteX1" fmla="*/ 0 w 4067175"/>
              <a:gd name="connsiteY1" fmla="*/ 609600 h 1781175"/>
              <a:gd name="connsiteX2" fmla="*/ 3175 w 4067175"/>
              <a:gd name="connsiteY2" fmla="*/ 0 h 1781175"/>
              <a:gd name="connsiteX3" fmla="*/ 473075 w 4067175"/>
              <a:gd name="connsiteY3" fmla="*/ 3175 h 1781175"/>
              <a:gd name="connsiteX4" fmla="*/ 4067175 w 4067175"/>
              <a:gd name="connsiteY4" fmla="*/ 1781175 h 178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175" h="1781175">
                <a:moveTo>
                  <a:pt x="4067175" y="1781175"/>
                </a:moveTo>
                <a:lnTo>
                  <a:pt x="0" y="609600"/>
                </a:lnTo>
                <a:cubicBezTo>
                  <a:pt x="1058" y="406400"/>
                  <a:pt x="2117" y="203200"/>
                  <a:pt x="3175" y="0"/>
                </a:cubicBezTo>
                <a:lnTo>
                  <a:pt x="473075" y="3175"/>
                </a:lnTo>
                <a:lnTo>
                  <a:pt x="4067175" y="1781175"/>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Arc 50"/>
          <p:cNvSpPr/>
          <p:nvPr/>
        </p:nvSpPr>
        <p:spPr>
          <a:xfrm>
            <a:off x="5673617" y="3769867"/>
            <a:ext cx="1138953" cy="1138952"/>
          </a:xfrm>
          <a:prstGeom prst="arc">
            <a:avLst>
              <a:gd name="adj1" fmla="val 20771053"/>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p:cNvSpPr/>
          <p:nvPr/>
        </p:nvSpPr>
        <p:spPr>
          <a:xfrm rot="21000000">
            <a:off x="10205943" y="3083694"/>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rot="20343965">
            <a:off x="6562656" y="3389097"/>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4" name="Arc 53"/>
          <p:cNvSpPr/>
          <p:nvPr/>
        </p:nvSpPr>
        <p:spPr>
          <a:xfrm>
            <a:off x="5243869" y="2974933"/>
            <a:ext cx="1898675" cy="1898673"/>
          </a:xfrm>
          <a:prstGeom prst="arc">
            <a:avLst>
              <a:gd name="adj1" fmla="val 10993417"/>
              <a:gd name="adj2" fmla="val 13149602"/>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p:cNvSpPr txBox="1"/>
          <p:nvPr/>
        </p:nvSpPr>
        <p:spPr>
          <a:xfrm>
            <a:off x="5345116" y="2498031"/>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6" name="Arc 55"/>
          <p:cNvSpPr/>
          <p:nvPr/>
        </p:nvSpPr>
        <p:spPr>
          <a:xfrm>
            <a:off x="5179811" y="2579990"/>
            <a:ext cx="1138953" cy="1138952"/>
          </a:xfrm>
          <a:prstGeom prst="arc">
            <a:avLst>
              <a:gd name="adj1" fmla="val 8519488"/>
              <a:gd name="adj2" fmla="val 13986768"/>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9275249" y="2248029"/>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8" name="Arc 57"/>
          <p:cNvSpPr/>
          <p:nvPr/>
        </p:nvSpPr>
        <p:spPr>
          <a:xfrm>
            <a:off x="9390074" y="2455282"/>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9" name="Group 58"/>
          <p:cNvGrpSpPr>
            <a:grpSpLocks noChangeAspect="1"/>
          </p:cNvGrpSpPr>
          <p:nvPr/>
        </p:nvGrpSpPr>
        <p:grpSpPr>
          <a:xfrm rot="20460000">
            <a:off x="7423359" y="2260879"/>
            <a:ext cx="1647854" cy="381025"/>
            <a:chOff x="3877518" y="2223274"/>
            <a:chExt cx="998518" cy="230882"/>
          </a:xfrm>
        </p:grpSpPr>
        <mc:AlternateContent xmlns:mc="http://schemas.openxmlformats.org/markup-compatibility/2006" xmlns:a14="http://schemas.microsoft.com/office/drawing/2010/main">
          <mc:Choice Requires="a14">
            <p:sp>
              <p:nvSpPr>
                <p:cNvPr id="64" name="TextBox 63"/>
                <p:cNvSpPr txBox="1"/>
                <p:nvPr/>
              </p:nvSpPr>
              <p:spPr>
                <a:xfrm>
                  <a:off x="4555732" y="2223274"/>
                  <a:ext cx="320304" cy="223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555732" y="2223274"/>
                  <a:ext cx="320304" cy="2237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354464" y="2225580"/>
                  <a:ext cx="320304" cy="228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354464" y="2225580"/>
                  <a:ext cx="320304" cy="228576"/>
                </a:xfrm>
                <a:prstGeom prst="rect">
                  <a:avLst/>
                </a:prstGeom>
                <a:blipFill>
                  <a:blip r:embed="rId7"/>
                  <a:stretch>
                    <a:fillRect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877518" y="2225755"/>
                  <a:ext cx="320304" cy="223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877518" y="2225755"/>
                  <a:ext cx="320304" cy="223796"/>
                </a:xfrm>
                <a:prstGeom prst="rect">
                  <a:avLst/>
                </a:prstGeom>
                <a:blipFill>
                  <a:blip r:embed="rId8"/>
                  <a:stretch>
                    <a:fillRect/>
                  </a:stretch>
                </a:blipFill>
              </p:spPr>
              <p:txBody>
                <a:bodyPr/>
                <a:lstStyle/>
                <a:p>
                  <a:r>
                    <a:rPr lang="en-US">
                      <a:noFill/>
                    </a:rPr>
                    <a:t> </a:t>
                  </a:r>
                </a:p>
              </p:txBody>
            </p:sp>
          </mc:Fallback>
        </mc:AlternateContent>
      </p:grpSp>
      <p:cxnSp>
        <p:nvCxnSpPr>
          <p:cNvPr id="61" name="Straight Connector 60"/>
          <p:cNvCxnSpPr/>
          <p:nvPr/>
        </p:nvCxnSpPr>
        <p:spPr>
          <a:xfrm>
            <a:off x="1712364" y="2159435"/>
            <a:ext cx="8085306" cy="3162642"/>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87178" y="2832869"/>
            <a:ext cx="8101844" cy="2341295"/>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55400" y="1847279"/>
            <a:ext cx="7349056" cy="3611569"/>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4592" y="167635"/>
            <a:ext cx="6712735" cy="492443"/>
          </a:xfrm>
          <a:prstGeom prst="rect">
            <a:avLst/>
          </a:prstGeom>
          <a:noFill/>
        </p:spPr>
        <p:txBody>
          <a:bodyPr wrap="none" rtlCol="0">
            <a:spAutoFit/>
          </a:bodyPr>
          <a:lstStyle/>
          <a:p>
            <a:r>
              <a:rPr lang="en-US" sz="2600" b="1">
                <a:solidFill>
                  <a:srgbClr val="FF3F7A"/>
                </a:solidFill>
                <a:latin typeface="Euclid" panose="02020503060505020303" pitchFamily="18" charset="0"/>
              </a:rPr>
              <a:t>Depth of field (DOF) in Scheimpflug camera</a:t>
            </a:r>
            <a:endParaRPr lang="en-US" sz="2600" b="1" dirty="0">
              <a:solidFill>
                <a:srgbClr val="FF3F7A"/>
              </a:solidFill>
              <a:latin typeface="Euclid" panose="02020503060505020303" pitchFamily="18" charset="0"/>
            </a:endParaRPr>
          </a:p>
        </p:txBody>
      </p:sp>
      <p:sp>
        <p:nvSpPr>
          <p:cNvPr id="76" name="TextBox 75"/>
          <p:cNvSpPr txBox="1"/>
          <p:nvPr/>
        </p:nvSpPr>
        <p:spPr>
          <a:xfrm>
            <a:off x="6723270" y="5021131"/>
            <a:ext cx="1268218" cy="369332"/>
          </a:xfrm>
          <a:prstGeom prst="rect">
            <a:avLst/>
          </a:prstGeom>
          <a:noFill/>
        </p:spPr>
        <p:txBody>
          <a:bodyPr wrap="square" rtlCol="0">
            <a:spAutoFit/>
          </a:bodyPr>
          <a:lstStyle/>
          <a:p>
            <a:pPr algn="r"/>
            <a:r>
              <a:rPr lang="en-US">
                <a:solidFill>
                  <a:schemeClr val="tx1">
                    <a:lumMod val="75000"/>
                    <a:lumOff val="25000"/>
                  </a:schemeClr>
                </a:solidFill>
                <a:latin typeface="Times New Roman" panose="02020603050405020304" pitchFamily="18" charset="0"/>
                <a:cs typeface="Times New Roman" panose="02020603050405020304" pitchFamily="18" charset="0"/>
              </a:rPr>
              <a:t>Hinge line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7" name="Arc 76"/>
          <p:cNvSpPr/>
          <p:nvPr/>
        </p:nvSpPr>
        <p:spPr>
          <a:xfrm>
            <a:off x="7237551" y="4117102"/>
            <a:ext cx="1138953" cy="1138952"/>
          </a:xfrm>
          <a:prstGeom prst="arc">
            <a:avLst>
              <a:gd name="adj1" fmla="val 632712"/>
              <a:gd name="adj2" fmla="val 449710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8047142" y="6551547"/>
            <a:ext cx="4157741" cy="307777"/>
          </a:xfrm>
          <a:prstGeom prst="rect">
            <a:avLst/>
          </a:prstGeom>
          <a:noFill/>
        </p:spPr>
        <p:txBody>
          <a:bodyPr wrap="none" rtlCol="0">
            <a:spAutoFit/>
          </a:bodyPr>
          <a:lstStyle/>
          <a:p>
            <a:r>
              <a:rPr lang="en-US" sz="1400">
                <a:solidFill>
                  <a:schemeClr val="tx1">
                    <a:lumMod val="75000"/>
                    <a:lumOff val="25000"/>
                  </a:schemeClr>
                </a:solidFill>
                <a:latin typeface="Times New Roman" panose="02020603050405020304" pitchFamily="18" charset="0"/>
                <a:cs typeface="Times New Roman" panose="02020603050405020304" pitchFamily="18" charset="0"/>
              </a:rPr>
              <a:t>[Merklinger, H. M. (1996). Focusing the view camera.]</a:t>
            </a:r>
          </a:p>
        </p:txBody>
      </p:sp>
    </p:spTree>
    <p:extLst>
      <p:ext uri="{BB962C8B-B14F-4D97-AF65-F5344CB8AC3E}">
        <p14:creationId xmlns:p14="http://schemas.microsoft.com/office/powerpoint/2010/main" val="91639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898</TotalTime>
  <Words>330</Words>
  <Application>Microsoft Office PowerPoint</Application>
  <PresentationFormat>Widescreen</PresentationFormat>
  <Paragraphs>45</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Euclid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31</cp:revision>
  <dcterms:created xsi:type="dcterms:W3CDTF">2016-11-19T07:03:47Z</dcterms:created>
  <dcterms:modified xsi:type="dcterms:W3CDTF">2016-11-25T04:33:54Z</dcterms:modified>
</cp:coreProperties>
</file>