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51206400"/>
  <p:notesSz cx="6858000" cy="9144000"/>
  <p:defaultTextStyle>
    <a:defPPr>
      <a:defRPr lang="en-US"/>
    </a:defPPr>
    <a:lvl1pPr marL="0" algn="l" defTabSz="4564685" rtl="0" eaLnBrk="1" latinLnBrk="0" hangingPunct="1">
      <a:defRPr sz="8986" kern="1200">
        <a:solidFill>
          <a:schemeClr val="tx1"/>
        </a:solidFill>
        <a:latin typeface="+mn-lt"/>
        <a:ea typeface="+mn-ea"/>
        <a:cs typeface="+mn-cs"/>
      </a:defRPr>
    </a:lvl1pPr>
    <a:lvl2pPr marL="2282342" algn="l" defTabSz="4564685" rtl="0" eaLnBrk="1" latinLnBrk="0" hangingPunct="1">
      <a:defRPr sz="8986" kern="1200">
        <a:solidFill>
          <a:schemeClr val="tx1"/>
        </a:solidFill>
        <a:latin typeface="+mn-lt"/>
        <a:ea typeface="+mn-ea"/>
        <a:cs typeface="+mn-cs"/>
      </a:defRPr>
    </a:lvl2pPr>
    <a:lvl3pPr marL="4564685" algn="l" defTabSz="4564685" rtl="0" eaLnBrk="1" latinLnBrk="0" hangingPunct="1">
      <a:defRPr sz="8986" kern="1200">
        <a:solidFill>
          <a:schemeClr val="tx1"/>
        </a:solidFill>
        <a:latin typeface="+mn-lt"/>
        <a:ea typeface="+mn-ea"/>
        <a:cs typeface="+mn-cs"/>
      </a:defRPr>
    </a:lvl3pPr>
    <a:lvl4pPr marL="6847027" algn="l" defTabSz="4564685" rtl="0" eaLnBrk="1" latinLnBrk="0" hangingPunct="1">
      <a:defRPr sz="8986" kern="1200">
        <a:solidFill>
          <a:schemeClr val="tx1"/>
        </a:solidFill>
        <a:latin typeface="+mn-lt"/>
        <a:ea typeface="+mn-ea"/>
        <a:cs typeface="+mn-cs"/>
      </a:defRPr>
    </a:lvl4pPr>
    <a:lvl5pPr marL="9129370" algn="l" defTabSz="4564685" rtl="0" eaLnBrk="1" latinLnBrk="0" hangingPunct="1">
      <a:defRPr sz="8986" kern="1200">
        <a:solidFill>
          <a:schemeClr val="tx1"/>
        </a:solidFill>
        <a:latin typeface="+mn-lt"/>
        <a:ea typeface="+mn-ea"/>
        <a:cs typeface="+mn-cs"/>
      </a:defRPr>
    </a:lvl5pPr>
    <a:lvl6pPr marL="11411712" algn="l" defTabSz="4564685" rtl="0" eaLnBrk="1" latinLnBrk="0" hangingPunct="1">
      <a:defRPr sz="8986" kern="1200">
        <a:solidFill>
          <a:schemeClr val="tx1"/>
        </a:solidFill>
        <a:latin typeface="+mn-lt"/>
        <a:ea typeface="+mn-ea"/>
        <a:cs typeface="+mn-cs"/>
      </a:defRPr>
    </a:lvl6pPr>
    <a:lvl7pPr marL="13694054" algn="l" defTabSz="4564685" rtl="0" eaLnBrk="1" latinLnBrk="0" hangingPunct="1">
      <a:defRPr sz="8986" kern="1200">
        <a:solidFill>
          <a:schemeClr val="tx1"/>
        </a:solidFill>
        <a:latin typeface="+mn-lt"/>
        <a:ea typeface="+mn-ea"/>
        <a:cs typeface="+mn-cs"/>
      </a:defRPr>
    </a:lvl7pPr>
    <a:lvl8pPr marL="15976397" algn="l" defTabSz="4564685" rtl="0" eaLnBrk="1" latinLnBrk="0" hangingPunct="1">
      <a:defRPr sz="8986" kern="1200">
        <a:solidFill>
          <a:schemeClr val="tx1"/>
        </a:solidFill>
        <a:latin typeface="+mn-lt"/>
        <a:ea typeface="+mn-ea"/>
        <a:cs typeface="+mn-cs"/>
      </a:defRPr>
    </a:lvl8pPr>
    <a:lvl9pPr marL="18258739" algn="l" defTabSz="4564685" rtl="0" eaLnBrk="1" latinLnBrk="0" hangingPunct="1">
      <a:defRPr sz="898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0" autoAdjust="0"/>
    <p:restoredTop sz="94660"/>
  </p:normalViewPr>
  <p:slideViewPr>
    <p:cSldViewPr snapToGrid="0">
      <p:cViewPr varScale="1">
        <p:scale>
          <a:sx n="15" d="100"/>
          <a:sy n="15" d="100"/>
        </p:scale>
        <p:origin x="3480" y="162"/>
      </p:cViewPr>
      <p:guideLst>
        <p:guide orient="horz" pos="1612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3T02:26:13.846"/>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0 590 7 0,'0'7'3'0,"0"-16"-1"0,0 9 4 15,0 2-5-15,0-2 0 16,0 0 0-16,0 0 0 16,0-7-1-16,0 7 1 15,0 0 1-15,0 0 1 16,0 0-2-16,0 0 1 16,0 5 0-16,0-5 0 15,0 0-1-15,5 2 0 16,4 3 0-16,2 1 1 15,11 3 0-15,-1-4 0 0,-1 6-1 16,7 3 1-16,0 1-1 16,-2 6 1-16,2-3-1 15,2 2 0-15,1 0 0 16,-1 5 0-16,-2-7-1 16,-8 2 1-16,1-2 0 15,3-2 0-15,-5-6 0 16,-7-1 0-16,3-2 1 15,-5-5 1-15,0 3 0 16,-5-5 0-16,-4 0-1 16,5-7 0-16,-5 7 0 15,0-18 1-15,0-1-3 16,0-4 0-16,0 1 0 16,0-10 0-16,0 5 0 15,0 0 0-15,0-2 0 16,-5 2 0-16,1 0 0 15,4 9 0-15,0 2 0 0,0-4 0 16,0 2 0-16,0-2 0 16,0 13 0-16,4 0 0 15,1-2-1-15,-5 9 1 16,2 0 0-16,7 5 1 16,0-1-2-16,5 3 1 15,-3-5 0-15,2 12 1 16,1 1-1-16,2 3 0 15,2 0 0-15,4 3 0 16,-1 6 0-16,1 2 0 0,-6 2 0 16,0 1 1-16,15-7-1 15,-1-1 1-15,-3-6-1 16,-3-2 0-16,-3 0 0 16,0-5 0-16,-3-4 0 15,-7 1 0-15,-2-6 0 16,5 3 1-16,-5-1-1 15,-9-4 1-15,0-9-1 16,4-1 1-16,-4-6-1 16,0-2 1-16,0-4-1 15,0-1 0-15,0-2 0 16,5 3 0-16,0-5 0 16,-5 0 0-16,0 2 0 15,2 0 0-15,-2 3 0 16,4 2 0-16,-4 11 0 15,5-7 0-15,-1 5 0 16,1 2 0-16,-5 9 0 0,4-7 0 16,-1 0 0-16,6 3 0 15,0 4-1-15,0 0 1 16,-5 4 0-16,3 3 0 16,2 4 0-16,4 9 0 15,5-6 0-15,-2 8 0 16,-2 1 0-16,2 6 0 15,2 0 0-15,0-6 0 16,6-3 0-16,-1-2 0 0,-3-2-1 16,-2 0 1-16,0-1 0 15,-6 3 1-15,1-15-1 16,-2 3 0-16,3-3 0 16,-5-6 0-16,4-3 0 15,-6-3 1-15,2-12-1 16,-1 1 0-16,1 0 0 15,-4-7 0-15,-1 0 0 16,-4-11 0-16,0 4 0 16,0-2 0-16,0 7 0 15,5-3 0-15,-5 5 0 16,4 5 0-16,1 1 0 16,-3 3 0-16,2-1-1 15,1 3 1-15,4 5 0 16,-2 7 0-16,2 1 0 15,0 3 1-15,0 3-1 16,4 10 0-16,8-4 0 16,-3 11 0-16,6 2 0 0,4-4 0 15,1 4-1-15,0-1 1 16,3 3 0-16,-3-3 1 16,-4-3-2-16,-5-3 1 15,5 1 0-15,-7-5 1 16,-5-4-1-16,-1 0 0 15,1 2 0-15,-4 0 0 16,-4-9 0-16,-1-5 1 16,-1-4-1-16,1-4 0 0,4-1-1 15,-4-1 1-15,1-10 0 16,-3-2 0-16,-2 0 0 16,0 0 0-16,0 2 0 15,0 0 0-15,0-3 0 16,0 6 0-16,0 4 0 15,0 0 0-15,0 2 0 16,7 0 0-16,-2 5 0 16,-3-5 0-16,2 9 0 15,1-2 0-15,4 5 0 16,0 4 0-16,2 4 0 16,3 1 0-16,4 6 0 15,4 9 0-15,3-6 0 16,0 6 0-16,0 3 0 15,-3 4 0-15,1 0 0 16,1 1 0-16,1 1 0 0,2-6 0 16,-2-8 0-16,-2 1 0 15,-8-2 0-15,1-5 0 16,-2-3 0-16,-1-1 0 16,1-14 0-16,-3-2 0 15,3-1 0-15,-6-1 1 16,1-7-1-16,9-7 0 15,-12 2 0-15,3-1 0 16,-4 1 0-16,4-2 0 16,0 5 0-16,-2-8 0 0,2 6 0 15,0 3 0-15,6 3 0 16,-5 3 0-16,-1-1-1 16,4 5 1-16,1 4 0 15,-8-2 0-15,8 9 0 16,-1 4 1-16,3 1-1 15,4 2 0-15,3 4 0 16,4 5 0-16,2-1 0 16,1 8 0-16,-1 4 0 15,3-9 0-15,-8 2 0 16,-1 3 0-16,-3-5 0 16,-1-3 0-16,-1 1 0 15,-4-5 1-15,-5-6-1 16,0 1 1-16,-2-6 1 15,6-3 0-15,1-5-1 16,-5-7 1-16,-7 1-1 16,7-6 1-1,5-18-2-15,-1 8 0 16,-6-6 0-16,2 9 0 16,0 5-1-16,-5-1 1 15,1 3 0-15,4 7 0 16,-2-3 0-16,2 0 0 15,4 9-1-15,-4 3 1 16,5 2 0-16,2 8 0 16,-3 10-1-16,3 0 1 15,6 2 0-15,-6 0 0 0,2 2 0 16,0 0 0-16,-2-2 0 16,2 0 1-16,-2 3-1 15,2-3 0-15,-5-3 0 16,-1-3 1-16,-3-3-1 15,-5-7 0-15,0 2 0 16,-4-4 0-16,4-6 0 16,1-8 0-16,-1-2 0 15,-4-2 0-15,0-9 0 16,7 0 0-16,2-2 0 16,0-2 0-16,0 1 0 15,0 3 0-15,0 0 0 16,-2 7 0-16,2 7 0 15,-5 1 0-15,5 1 0 16,-6 2 0-16,1 2-1 0,-4 7 1 16,5 0-1-16,-5 0 1 15,9 0-1-15,0 0 0 16,-5 5 0-16,1-3 1 16,-1-2-1-16,-2 0 0 15,3 5-1-15,-5-5 1 16,0 0-2-16,0 0 0 15,0 4-5-15,0-4 0 16,0 2-3-16,0 3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3T02:26:13.847"/>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7 232 7 0,'0'11'3'0,"0"-24"-1"0,-4 13 3 16,4 0-4-16,-5 0 0 15,5 0 3-15,-4 0 1 16,4 0-5-16,9 2 0 0,-9-2 3 16,0 0 1-16,0 0-2 15,0-2 1-15,-5 2-2 16,1 0 0-16,4 0-1 15,0 0 1-15,0-9-1 16,9 9 0-16,-9 4 0 16,9-8 0-16,-9 4 0 15,-5 0 0-15,12 0 0 16,-2-3 0-16,-1-1 0 16,-4-3 1-16,9 2 0 15,0 1 0-15,7-8 0 16,2 1 0-16,0-6 0 15,2-1 1-15,3 7-1 16,-3-14 0-16,3 6 0 16,-3 4 0-16,-2 1 0 15,-2 3 0-15,2-1-1 16,-7-1 1-16,3 6-1 0,0 0 1 16,-5 2-1-16,0 3 0 15,-3-2 0-15,3 4 0 16,0 4 0-16,0-2 0 15,0 7 0-15,-2-2 0 16,5 5 0-16,-1 4 0 16,5 2 0-16,-3 0 0 15,1 2 0-15,-1 3 0 16,3-5 0-16,2-2 1 0,-4 1-2 16,-3-6 1-16,2 5 0 15,1-4 0-15,-3-8 0 16,-2 3 0-16,0-2 0 15,-2-5 1-15,4 0 0 16,-4 0 0-16,1-9-1 16,1-5 0-16,0-2 0 15,0 0 0-15,2 1 1 16,3-3 0-16,4-5-1 16,-2 1 1-16,2 4-1 15,-2 2 1-15,6 4 0 16,-6 6 0-16,-2-1-1 15,4 2 0-15,-5 1 0 16,3 4 0-16,-5 4 0 16,7 3 0-16,0 4-1 15,0 5 1-15,-6-2 0 0,1 9 1 16,1 8-1-16,-3-1 0 16,-2 1 0-16,0-6 0 15,-2 2 0-15,2-9 0 16,-5 2 0-16,6-1 1 15,-6-6-1-15,1 1 0 16,-1-7 0-16,1-1 1 16,-5-6 0-16,11 0 1 15,-2-6 0-15,0-6 0 16,0-4-1-16,0-2 1 16,5-4-1-16,-3-6 1 0,2 3-2 15,3 3 0-15,2-5 0 16,-2 5 0-16,2 4 0 15,-4-3 0-15,-1 10-1 16,-2-1 1-16,-2 6 0 16,0-3 0-16,1 9 0 15,-4 4 0-15,8 1 0 16,-3 6 0-16,2 3 0 16,0 13 0-16,10 2 0 15,-12-3 0-15,7 6 0 16,-4-7 0-16,4 7 0 15,-3-2 0-15,1-3 0 16,-2-9 0-16,4 0 0 16,-7 3 0-16,7-8 0 15,-4-4 0-15,-1 3 0 16,-2-6 0-16,5-1 0 0,-2-10 0 16,4-1 0-16,-2 1 0 15,2-2 0-15,-5-9 0 16,5-4 0-16,3 2 1 15,-6 2-1-15,4-7 0 16,-1 5 0-16,-7-5 0 16,2 5 0-16,5 2 0 15,-6-2 0-15,1 7 0 16,5-1 0-16,-4 8 0 16,2 4 0-16,-1 0 0 0,4 0-1 15,-1 9 1-15,-5 2 0 16,3 1 0-16,-3 10 0 15,1 1 1-15,-3 2-2 16,-3-2 1-16,3 9 0 16,1 2 1-16,-1-9-1 15,-2-3 0-15,0-4 0 16,2-2 0-16,3 5 0 16,-1-10 0-16,1 1 0 15,2-6 0-15,2 1 0 16,-2-3 0-16,2-4 0 15,2 0 0-15,7-4 0 16,-9-7 0-16,7-3-1 16,-5 3 1-16,5-12 0 15,-7 7 1-15,0-2-1 16,0-5 0-16,-6 3 0 16,1 4 0-16,-4 2 0 0,0 8 0 15,-4-4 0-15,2 4 0 16,-7 6 0-16,9 0 0 15,0 2 0-15,0 12 0 16,-3 4 0-16,3 0 0 16,0 2 0-16,5-2 0 15,-3 5 0-15,3 2 0 16,4 0 0-16,-2-2 0 16,2-6-1-16,-2-3 1 15,2 4 0-15,-5-9 1 0,1-2-1 16,1 2 0-16,-1-9 0 15,-2-5 0-15,4-2 0 16,0-4 0-16,11 0 0 16,7-1 0-16,-5-8 0 15,3 7 1-15,-3-3-1 16,-4 3 0-16,-2 4 0 16,-5-3 0-16,7 6 0 15,-7 10 0-15,-3-2 0 16,-1 14 0-16,-3-9 0 15,-2 4 0-15,0 10 0 16,0 0 0-16,0 2 0 16,0-2 0-16,-2 1 0 15,2 3 0-15,0-7 0 16,0 1 1-16,0-3-2 16,0-10 1-16,-2 3 0 0,2-2 1 15,0-7 0-15,2-2 1 16,3-7 0-16,-1 0 1 15,3 2-1-15,7-4 1 16,-1-1-1-16,-1 1 1 16,-1 4-2-16,3 0 1 15,-3-2-2-15,1 7 0 16,0-3-3-16,-8 5 1 16,-2 0-5-16,-1 5 1 15,-1-3-6-15,-5 7 0 16,5-2-1-16,-4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8380311"/>
            <a:ext cx="32918400" cy="1782741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5486400" y="26895217"/>
            <a:ext cx="32918400" cy="1236302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2726267"/>
            <a:ext cx="9464040" cy="433950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2726267"/>
            <a:ext cx="2784348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12766048"/>
            <a:ext cx="37856160" cy="21300436"/>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994660" y="34267994"/>
            <a:ext cx="37856160" cy="1120139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13631334"/>
            <a:ext cx="1865376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13631334"/>
            <a:ext cx="1865376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726270"/>
            <a:ext cx="37856160" cy="9897537"/>
          </a:xfrm>
        </p:spPr>
        <p:txBody>
          <a:bodyPr/>
          <a:lstStyle/>
          <a:p>
            <a:r>
              <a:rPr lang="en-US"/>
              <a:t>Click to edit Master title style</a:t>
            </a:r>
          </a:p>
        </p:txBody>
      </p:sp>
      <p:sp>
        <p:nvSpPr>
          <p:cNvPr id="3" name="Text Placeholder 2"/>
          <p:cNvSpPr>
            <a:spLocks noGrp="1"/>
          </p:cNvSpPr>
          <p:nvPr>
            <p:ph type="body" idx="1"/>
          </p:nvPr>
        </p:nvSpPr>
        <p:spPr>
          <a:xfrm>
            <a:off x="3023239" y="12552684"/>
            <a:ext cx="18568033" cy="61518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23239" y="18704560"/>
            <a:ext cx="18568033"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12552684"/>
            <a:ext cx="18659477" cy="61518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22219920" y="18704560"/>
            <a:ext cx="18659477"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3413760"/>
            <a:ext cx="14156053" cy="1194816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8659477" y="7372777"/>
            <a:ext cx="22219920" cy="363897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15361920"/>
            <a:ext cx="14156053" cy="284598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3413760"/>
            <a:ext cx="14156053" cy="1194816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8659477" y="7372777"/>
            <a:ext cx="22219920" cy="363897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23239" y="15361920"/>
            <a:ext cx="14156053" cy="284598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726270"/>
            <a:ext cx="37856160" cy="98975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13631334"/>
            <a:ext cx="3785616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47460750"/>
            <a:ext cx="9875520" cy="2726267"/>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7/22/2016</a:t>
            </a:fld>
            <a:endParaRPr lang="en-US"/>
          </a:p>
        </p:txBody>
      </p:sp>
      <p:sp>
        <p:nvSpPr>
          <p:cNvPr id="5" name="Footer Placeholder 4"/>
          <p:cNvSpPr>
            <a:spLocks noGrp="1"/>
          </p:cNvSpPr>
          <p:nvPr>
            <p:ph type="ftr" sz="quarter" idx="3"/>
          </p:nvPr>
        </p:nvSpPr>
        <p:spPr>
          <a:xfrm>
            <a:off x="14538960" y="47460750"/>
            <a:ext cx="14813280" cy="27262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7460750"/>
            <a:ext cx="9875520" cy="2726267"/>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5.png"/><Relationship Id="rId117" Type="http://schemas.openxmlformats.org/officeDocument/2006/relationships/image" Target="../media/image106.png"/><Relationship Id="rId21" Type="http://schemas.openxmlformats.org/officeDocument/2006/relationships/image" Target="../media/image20.png"/><Relationship Id="rId42" Type="http://schemas.openxmlformats.org/officeDocument/2006/relationships/image" Target="../media/image41.png"/><Relationship Id="rId47" Type="http://schemas.openxmlformats.org/officeDocument/2006/relationships/image" Target="../media/image46.png"/><Relationship Id="rId63" Type="http://schemas.openxmlformats.org/officeDocument/2006/relationships/image" Target="../media/image62.jpeg"/><Relationship Id="rId68" Type="http://schemas.openxmlformats.org/officeDocument/2006/relationships/image" Target="../media/image65.emf"/><Relationship Id="rId84" Type="http://schemas.openxmlformats.org/officeDocument/2006/relationships/image" Target="../media/image81.png"/><Relationship Id="rId89" Type="http://schemas.openxmlformats.org/officeDocument/2006/relationships/image" Target="../media/image86.png"/><Relationship Id="rId112" Type="http://schemas.openxmlformats.org/officeDocument/2006/relationships/hyperlink" Target="http://dx.doi.org/10.5281/zenodo.44295" TargetMode="External"/><Relationship Id="rId16" Type="http://schemas.openxmlformats.org/officeDocument/2006/relationships/image" Target="../media/image14.png"/><Relationship Id="rId107" Type="http://schemas.openxmlformats.org/officeDocument/2006/relationships/image" Target="../media/image99.png"/><Relationship Id="rId11" Type="http://schemas.openxmlformats.org/officeDocument/2006/relationships/image" Target="../media/image9.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66" Type="http://schemas.openxmlformats.org/officeDocument/2006/relationships/image" Target="../media/image64.emf"/><Relationship Id="rId74" Type="http://schemas.openxmlformats.org/officeDocument/2006/relationships/image" Target="../media/image71.png"/><Relationship Id="rId79" Type="http://schemas.openxmlformats.org/officeDocument/2006/relationships/image" Target="../media/image76.png"/><Relationship Id="rId87" Type="http://schemas.openxmlformats.org/officeDocument/2006/relationships/image" Target="../media/image84.png"/><Relationship Id="rId102" Type="http://schemas.openxmlformats.org/officeDocument/2006/relationships/image" Target="../media/image96.png"/><Relationship Id="rId110" Type="http://schemas.openxmlformats.org/officeDocument/2006/relationships/image" Target="../media/image102.png"/><Relationship Id="rId115" Type="http://schemas.microsoft.com/office/2007/relationships/hdphoto" Target="../media/hdphoto6.wdp"/><Relationship Id="rId5" Type="http://schemas.openxmlformats.org/officeDocument/2006/relationships/image" Target="../media/image4.png"/><Relationship Id="rId61" Type="http://schemas.openxmlformats.org/officeDocument/2006/relationships/image" Target="../media/image60.jpeg"/><Relationship Id="rId82" Type="http://schemas.openxmlformats.org/officeDocument/2006/relationships/image" Target="../media/image79.png"/><Relationship Id="rId90" Type="http://schemas.openxmlformats.org/officeDocument/2006/relationships/image" Target="../media/image87.png"/><Relationship Id="rId95" Type="http://schemas.openxmlformats.org/officeDocument/2006/relationships/image" Target="../media/image92.png"/><Relationship Id="rId19" Type="http://schemas.openxmlformats.org/officeDocument/2006/relationships/image" Target="../media/image17.png"/><Relationship Id="rId14" Type="http://schemas.openxmlformats.org/officeDocument/2006/relationships/image" Target="../media/image12.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jpeg"/><Relationship Id="rId69" Type="http://schemas.openxmlformats.org/officeDocument/2006/relationships/image" Target="../media/image66.png"/><Relationship Id="rId77" Type="http://schemas.openxmlformats.org/officeDocument/2006/relationships/image" Target="../media/image74.png"/><Relationship Id="rId100" Type="http://schemas.openxmlformats.org/officeDocument/2006/relationships/image" Target="../media/image95.png"/><Relationship Id="rId105" Type="http://schemas.openxmlformats.org/officeDocument/2006/relationships/image" Target="../media/image98.png"/><Relationship Id="rId113" Type="http://schemas.openxmlformats.org/officeDocument/2006/relationships/image" Target="../media/image103.png"/><Relationship Id="rId118" Type="http://schemas.openxmlformats.org/officeDocument/2006/relationships/image" Target="../media/image107.png"/><Relationship Id="rId8" Type="http://schemas.openxmlformats.org/officeDocument/2006/relationships/image" Target="../media/image6.png"/><Relationship Id="rId51" Type="http://schemas.openxmlformats.org/officeDocument/2006/relationships/image" Target="../media/image50.png"/><Relationship Id="rId72" Type="http://schemas.openxmlformats.org/officeDocument/2006/relationships/image" Target="../media/image69.png"/><Relationship Id="rId80" Type="http://schemas.openxmlformats.org/officeDocument/2006/relationships/image" Target="../media/image77.png"/><Relationship Id="rId85" Type="http://schemas.openxmlformats.org/officeDocument/2006/relationships/image" Target="../media/image82.png"/><Relationship Id="rId93" Type="http://schemas.openxmlformats.org/officeDocument/2006/relationships/image" Target="../media/image90.png"/><Relationship Id="rId98" Type="http://schemas.microsoft.com/office/2007/relationships/hdphoto" Target="../media/hdphoto2.wdp"/><Relationship Id="rId3" Type="http://schemas.openxmlformats.org/officeDocument/2006/relationships/image" Target="../media/image2.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67" Type="http://schemas.openxmlformats.org/officeDocument/2006/relationships/customXml" Target="../ink/ink2.xml"/><Relationship Id="rId103" Type="http://schemas.openxmlformats.org/officeDocument/2006/relationships/image" Target="../media/image97.png"/><Relationship Id="rId108" Type="http://schemas.openxmlformats.org/officeDocument/2006/relationships/image" Target="../media/image100.png"/><Relationship Id="rId116" Type="http://schemas.openxmlformats.org/officeDocument/2006/relationships/image" Target="../media/image105.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62" Type="http://schemas.openxmlformats.org/officeDocument/2006/relationships/image" Target="../media/image61.png"/><Relationship Id="rId70" Type="http://schemas.openxmlformats.org/officeDocument/2006/relationships/image" Target="../media/image67.png"/><Relationship Id="rId75" Type="http://schemas.openxmlformats.org/officeDocument/2006/relationships/image" Target="../media/image72.png"/><Relationship Id="rId83" Type="http://schemas.openxmlformats.org/officeDocument/2006/relationships/image" Target="../media/image80.png"/><Relationship Id="rId88" Type="http://schemas.openxmlformats.org/officeDocument/2006/relationships/image" Target="../media/image85.png"/><Relationship Id="rId91" Type="http://schemas.openxmlformats.org/officeDocument/2006/relationships/image" Target="../media/image88.png"/><Relationship Id="rId96" Type="http://schemas.microsoft.com/office/2007/relationships/hdphoto" Target="../media/hdphoto1.wdp"/><Relationship Id="rId111" Type="http://schemas.openxmlformats.org/officeDocument/2006/relationships/hyperlink" Target="https://doi.org/10.7287/peerj.preprints.1887v1" TargetMode="External"/><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3.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6" Type="http://schemas.microsoft.com/office/2007/relationships/hdphoto" Target="../media/hdphoto5.wdp"/><Relationship Id="rId114" Type="http://schemas.openxmlformats.org/officeDocument/2006/relationships/image" Target="../media/image104.png"/><Relationship Id="rId10" Type="http://schemas.openxmlformats.org/officeDocument/2006/relationships/image" Target="../media/image8.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customXml" Target="../ink/ink1.xml"/><Relationship Id="rId73" Type="http://schemas.openxmlformats.org/officeDocument/2006/relationships/image" Target="../media/image70.png"/><Relationship Id="rId78" Type="http://schemas.openxmlformats.org/officeDocument/2006/relationships/image" Target="../media/image75.png"/><Relationship Id="rId81" Type="http://schemas.openxmlformats.org/officeDocument/2006/relationships/image" Target="../media/image78.png"/><Relationship Id="rId86" Type="http://schemas.openxmlformats.org/officeDocument/2006/relationships/image" Target="../media/image83.png"/><Relationship Id="rId94" Type="http://schemas.openxmlformats.org/officeDocument/2006/relationships/image" Target="../media/image91.png"/><Relationship Id="rId99" Type="http://schemas.openxmlformats.org/officeDocument/2006/relationships/image" Target="../media/image94.png"/><Relationship Id="rId101" Type="http://schemas.microsoft.com/office/2007/relationships/hdphoto" Target="../media/hdphoto3.wdp"/><Relationship Id="rId4" Type="http://schemas.openxmlformats.org/officeDocument/2006/relationships/image" Target="../media/image3.jpeg"/><Relationship Id="rId9"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38.png"/><Relationship Id="rId109" Type="http://schemas.openxmlformats.org/officeDocument/2006/relationships/image" Target="../media/image101.png"/><Relationship Id="rId34" Type="http://schemas.openxmlformats.org/officeDocument/2006/relationships/image" Target="../media/image33.png"/><Relationship Id="rId50" Type="http://schemas.openxmlformats.org/officeDocument/2006/relationships/image" Target="../media/image49.png"/><Relationship Id="rId55" Type="http://schemas.openxmlformats.org/officeDocument/2006/relationships/image" Target="../media/image54.png"/><Relationship Id="rId76" Type="http://schemas.openxmlformats.org/officeDocument/2006/relationships/image" Target="../media/image73.png"/><Relationship Id="rId97" Type="http://schemas.openxmlformats.org/officeDocument/2006/relationships/image" Target="../media/image93.png"/><Relationship Id="rId104" Type="http://schemas.microsoft.com/office/2007/relationships/hdphoto" Target="../media/hdphoto4.wdp"/><Relationship Id="rId7" Type="http://schemas.openxmlformats.org/officeDocument/2006/relationships/image" Target="../media/image18.png"/><Relationship Id="rId71" Type="http://schemas.openxmlformats.org/officeDocument/2006/relationships/image" Target="../media/image68.png"/><Relationship Id="rId92" Type="http://schemas.openxmlformats.org/officeDocument/2006/relationships/image" Target="../media/image89.png"/><Relationship Id="rId2" Type="http://schemas.openxmlformats.org/officeDocument/2006/relationships/image" Target="../media/image1.png"/><Relationship Id="rId2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Boxed layout"/>
          <p:cNvGrpSpPr/>
          <p:nvPr/>
        </p:nvGrpSpPr>
        <p:grpSpPr>
          <a:xfrm>
            <a:off x="914399" y="5486400"/>
            <a:ext cx="42062401" cy="44805600"/>
            <a:chOff x="914399" y="5486400"/>
            <a:chExt cx="42062401" cy="44805600"/>
          </a:xfrm>
        </p:grpSpPr>
        <p:sp>
          <p:nvSpPr>
            <p:cNvPr id="8" name="Rectangle 7" hidden="1"/>
            <p:cNvSpPr/>
            <p:nvPr/>
          </p:nvSpPr>
          <p:spPr>
            <a:xfrm>
              <a:off x="914400" y="5486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hidden="1"/>
            <p:cNvSpPr/>
            <p:nvPr/>
          </p:nvSpPr>
          <p:spPr>
            <a:xfrm>
              <a:off x="22860000" y="5486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399" y="43817253"/>
              <a:ext cx="42062400" cy="647474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hidden="1"/>
            <p:cNvSpPr/>
            <p:nvPr/>
          </p:nvSpPr>
          <p:spPr>
            <a:xfrm>
              <a:off x="914400" y="19202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p:cNvSpPr/>
            <p:nvPr/>
          </p:nvSpPr>
          <p:spPr>
            <a:xfrm>
              <a:off x="22860000" y="19202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hidden="1"/>
            <p:cNvSpPr/>
            <p:nvPr/>
          </p:nvSpPr>
          <p:spPr>
            <a:xfrm>
              <a:off x="914399" y="32918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hidden="1"/>
            <p:cNvSpPr/>
            <p:nvPr/>
          </p:nvSpPr>
          <p:spPr>
            <a:xfrm>
              <a:off x="22859999" y="32918400"/>
              <a:ext cx="20116800" cy="1188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 Box 197" hidden="1"/>
          <p:cNvSpPr txBox="1">
            <a:spLocks noChangeArrowheads="1"/>
          </p:cNvSpPr>
          <p:nvPr/>
        </p:nvSpPr>
        <p:spPr bwMode="auto">
          <a:xfrm>
            <a:off x="1955798" y="8107098"/>
            <a:ext cx="10019021" cy="3156606"/>
          </a:xfrm>
          <a:prstGeom prst="rect">
            <a:avLst/>
          </a:prstGeom>
          <a:noFill/>
          <a:ln w="19050">
            <a:noFill/>
            <a:prstDash val="dash"/>
            <a:miter lim="800000"/>
            <a:headEnd/>
            <a:tailEnd/>
          </a:ln>
          <a:effectLst/>
          <a:extLst/>
        </p:spPr>
        <p:txBody>
          <a:bodyPr lIns="228600" tIns="228600" rIns="118872" bIns="228600"/>
          <a:lstStyle/>
          <a:p>
            <a:pPr marL="341313" indent="-341313" defTabSz="4493876" fontAlgn="auto">
              <a:spcBef>
                <a:spcPts val="1200"/>
              </a:spcBef>
              <a:buFont typeface="Arial" pitchFamily="34" charset="0"/>
              <a:buChar char="•"/>
              <a:defRPr/>
            </a:pPr>
            <a:r>
              <a:rPr lang="en-US" sz="2800">
                <a:solidFill>
                  <a:schemeClr val="bg1"/>
                </a:solidFill>
                <a:latin typeface="Palatino Linotype" panose="02040502050505030304" pitchFamily="18" charset="0"/>
                <a:ea typeface="Segoe UI Symbol" pitchFamily="34" charset="0"/>
              </a:rPr>
              <a:t>Loss of spatial detail due to limited resolving power of imaging optics</a:t>
            </a:r>
          </a:p>
          <a:p>
            <a:pPr marL="749300" indent="-347663" defTabSz="4493876">
              <a:spcBef>
                <a:spcPts val="600"/>
              </a:spcBef>
              <a:buFont typeface="Wingdings" panose="05000000000000000000" pitchFamily="2" charset="2"/>
              <a:buChar char="§"/>
              <a:defRPr/>
            </a:pPr>
            <a:r>
              <a:rPr lang="en-US" sz="2800" i="1">
                <a:solidFill>
                  <a:schemeClr val="bg1"/>
                </a:solidFill>
                <a:latin typeface="Palatino Linotype" panose="02040502050505030304" pitchFamily="18" charset="0"/>
                <a:ea typeface="Segoe UI Symbol" pitchFamily="34" charset="0"/>
              </a:rPr>
              <a:t>a point object/source does not produce point image</a:t>
            </a:r>
          </a:p>
          <a:p>
            <a:pPr marL="749300" indent="-347663" defTabSz="4493876">
              <a:spcBef>
                <a:spcPts val="600"/>
              </a:spcBef>
              <a:buFont typeface="Wingdings" panose="05000000000000000000" pitchFamily="2" charset="2"/>
              <a:buChar char="§"/>
              <a:defRPr/>
            </a:pPr>
            <a:r>
              <a:rPr lang="en-US" sz="2800" i="1">
                <a:solidFill>
                  <a:schemeClr val="bg1"/>
                </a:solidFill>
                <a:latin typeface="Palatino Linotype" panose="02040502050505030304" pitchFamily="18" charset="0"/>
                <a:ea typeface="Segoe UI Symbol" pitchFamily="34" charset="0"/>
                <a:cs typeface="Times New Roman"/>
              </a:rPr>
              <a:t>increasing the megapixel count AND/OR shrinking the size  of a pixel does not solve the problem</a:t>
            </a:r>
          </a:p>
          <a:p>
            <a:pPr marL="341313" indent="-341313" defTabSz="4493876" fontAlgn="auto">
              <a:spcBef>
                <a:spcPts val="1200"/>
              </a:spcBef>
              <a:spcAft>
                <a:spcPts val="0"/>
              </a:spcAft>
              <a:buFont typeface="Arial" pitchFamily="34" charset="0"/>
              <a:buChar char="•"/>
              <a:defRPr/>
            </a:pPr>
            <a:r>
              <a:rPr lang="en-US" sz="2800">
                <a:solidFill>
                  <a:schemeClr val="bg1"/>
                </a:solidFill>
                <a:latin typeface="Palatino Linotype" panose="02040502050505030304" pitchFamily="18" charset="0"/>
                <a:ea typeface="Segoe UI Symbol" pitchFamily="34" charset="0"/>
              </a:rPr>
              <a:t>Loss of absolute size &amp; shape information due to projection</a:t>
            </a:r>
            <a:endParaRPr lang="en-US" sz="2800" b="1">
              <a:solidFill>
                <a:schemeClr val="bg1"/>
              </a:solidFill>
              <a:latin typeface="Palatino Linotype" panose="02040502050505030304" pitchFamily="18" charset="0"/>
              <a:ea typeface="Segoe UI Symbol" pitchFamily="34" charset="0"/>
            </a:endParaRPr>
          </a:p>
        </p:txBody>
      </p:sp>
      <p:grpSp>
        <p:nvGrpSpPr>
          <p:cNvPr id="36" name="Group 35"/>
          <p:cNvGrpSpPr/>
          <p:nvPr/>
        </p:nvGrpSpPr>
        <p:grpSpPr>
          <a:xfrm>
            <a:off x="9008885" y="693155"/>
            <a:ext cx="25873430" cy="1785104"/>
            <a:chOff x="9008885" y="693155"/>
            <a:chExt cx="25873430" cy="1785104"/>
          </a:xfrm>
        </p:grpSpPr>
        <p:sp>
          <p:nvSpPr>
            <p:cNvPr id="37" name="Rectangle 36"/>
            <p:cNvSpPr/>
            <p:nvPr/>
          </p:nvSpPr>
          <p:spPr>
            <a:xfrm>
              <a:off x="9019517" y="739722"/>
              <a:ext cx="1188579" cy="1188720"/>
            </a:xfrm>
            <a:prstGeom prst="rect">
              <a:avLst/>
            </a:prstGeom>
            <a:solidFill>
              <a:srgbClr val="FF3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TextBox 37"/>
            <p:cNvSpPr txBox="1"/>
            <p:nvPr/>
          </p:nvSpPr>
          <p:spPr>
            <a:xfrm>
              <a:off x="9008885" y="693155"/>
              <a:ext cx="25873430" cy="178510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0" b="1" i="0" u="none" strike="noStrike" kern="0" cap="none" spc="0" normalizeH="0" baseline="0" noProof="0">
                  <a:ln>
                    <a:noFill/>
                  </a:ln>
                  <a:solidFill>
                    <a:srgbClr val="FFFFFF"/>
                  </a:solidFill>
                  <a:effectLst/>
                  <a:uLnTx/>
                  <a:uFillTx/>
                  <a:latin typeface="Euclid" panose="02020503060505020303" pitchFamily="18" charset="0"/>
                </a:rPr>
                <a:t>O</a:t>
              </a:r>
              <a:r>
                <a:rPr kumimoji="0" lang="en-US" sz="2000" b="1" i="0" u="none" strike="noStrike" kern="0" cap="none" spc="0" normalizeH="0" baseline="0" noProof="0">
                  <a:ln>
                    <a:noFill/>
                  </a:ln>
                  <a:solidFill>
                    <a:srgbClr val="3A9AFF"/>
                  </a:solidFill>
                  <a:effectLst/>
                  <a:uLnTx/>
                  <a:uFillTx/>
                  <a:latin typeface="Euclid" panose="02020503060505020303" pitchFamily="18" charset="0"/>
                </a:rPr>
                <a:t> </a:t>
              </a:r>
              <a:r>
                <a:rPr kumimoji="0" lang="en-US" sz="9600" b="1" i="0" u="none" strike="noStrike" kern="0" cap="none" spc="0" normalizeH="0" baseline="0" noProof="0">
                  <a:ln>
                    <a:noFill/>
                  </a:ln>
                  <a:solidFill>
                    <a:srgbClr val="3A9AFF"/>
                  </a:solidFill>
                  <a:effectLst/>
                  <a:uLnTx/>
                  <a:uFillTx/>
                  <a:latin typeface="Euclid" panose="02020503060505020303" pitchFamily="18" charset="0"/>
                </a:rPr>
                <a:t>mnifocus image synthesis using Lens Swivel</a:t>
              </a:r>
            </a:p>
          </p:txBody>
        </p:sp>
      </p:grpSp>
      <p:sp>
        <p:nvSpPr>
          <p:cNvPr id="39" name="TextBox 38"/>
          <p:cNvSpPr txBox="1"/>
          <p:nvPr/>
        </p:nvSpPr>
        <p:spPr>
          <a:xfrm>
            <a:off x="14852953" y="3227111"/>
            <a:ext cx="14185294" cy="1529842"/>
          </a:xfrm>
          <a:prstGeom prst="rect">
            <a:avLst/>
          </a:prstGeom>
          <a:noFill/>
        </p:spPr>
        <p:txBody>
          <a:bodyPr wrap="non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3600" b="1" i="0" u="none" strike="noStrike" kern="0" cap="none" spc="0" normalizeH="0" baseline="0" noProof="0">
                <a:ln>
                  <a:noFill/>
                </a:ln>
                <a:solidFill>
                  <a:srgbClr val="FF335A"/>
                </a:solidFill>
                <a:effectLst/>
                <a:uLnTx/>
                <a:uFillTx/>
                <a:latin typeface="Segoe UI Light" panose="020B0502040204020203" pitchFamily="34" charset="0"/>
              </a:rPr>
              <a:t>Indranil Sinharoy            Prasanna Rangarajan           Marc P. Christensen</a:t>
            </a:r>
          </a:p>
          <a:p>
            <a:pPr marL="0" marR="0" lvl="0" indent="0" defTabSz="914400" eaLnBrk="1" fontAlgn="auto" latinLnBrk="0" hangingPunct="1">
              <a:lnSpc>
                <a:spcPct val="150000"/>
              </a:lnSpc>
              <a:spcBef>
                <a:spcPts val="0"/>
              </a:spcBef>
              <a:spcAft>
                <a:spcPts val="0"/>
              </a:spcAft>
              <a:buClrTx/>
              <a:buSzTx/>
              <a:buFontTx/>
              <a:buNone/>
              <a:tabLst/>
              <a:defRPr/>
            </a:pPr>
            <a:r>
              <a:rPr kumimoji="0" lang="en-US" sz="3000" b="1" i="0" u="none" strike="noStrike" kern="0" cap="none" spc="0" normalizeH="0" baseline="0" noProof="0">
                <a:ln>
                  <a:noFill/>
                </a:ln>
                <a:solidFill>
                  <a:schemeClr val="tx1">
                    <a:lumMod val="65000"/>
                    <a:lumOff val="35000"/>
                  </a:schemeClr>
                </a:solidFill>
                <a:effectLst/>
                <a:uLnTx/>
                <a:uFillTx/>
                <a:latin typeface="Segoe UI Light" panose="020B0502040204020203" pitchFamily="34" charset="0"/>
              </a:rPr>
              <a:t>isinharoy@smu.edu               prangara@smu.edu                     mpc@lyle.smu.edu</a:t>
            </a:r>
          </a:p>
        </p:txBody>
      </p:sp>
      <p:sp>
        <p:nvSpPr>
          <p:cNvPr id="40" name="TextBox 39"/>
          <p:cNvSpPr txBox="1"/>
          <p:nvPr/>
        </p:nvSpPr>
        <p:spPr>
          <a:xfrm>
            <a:off x="6490087" y="2234135"/>
            <a:ext cx="30911026" cy="8617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5000" b="1" i="0" u="none" strike="noStrike" kern="0" cap="none" spc="0" normalizeH="0" baseline="0" noProof="0">
                <a:ln>
                  <a:noFill/>
                </a:ln>
                <a:solidFill>
                  <a:srgbClr val="454545"/>
                </a:solidFill>
                <a:effectLst/>
                <a:uLnTx/>
                <a:uFillTx/>
                <a:latin typeface="Segoe UI Semibold" panose="020B0702040204020203" pitchFamily="34" charset="0"/>
              </a:rPr>
              <a:t>Create an </a:t>
            </a:r>
            <a:r>
              <a:rPr lang="en-US" sz="5000" b="1" kern="0">
                <a:solidFill>
                  <a:schemeClr val="tx1">
                    <a:lumMod val="75000"/>
                    <a:lumOff val="25000"/>
                  </a:schemeClr>
                </a:solidFill>
                <a:latin typeface="Segoe UI Semibold" panose="020B0702040204020203" pitchFamily="34" charset="0"/>
              </a:rPr>
              <a:t>all-in-</a:t>
            </a:r>
            <a:r>
              <a:rPr kumimoji="0" lang="en-US" sz="5000" b="1" i="0" u="none" strike="noStrike" kern="0" cap="none" spc="0" normalizeH="0" baseline="0" noProof="0">
                <a:ln>
                  <a:noFill/>
                </a:ln>
                <a:solidFill>
                  <a:schemeClr val="tx1">
                    <a:lumMod val="75000"/>
                    <a:lumOff val="25000"/>
                  </a:schemeClr>
                </a:solidFill>
                <a:effectLst/>
                <a:uLnTx/>
                <a:uFillTx/>
                <a:latin typeface="Segoe UI Semibold" panose="020B0702040204020203" pitchFamily="34" charset="0"/>
              </a:rPr>
              <a:t>focus</a:t>
            </a:r>
            <a:r>
              <a:rPr kumimoji="0" lang="en-US" sz="5000" b="1" i="0" u="none" strike="noStrike" kern="0" cap="none" spc="0" normalizeH="0" noProof="0">
                <a:ln>
                  <a:noFill/>
                </a:ln>
                <a:solidFill>
                  <a:srgbClr val="454545"/>
                </a:solidFill>
                <a:effectLst/>
                <a:uLnTx/>
                <a:uFillTx/>
                <a:latin typeface="Segoe UI Semibold" panose="020B0702040204020203" pitchFamily="34" charset="0"/>
              </a:rPr>
              <a:t> image by fusing multiple images taken under lens rotations? It’s all about the pupils!</a:t>
            </a:r>
            <a:endParaRPr kumimoji="0" lang="en-US" sz="5000" b="1" i="0" u="none" strike="noStrike" kern="0" cap="none" spc="0" normalizeH="0" baseline="0" noProof="0">
              <a:ln>
                <a:noFill/>
              </a:ln>
              <a:solidFill>
                <a:srgbClr val="454545"/>
              </a:solidFill>
              <a:effectLst/>
              <a:uLnTx/>
              <a:uFillTx/>
              <a:latin typeface="Segoe UI Semibold" panose="020B0702040204020203" pitchFamily="34" charset="0"/>
            </a:endParaRPr>
          </a:p>
        </p:txBody>
      </p:sp>
      <p:pic>
        <p:nvPicPr>
          <p:cNvPr id="262" name="Picture 2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2874" y="45908420"/>
            <a:ext cx="3916206" cy="1268555"/>
          </a:xfrm>
          <a:prstGeom prst="rect">
            <a:avLst/>
          </a:prstGeom>
          <a:effectLst>
            <a:outerShdw blurRad="63500" sx="102000" sy="102000" algn="ctr" rotWithShape="0">
              <a:prstClr val="black">
                <a:alpha val="40000"/>
              </a:prstClr>
            </a:outerShdw>
          </a:effectLst>
        </p:spPr>
      </p:pic>
      <p:sp>
        <p:nvSpPr>
          <p:cNvPr id="263" name="Rectangle 262"/>
          <p:cNvSpPr/>
          <p:nvPr/>
        </p:nvSpPr>
        <p:spPr>
          <a:xfrm>
            <a:off x="1099118" y="47072702"/>
            <a:ext cx="9474419" cy="1304716"/>
          </a:xfrm>
          <a:prstGeom prst="rect">
            <a:avLst/>
          </a:prstGeom>
        </p:spPr>
        <p:txBody>
          <a:bodyPr wrap="square">
            <a:spAutoFit/>
          </a:bodyPr>
          <a:lstStyle/>
          <a:p>
            <a:pPr algn="ctr">
              <a:lnSpc>
                <a:spcPct val="150000"/>
              </a:lnSpc>
            </a:pPr>
            <a:r>
              <a:rPr lang="en-US" sz="2800" b="1">
                <a:solidFill>
                  <a:schemeClr val="bg1">
                    <a:lumMod val="50000"/>
                  </a:schemeClr>
                </a:solidFill>
                <a:latin typeface="Segoe UI Light" panose="020B0502040204020203" pitchFamily="34" charset="0"/>
              </a:rPr>
              <a:t>Photonics Architecture Lab, Lyle School of Engineering, Southern Methodist University, Dallas, Texas, USA.</a:t>
            </a:r>
          </a:p>
        </p:txBody>
      </p:sp>
      <p:pic>
        <p:nvPicPr>
          <p:cNvPr id="264" name="Picture 2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2844" y="44230136"/>
            <a:ext cx="4945924" cy="4945924"/>
          </a:xfrm>
          <a:prstGeom prst="rect">
            <a:avLst/>
          </a:prstGeom>
        </p:spPr>
      </p:pic>
      <p:grpSp>
        <p:nvGrpSpPr>
          <p:cNvPr id="513" name="Group 512"/>
          <p:cNvGrpSpPr/>
          <p:nvPr/>
        </p:nvGrpSpPr>
        <p:grpSpPr>
          <a:xfrm>
            <a:off x="914399" y="6139540"/>
            <a:ext cx="42062400" cy="37287123"/>
            <a:chOff x="914399" y="5486400"/>
            <a:chExt cx="42062400" cy="37287123"/>
          </a:xfrm>
        </p:grpSpPr>
        <p:grpSp>
          <p:nvGrpSpPr>
            <p:cNvPr id="41" name="Group 40"/>
            <p:cNvGrpSpPr/>
            <p:nvPr/>
          </p:nvGrpSpPr>
          <p:grpSpPr>
            <a:xfrm>
              <a:off x="914399" y="5486400"/>
              <a:ext cx="20116800" cy="12487534"/>
              <a:chOff x="0" y="0"/>
              <a:chExt cx="20116800" cy="12487534"/>
            </a:xfrm>
          </p:grpSpPr>
          <p:grpSp>
            <p:nvGrpSpPr>
              <p:cNvPr id="43" name="Group 42"/>
              <p:cNvGrpSpPr/>
              <p:nvPr/>
            </p:nvGrpSpPr>
            <p:grpSpPr>
              <a:xfrm>
                <a:off x="0" y="0"/>
                <a:ext cx="20116800" cy="914400"/>
                <a:chOff x="914399" y="5508859"/>
                <a:chExt cx="20116800" cy="914400"/>
              </a:xfrm>
            </p:grpSpPr>
            <p:sp>
              <p:nvSpPr>
                <p:cNvPr id="115" name="Rectangle 114"/>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52599" y="5550561"/>
                  <a:ext cx="3662606"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Introduction</a:t>
                  </a:r>
                </a:p>
              </p:txBody>
            </p:sp>
          </p:grpSp>
          <p:sp>
            <p:nvSpPr>
              <p:cNvPr id="44" name="Text Box 197"/>
              <p:cNvSpPr txBox="1">
                <a:spLocks noChangeArrowheads="1"/>
              </p:cNvSpPr>
              <p:nvPr/>
            </p:nvSpPr>
            <p:spPr bwMode="auto">
              <a:xfrm>
                <a:off x="4259132" y="1437525"/>
                <a:ext cx="15520679" cy="4473552"/>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An </a:t>
                </a:r>
                <a:r>
                  <a:rPr lang="en-US" sz="3200">
                    <a:solidFill>
                      <a:srgbClr val="FF335A"/>
                    </a:solidFill>
                    <a:latin typeface="Euclid" panose="02020503060505020303" pitchFamily="18" charset="0"/>
                    <a:ea typeface="Segoe UI Symbol" pitchFamily="34" charset="0"/>
                  </a:rPr>
                  <a:t>omnifocus</a:t>
                </a:r>
                <a:r>
                  <a:rPr lang="en-US" sz="3200">
                    <a:solidFill>
                      <a:schemeClr val="tx1">
                        <a:lumMod val="75000"/>
                        <a:lumOff val="25000"/>
                      </a:schemeClr>
                    </a:solidFill>
                    <a:latin typeface="Euclid" panose="02020503060505020303" pitchFamily="18" charset="0"/>
                    <a:ea typeface="Segoe UI Symbol" pitchFamily="34" charset="0"/>
                  </a:rPr>
                  <a:t> image has everything in the close foreground to far background in sharp focus.   </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Lenses can focus only on a single surface—usually, the </a:t>
                </a:r>
                <a:r>
                  <a:rPr lang="en-US" sz="3200" i="1">
                    <a:solidFill>
                      <a:schemeClr val="tx1">
                        <a:lumMod val="75000"/>
                        <a:lumOff val="25000"/>
                      </a:schemeClr>
                    </a:solidFill>
                    <a:latin typeface="Euclid" panose="02020503060505020303" pitchFamily="18" charset="0"/>
                    <a:ea typeface="Segoe UI Symbol" pitchFamily="34" charset="0"/>
                  </a:rPr>
                  <a:t>plane</a:t>
                </a:r>
                <a:r>
                  <a:rPr lang="en-US" sz="3200">
                    <a:solidFill>
                      <a:schemeClr val="tx1">
                        <a:lumMod val="75000"/>
                        <a:lumOff val="25000"/>
                      </a:schemeClr>
                    </a:solidFill>
                    <a:latin typeface="Euclid" panose="02020503060505020303" pitchFamily="18" charset="0"/>
                    <a:ea typeface="Segoe UI Symbol" pitchFamily="34" charset="0"/>
                  </a:rPr>
                  <a:t> of sharp focus—as dictated by the laws of physics. Consequently, objects fore and aft the plane of sharp focus gradually get out of focus and appear blurry in the image. This interplay of light and lenses leads to the limited </a:t>
                </a:r>
                <a:r>
                  <a:rPr lang="en-US" sz="3200">
                    <a:solidFill>
                      <a:srgbClr val="FF335A"/>
                    </a:solidFill>
                    <a:latin typeface="Euclid" panose="02020503060505020303" pitchFamily="18" charset="0"/>
                    <a:ea typeface="Segoe UI Symbol" pitchFamily="34" charset="0"/>
                  </a:rPr>
                  <a:t>depth of field problem</a:t>
                </a:r>
                <a:r>
                  <a:rPr lang="en-US" sz="3200">
                    <a:solidFill>
                      <a:schemeClr val="tx1">
                        <a:lumMod val="75000"/>
                        <a:lumOff val="25000"/>
                      </a:schemeClr>
                    </a:solidFill>
                    <a:latin typeface="Euclid" panose="02020503060505020303" pitchFamily="18" charset="0"/>
                    <a:ea typeface="Segoe UI Symbol" pitchFamily="34" charset="0"/>
                  </a:rPr>
                  <a:t>.</a:t>
                </a:r>
                <a:r>
                  <a:rPr lang="en-US" sz="3200">
                    <a:solidFill>
                      <a:schemeClr val="bg1">
                        <a:lumMod val="85000"/>
                      </a:schemeClr>
                    </a:solidFill>
                    <a:latin typeface="Euclid" panose="02020503060505020303" pitchFamily="18" charset="0"/>
                    <a:ea typeface="Segoe UI Symbol" pitchFamily="34" charset="0"/>
                  </a:rPr>
                  <a:t> </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Several methods overcome this problem. For example, wavefront coding, plenoptic imaging, </a:t>
                </a:r>
                <a:r>
                  <a:rPr lang="en-US" sz="3200">
                    <a:solidFill>
                      <a:srgbClr val="FF335A"/>
                    </a:solidFill>
                    <a:latin typeface="Euclid" panose="02020503060505020303" pitchFamily="18" charset="0"/>
                    <a:ea typeface="Segoe UI Symbol" pitchFamily="34" charset="0"/>
                  </a:rPr>
                  <a:t>Scheimpflug imaging</a:t>
                </a:r>
                <a:r>
                  <a:rPr lang="en-US" sz="3200">
                    <a:solidFill>
                      <a:schemeClr val="tx1">
                        <a:lumMod val="75000"/>
                        <a:lumOff val="25000"/>
                      </a:schemeClr>
                    </a:solidFill>
                    <a:latin typeface="Euclid" panose="02020503060505020303" pitchFamily="18" charset="0"/>
                    <a:ea typeface="Segoe UI Symbol" pitchFamily="34" charset="0"/>
                  </a:rPr>
                  <a:t>, </a:t>
                </a:r>
                <a:r>
                  <a:rPr lang="en-US" sz="3200">
                    <a:solidFill>
                      <a:srgbClr val="FF335A"/>
                    </a:solidFill>
                    <a:latin typeface="Euclid" panose="02020503060505020303" pitchFamily="18" charset="0"/>
                    <a:ea typeface="Segoe UI Symbol" pitchFamily="34" charset="0"/>
                  </a:rPr>
                  <a:t>focus stacking</a:t>
                </a:r>
                <a:r>
                  <a:rPr lang="en-US" sz="3200">
                    <a:solidFill>
                      <a:schemeClr val="tx1">
                        <a:lumMod val="75000"/>
                        <a:lumOff val="25000"/>
                      </a:schemeClr>
                    </a:solidFill>
                    <a:latin typeface="Euclid" panose="02020503060505020303" pitchFamily="18" charset="0"/>
                    <a:ea typeface="Segoe UI Symbol" pitchFamily="34" charset="0"/>
                  </a:rPr>
                  <a:t>,</a:t>
                </a:r>
                <a:r>
                  <a:rPr lang="en-US" sz="3200">
                    <a:solidFill>
                      <a:schemeClr val="bg1">
                        <a:lumMod val="85000"/>
                      </a:schemeClr>
                    </a:solidFill>
                    <a:latin typeface="Euclid" panose="02020503060505020303" pitchFamily="18" charset="0"/>
                    <a:ea typeface="Segoe UI Symbol" pitchFamily="34" charset="0"/>
                  </a:rPr>
                  <a:t> </a:t>
                </a:r>
                <a:r>
                  <a:rPr lang="en-US" sz="3200">
                    <a:solidFill>
                      <a:schemeClr val="tx1">
                        <a:lumMod val="75000"/>
                        <a:lumOff val="25000"/>
                      </a:schemeClr>
                    </a:solidFill>
                    <a:latin typeface="Euclid" panose="02020503060505020303" pitchFamily="18" charset="0"/>
                    <a:ea typeface="Segoe UI Symbol" pitchFamily="34" charset="0"/>
                  </a:rPr>
                  <a:t>etc.</a:t>
                </a:r>
              </a:p>
              <a:p>
                <a:pPr defTabSz="4493876" fontAlgn="auto">
                  <a:spcBef>
                    <a:spcPts val="1200"/>
                  </a:spcBef>
                  <a:defRPr/>
                </a:pPr>
                <a:endParaRPr lang="en-US" sz="3200">
                  <a:solidFill>
                    <a:schemeClr val="bg1">
                      <a:lumMod val="85000"/>
                    </a:schemeClr>
                  </a:solidFill>
                  <a:latin typeface="Euclid" panose="02020503060505020303" pitchFamily="18" charset="0"/>
                  <a:ea typeface="Segoe UI Symbol" pitchFamily="34" charset="0"/>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844" y="1393971"/>
                <a:ext cx="3261695" cy="4564551"/>
              </a:xfrm>
              <a:prstGeom prst="rect">
                <a:avLst/>
              </a:prstGeom>
              <a:effectLst>
                <a:outerShdw blurRad="50800" dist="38100" dir="2700000" algn="tl" rotWithShape="0">
                  <a:prstClr val="black">
                    <a:alpha val="40000"/>
                  </a:prstClr>
                </a:outerShdw>
              </a:effectLst>
            </p:spPr>
          </p:pic>
          <p:sp>
            <p:nvSpPr>
              <p:cNvPr id="46" name="Text Box 197"/>
              <p:cNvSpPr txBox="1">
                <a:spLocks noChangeArrowheads="1"/>
              </p:cNvSpPr>
              <p:nvPr/>
            </p:nvSpPr>
            <p:spPr bwMode="auto">
              <a:xfrm>
                <a:off x="236105" y="6275479"/>
                <a:ext cx="11749829" cy="1989330"/>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In </a:t>
                </a:r>
                <a:r>
                  <a:rPr lang="en-US" sz="3200">
                    <a:solidFill>
                      <a:srgbClr val="FF335A"/>
                    </a:solidFill>
                    <a:latin typeface="Euclid" panose="02020503060505020303" pitchFamily="18" charset="0"/>
                    <a:ea typeface="Segoe UI Symbol" pitchFamily="34" charset="0"/>
                  </a:rPr>
                  <a:t>Scheimpflug imaging</a:t>
                </a:r>
                <a:r>
                  <a:rPr lang="en-US" sz="3200">
                    <a:solidFill>
                      <a:schemeClr val="tx1">
                        <a:lumMod val="75000"/>
                        <a:lumOff val="25000"/>
                      </a:schemeClr>
                    </a:solidFill>
                    <a:latin typeface="Euclid" panose="02020503060505020303" pitchFamily="18" charset="0"/>
                    <a:ea typeface="Segoe UI Symbol" pitchFamily="34" charset="0"/>
                  </a:rPr>
                  <a:t> the lens or the sensor or both are rotated, which induces a rotation of the plane of sharp focus allowing scenes with significant depths to be in focus.</a:t>
                </a:r>
              </a:p>
            </p:txBody>
          </p:sp>
          <p:grpSp>
            <p:nvGrpSpPr>
              <p:cNvPr id="47" name="Group 46"/>
              <p:cNvGrpSpPr/>
              <p:nvPr/>
            </p:nvGrpSpPr>
            <p:grpSpPr>
              <a:xfrm>
                <a:off x="13487015" y="6075907"/>
                <a:ext cx="6125549" cy="3448601"/>
                <a:chOff x="12899435" y="6514603"/>
                <a:chExt cx="6125549" cy="3448601"/>
              </a:xfrm>
            </p:grpSpPr>
            <p:cxnSp>
              <p:nvCxnSpPr>
                <p:cNvPr id="96" name="Straight Connector 95"/>
                <p:cNvCxnSpPr/>
                <p:nvPr/>
              </p:nvCxnSpPr>
              <p:spPr>
                <a:xfrm flipH="1">
                  <a:off x="19022726" y="7438437"/>
                  <a:ext cx="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4544167" y="8127768"/>
                  <a:ext cx="4480817" cy="0"/>
                </a:xfrm>
                <a:prstGeom prst="line">
                  <a:avLst/>
                </a:prstGeom>
                <a:ln w="22225">
                  <a:solidFill>
                    <a:srgbClr val="FF335A"/>
                  </a:solidFill>
                </a:ln>
              </p:spPr>
              <p:style>
                <a:lnRef idx="1">
                  <a:schemeClr val="accent1"/>
                </a:lnRef>
                <a:fillRef idx="0">
                  <a:schemeClr val="accent1"/>
                </a:fillRef>
                <a:effectRef idx="0">
                  <a:schemeClr val="accent1"/>
                </a:effectRef>
                <a:fontRef idx="minor">
                  <a:schemeClr val="tx1"/>
                </a:fontRef>
              </p:style>
            </p:cxnSp>
            <p:sp>
              <p:nvSpPr>
                <p:cNvPr id="98" name="Cube 97"/>
                <p:cNvSpPr/>
                <p:nvPr/>
              </p:nvSpPr>
              <p:spPr>
                <a:xfrm>
                  <a:off x="14966228" y="7836322"/>
                  <a:ext cx="1557740" cy="502679"/>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cxnSpLocks noChangeAspect="1"/>
                </p:cNvCxnSpPr>
                <p:nvPr/>
              </p:nvCxnSpPr>
              <p:spPr>
                <a:xfrm>
                  <a:off x="18234974" y="7508315"/>
                  <a:ext cx="23555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9024007" y="7723424"/>
                  <a:ext cx="0" cy="795057"/>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1"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0">
                  <a:off x="17869856" y="7759782"/>
                  <a:ext cx="1084732" cy="806222"/>
                </a:xfrm>
                <a:prstGeom prst="rect">
                  <a:avLst/>
                </a:prstGeom>
                <a:effectLst>
                  <a:outerShdw blurRad="50800" dist="38100" dir="5400000" algn="ctr" rotWithShape="0">
                    <a:srgbClr val="000000">
                      <a:alpha val="95000"/>
                    </a:srgbClr>
                  </a:outerShdw>
                </a:effectLst>
              </p:spPr>
            </p:pic>
            <p:sp>
              <p:nvSpPr>
                <p:cNvPr id="102" name="Freeform 101"/>
                <p:cNvSpPr/>
                <p:nvPr/>
              </p:nvSpPr>
              <p:spPr>
                <a:xfrm>
                  <a:off x="12906434" y="7093731"/>
                  <a:ext cx="5748756" cy="2828062"/>
                </a:xfrm>
                <a:custGeom>
                  <a:avLst/>
                  <a:gdLst>
                    <a:gd name="connsiteX0" fmla="*/ 6452315 w 6452315"/>
                    <a:gd name="connsiteY0" fmla="*/ 3086637 h 3086637"/>
                    <a:gd name="connsiteX1" fmla="*/ 3078051 w 6452315"/>
                    <a:gd name="connsiteY1" fmla="*/ 0 h 3086637"/>
                    <a:gd name="connsiteX2" fmla="*/ 0 w 6452315"/>
                    <a:gd name="connsiteY2" fmla="*/ 0 h 3086637"/>
                    <a:gd name="connsiteX3" fmla="*/ 6452315 w 6452315"/>
                    <a:gd name="connsiteY3" fmla="*/ 3086637 h 3086637"/>
                  </a:gdLst>
                  <a:ahLst/>
                  <a:cxnLst>
                    <a:cxn ang="0">
                      <a:pos x="connsiteX0" y="connsiteY0"/>
                    </a:cxn>
                    <a:cxn ang="0">
                      <a:pos x="connsiteX1" y="connsiteY1"/>
                    </a:cxn>
                    <a:cxn ang="0">
                      <a:pos x="connsiteX2" y="connsiteY2"/>
                    </a:cxn>
                    <a:cxn ang="0">
                      <a:pos x="connsiteX3" y="connsiteY3"/>
                    </a:cxn>
                  </a:cxnLst>
                  <a:rect l="l" t="t" r="r" b="b"/>
                  <a:pathLst>
                    <a:path w="6452315" h="3086637">
                      <a:moveTo>
                        <a:pt x="6452315" y="3086637"/>
                      </a:moveTo>
                      <a:lnTo>
                        <a:pt x="3078051" y="0"/>
                      </a:lnTo>
                      <a:lnTo>
                        <a:pt x="0" y="0"/>
                      </a:lnTo>
                      <a:lnTo>
                        <a:pt x="6452315" y="3086637"/>
                      </a:lnTo>
                      <a:close/>
                    </a:path>
                  </a:pathLst>
                </a:custGeom>
                <a:solidFill>
                  <a:schemeClr val="bg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cxnSpLocks noChangeAspect="1"/>
                </p:cNvCxnSpPr>
                <p:nvPr/>
              </p:nvCxnSpPr>
              <p:spPr>
                <a:xfrm flipH="1">
                  <a:off x="17323998" y="8059571"/>
                  <a:ext cx="1680306" cy="309130"/>
                </a:xfrm>
                <a:prstGeom prst="line">
                  <a:avLst/>
                </a:prstGeom>
                <a:ln w="22225" cap="rnd">
                  <a:solidFill>
                    <a:srgbClr val="FF8000"/>
                  </a:solidFill>
                  <a:prstDash val="dash"/>
                  <a:round/>
                </a:ln>
              </p:spPr>
              <p:style>
                <a:lnRef idx="1">
                  <a:schemeClr val="accent1"/>
                </a:lnRef>
                <a:fillRef idx="0">
                  <a:schemeClr val="accent1"/>
                </a:fillRef>
                <a:effectRef idx="0">
                  <a:schemeClr val="accent1"/>
                </a:effectRef>
                <a:fontRef idx="minor">
                  <a:schemeClr val="tx1"/>
                </a:fontRef>
              </p:style>
            </p:cxnSp>
            <p:sp>
              <p:nvSpPr>
                <p:cNvPr id="104" name="Oval 103"/>
                <p:cNvSpPr>
                  <a:spLocks noChangeAspect="1"/>
                </p:cNvSpPr>
                <p:nvPr/>
              </p:nvSpPr>
              <p:spPr>
                <a:xfrm>
                  <a:off x="18592470" y="8099967"/>
                  <a:ext cx="61010" cy="62740"/>
                </a:xfrm>
                <a:prstGeom prst="ellipse">
                  <a:avLst/>
                </a:prstGeom>
                <a:solidFill>
                  <a:srgbClr val="FFC0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a:cxnSpLocks/>
                </p:cNvCxnSpPr>
                <p:nvPr/>
              </p:nvCxnSpPr>
              <p:spPr>
                <a:xfrm>
                  <a:off x="14713583" y="7108333"/>
                  <a:ext cx="3935392" cy="2809159"/>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18641849" y="9900464"/>
                  <a:ext cx="61010" cy="62740"/>
                </a:xfrm>
                <a:prstGeom prst="ellipse">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3178408" y="6514603"/>
                  <a:ext cx="2148027"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Depth of field</a:t>
                  </a:r>
                  <a:endParaRPr lang="en-US" sz="2800">
                    <a:solidFill>
                      <a:srgbClr val="17B2B6"/>
                    </a:solidFill>
                  </a:endParaRPr>
                </a:p>
              </p:txBody>
            </p:sp>
            <p:sp>
              <p:nvSpPr>
                <p:cNvPr id="108" name="Left Brace 107"/>
                <p:cNvSpPr/>
                <p:nvPr/>
              </p:nvSpPr>
              <p:spPr>
                <a:xfrm rot="5400000">
                  <a:off x="14225097" y="5612189"/>
                  <a:ext cx="94109" cy="2745433"/>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Rectangle 108"/>
                <p:cNvSpPr/>
                <p:nvPr/>
              </p:nvSpPr>
              <p:spPr>
                <a:xfrm>
                  <a:off x="16390961" y="7126615"/>
                  <a:ext cx="1629004"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Lens plane</a:t>
                  </a:r>
                  <a:endParaRPr lang="en-US" sz="2800">
                    <a:solidFill>
                      <a:srgbClr val="17B2B6"/>
                    </a:solidFill>
                  </a:endParaRPr>
                </a:p>
              </p:txBody>
            </p:sp>
            <p:sp>
              <p:nvSpPr>
                <p:cNvPr id="110" name="Rectangle 109"/>
                <p:cNvSpPr/>
                <p:nvPr/>
              </p:nvSpPr>
              <p:spPr>
                <a:xfrm>
                  <a:off x="16834514" y="6755108"/>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Sensor plane</a:t>
                  </a:r>
                  <a:endParaRPr lang="en-US" sz="2800">
                    <a:solidFill>
                      <a:srgbClr val="17B2B6"/>
                    </a:solidFill>
                  </a:endParaRPr>
                </a:p>
              </p:txBody>
            </p:sp>
            <p:sp>
              <p:nvSpPr>
                <p:cNvPr id="111" name="Rectangle 110"/>
                <p:cNvSpPr/>
                <p:nvPr/>
              </p:nvSpPr>
              <p:spPr>
                <a:xfrm>
                  <a:off x="13644627" y="8706029"/>
                  <a:ext cx="305567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Plane of sharp focus</a:t>
                  </a:r>
                  <a:endParaRPr lang="en-US" sz="2800">
                    <a:solidFill>
                      <a:srgbClr val="17B2B6"/>
                    </a:solidFill>
                  </a:endParaRPr>
                </a:p>
              </p:txBody>
            </p:sp>
            <p:sp>
              <p:nvSpPr>
                <p:cNvPr id="112" name="Arc 111"/>
                <p:cNvSpPr/>
                <p:nvPr/>
              </p:nvSpPr>
              <p:spPr>
                <a:xfrm>
                  <a:off x="15653130" y="7689992"/>
                  <a:ext cx="1252192" cy="1287704"/>
                </a:xfrm>
                <a:prstGeom prst="arc">
                  <a:avLst>
                    <a:gd name="adj1" fmla="val 1780666"/>
                    <a:gd name="adj2" fmla="val 4194096"/>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a:off x="17536367" y="7350235"/>
                  <a:ext cx="783195" cy="805406"/>
                </a:xfrm>
                <a:prstGeom prst="arc">
                  <a:avLst>
                    <a:gd name="adj1" fmla="val 16200000"/>
                    <a:gd name="adj2" fmla="val 19144503"/>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p:cNvSpPr/>
                <p:nvPr/>
              </p:nvSpPr>
              <p:spPr>
                <a:xfrm>
                  <a:off x="18236152" y="6977696"/>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8" name="Text Box 197"/>
              <p:cNvSpPr txBox="1">
                <a:spLocks noChangeArrowheads="1"/>
              </p:cNvSpPr>
              <p:nvPr/>
            </p:nvSpPr>
            <p:spPr bwMode="auto">
              <a:xfrm>
                <a:off x="239389" y="8084546"/>
                <a:ext cx="11738179" cy="389085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In </a:t>
                </a:r>
                <a:r>
                  <a:rPr lang="en-US" sz="3200">
                    <a:solidFill>
                      <a:srgbClr val="FF335A"/>
                    </a:solidFill>
                    <a:latin typeface="Euclid" panose="02020503060505020303" pitchFamily="18" charset="0"/>
                    <a:ea typeface="Segoe UI Symbol" pitchFamily="34" charset="0"/>
                  </a:rPr>
                  <a:t>focus stacking</a:t>
                </a:r>
                <a:r>
                  <a:rPr lang="en-US" sz="3200">
                    <a:solidFill>
                      <a:schemeClr val="tx1">
                        <a:lumMod val="75000"/>
                        <a:lumOff val="25000"/>
                      </a:schemeClr>
                    </a:solidFill>
                    <a:latin typeface="Euclid" panose="02020503060505020303" pitchFamily="18" charset="0"/>
                    <a:ea typeface="Segoe UI Symbol" pitchFamily="34" charset="0"/>
                  </a:rPr>
                  <a:t>, images are captured at multiple focus depths. Therefore, regions only at specific depths are in focus in a single image. Collectively, however, the stack contains the whole scene in focus distributed amongst the images. </a:t>
                </a:r>
              </a:p>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An omnifocus image is created by registering the images, followed by identifying and blending the in-focus regions. </a:t>
                </a:r>
              </a:p>
            </p:txBody>
          </p:sp>
          <p:grpSp>
            <p:nvGrpSpPr>
              <p:cNvPr id="49" name="Group 48"/>
              <p:cNvGrpSpPr/>
              <p:nvPr/>
            </p:nvGrpSpPr>
            <p:grpSpPr>
              <a:xfrm>
                <a:off x="12919102" y="9461871"/>
                <a:ext cx="6868537" cy="3025663"/>
                <a:chOff x="1498800" y="1548409"/>
                <a:chExt cx="6868537" cy="3025663"/>
              </a:xfrm>
            </p:grpSpPr>
            <p:sp>
              <p:nvSpPr>
                <p:cNvPr id="50" name="TextBox 49"/>
                <p:cNvSpPr txBox="1"/>
                <p:nvPr/>
              </p:nvSpPr>
              <p:spPr>
                <a:xfrm>
                  <a:off x="1841263" y="3582319"/>
                  <a:ext cx="3025876" cy="369332"/>
                </a:xfrm>
                <a:prstGeom prst="rect">
                  <a:avLst/>
                </a:prstGeom>
                <a:solidFill>
                  <a:schemeClr val="bg1"/>
                </a:solidFill>
              </p:spPr>
              <p:txBody>
                <a:bodyPr wrap="square" rtlCol="0">
                  <a:spAutoFit/>
                </a:bodyPr>
                <a:lstStyle/>
                <a:p>
                  <a:r>
                    <a:rPr lang="en-US" sz="1800" b="1">
                      <a:solidFill>
                        <a:schemeClr val="bg1">
                          <a:lumMod val="75000"/>
                        </a:schemeClr>
                      </a:solidFill>
                      <a:latin typeface="Segoe WP" panose="020B0502040204020203" pitchFamily="34" charset="0"/>
                      <a:cs typeface="Segoe WP" panose="020B0502040204020203" pitchFamily="34" charset="0"/>
                    </a:rPr>
                    <a:t>DEEP OBJECT SPACE</a:t>
                  </a:r>
                  <a:endParaRPr lang="en-US" sz="2000" b="1">
                    <a:solidFill>
                      <a:schemeClr val="bg1">
                        <a:lumMod val="75000"/>
                      </a:schemeClr>
                    </a:solidFill>
                    <a:latin typeface="Segoe WP" panose="020B0502040204020203" pitchFamily="34" charset="0"/>
                    <a:cs typeface="Segoe WP" panose="020B0502040204020203" pitchFamily="34" charset="0"/>
                  </a:endParaRPr>
                </a:p>
              </p:txBody>
            </p:sp>
            <p:cxnSp>
              <p:nvCxnSpPr>
                <p:cNvPr id="51" name="optical axis"/>
                <p:cNvCxnSpPr/>
                <p:nvPr/>
              </p:nvCxnSpPr>
              <p:spPr>
                <a:xfrm>
                  <a:off x="1498800" y="3091100"/>
                  <a:ext cx="6629400" cy="0"/>
                </a:xfrm>
                <a:prstGeom prst="line">
                  <a:avLst/>
                </a:prstGeom>
                <a:ln w="22225">
                  <a:solidFill>
                    <a:srgbClr val="F5504E"/>
                  </a:solidFill>
                </a:ln>
              </p:spPr>
              <p:style>
                <a:lnRef idx="1">
                  <a:schemeClr val="accent1"/>
                </a:lnRef>
                <a:fillRef idx="0">
                  <a:schemeClr val="accent1"/>
                </a:fillRef>
                <a:effectRef idx="0">
                  <a:schemeClr val="accent1"/>
                </a:effectRef>
                <a:fontRef idx="minor">
                  <a:schemeClr val="tx1"/>
                </a:fontRef>
              </p:style>
            </p:cxnSp>
            <p:sp>
              <p:nvSpPr>
                <p:cNvPr id="52" name="Cube 51"/>
                <p:cNvSpPr/>
                <p:nvPr/>
              </p:nvSpPr>
              <p:spPr>
                <a:xfrm>
                  <a:off x="4261924"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ensor"/>
                <p:cNvCxnSpPr/>
                <p:nvPr/>
              </p:nvCxnSpPr>
              <p:spPr>
                <a:xfrm>
                  <a:off x="8116485" y="2689513"/>
                  <a:ext cx="0" cy="794416"/>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len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1493" y="2692337"/>
                  <a:ext cx="1114594" cy="805572"/>
                </a:xfrm>
                <a:prstGeom prst="rect">
                  <a:avLst/>
                </a:prstGeom>
                <a:effectLst>
                  <a:outerShdw blurRad="50800" dist="38100" dir="5400000" algn="ctr" rotWithShape="0">
                    <a:srgbClr val="000000">
                      <a:alpha val="95000"/>
                    </a:srgbClr>
                  </a:outerShdw>
                </a:effectLst>
              </p:spPr>
            </p:pic>
            <p:sp>
              <p:nvSpPr>
                <p:cNvPr id="55" name="Cube 54"/>
                <p:cNvSpPr/>
                <p:nvPr/>
              </p:nvSpPr>
              <p:spPr>
                <a:xfrm>
                  <a:off x="17128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p:cNvSpPr/>
                <p:nvPr/>
              </p:nvSpPr>
              <p:spPr>
                <a:xfrm>
                  <a:off x="256048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ube 56"/>
                <p:cNvSpPr/>
                <p:nvPr/>
              </p:nvSpPr>
              <p:spPr>
                <a:xfrm>
                  <a:off x="34081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be 57"/>
                <p:cNvSpPr/>
                <p:nvPr/>
              </p:nvSpPr>
              <p:spPr>
                <a:xfrm>
                  <a:off x="510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be 58"/>
                <p:cNvSpPr/>
                <p:nvPr/>
              </p:nvSpPr>
              <p:spPr>
                <a:xfrm>
                  <a:off x="596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701493" y="3743075"/>
                  <a:ext cx="1648574" cy="830997"/>
                </a:xfrm>
                <a:prstGeom prst="rect">
                  <a:avLst/>
                </a:prstGeom>
                <a:noFill/>
              </p:spPr>
              <p:txBody>
                <a:bodyPr wrap="square" rtlCol="0">
                  <a:spAutoFit/>
                </a:bodyPr>
                <a:lstStyle/>
                <a:p>
                  <a:pPr algn="r"/>
                  <a:r>
                    <a:rPr lang="en-US" sz="2400">
                      <a:solidFill>
                        <a:srgbClr val="17B2B6"/>
                      </a:solidFill>
                      <a:latin typeface="Euclid" panose="02020503060505020303" pitchFamily="18" charset="0"/>
                      <a:ea typeface="Segoe UI Symbol" pitchFamily="34" charset="0"/>
                    </a:rPr>
                    <a:t>Sensor translation</a:t>
                  </a:r>
                </a:p>
              </p:txBody>
            </p:sp>
            <p:grpSp>
              <p:nvGrpSpPr>
                <p:cNvPr id="61" name="Group 60"/>
                <p:cNvGrpSpPr/>
                <p:nvPr/>
              </p:nvGrpSpPr>
              <p:grpSpPr>
                <a:xfrm>
                  <a:off x="6105325" y="2126983"/>
                  <a:ext cx="87358" cy="1956631"/>
                  <a:chOff x="8066380" y="1937068"/>
                  <a:chExt cx="135466" cy="3034146"/>
                </a:xfrm>
              </p:grpSpPr>
              <p:sp>
                <p:nvSpPr>
                  <p:cNvPr id="94" name="Rectangle 93"/>
                  <p:cNvSpPr/>
                  <p:nvPr/>
                </p:nvSpPr>
                <p:spPr>
                  <a:xfrm>
                    <a:off x="8066380" y="1937068"/>
                    <a:ext cx="135466" cy="3034146"/>
                  </a:xfrm>
                  <a:prstGeom prst="rect">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121023"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Left Brace 61"/>
                <p:cNvSpPr/>
                <p:nvPr/>
              </p:nvSpPr>
              <p:spPr>
                <a:xfrm rot="5400000">
                  <a:off x="6119212" y="1986049"/>
                  <a:ext cx="56818" cy="85994"/>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3" name="Straight Connector 62"/>
                <p:cNvCxnSpPr/>
                <p:nvPr/>
              </p:nvCxnSpPr>
              <p:spPr>
                <a:xfrm>
                  <a:off x="8071220" y="2689513"/>
                  <a:ext cx="0" cy="794416"/>
                </a:xfrm>
                <a:prstGeom prst="line">
                  <a:avLst/>
                </a:prstGeom>
                <a:ln w="38100" cap="rnd">
                  <a:solidFill>
                    <a:srgbClr val="777777">
                      <a:alpha val="9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963366" y="2126983"/>
                  <a:ext cx="134677" cy="1956631"/>
                  <a:chOff x="7846245" y="1937068"/>
                  <a:chExt cx="208844" cy="3034146"/>
                </a:xfrm>
              </p:grpSpPr>
              <p:sp>
                <p:nvSpPr>
                  <p:cNvPr id="92" name="Rectangle 91"/>
                  <p:cNvSpPr/>
                  <p:nvPr/>
                </p:nvSpPr>
                <p:spPr>
                  <a:xfrm>
                    <a:off x="7846245" y="1937068"/>
                    <a:ext cx="208844" cy="3034146"/>
                  </a:xfrm>
                  <a:prstGeom prst="rect">
                    <a:avLst/>
                  </a:prstGeom>
                  <a:solidFill>
                    <a:schemeClr val="bg2">
                      <a:lumMod val="5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944382"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5" name="Left Brace 64"/>
                <p:cNvSpPr/>
                <p:nvPr/>
              </p:nvSpPr>
              <p:spPr>
                <a:xfrm rot="5400000">
                  <a:off x="6000603" y="1964182"/>
                  <a:ext cx="56818" cy="129727"/>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6" name="Group 65"/>
                <p:cNvGrpSpPr/>
                <p:nvPr/>
              </p:nvGrpSpPr>
              <p:grpSpPr>
                <a:xfrm>
                  <a:off x="5719490" y="2126983"/>
                  <a:ext cx="211116" cy="1956631"/>
                  <a:chOff x="7468067" y="1937068"/>
                  <a:chExt cx="327378" cy="3034146"/>
                </a:xfrm>
              </p:grpSpPr>
              <p:sp>
                <p:nvSpPr>
                  <p:cNvPr id="90" name="Rectangle 89"/>
                  <p:cNvSpPr/>
                  <p:nvPr/>
                </p:nvSpPr>
                <p:spPr>
                  <a:xfrm>
                    <a:off x="7468067" y="1937068"/>
                    <a:ext cx="327378" cy="3034146"/>
                  </a:xfrm>
                  <a:prstGeom prst="rect">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7663827"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8023640" y="2689513"/>
                  <a:ext cx="0" cy="794416"/>
                </a:xfrm>
                <a:prstGeom prst="line">
                  <a:avLst/>
                </a:prstGeom>
                <a:ln w="38100" cap="rnd">
                  <a:solidFill>
                    <a:srgbClr val="777777">
                      <a:alpha val="8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Left Brace 67"/>
                <p:cNvSpPr/>
                <p:nvPr/>
              </p:nvSpPr>
              <p:spPr>
                <a:xfrm rot="5400000">
                  <a:off x="5795795" y="1928802"/>
                  <a:ext cx="56818" cy="200488"/>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9" name="Group 68"/>
                <p:cNvGrpSpPr/>
                <p:nvPr/>
              </p:nvGrpSpPr>
              <p:grpSpPr>
                <a:xfrm>
                  <a:off x="5130900" y="2126983"/>
                  <a:ext cx="493952" cy="1956631"/>
                  <a:chOff x="6555341" y="1937068"/>
                  <a:chExt cx="765971" cy="3034146"/>
                </a:xfrm>
              </p:grpSpPr>
              <p:sp>
                <p:nvSpPr>
                  <p:cNvPr id="88" name="Rectangle 87"/>
                  <p:cNvSpPr/>
                  <p:nvPr/>
                </p:nvSpPr>
                <p:spPr>
                  <a:xfrm>
                    <a:off x="6555341" y="1937068"/>
                    <a:ext cx="765971" cy="3034146"/>
                  </a:xfrm>
                  <a:prstGeom prst="rect">
                    <a:avLst/>
                  </a:prstGeom>
                  <a:solidFill>
                    <a:schemeClr val="bg2">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704730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a:off x="7976728"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1" name="Left Brace 70"/>
                <p:cNvSpPr/>
                <p:nvPr/>
              </p:nvSpPr>
              <p:spPr>
                <a:xfrm rot="5400000">
                  <a:off x="5349202" y="1787281"/>
                  <a:ext cx="56818" cy="48352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p:cNvGrpSpPr/>
                <p:nvPr/>
              </p:nvGrpSpPr>
              <p:grpSpPr>
                <a:xfrm>
                  <a:off x="2506501" y="2126983"/>
                  <a:ext cx="2392183" cy="1956631"/>
                  <a:chOff x="2919844" y="1937068"/>
                  <a:chExt cx="3709555" cy="3034146"/>
                </a:xfrm>
              </p:grpSpPr>
              <p:sp>
                <p:nvSpPr>
                  <p:cNvPr id="86" name="Rectangle 85"/>
                  <p:cNvSpPr/>
                  <p:nvPr/>
                </p:nvSpPr>
                <p:spPr>
                  <a:xfrm>
                    <a:off x="2919844" y="1937068"/>
                    <a:ext cx="3709555" cy="3034146"/>
                  </a:xfrm>
                  <a:prstGeom prst="rect">
                    <a:avLst/>
                  </a:prstGeom>
                  <a:solidFill>
                    <a:schemeClr val="bg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562841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a:off x="7927435"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Left Brace 73"/>
                <p:cNvSpPr/>
                <p:nvPr/>
              </p:nvSpPr>
              <p:spPr>
                <a:xfrm rot="5400000">
                  <a:off x="3676969" y="840861"/>
                  <a:ext cx="56818" cy="237636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3717999" y="1548409"/>
                      <a:ext cx="2935563" cy="475387"/>
                    </a:xfrm>
                    <a:prstGeom prst="rect">
                      <a:avLst/>
                    </a:prstGeom>
                    <a:noFill/>
                  </p:spPr>
                  <p:txBody>
                    <a:bodyPr wrap="square" rtlCol="0">
                      <a:spAutoFit/>
                    </a:bodyPr>
                    <a:lstStyle/>
                    <a:p>
                      <a14:m>
                        <m:oMath xmlns:m="http://schemas.openxmlformats.org/officeDocument/2006/math">
                          <m:sSup>
                            <m:sSupPr>
                              <m:ctrlPr>
                                <a:rPr lang="en-US" sz="2400" i="1">
                                  <a:solidFill>
                                    <a:srgbClr val="17B2B6"/>
                                  </a:solidFill>
                                  <a:latin typeface="Cambria Math" panose="02040503050406030204" pitchFamily="18" charset="0"/>
                                  <a:ea typeface="Segoe UI Symbol" pitchFamily="34" charset="0"/>
                                </a:rPr>
                              </m:ctrlPr>
                            </m:sSupPr>
                            <m:e>
                              <m:r>
                                <a:rPr lang="en-US" sz="2400">
                                  <a:solidFill>
                                    <a:srgbClr val="17B2B6"/>
                                  </a:solidFill>
                                  <a:latin typeface="Cambria Math" panose="02040503050406030204" pitchFamily="18" charset="0"/>
                                  <a:ea typeface="Segoe UI Symbol" pitchFamily="34" charset="0"/>
                                </a:rPr>
                                <m:t>𝑖</m:t>
                              </m:r>
                            </m:e>
                            <m:sup>
                              <m:r>
                                <a:rPr lang="en-US" sz="2400">
                                  <a:solidFill>
                                    <a:srgbClr val="17B2B6"/>
                                  </a:solidFill>
                                  <a:latin typeface="Cambria Math" panose="02040503050406030204" pitchFamily="18" charset="0"/>
                                  <a:ea typeface="Segoe UI Symbol" pitchFamily="34" charset="0"/>
                                </a:rPr>
                                <m:t>𝑡h</m:t>
                              </m:r>
                            </m:sup>
                          </m:sSup>
                        </m:oMath>
                      </a14:m>
                      <a:r>
                        <a:rPr lang="en-US" sz="2400">
                          <a:solidFill>
                            <a:srgbClr val="17B2B6"/>
                          </a:solidFill>
                          <a:latin typeface="Euclid" panose="02020503060505020303" pitchFamily="18" charset="0"/>
                          <a:ea typeface="Segoe UI Symbol" pitchFamily="34" charset="0"/>
                        </a:rPr>
                        <a:t> depth of field</a:t>
                      </a:r>
                    </a:p>
                  </p:txBody>
                </p:sp>
              </mc:Choice>
              <mc:Fallback xmlns="">
                <p:sp>
                  <p:nvSpPr>
                    <p:cNvPr id="82" name="TextBox 81"/>
                    <p:cNvSpPr txBox="1">
                      <a:spLocks noRot="1" noChangeAspect="1" noMove="1" noResize="1" noEditPoints="1" noAdjustHandles="1" noChangeArrowheads="1" noChangeShapeType="1" noTextEdit="1"/>
                    </p:cNvSpPr>
                    <p:nvPr/>
                  </p:nvSpPr>
                  <p:spPr>
                    <a:xfrm>
                      <a:off x="3717999" y="1548409"/>
                      <a:ext cx="2935563" cy="475387"/>
                    </a:xfrm>
                    <a:prstGeom prst="rect">
                      <a:avLst/>
                    </a:prstGeom>
                    <a:blipFill>
                      <a:blip r:embed="rId7"/>
                      <a:stretch>
                        <a:fillRect l="-624" t="-6410" b="-29487"/>
                      </a:stretch>
                    </a:blipFill>
                  </p:spPr>
                  <p:txBody>
                    <a:bodyPr/>
                    <a:lstStyle/>
                    <a:p>
                      <a:r>
                        <a:rPr lang="en-US">
                          <a:noFill/>
                        </a:rPr>
                        <a:t> </a:t>
                      </a:r>
                    </a:p>
                  </p:txBody>
                </p:sp>
              </mc:Fallback>
            </mc:AlternateContent>
            <p:grpSp>
              <p:nvGrpSpPr>
                <p:cNvPr id="76" name="Group 75"/>
                <p:cNvGrpSpPr/>
                <p:nvPr/>
              </p:nvGrpSpPr>
              <p:grpSpPr>
                <a:xfrm>
                  <a:off x="6557946" y="3056651"/>
                  <a:ext cx="44768" cy="72822"/>
                  <a:chOff x="8768259" y="3378704"/>
                  <a:chExt cx="69421" cy="112925"/>
                </a:xfrm>
              </p:grpSpPr>
              <p:cxnSp>
                <p:nvCxnSpPr>
                  <p:cNvPr id="83" name="Straight Connector 82"/>
                  <p:cNvCxnSpPr/>
                  <p:nvPr/>
                </p:nvCxnSpPr>
                <p:spPr>
                  <a:xfrm rot="1980000">
                    <a:off x="8807947" y="3378704"/>
                    <a:ext cx="0" cy="104351"/>
                  </a:xfrm>
                  <a:prstGeom prst="line">
                    <a:avLst/>
                  </a:prstGeom>
                  <a:ln w="41275" cap="sq">
                    <a:solidFill>
                      <a:schemeClr val="bg1"/>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1980000">
                    <a:off x="8768259" y="3382673"/>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1980000">
                    <a:off x="8837680" y="3387278"/>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grpSp>
            <p:grpSp>
              <p:nvGrpSpPr>
                <p:cNvPr id="77" name="Group 76"/>
                <p:cNvGrpSpPr/>
                <p:nvPr/>
              </p:nvGrpSpPr>
              <p:grpSpPr>
                <a:xfrm>
                  <a:off x="7882588" y="3556044"/>
                  <a:ext cx="274320" cy="214562"/>
                  <a:chOff x="7857188" y="2413044"/>
                  <a:chExt cx="274320" cy="214562"/>
                </a:xfrm>
              </p:grpSpPr>
              <p:sp>
                <p:nvSpPr>
                  <p:cNvPr id="81" name="Right Arrow 80"/>
                  <p:cNvSpPr/>
                  <p:nvPr/>
                </p:nvSpPr>
                <p:spPr>
                  <a:xfrm flipH="1">
                    <a:off x="7857188" y="2413044"/>
                    <a:ext cx="274320" cy="2145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82" name="Straight Connector 81"/>
                  <p:cNvCxnSpPr/>
                  <p:nvPr/>
                </p:nvCxnSpPr>
                <p:spPr>
                  <a:xfrm>
                    <a:off x="8083920" y="2432026"/>
                    <a:ext cx="0" cy="1828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7669710" y="2331302"/>
                  <a:ext cx="697627"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5…1</a:t>
                  </a:r>
                </a:p>
              </p:txBody>
            </p:sp>
            <p:sp>
              <p:nvSpPr>
                <p:cNvPr id="79" name="TextBox 78"/>
                <p:cNvSpPr txBox="1"/>
                <p:nvPr/>
              </p:nvSpPr>
              <p:spPr>
                <a:xfrm>
                  <a:off x="5999850" y="4050532"/>
                  <a:ext cx="312905"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1</a:t>
                  </a:r>
                </a:p>
              </p:txBody>
            </p:sp>
            <p:sp>
              <p:nvSpPr>
                <p:cNvPr id="80" name="TextBox 79"/>
                <p:cNvSpPr txBox="1"/>
                <p:nvPr/>
              </p:nvSpPr>
              <p:spPr>
                <a:xfrm>
                  <a:off x="4096723" y="4050532"/>
                  <a:ext cx="312905" cy="400110"/>
                </a:xfrm>
                <a:prstGeom prst="rect">
                  <a:avLst/>
                </a:prstGeom>
                <a:noFill/>
              </p:spPr>
              <p:txBody>
                <a:bodyPr wrap="none" rtlCol="0">
                  <a:spAutoFit/>
                </a:bodyPr>
                <a:lstStyle/>
                <a:p>
                  <a:r>
                    <a:rPr lang="en-US" sz="2000">
                      <a:solidFill>
                        <a:schemeClr val="tx1">
                          <a:lumMod val="75000"/>
                          <a:lumOff val="25000"/>
                        </a:schemeClr>
                      </a:solidFill>
                      <a:latin typeface="Euclid" panose="02020503060505020303" pitchFamily="18" charset="0"/>
                    </a:rPr>
                    <a:t>5</a:t>
                  </a:r>
                </a:p>
              </p:txBody>
            </p:sp>
          </p:grpSp>
        </p:grpSp>
        <p:grpSp>
          <p:nvGrpSpPr>
            <p:cNvPr id="14" name="Group 13"/>
            <p:cNvGrpSpPr/>
            <p:nvPr/>
          </p:nvGrpSpPr>
          <p:grpSpPr>
            <a:xfrm>
              <a:off x="938462" y="19790226"/>
              <a:ext cx="20222366" cy="22889423"/>
              <a:chOff x="938462" y="19202400"/>
              <a:chExt cx="20222366" cy="22889423"/>
            </a:xfrm>
          </p:grpSpPr>
          <p:grpSp>
            <p:nvGrpSpPr>
              <p:cNvPr id="117" name="Group 116"/>
              <p:cNvGrpSpPr/>
              <p:nvPr/>
            </p:nvGrpSpPr>
            <p:grpSpPr>
              <a:xfrm>
                <a:off x="938462" y="19202400"/>
                <a:ext cx="20222366" cy="11261842"/>
                <a:chOff x="0" y="0"/>
                <a:chExt cx="20222366" cy="11261842"/>
              </a:xfrm>
            </p:grpSpPr>
            <p:sp>
              <p:nvSpPr>
                <p:cNvPr id="118" name="Rectangle 117"/>
                <p:cNvSpPr/>
                <p:nvPr/>
              </p:nvSpPr>
              <p:spPr>
                <a:xfrm>
                  <a:off x="427282" y="5485752"/>
                  <a:ext cx="7570535"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427282" y="1619077"/>
                  <a:ext cx="1088841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 Box 197"/>
                <p:cNvSpPr txBox="1">
                  <a:spLocks noChangeArrowheads="1"/>
                </p:cNvSpPr>
                <p:nvPr/>
              </p:nvSpPr>
              <p:spPr bwMode="auto">
                <a:xfrm>
                  <a:off x="250473" y="3859935"/>
                  <a:ext cx="11317413" cy="270193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a:t>
                  </a:r>
                  <a:r>
                    <a:rPr lang="en-US" sz="3200">
                      <a:solidFill>
                        <a:srgbClr val="FF335A"/>
                      </a:solidFill>
                      <a:latin typeface="Euclid" panose="02020503060505020303" pitchFamily="18" charset="0"/>
                      <a:ea typeface="Segoe UI Symbol" pitchFamily="34" charset="0"/>
                    </a:rPr>
                    <a:t>entrance</a:t>
                  </a:r>
                  <a:r>
                    <a:rPr lang="en-US" sz="3200">
                      <a:solidFill>
                        <a:schemeClr val="tx1">
                          <a:lumMod val="75000"/>
                          <a:lumOff val="25000"/>
                        </a:schemeClr>
                      </a:solidFill>
                      <a:latin typeface="Euclid" panose="02020503060505020303" pitchFamily="18" charset="0"/>
                      <a:ea typeface="Segoe UI Symbol" pitchFamily="34" charset="0"/>
                    </a:rPr>
                    <a:t> and </a:t>
                  </a:r>
                  <a:r>
                    <a:rPr lang="en-US" sz="3200">
                      <a:solidFill>
                        <a:srgbClr val="FF335A"/>
                      </a:solidFill>
                      <a:latin typeface="Euclid" panose="02020503060505020303" pitchFamily="18" charset="0"/>
                      <a:ea typeface="Segoe UI Symbol" pitchFamily="34" charset="0"/>
                    </a:rPr>
                    <a:t>exit pupils</a:t>
                  </a:r>
                  <a:r>
                    <a:rPr lang="en-US" sz="3200">
                      <a:solidFill>
                        <a:schemeClr val="tx1">
                          <a:lumMod val="75000"/>
                          <a:lumOff val="25000"/>
                        </a:schemeClr>
                      </a:solidFill>
                      <a:latin typeface="Euclid" panose="02020503060505020303" pitchFamily="18" charset="0"/>
                      <a:ea typeface="Segoe UI Symbol" pitchFamily="34" charset="0"/>
                    </a:rPr>
                    <a:t> are the images of the limiting aperture. The entrance pupil is the </a:t>
                  </a:r>
                  <a:r>
                    <a:rPr lang="en-US" sz="3200">
                      <a:solidFill>
                        <a:srgbClr val="FF335A"/>
                      </a:solidFill>
                      <a:latin typeface="Euclid" panose="02020503060505020303" pitchFamily="18" charset="0"/>
                      <a:ea typeface="Segoe UI Symbol" pitchFamily="34" charset="0"/>
                    </a:rPr>
                    <a:t>center of projection</a:t>
                  </a:r>
                  <a:r>
                    <a:rPr lang="en-US" sz="3200">
                      <a:solidFill>
                        <a:schemeClr val="tx1">
                          <a:lumMod val="75000"/>
                          <a:lumOff val="25000"/>
                        </a:schemeClr>
                      </a:solidFill>
                      <a:latin typeface="Euclid" panose="02020503060505020303" pitchFamily="18" charset="0"/>
                      <a:ea typeface="Segoe UI Symbol" pitchFamily="34" charset="0"/>
                    </a:rPr>
                    <a:t> in the object side. </a:t>
                  </a:r>
                </a:p>
                <a:p>
                  <a:pPr algn="just" defTabSz="4493876">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a:t>
                  </a:r>
                  <a:r>
                    <a:rPr lang="en-US" sz="3200">
                      <a:solidFill>
                        <a:srgbClr val="FF335A"/>
                      </a:solidFill>
                      <a:latin typeface="Euclid" panose="02020503060505020303" pitchFamily="18" charset="0"/>
                      <a:ea typeface="Segoe UI Symbol" pitchFamily="34" charset="0"/>
                    </a:rPr>
                    <a:t>pupil magnification</a:t>
                  </a:r>
                  <a:r>
                    <a:rPr lang="en-US" sz="3200">
                      <a:solidFill>
                        <a:schemeClr val="tx1">
                          <a:lumMod val="75000"/>
                          <a:lumOff val="25000"/>
                        </a:schemeClr>
                      </a:solidFill>
                      <a:latin typeface="Euclid" panose="02020503060505020303" pitchFamily="18" charset="0"/>
                      <a:ea typeface="Segoe UI Symbol" pitchFamily="34" charset="0"/>
                    </a:rPr>
                    <a:t>,</a:t>
                  </a:r>
                </a:p>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  </a:t>
                  </a:r>
                </a:p>
              </p:txBody>
            </p:sp>
            <p:grpSp>
              <p:nvGrpSpPr>
                <p:cNvPr id="121" name="Group 120"/>
                <p:cNvGrpSpPr/>
                <p:nvPr/>
              </p:nvGrpSpPr>
              <p:grpSpPr>
                <a:xfrm>
                  <a:off x="0" y="0"/>
                  <a:ext cx="20116800" cy="914400"/>
                  <a:chOff x="914399" y="5508859"/>
                  <a:chExt cx="20116800" cy="914400"/>
                </a:xfrm>
              </p:grpSpPr>
              <p:sp>
                <p:nvSpPr>
                  <p:cNvPr id="260" name="Rectangle 25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p:cNvSpPr txBox="1"/>
                  <p:nvPr/>
                </p:nvSpPr>
                <p:spPr>
                  <a:xfrm>
                    <a:off x="1752599" y="5550561"/>
                    <a:ext cx="5190845"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Geometric model </a:t>
                    </a:r>
                  </a:p>
                </p:txBody>
              </p:sp>
            </p:grpSp>
            <mc:AlternateContent xmlns:mc="http://schemas.openxmlformats.org/markup-compatibility/2006">
              <mc:Choice xmlns:a14="http://schemas.microsoft.com/office/drawing/2010/main" Requires="a14">
                <p:sp>
                  <p:nvSpPr>
                    <p:cNvPr id="122" name="Rectangle 121"/>
                    <p:cNvSpPr/>
                    <p:nvPr/>
                  </p:nvSpPr>
                  <p:spPr>
                    <a:xfrm>
                      <a:off x="56031" y="1659509"/>
                      <a:ext cx="11527089" cy="1170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Pre>
                                  <m:sPrePr>
                                    <m:ctrlPr>
                                      <a:rPr lang="en-US" sz="2600" i="1" smtClean="0">
                                        <a:solidFill>
                                          <a:srgbClr val="FF335A"/>
                                        </a:solidFill>
                                        <a:latin typeface="Cambria Math" panose="02040503050406030204" pitchFamily="18" charset="0"/>
                                      </a:rPr>
                                    </m:ctrlPr>
                                  </m:sPrePr>
                                  <m:sub>
                                    <m:r>
                                      <a:rPr lang="en-US" sz="2600" i="0">
                                        <a:solidFill>
                                          <a:srgbClr val="FF335A"/>
                                        </a:solidFill>
                                        <a:latin typeface="Cambria Math" panose="02040503050406030204" pitchFamily="18" charset="0"/>
                                      </a:rPr>
                                      <m:t>  </m:t>
                                    </m:r>
                                  </m:sub>
                                  <m:sup>
                                    <m:r>
                                      <a:rPr lang="en-US" sz="2600" i="1">
                                        <a:solidFill>
                                          <a:srgbClr val="FF335A"/>
                                        </a:solidFill>
                                        <a:latin typeface="Cambria Math" panose="02040503050406030204" pitchFamily="18" charset="0"/>
                                      </a:rPr>
                                      <m:t>𝐼</m:t>
                                    </m:r>
                                  </m:sup>
                                  <m:e>
                                    <m:acc>
                                      <m:accPr>
                                        <m:chr m:val="́"/>
                                        <m:ctrlPr>
                                          <a:rPr lang="en-US" sz="2600" i="1">
                                            <a:solidFill>
                                              <a:srgbClr val="FF335A"/>
                                            </a:solidFill>
                                            <a:latin typeface="Cambria Math" panose="02040503050406030204" pitchFamily="18" charset="0"/>
                                          </a:rPr>
                                        </m:ctrlPr>
                                      </m:accPr>
                                      <m:e>
                                        <m:r>
                                          <m:rPr>
                                            <m:nor/>
                                          </m:rPr>
                                          <a:rPr lang="en-US" sz="2600" i="1">
                                            <a:solidFill>
                                              <a:srgbClr val="FF335A"/>
                                            </a:solidFill>
                                            <a:latin typeface="Cambria Math" panose="02040503050406030204" pitchFamily="18" charset="0"/>
                                          </a:rPr>
                                          <m:t>x</m:t>
                                        </m:r>
                                      </m:e>
                                    </m:acc>
                                  </m:e>
                                </m:sPre>
                                <m:r>
                                  <a:rPr lang="en-US" sz="2600" i="0" smtClean="0">
                                    <a:solidFill>
                                      <a:schemeClr val="tx1">
                                        <a:lumMod val="75000"/>
                                        <a:lumOff val="25000"/>
                                      </a:schemeClr>
                                    </a:solidFill>
                                    <a:latin typeface="Cambria Math" panose="02040503050406030204" pitchFamily="18" charset="0"/>
                                  </a:rPr>
                                  <m:t>=&amp;</m:t>
                                </m:r>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𝑑</m:t>
                                            </m:r>
                                          </m:e>
                                        </m:acc>
                                      </m:e>
                                      <m:sub>
                                        <m:r>
                                          <a:rPr lang="en-US" sz="2600" i="1">
                                            <a:solidFill>
                                              <a:schemeClr val="tx1">
                                                <a:lumMod val="75000"/>
                                                <a:lumOff val="25000"/>
                                              </a:schemeClr>
                                            </a:solidFill>
                                            <a:latin typeface="Cambria Math" panose="02040503050406030204" pitchFamily="18" charset="0"/>
                                          </a:rPr>
                                          <m:t>𝑒</m:t>
                                        </m:r>
                                      </m:sub>
                                    </m:sSub>
                                    <m:r>
                                      <a:rPr lang="en-US" sz="2600" i="0">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𝒕</m:t>
                                        </m:r>
                                      </m:e>
                                      <m:sub>
                                        <m:r>
                                          <a:rPr lang="en-US" sz="2600" b="0" i="1">
                                            <a:solidFill>
                                              <a:schemeClr val="tx1">
                                                <a:lumMod val="75000"/>
                                                <a:lumOff val="25000"/>
                                              </a:schemeClr>
                                            </a:solidFill>
                                            <a:latin typeface="Cambria Math" panose="02040503050406030204" pitchFamily="18" charset="0"/>
                                          </a:rPr>
                                          <m:t>𝑖</m:t>
                                        </m:r>
                                      </m:sub>
                                    </m:sSub>
                                  </m:e>
                                </m:d>
                                <m:r>
                                  <a:rPr lang="en-US" sz="2600" b="0" i="0" smtClean="0">
                                    <a:solidFill>
                                      <a:schemeClr val="tx1">
                                        <a:lumMod val="75000"/>
                                        <a:lumOff val="25000"/>
                                      </a:schemeClr>
                                    </a:solidFill>
                                    <a:latin typeface="Cambria Math" panose="02040503050406030204" pitchFamily="18" charset="0"/>
                                  </a:rPr>
                                  <m:t>&amp;+</m:t>
                                </m:r>
                                <m:f>
                                  <m:fPr>
                                    <m:ctrlPr>
                                      <a:rPr lang="en-US" sz="2600" b="0" i="1">
                                        <a:solidFill>
                                          <a:schemeClr val="tx1">
                                            <a:lumMod val="75000"/>
                                            <a:lumOff val="25000"/>
                                          </a:schemeClr>
                                        </a:solidFill>
                                        <a:latin typeface="Cambria Math" panose="02040503050406030204" pitchFamily="18" charset="0"/>
                                      </a:rPr>
                                    </m:ctrlPr>
                                  </m:fPr>
                                  <m:num>
                                    <m:d>
                                      <m:dPr>
                                        <m:ctrlPr>
                                          <a:rPr lang="en-US" sz="2600" b="0" i="1">
                                            <a:solidFill>
                                              <a:schemeClr val="tx1">
                                                <a:lumMod val="75000"/>
                                                <a:lumOff val="25000"/>
                                              </a:schemeClr>
                                            </a:solidFill>
                                            <a:latin typeface="Cambria Math" panose="02040503050406030204" pitchFamily="18" charset="0"/>
                                          </a:rPr>
                                        </m:ctrlPr>
                                      </m:dPr>
                                      <m:e>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Sub>
                                        <m:d>
                                          <m:dPr>
                                            <m:ctrlPr>
                                              <a:rPr lang="en-US" sz="2600" b="0" i="1">
                                                <a:solidFill>
                                                  <a:schemeClr val="tx1">
                                                    <a:lumMod val="75000"/>
                                                    <a:lumOff val="25000"/>
                                                  </a:schemeClr>
                                                </a:solidFill>
                                                <a:latin typeface="Cambria Math" panose="02040503050406030204" pitchFamily="18" charset="0"/>
                                              </a:rPr>
                                            </m:ctrlPr>
                                          </m:dPr>
                                          <m:e>
                                            <m:r>
                                              <a:rPr lang="en-US" sz="2600" b="0" i="0">
                                                <a:solidFill>
                                                  <a:schemeClr val="tx1">
                                                    <a:lumMod val="75000"/>
                                                    <a:lumOff val="25000"/>
                                                  </a:schemeClr>
                                                </a:solidFill>
                                                <a:latin typeface="Cambria Math" panose="02040503050406030204" pitchFamily="18" charset="0"/>
                                              </a:rPr>
                                              <m:t>3</m:t>
                                            </m:r>
                                          </m:e>
                                        </m:d>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𝑧</m:t>
                                                </m:r>
                                              </m:e>
                                            </m:acc>
                                          </m:e>
                                          <m:sub>
                                            <m:r>
                                              <a:rPr lang="en-US" sz="2600" b="0" i="1">
                                                <a:solidFill>
                                                  <a:schemeClr val="tx1">
                                                    <a:lumMod val="75000"/>
                                                    <a:lumOff val="25000"/>
                                                  </a:schemeClr>
                                                </a:solidFill>
                                                <a:latin typeface="Cambria Math" panose="02040503050406030204" pitchFamily="18" charset="0"/>
                                              </a:rPr>
                                              <m:t>𝑜</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𝑑</m:t>
                                                </m:r>
                                              </m:e>
                                            </m:acc>
                                          </m:e>
                                          <m:sub>
                                            <m:r>
                                              <a:rPr lang="en-US" sz="2600" b="0" i="1">
                                                <a:solidFill>
                                                  <a:schemeClr val="tx1">
                                                    <a:lumMod val="75000"/>
                                                    <a:lumOff val="25000"/>
                                                  </a:schemeClr>
                                                </a:solidFill>
                                                <a:latin typeface="Cambria Math" panose="02040503050406030204" pitchFamily="18" charset="0"/>
                                              </a:rPr>
                                              <m:t>𝑒</m:t>
                                            </m:r>
                                          </m:sub>
                                        </m:sSub>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num>
                                  <m:den>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den>
                                </m:f>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smtClean="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e>
                              <m:e>
                                <m:r>
                                  <a:rPr lang="en-US" sz="2600" b="0" i="1" smtClean="0">
                                    <a:solidFill>
                                      <a:schemeClr val="tx1">
                                        <a:lumMod val="75000"/>
                                        <a:lumOff val="25000"/>
                                      </a:schemeClr>
                                    </a:solidFill>
                                    <a:latin typeface="Cambria Math" panose="02040503050406030204" pitchFamily="18" charset="0"/>
                                  </a:rPr>
                                  <m:t>  </m:t>
                                </m:r>
                              </m:e>
                            </m:eqArr>
                          </m:oMath>
                        </m:oMathPara>
                      </a14:m>
                      <a:endParaRPr lang="en-US" sz="2600">
                        <a:solidFill>
                          <a:schemeClr val="tx1">
                            <a:lumMod val="75000"/>
                            <a:lumOff val="25000"/>
                          </a:schemeClr>
                        </a:solidFill>
                      </a:endParaRPr>
                    </a:p>
                  </p:txBody>
                </p:sp>
              </mc:Choice>
              <mc:Fallback>
                <p:sp>
                  <p:nvSpPr>
                    <p:cNvPr id="122" name="Rectangle 121"/>
                    <p:cNvSpPr>
                      <a:spLocks noRot="1" noChangeAspect="1" noMove="1" noResize="1" noEditPoints="1" noAdjustHandles="1" noChangeArrowheads="1" noChangeShapeType="1" noTextEdit="1"/>
                    </p:cNvSpPr>
                    <p:nvPr/>
                  </p:nvSpPr>
                  <p:spPr>
                    <a:xfrm>
                      <a:off x="56031" y="1659509"/>
                      <a:ext cx="11527089" cy="117025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Rectangle 122"/>
                    <p:cNvSpPr/>
                    <p:nvPr/>
                  </p:nvSpPr>
                  <p:spPr>
                    <a:xfrm>
                      <a:off x="381754" y="1083516"/>
                      <a:ext cx="9592271" cy="584775"/>
                    </a:xfrm>
                    <a:prstGeom prst="rect">
                      <a:avLst/>
                    </a:prstGeom>
                  </p:spPr>
                  <p:txBody>
                    <a:bodyPr wrap="square">
                      <a:spAutoFit/>
                    </a:bodyPr>
                    <a:lstStyle/>
                    <a:p>
                      <a:r>
                        <a:rPr lang="en-US" sz="3200">
                          <a:solidFill>
                            <a:schemeClr val="tx1">
                              <a:lumMod val="75000"/>
                              <a:lumOff val="25000"/>
                            </a:schemeClr>
                          </a:solidFill>
                          <a:latin typeface="Euclid" panose="02020503060505020303" pitchFamily="18" charset="0"/>
                          <a:ea typeface="Segoe UI Symbol" pitchFamily="34" charset="0"/>
                        </a:rPr>
                        <a:t>Relation between object point </a:t>
                      </a:r>
                      <a14:m>
                        <m:oMath xmlns:m="http://schemas.openxmlformats.org/officeDocument/2006/math">
                          <m:r>
                            <m:rPr>
                              <m:nor/>
                            </m:rPr>
                            <a:rPr lang="en-US" sz="3200" b="1">
                              <a:solidFill>
                                <a:srgbClr val="3A9AFF"/>
                              </a:solidFill>
                              <a:latin typeface="Cambria Math" panose="02040503050406030204" pitchFamily="18" charset="0"/>
                            </a:rPr>
                            <m:t>x</m:t>
                          </m:r>
                        </m:oMath>
                      </a14:m>
                      <a:r>
                        <a:rPr lang="en-US" sz="3200">
                          <a:solidFill>
                            <a:schemeClr val="tx1">
                              <a:lumMod val="75000"/>
                              <a:lumOff val="25000"/>
                            </a:schemeClr>
                          </a:solidFill>
                          <a:latin typeface="Euclid" panose="02020503060505020303" pitchFamily="18" charset="0"/>
                          <a:ea typeface="Segoe UI Symbol" pitchFamily="34" charset="0"/>
                        </a:rPr>
                        <a:t> and image point </a:t>
                      </a:r>
                      <a14:m>
                        <m:oMath xmlns:m="http://schemas.openxmlformats.org/officeDocument/2006/math">
                          <m:acc>
                            <m:accPr>
                              <m:chr m:val="́"/>
                              <m:ctrlPr>
                                <a:rPr lang="en-US" sz="3200" i="1">
                                  <a:solidFill>
                                    <a:srgbClr val="FF335A"/>
                                  </a:solidFill>
                                  <a:latin typeface="Cambria Math" panose="02040503050406030204" pitchFamily="18" charset="0"/>
                                </a:rPr>
                              </m:ctrlPr>
                            </m:accPr>
                            <m:e>
                              <m:r>
                                <m:rPr>
                                  <m:nor/>
                                </m:rPr>
                                <a:rPr lang="en-US" sz="3200" b="1">
                                  <a:solidFill>
                                    <a:srgbClr val="FF335A"/>
                                  </a:solidFill>
                                  <a:latin typeface="Cambria Math" panose="02040503050406030204" pitchFamily="18" charset="0"/>
                                </a:rPr>
                                <m:t>x</m:t>
                              </m:r>
                            </m:e>
                          </m:acc>
                        </m:oMath>
                      </a14:m>
                      <a:r>
                        <a:rPr lang="en-US" sz="1400">
                          <a:solidFill>
                            <a:schemeClr val="tx1">
                              <a:lumMod val="75000"/>
                              <a:lumOff val="25000"/>
                            </a:schemeClr>
                          </a:solidFill>
                          <a:latin typeface="Euclid" panose="02020503060505020303" pitchFamily="18" charset="0"/>
                          <a:ea typeface="Segoe UI Symbol" pitchFamily="34" charset="0"/>
                        </a:rPr>
                        <a:t> </a:t>
                      </a:r>
                      <a:r>
                        <a:rPr lang="en-US" sz="3200">
                          <a:solidFill>
                            <a:schemeClr val="tx1">
                              <a:lumMod val="75000"/>
                              <a:lumOff val="25000"/>
                            </a:schemeClr>
                          </a:solidFill>
                          <a:latin typeface="Euclid" panose="02020503060505020303" pitchFamily="18" charset="0"/>
                          <a:ea typeface="Segoe UI Symbol" pitchFamily="34" charset="0"/>
                        </a:rPr>
                        <a:t>:          </a:t>
                      </a:r>
                    </a:p>
                  </p:txBody>
                </p:sp>
              </mc:Choice>
              <mc:Fallback>
                <p:sp>
                  <p:nvSpPr>
                    <p:cNvPr id="123" name="Rectangle 122"/>
                    <p:cNvSpPr>
                      <a:spLocks noRot="1" noChangeAspect="1" noMove="1" noResize="1" noEditPoints="1" noAdjustHandles="1" noChangeArrowheads="1" noChangeShapeType="1" noTextEdit="1"/>
                    </p:cNvSpPr>
                    <p:nvPr/>
                  </p:nvSpPr>
                  <p:spPr>
                    <a:xfrm>
                      <a:off x="381754" y="1083516"/>
                      <a:ext cx="9592271" cy="584775"/>
                    </a:xfrm>
                    <a:prstGeom prst="rect">
                      <a:avLst/>
                    </a:prstGeom>
                    <a:blipFill>
                      <a:blip r:embed="rId9"/>
                      <a:stretch>
                        <a:fillRect l="-1653" t="-10417" r="-13605" b="-364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Rectangle 123"/>
                    <p:cNvSpPr/>
                    <p:nvPr/>
                  </p:nvSpPr>
                  <p:spPr>
                    <a:xfrm>
                      <a:off x="381754" y="8438561"/>
                      <a:ext cx="11383526" cy="1077218"/>
                    </a:xfrm>
                    <a:prstGeom prst="rect">
                      <a:avLst/>
                    </a:prstGeom>
                  </p:spPr>
                  <p:txBody>
                    <a:bodyPr wrap="square">
                      <a:spAutoFit/>
                    </a:bodyPr>
                    <a:lstStyle/>
                    <a:p>
                      <a:r>
                        <a:rPr lang="en-US" sz="3200">
                          <a:solidFill>
                            <a:schemeClr val="tx1">
                              <a:lumMod val="75000"/>
                              <a:lumOff val="25000"/>
                            </a:schemeClr>
                          </a:solidFill>
                          <a:latin typeface="Euclid" panose="02020503060505020303" pitchFamily="18" charset="0"/>
                          <a:ea typeface="Segoe UI Symbol" pitchFamily="34" charset="0"/>
                        </a:rPr>
                        <a:t>Inter-image homography for lens tilt about the entrance pupil, if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i="1">
                                  <a:solidFill>
                                    <a:schemeClr val="tx1">
                                      <a:lumMod val="75000"/>
                                      <a:lumOff val="25000"/>
                                    </a:schemeClr>
                                  </a:solidFill>
                                  <a:latin typeface="Cambria Math" panose="02040503050406030204" pitchFamily="18" charset="0"/>
                                </a:rPr>
                                <m:t>𝑛</m:t>
                              </m:r>
                            </m:sub>
                          </m:sSub>
                        </m:oMath>
                      </a14:m>
                      <a:r>
                        <a:rPr lang="en-US" sz="3200">
                          <a:solidFill>
                            <a:schemeClr val="tx1">
                              <a:lumMod val="75000"/>
                              <a:lumOff val="25000"/>
                            </a:schemeClr>
                          </a:solidFill>
                          <a:latin typeface="Euclid" panose="02020503060505020303" pitchFamily="18" charset="0"/>
                          <a:ea typeface="Segoe UI Symbol" pitchFamily="34" charset="0"/>
                        </a:rPr>
                        <a:t> &amp;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b="0" i="1" smtClean="0">
                                  <a:solidFill>
                                    <a:schemeClr val="tx1">
                                      <a:lumMod val="75000"/>
                                      <a:lumOff val="25000"/>
                                    </a:schemeClr>
                                  </a:solidFill>
                                  <a:latin typeface="Cambria Math" panose="02040503050406030204" pitchFamily="18" charset="0"/>
                                </a:rPr>
                                <m:t>𝑚</m:t>
                              </m:r>
                            </m:sub>
                          </m:sSub>
                        </m:oMath>
                      </a14:m>
                      <a:r>
                        <a:rPr lang="en-US" sz="3200">
                          <a:solidFill>
                            <a:schemeClr val="tx1">
                              <a:lumMod val="75000"/>
                              <a:lumOff val="25000"/>
                            </a:schemeClr>
                          </a:solidFill>
                          <a:latin typeface="Euclid" panose="02020503060505020303" pitchFamily="18" charset="0"/>
                          <a:ea typeface="Segoe UI Symbol" pitchFamily="34" charset="0"/>
                        </a:rPr>
                        <a:t> are corresponding points:</a:t>
                      </a:r>
                    </a:p>
                  </p:txBody>
                </p:sp>
              </mc:Choice>
              <mc:Fallback>
                <p:sp>
                  <p:nvSpPr>
                    <p:cNvPr id="124" name="Rectangle 123"/>
                    <p:cNvSpPr>
                      <a:spLocks noRot="1" noChangeAspect="1" noMove="1" noResize="1" noEditPoints="1" noAdjustHandles="1" noChangeArrowheads="1" noChangeShapeType="1" noTextEdit="1"/>
                    </p:cNvSpPr>
                    <p:nvPr/>
                  </p:nvSpPr>
                  <p:spPr>
                    <a:xfrm>
                      <a:off x="381754" y="8438561"/>
                      <a:ext cx="11383526" cy="1077218"/>
                    </a:xfrm>
                    <a:prstGeom prst="rect">
                      <a:avLst/>
                    </a:prstGeom>
                    <a:blipFill>
                      <a:blip r:embed="rId10"/>
                      <a:stretch>
                        <a:fillRect l="-1393" t="-6780" r="-1821" b="-192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Rectangle 124"/>
                    <p:cNvSpPr/>
                    <p:nvPr/>
                  </p:nvSpPr>
                  <p:spPr>
                    <a:xfrm>
                      <a:off x="131767" y="9417131"/>
                      <a:ext cx="14052693" cy="1157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smtClean="0">
                                    <a:solidFill>
                                      <a:schemeClr val="tx1">
                                        <a:lumMod val="75000"/>
                                        <a:lumOff val="25000"/>
                                      </a:schemeClr>
                                    </a:solidFill>
                                    <a:latin typeface="Cambria Math" panose="02040503050406030204" pitchFamily="18" charset="0"/>
                                  </a:rPr>
                                  <m:t>=&amp;</m:t>
                                </m:r>
                                <m:d>
                                  <m:dPr>
                                    <m:begChr m:val="["/>
                                    <m:endChr m:val="]"/>
                                    <m:ctrlPr>
                                      <a:rPr lang="en-US" sz="2600" i="1">
                                        <a:solidFill>
                                          <a:schemeClr val="tx1">
                                            <a:lumMod val="75000"/>
                                            <a:lumOff val="25000"/>
                                          </a:schemeClr>
                                        </a:solidFill>
                                        <a:latin typeface="Cambria Math" panose="02040503050406030204" pitchFamily="18" charset="0"/>
                                      </a:rPr>
                                    </m:ctrlPr>
                                  </m:dPr>
                                  <m:e>
                                    <m:eqArr>
                                      <m:eqArrPr>
                                        <m:ctrlPr>
                                          <a:rPr lang="en-US" sz="2600" i="1">
                                            <a:solidFill>
                                              <a:schemeClr val="tx1">
                                                <a:lumMod val="75000"/>
                                                <a:lumOff val="25000"/>
                                              </a:schemeClr>
                                            </a:solidFill>
                                            <a:latin typeface="Cambria Math" panose="02040503050406030204" pitchFamily="18" charset="0"/>
                                          </a:rPr>
                                        </m:ctrlPr>
                                      </m:eqArrPr>
                                      <m:e>
                                        <m:r>
                                          <a:rPr lang="en-US" sz="2600" i="1">
                                            <a:solidFill>
                                              <a:schemeClr val="tx1">
                                                <a:lumMod val="75000"/>
                                                <a:lumOff val="25000"/>
                                              </a:schemeClr>
                                            </a:solidFill>
                                            <a:latin typeface="Cambria Math" panose="02040503050406030204" pitchFamily="18" charset="0"/>
                                          </a:rPr>
                                          <m:t>&amp;</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r>
                                              <a:rPr lang="en-US" sz="2600" i="1">
                                                <a:solidFill>
                                                  <a:schemeClr val="tx1">
                                                    <a:lumMod val="75000"/>
                                                    <a:lumOff val="25000"/>
                                                  </a:schemeClr>
                                                </a:solidFill>
                                                <a:latin typeface="Cambria Math" panose="02040503050406030204" pitchFamily="18" charset="0"/>
                                              </a:rPr>
                                              <m:t>𝑑</m:t>
                                            </m:r>
                                          </m:num>
                                          <m:den>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 </m:t>
                                                </m:r>
                                              </m:sup>
                                            </m:sSubSup>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3</m:t>
                                                </m:r>
                                              </m:e>
                                            </m:d>
                                            <m:r>
                                              <a:rPr lang="en-US" sz="2600" b="0" i="1" smtClean="0">
                                                <a:solidFill>
                                                  <a:schemeClr val="tx1">
                                                    <a:lumMod val="75000"/>
                                                    <a:lumOff val="25000"/>
                                                  </a:schemeClr>
                                                </a:solidFill>
                                                <a:latin typeface="Cambria Math" panose="02040503050406030204" pitchFamily="18" charset="0"/>
                                              </a:rPr>
                                              <m:t> </m:t>
                                            </m:r>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𝑧</m:t>
                                                    </m:r>
                                                  </m:e>
                                                </m:acc>
                                              </m:e>
                                              <m:sub>
                                                <m:r>
                                                  <a:rPr lang="en-US" sz="2600" b="0" i="1" smtClean="0">
                                                    <a:solidFill>
                                                      <a:schemeClr val="tx1">
                                                        <a:lumMod val="75000"/>
                                                        <a:lumOff val="25000"/>
                                                      </a:schemeClr>
                                                    </a:solidFill>
                                                    <a:latin typeface="Cambria Math" panose="02040503050406030204" pitchFamily="18" charset="0"/>
                                                  </a:rPr>
                                                  <m:t>𝑜</m:t>
                                                </m:r>
                                              </m:sub>
                                            </m:sSub>
                                          </m:den>
                                        </m:f>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𝒓</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,3;</m:t>
                                                </m:r>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e>
                                        </m:d>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𝑇</m:t>
                                            </m:r>
                                          </m:sup>
                                        </m:sSubSup>
                                      </m:e>
                                      <m:e>
                                        <m:r>
                                          <a:rPr lang="en-US" sz="2600" i="1">
                                            <a:solidFill>
                                              <a:schemeClr val="tx1">
                                                <a:lumMod val="75000"/>
                                                <a:lumOff val="25000"/>
                                              </a:schemeClr>
                                            </a:solidFill>
                                            <a:latin typeface="Cambria Math" panose="02040503050406030204" pitchFamily="18" charset="0"/>
                                          </a:rPr>
                                          <m:t>&amp; </m:t>
                                        </m:r>
                                      </m:e>
                                    </m:eqArr>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𝑚</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a:solidFill>
                          <a:schemeClr val="tx1">
                            <a:lumMod val="75000"/>
                            <a:lumOff val="25000"/>
                          </a:schemeClr>
                        </a:solidFill>
                        <a:latin typeface="Cambria Math" panose="02040503050406030204" pitchFamily="18" charset="0"/>
                      </a:endParaRPr>
                    </a:p>
                  </p:txBody>
                </p:sp>
              </mc:Choice>
              <mc:Fallback>
                <p:sp>
                  <p:nvSpPr>
                    <p:cNvPr id="125" name="Rectangle 124"/>
                    <p:cNvSpPr>
                      <a:spLocks noRot="1" noChangeAspect="1" noMove="1" noResize="1" noEditPoints="1" noAdjustHandles="1" noChangeArrowheads="1" noChangeShapeType="1" noTextEdit="1"/>
                    </p:cNvSpPr>
                    <p:nvPr/>
                  </p:nvSpPr>
                  <p:spPr>
                    <a:xfrm>
                      <a:off x="131767" y="9417131"/>
                      <a:ext cx="14052693" cy="115704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Rectangle 125"/>
                    <p:cNvSpPr/>
                    <p:nvPr/>
                  </p:nvSpPr>
                  <p:spPr>
                    <a:xfrm>
                      <a:off x="396268" y="10385064"/>
                      <a:ext cx="7470956" cy="876778"/>
                    </a:xfrm>
                    <a:prstGeom prst="rect">
                      <a:avLst/>
                    </a:prstGeom>
                  </p:spPr>
                  <p:txBody>
                    <a:bodyPr wrap="none">
                      <a:spAutoFit/>
                    </a:bodyPr>
                    <a:lstStyle/>
                    <a:p>
                      <a14:m>
                        <m:oMath xmlns:m="http://schemas.openxmlformats.org/officeDocument/2006/math">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600" b="1" i="1" smtClean="0">
                              <a:solidFill>
                                <a:srgbClr val="FF335A"/>
                              </a:solidFill>
                              <a:latin typeface="Cambria Math" panose="02040503050406030204" pitchFamily="18" charset="0"/>
                              <a:ea typeface="Times New Roman" panose="02020603050405020304" pitchFamily="18" charset="0"/>
                              <a:cs typeface="Times New Roman" panose="02020603050405020304" pitchFamily="18" charset="0"/>
                            </a:rPr>
                            <m:t>𝒑</m:t>
                          </m:r>
                          <m:r>
                            <a:rPr lang="en-US" sz="26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n</m:t>
                                      </m:r>
                                    </m:sub>
                                  </m:sSub>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m:t>
                                      </m:r>
                                    </m:sub>
                                  </m:sSub>
                                </m:e>
                              </m:d>
                            </m:den>
                          </m:f>
                        </m:oMath>
                      </a14:m>
                      <a:r>
                        <a:rPr lang="en-US" sz="2600">
                          <a:solidFill>
                            <a:schemeClr val="tx1">
                              <a:lumMod val="75000"/>
                              <a:lumOff val="25000"/>
                            </a:schemeClr>
                          </a:solidFill>
                          <a:latin typeface="Times New Roman" panose="02020603050405020304" pitchFamily="18" charset="0"/>
                          <a:ea typeface="Times New Roman" panose="02020603050405020304" pitchFamily="18" charset="0"/>
                        </a:rPr>
                        <a:t> </a:t>
                      </a:r>
                      <a:r>
                        <a:rPr lang="en-US" sz="2600">
                          <a:solidFill>
                            <a:schemeClr val="tx1">
                              <a:lumMod val="75000"/>
                              <a:lumOff val="25000"/>
                            </a:schemeClr>
                          </a:solidFill>
                          <a:latin typeface="Cambria Math" panose="02040503050406030204" pitchFamily="18" charset="0"/>
                          <a:ea typeface="Cambria Math" panose="02040503050406030204" pitchFamily="18" charset="0"/>
                        </a:rPr>
                        <a:t>,</a:t>
                      </a:r>
                      <a:r>
                        <a:rPr lang="en-US" sz="2600">
                          <a:solidFill>
                            <a:schemeClr val="tx1">
                              <a:lumMod val="75000"/>
                              <a:lumOff val="25000"/>
                            </a:schemeClr>
                          </a:solidFill>
                          <a:latin typeface="Times New Roman" panose="02020603050405020304" pitchFamily="18" charset="0"/>
                          <a:ea typeface="Times New Roman" panose="02020603050405020304" pitchFamily="18" charset="0"/>
                        </a:rPr>
                        <a:t>  </a:t>
                      </a:r>
                      <a14:m>
                        <m:oMath xmlns:m="http://schemas.openxmlformats.org/officeDocument/2006/math">
                          <m:r>
                            <a:rPr lang="en-US" sz="2600" b="1" i="1" smtClean="0">
                              <a:solidFill>
                                <a:srgbClr val="17B2B6"/>
                              </a:solidFill>
                              <a:latin typeface="Cambria Math" panose="02040503050406030204" pitchFamily="18" charset="0"/>
                              <a:ea typeface="Times New Roman" panose="02020603050405020304" pitchFamily="18" charset="0"/>
                              <a:cs typeface="Times New Roman" panose="02020603050405020304" pitchFamily="18" charset="0"/>
                            </a:rPr>
                            <m:t>𝒔</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den>
                          </m:f>
                        </m:oMath>
                      </a14:m>
                      <a:endParaRPr lang="en-US" sz="2600">
                        <a:solidFill>
                          <a:schemeClr val="tx1">
                            <a:lumMod val="75000"/>
                            <a:lumOff val="25000"/>
                          </a:schemeClr>
                        </a:solidFill>
                      </a:endParaRPr>
                    </a:p>
                  </p:txBody>
                </p:sp>
              </mc:Choice>
              <mc:Fallback>
                <p:sp>
                  <p:nvSpPr>
                    <p:cNvPr id="126" name="Rectangle 125"/>
                    <p:cNvSpPr>
                      <a:spLocks noRot="1" noChangeAspect="1" noMove="1" noResize="1" noEditPoints="1" noAdjustHandles="1" noChangeArrowheads="1" noChangeShapeType="1" noTextEdit="1"/>
                    </p:cNvSpPr>
                    <p:nvPr/>
                  </p:nvSpPr>
                  <p:spPr>
                    <a:xfrm>
                      <a:off x="396268" y="10385064"/>
                      <a:ext cx="7470956" cy="87677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Rectangle 126"/>
                    <p:cNvSpPr/>
                    <p:nvPr/>
                  </p:nvSpPr>
                  <p:spPr>
                    <a:xfrm>
                      <a:off x="427282" y="2725212"/>
                      <a:ext cx="5761321" cy="1266180"/>
                    </a:xfrm>
                    <a:prstGeom prst="rect">
                      <a:avLst/>
                    </a:prstGeom>
                  </p:spPr>
                  <p:txBody>
                    <a:bodyPr wrap="none">
                      <a:spAutoFit/>
                    </a:bodyPr>
                    <a:lstStyle/>
                    <a:p>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solidFill>
                                    <a:schemeClr val="tx1">
                                      <a:lumMod val="75000"/>
                                      <a:lumOff val="25000"/>
                                    </a:schemeClr>
                                  </a:solidFill>
                                  <a:latin typeface="Cambria Math" panose="02040503050406030204" pitchFamily="18" charset="0"/>
                                </a:rPr>
                              </m:ctrlPr>
                            </m:dPr>
                            <m:e>
                              <m:m>
                                <m:mPr>
                                  <m:plcHide m:val="on"/>
                                  <m:mcs>
                                    <m:mc>
                                      <m:mcPr>
                                        <m:count m:val="3"/>
                                        <m:mcJc m:val="center"/>
                                      </m:mcPr>
                                    </m:mc>
                                  </m:mcs>
                                  <m:ctrlPr>
                                    <a:rPr lang="en-US" sz="2400" i="1">
                                      <a:solidFill>
                                        <a:schemeClr val="tx1">
                                          <a:lumMod val="75000"/>
                                          <a:lumOff val="25000"/>
                                        </a:schemeClr>
                                      </a:solidFill>
                                      <a:latin typeface="Cambria Math" panose="02040503050406030204" pitchFamily="18" charset="0"/>
                                    </a:rPr>
                                  </m:ctrlPr>
                                </m:mPr>
                                <m:mr>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e>
                                    <m:sSub>
                                      <m:sSubPr>
                                        <m:ctrlPr>
                                          <a:rPr lang="en-US" sz="2400" i="1" smtClean="0">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panose="02040503050406030204" pitchFamily="18" charset="0"/>
                                          </a:rPr>
                                          <m:t>𝑚</m:t>
                                        </m:r>
                                      </m:e>
                                      <m:sub>
                                        <m:r>
                                          <a:rPr lang="en-US" sz="2400" i="1">
                                            <a:solidFill>
                                              <a:schemeClr val="tx1">
                                                <a:lumMod val="75000"/>
                                                <a:lumOff val="25000"/>
                                              </a:schemeClr>
                                            </a:solidFill>
                                            <a:latin typeface="Cambria Math" panose="02040503050406030204" pitchFamily="18" charset="0"/>
                                          </a:rPr>
                                          <m:t>𝑝</m:t>
                                        </m:r>
                                      </m:sub>
                                    </m:sSub>
                                  </m:e>
                                </m:mr>
                              </m:m>
                            </m:e>
                          </m:d>
                        </m:oMath>
                      </a14:m>
                      <a:r>
                        <a:rPr lang="en-US" sz="2400">
                          <a:solidFill>
                            <a:schemeClr val="tx1">
                              <a:lumMod val="75000"/>
                              <a:lumOff val="25000"/>
                            </a:schemeClr>
                          </a:solidFill>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𝒕</m:t>
                              </m:r>
                            </m:e>
                            <m:sub>
                              <m:r>
                                <a:rPr lang="en-US" sz="2400" i="1">
                                  <a:solidFill>
                                    <a:schemeClr val="tx1">
                                      <a:lumMod val="75000"/>
                                      <a:lumOff val="25000"/>
                                    </a:schemeClr>
                                  </a:solidFill>
                                  <a:latin typeface="Cambria Math" panose="02040503050406030204" pitchFamily="18" charset="0"/>
                                </a:rPr>
                                <m:t>𝑖</m:t>
                              </m:r>
                            </m:sub>
                          </m:sSub>
                          <m:r>
                            <a:rPr lang="en-US" sz="2400" b="0" i="1" smtClean="0">
                              <a:solidFill>
                                <a:schemeClr val="tx1">
                                  <a:lumMod val="75000"/>
                                  <a:lumOff val="25000"/>
                                </a:schemeClr>
                              </a:solidFill>
                              <a:latin typeface="Cambria Math" panose="02040503050406030204" pitchFamily="18" charset="0"/>
                            </a:rPr>
                            <m:t>=</m:t>
                          </m:r>
                          <m:sSup>
                            <m:sSupPr>
                              <m:ctrlPr>
                                <a:rPr lang="en-US" sz="2400" i="1">
                                  <a:solidFill>
                                    <a:schemeClr val="tx1">
                                      <a:lumMod val="75000"/>
                                      <a:lumOff val="25000"/>
                                    </a:schemeClr>
                                  </a:solidFill>
                                </a:rPr>
                              </m:ctrlPr>
                            </m:sSupPr>
                            <m:e>
                              <m:d>
                                <m:dPr>
                                  <m:begChr m:val="["/>
                                  <m:endChr m:val="]"/>
                                  <m:ctrlPr>
                                    <a:rPr lang="en-US" sz="2400" i="1">
                                      <a:solidFill>
                                        <a:schemeClr val="tx1">
                                          <a:lumMod val="75000"/>
                                          <a:lumOff val="25000"/>
                                        </a:schemeClr>
                                      </a:solidFill>
                                    </a:rPr>
                                  </m:ctrlPr>
                                </m:dPr>
                                <m:e>
                                  <m:r>
                                    <a:rPr lang="en-US" sz="2400" i="1">
                                      <a:solidFill>
                                        <a:schemeClr val="tx1">
                                          <a:lumMod val="75000"/>
                                          <a:lumOff val="25000"/>
                                        </a:schemeClr>
                                      </a:solidFill>
                                    </a:rPr>
                                    <m:t>0, 0,</m:t>
                                  </m:r>
                                  <m:sSub>
                                    <m:sSubPr>
                                      <m:ctrlPr>
                                        <a:rPr lang="en-US" sz="2400" i="1">
                                          <a:solidFill>
                                            <a:schemeClr val="tx1">
                                              <a:lumMod val="75000"/>
                                              <a:lumOff val="25000"/>
                                            </a:schemeClr>
                                          </a:solidFill>
                                        </a:rPr>
                                      </m:ctrlPr>
                                    </m:sSubPr>
                                    <m:e>
                                      <m:acc>
                                        <m:accPr>
                                          <m:chr m:val="́"/>
                                          <m:ctrlPr>
                                            <a:rPr lang="en-US" sz="2400" i="1">
                                              <a:solidFill>
                                                <a:schemeClr val="tx1">
                                                  <a:lumMod val="75000"/>
                                                  <a:lumOff val="25000"/>
                                                </a:schemeClr>
                                              </a:solidFill>
                                            </a:rPr>
                                          </m:ctrlPr>
                                        </m:accPr>
                                        <m:e>
                                          <m:r>
                                            <a:rPr lang="en-US" sz="2400" i="1">
                                              <a:solidFill>
                                                <a:schemeClr val="tx1">
                                                  <a:lumMod val="75000"/>
                                                  <a:lumOff val="25000"/>
                                                </a:schemeClr>
                                              </a:solidFill>
                                            </a:rPr>
                                            <m:t>𝑧</m:t>
                                          </m:r>
                                        </m:e>
                                      </m:acc>
                                    </m:e>
                                    <m:sub>
                                      <m:r>
                                        <a:rPr lang="en-US" sz="2400" i="1">
                                          <a:solidFill>
                                            <a:schemeClr val="tx1">
                                              <a:lumMod val="75000"/>
                                              <a:lumOff val="25000"/>
                                            </a:schemeClr>
                                          </a:solidFill>
                                        </a:rPr>
                                        <m:t>𝑜</m:t>
                                      </m:r>
                                    </m:sub>
                                  </m:sSub>
                                  <m:r>
                                    <a:rPr lang="en-US" sz="2400" i="1">
                                      <a:solidFill>
                                        <a:schemeClr val="tx1">
                                          <a:lumMod val="75000"/>
                                          <a:lumOff val="25000"/>
                                        </a:schemeClr>
                                      </a:solidFill>
                                    </a:rPr>
                                    <m:t> </m:t>
                                  </m:r>
                                </m:e>
                              </m:d>
                            </m:e>
                            <m:sup>
                              <m:r>
                                <a:rPr lang="en-US" sz="2400" i="1">
                                  <a:solidFill>
                                    <a:schemeClr val="tx1">
                                      <a:lumMod val="75000"/>
                                      <a:lumOff val="25000"/>
                                    </a:schemeClr>
                                  </a:solidFill>
                                </a:rPr>
                                <m:t>𝑇</m:t>
                              </m:r>
                            </m:sup>
                          </m:sSup>
                          <m:r>
                            <a:rPr lang="en-US" sz="2400" b="0" i="1" smtClean="0">
                              <a:solidFill>
                                <a:schemeClr val="tx1">
                                  <a:lumMod val="75000"/>
                                  <a:lumOff val="25000"/>
                                </a:schemeClr>
                              </a:solidFill>
                              <a:latin typeface="Cambria Math" panose="02040503050406030204" pitchFamily="18" charset="0"/>
                            </a:rPr>
                            <m:t> .</m:t>
                          </m:r>
                        </m:oMath>
                      </a14:m>
                      <a:endParaRPr lang="en-US" sz="2400">
                        <a:solidFill>
                          <a:schemeClr val="tx1">
                            <a:lumMod val="75000"/>
                            <a:lumOff val="25000"/>
                          </a:schemeClr>
                        </a:solidFill>
                      </a:endParaRPr>
                    </a:p>
                  </p:txBody>
                </p:sp>
              </mc:Choice>
              <mc:Fallback>
                <p:sp>
                  <p:nvSpPr>
                    <p:cNvPr id="127" name="Rectangle 126"/>
                    <p:cNvSpPr>
                      <a:spLocks noRot="1" noChangeAspect="1" noMove="1" noResize="1" noEditPoints="1" noAdjustHandles="1" noChangeArrowheads="1" noChangeShapeType="1" noTextEdit="1"/>
                    </p:cNvSpPr>
                    <p:nvPr/>
                  </p:nvSpPr>
                  <p:spPr>
                    <a:xfrm>
                      <a:off x="427282" y="2725212"/>
                      <a:ext cx="5761321" cy="1266180"/>
                    </a:xfrm>
                    <a:prstGeom prst="rect">
                      <a:avLst/>
                    </a:prstGeom>
                    <a:blipFill>
                      <a:blip r:embed="rId13"/>
                      <a:stretch>
                        <a:fillRect/>
                      </a:stretch>
                    </a:blipFill>
                  </p:spPr>
                  <p:txBody>
                    <a:bodyPr/>
                    <a:lstStyle/>
                    <a:p>
                      <a:r>
                        <a:rPr lang="en-US">
                          <a:noFill/>
                        </a:rPr>
                        <a:t> </a:t>
                      </a:r>
                    </a:p>
                  </p:txBody>
                </p:sp>
              </mc:Fallback>
            </mc:AlternateContent>
            <p:grpSp>
              <p:nvGrpSpPr>
                <p:cNvPr id="128" name="Group 127"/>
                <p:cNvGrpSpPr/>
                <p:nvPr/>
              </p:nvGrpSpPr>
              <p:grpSpPr>
                <a:xfrm>
                  <a:off x="14228569" y="9643694"/>
                  <a:ext cx="463915" cy="584775"/>
                  <a:chOff x="13506372" y="8671871"/>
                  <a:chExt cx="463915" cy="584775"/>
                </a:xfrm>
              </p:grpSpPr>
              <p:sp>
                <p:nvSpPr>
                  <p:cNvPr id="258" name="Oval 25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3</a:t>
                    </a:r>
                  </a:p>
                </p:txBody>
              </p:sp>
            </p:grpSp>
            <p:grpSp>
              <p:nvGrpSpPr>
                <p:cNvPr id="129" name="Group 128"/>
                <p:cNvGrpSpPr/>
                <p:nvPr/>
              </p:nvGrpSpPr>
              <p:grpSpPr>
                <a:xfrm>
                  <a:off x="11506160" y="1945226"/>
                  <a:ext cx="463915" cy="584775"/>
                  <a:chOff x="13506372" y="8671871"/>
                  <a:chExt cx="463915" cy="584775"/>
                </a:xfrm>
              </p:grpSpPr>
              <p:sp>
                <p:nvSpPr>
                  <p:cNvPr id="256" name="Oval 25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1</a:t>
                    </a:r>
                  </a:p>
                </p:txBody>
              </p:sp>
            </p:grpSp>
            <p:grpSp>
              <p:nvGrpSpPr>
                <p:cNvPr id="130" name="Group 129"/>
                <p:cNvGrpSpPr/>
                <p:nvPr/>
              </p:nvGrpSpPr>
              <p:grpSpPr>
                <a:xfrm>
                  <a:off x="11513207" y="5625266"/>
                  <a:ext cx="463915" cy="584775"/>
                  <a:chOff x="13506372" y="8671871"/>
                  <a:chExt cx="463915" cy="584775"/>
                </a:xfrm>
              </p:grpSpPr>
              <p:sp>
                <p:nvSpPr>
                  <p:cNvPr id="254" name="Oval 253"/>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TextBox 254"/>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2</a:t>
                    </a:r>
                  </a:p>
                </p:txBody>
              </p:sp>
            </p:grpSp>
            <mc:AlternateContent xmlns:mc="http://schemas.openxmlformats.org/markup-compatibility/2006">
              <mc:Choice xmlns:a14="http://schemas.microsoft.com/office/drawing/2010/main" Requires="a14">
                <p:sp>
                  <p:nvSpPr>
                    <p:cNvPr id="131" name="Rectangle 130"/>
                    <p:cNvSpPr/>
                    <p:nvPr/>
                  </p:nvSpPr>
                  <p:spPr>
                    <a:xfrm>
                      <a:off x="4897866" y="5450164"/>
                      <a:ext cx="3099951"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lumMod val="75000"/>
                                        <a:lumOff val="25000"/>
                                      </a:schemeClr>
                                    </a:solidFill>
                                    <a:latin typeface="Cambria Math" panose="02040503050406030204" pitchFamily="18" charset="0"/>
                                  </a:rPr>
                                </m:ctrlPr>
                              </m:sSubPr>
                              <m:e>
                                <m:r>
                                  <a:rPr lang="en-US" sz="2600" i="1" smtClean="0">
                                    <a:solidFill>
                                      <a:schemeClr val="tx1">
                                        <a:lumMod val="75000"/>
                                        <a:lumOff val="25000"/>
                                      </a:schemeClr>
                                    </a:solidFill>
                                    <a:latin typeface="Cambria Math" panose="02040503050406030204" pitchFamily="18" charset="0"/>
                                  </a:rPr>
                                  <m:t>𝑚</m:t>
                                </m:r>
                              </m:e>
                              <m:sub>
                                <m:r>
                                  <a:rPr lang="en-US" sz="2600" b="0" i="1" smtClean="0">
                                    <a:solidFill>
                                      <a:schemeClr val="tx1">
                                        <a:lumMod val="75000"/>
                                        <a:lumOff val="25000"/>
                                      </a:schemeClr>
                                    </a:solidFill>
                                    <a:latin typeface="Cambria Math" panose="02040503050406030204" pitchFamily="18" charset="0"/>
                                  </a:rPr>
                                  <m:t>𝑝</m:t>
                                </m:r>
                              </m:sub>
                            </m:sSub>
                            <m:r>
                              <a:rPr lang="en-US" sz="2600" b="0" i="1" smtClean="0">
                                <a:solidFill>
                                  <a:schemeClr val="tx1">
                                    <a:lumMod val="75000"/>
                                    <a:lumOff val="25000"/>
                                  </a:schemeClr>
                                </a:solidFill>
                                <a:latin typeface="Cambria Math" panose="02040503050406030204" pitchFamily="18" charset="0"/>
                              </a:rPr>
                              <m:t>=</m:t>
                            </m:r>
                            <m:f>
                              <m:fPr>
                                <m:ctrlPr>
                                  <a:rPr lang="en-US" sz="2600" b="0" i="1" smtClean="0">
                                    <a:solidFill>
                                      <a:schemeClr val="tx1">
                                        <a:lumMod val="75000"/>
                                        <a:lumOff val="25000"/>
                                      </a:schemeClr>
                                    </a:solidFill>
                                    <a:latin typeface="Cambria Math" panose="02040503050406030204" pitchFamily="18" charset="0"/>
                                  </a:rPr>
                                </m:ctrlPr>
                              </m:fPr>
                              <m:num>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h</m:t>
                                        </m:r>
                                      </m:e>
                                    </m:acc>
                                  </m:e>
                                  <m:sub>
                                    <m:r>
                                      <a:rPr lang="en-US" sz="2600" b="0" i="1" smtClean="0">
                                        <a:solidFill>
                                          <a:schemeClr val="tx1">
                                            <a:lumMod val="75000"/>
                                            <a:lumOff val="25000"/>
                                          </a:schemeClr>
                                        </a:solidFill>
                                        <a:latin typeface="Cambria Math" panose="02040503050406030204" pitchFamily="18" charset="0"/>
                                      </a:rPr>
                                      <m:t>𝑒</m:t>
                                    </m:r>
                                  </m:sub>
                                </m:sSub>
                              </m:num>
                              <m:den>
                                <m:sSub>
                                  <m:sSubPr>
                                    <m:ctrlPr>
                                      <a:rPr lang="en-US" sz="2600" b="0" i="1" smtClean="0">
                                        <a:solidFill>
                                          <a:schemeClr val="tx1">
                                            <a:lumMod val="75000"/>
                                            <a:lumOff val="25000"/>
                                          </a:schemeClr>
                                        </a:solidFill>
                                        <a:latin typeface="Cambria Math" panose="02040503050406030204" pitchFamily="18" charset="0"/>
                                      </a:rPr>
                                    </m:ctrlPr>
                                  </m:sSubPr>
                                  <m:e>
                                    <m:r>
                                      <a:rPr lang="en-US" sz="2600" b="0" i="1" smtClean="0">
                                        <a:solidFill>
                                          <a:schemeClr val="tx1">
                                            <a:lumMod val="75000"/>
                                            <a:lumOff val="25000"/>
                                          </a:schemeClr>
                                        </a:solidFill>
                                        <a:latin typeface="Cambria Math" panose="02040503050406030204" pitchFamily="18" charset="0"/>
                                      </a:rPr>
                                      <m:t>h</m:t>
                                    </m:r>
                                  </m:e>
                                  <m:sub>
                                    <m:r>
                                      <a:rPr lang="en-US" sz="2600" b="0" i="1" smtClean="0">
                                        <a:solidFill>
                                          <a:schemeClr val="tx1">
                                            <a:lumMod val="75000"/>
                                            <a:lumOff val="25000"/>
                                          </a:schemeClr>
                                        </a:solidFill>
                                        <a:latin typeface="Cambria Math" panose="02040503050406030204" pitchFamily="18" charset="0"/>
                                      </a:rPr>
                                      <m:t>𝑒</m:t>
                                    </m:r>
                                  </m:sub>
                                </m:sSub>
                              </m:den>
                            </m:f>
                            <m:r>
                              <a:rPr lang="en-US" sz="2600" b="0" i="1" smtClean="0">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rPr>
                                </m:ctrlPr>
                              </m:fPr>
                              <m:num>
                                <m:func>
                                  <m:funcPr>
                                    <m:ctrlPr>
                                      <a:rPr lang="en-US" sz="2600" i="1">
                                        <a:solidFill>
                                          <a:schemeClr val="tx1">
                                            <a:lumMod val="75000"/>
                                            <a:lumOff val="25000"/>
                                          </a:schemeClr>
                                        </a:solidFill>
                                      </a:rPr>
                                    </m:ctrlPr>
                                  </m:funcPr>
                                  <m:fName>
                                    <m:r>
                                      <m:rPr>
                                        <m:sty m:val="p"/>
                                      </m:rPr>
                                      <a:rPr lang="en-US" sz="2600">
                                        <a:solidFill>
                                          <a:schemeClr val="tx1">
                                            <a:lumMod val="75000"/>
                                            <a:lumOff val="25000"/>
                                          </a:schemeClr>
                                        </a:solidFill>
                                      </a:rPr>
                                      <m:t>tan</m:t>
                                    </m:r>
                                  </m:fName>
                                  <m:e>
                                    <m:d>
                                      <m:dPr>
                                        <m:ctrlPr>
                                          <a:rPr lang="en-US" sz="2600" i="1">
                                            <a:solidFill>
                                              <a:schemeClr val="tx1">
                                                <a:lumMod val="75000"/>
                                                <a:lumOff val="25000"/>
                                              </a:schemeClr>
                                            </a:solidFill>
                                          </a:rPr>
                                        </m:ctrlPr>
                                      </m:dPr>
                                      <m:e>
                                        <m:r>
                                          <a:rPr lang="en-US" sz="2600" i="1">
                                            <a:solidFill>
                                              <a:schemeClr val="tx1">
                                                <a:lumMod val="75000"/>
                                                <a:lumOff val="25000"/>
                                              </a:schemeClr>
                                            </a:solidFill>
                                          </a:rPr>
                                          <m:t>𝜔</m:t>
                                        </m:r>
                                      </m:e>
                                    </m:d>
                                  </m:e>
                                </m:func>
                              </m:num>
                              <m:den>
                                <m:func>
                                  <m:funcPr>
                                    <m:ctrlPr>
                                      <a:rPr lang="en-US" sz="2600" i="1">
                                        <a:solidFill>
                                          <a:schemeClr val="tx1">
                                            <a:lumMod val="75000"/>
                                            <a:lumOff val="25000"/>
                                          </a:schemeClr>
                                        </a:solidFill>
                                      </a:rPr>
                                    </m:ctrlPr>
                                  </m:funcPr>
                                  <m:fName>
                                    <m:r>
                                      <m:rPr>
                                        <m:sty m:val="p"/>
                                      </m:rPr>
                                      <a:rPr lang="en-US" sz="2600">
                                        <a:solidFill>
                                          <a:schemeClr val="tx1">
                                            <a:lumMod val="75000"/>
                                            <a:lumOff val="25000"/>
                                          </a:schemeClr>
                                        </a:solidFill>
                                      </a:rPr>
                                      <m:t>tan</m:t>
                                    </m:r>
                                  </m:fName>
                                  <m:e>
                                    <m:d>
                                      <m:dPr>
                                        <m:ctrlPr>
                                          <a:rPr lang="en-US" sz="2600" i="1">
                                            <a:solidFill>
                                              <a:schemeClr val="tx1">
                                                <a:lumMod val="75000"/>
                                                <a:lumOff val="25000"/>
                                              </a:schemeClr>
                                            </a:solidFill>
                                          </a:rPr>
                                        </m:ctrlPr>
                                      </m:dPr>
                                      <m:e>
                                        <m:acc>
                                          <m:accPr>
                                            <m:chr m:val="́"/>
                                            <m:ctrlPr>
                                              <a:rPr lang="en-US" sz="2600" i="1">
                                                <a:solidFill>
                                                  <a:schemeClr val="tx1">
                                                    <a:lumMod val="75000"/>
                                                    <a:lumOff val="25000"/>
                                                  </a:schemeClr>
                                                </a:solidFill>
                                              </a:rPr>
                                            </m:ctrlPr>
                                          </m:accPr>
                                          <m:e>
                                            <m:r>
                                              <a:rPr lang="en-US" sz="2600" i="1">
                                                <a:solidFill>
                                                  <a:schemeClr val="tx1">
                                                    <a:lumMod val="75000"/>
                                                    <a:lumOff val="25000"/>
                                                  </a:schemeClr>
                                                </a:solidFill>
                                              </a:rPr>
                                              <m:t>𝜔</m:t>
                                            </m:r>
                                          </m:e>
                                        </m:acc>
                                      </m:e>
                                    </m:d>
                                  </m:e>
                                </m:func>
                              </m:den>
                            </m:f>
                            <m:r>
                              <a:rPr lang="en-US" sz="2600" b="0" i="1" smtClean="0">
                                <a:solidFill>
                                  <a:schemeClr val="tx1">
                                    <a:lumMod val="75000"/>
                                    <a:lumOff val="25000"/>
                                  </a:schemeClr>
                                </a:solidFill>
                                <a:latin typeface="Cambria Math" panose="02040503050406030204" pitchFamily="18" charset="0"/>
                              </a:rPr>
                              <m:t> .</m:t>
                            </m:r>
                          </m:oMath>
                        </m:oMathPara>
                      </a14:m>
                      <a:endParaRPr lang="en-US" sz="2600">
                        <a:solidFill>
                          <a:schemeClr val="tx1">
                            <a:lumMod val="75000"/>
                            <a:lumOff val="25000"/>
                          </a:schemeClr>
                        </a:solidFill>
                      </a:endParaRPr>
                    </a:p>
                  </p:txBody>
                </p:sp>
              </mc:Choice>
              <mc:Fallback>
                <p:sp>
                  <p:nvSpPr>
                    <p:cNvPr id="131" name="Rectangle 130"/>
                    <p:cNvSpPr>
                      <a:spLocks noRot="1" noChangeAspect="1" noMove="1" noResize="1" noEditPoints="1" noAdjustHandles="1" noChangeArrowheads="1" noChangeShapeType="1" noTextEdit="1"/>
                    </p:cNvSpPr>
                    <p:nvPr/>
                  </p:nvSpPr>
                  <p:spPr>
                    <a:xfrm>
                      <a:off x="4897866" y="5450164"/>
                      <a:ext cx="3099951" cy="986104"/>
                    </a:xfrm>
                    <a:prstGeom prst="rect">
                      <a:avLst/>
                    </a:prstGeom>
                    <a:blipFill>
                      <a:blip r:embed="rId14"/>
                      <a:stretch>
                        <a:fillRect/>
                      </a:stretch>
                    </a:blipFill>
                  </p:spPr>
                  <p:txBody>
                    <a:bodyPr/>
                    <a:lstStyle/>
                    <a:p>
                      <a:r>
                        <a:rPr lang="en-US">
                          <a:noFill/>
                        </a:rPr>
                        <a:t> </a:t>
                      </a:r>
                    </a:p>
                  </p:txBody>
                </p:sp>
              </mc:Fallback>
            </mc:AlternateContent>
            <p:sp>
              <p:nvSpPr>
                <p:cNvPr id="132" name="Rectangle 131"/>
                <p:cNvSpPr/>
                <p:nvPr/>
              </p:nvSpPr>
              <p:spPr>
                <a:xfrm>
                  <a:off x="385554" y="6561866"/>
                  <a:ext cx="11184866" cy="1569660"/>
                </a:xfrm>
                <a:prstGeom prst="rect">
                  <a:avLst/>
                </a:prstGeom>
              </p:spPr>
              <p:txBody>
                <a:bodyPr wrap="square">
                  <a:spAutoFit/>
                </a:bodyPr>
                <a:lstStyle/>
                <a:p>
                  <a:pPr algn="just" defTabSz="4493876" fontAlgn="auto">
                    <a:spcBef>
                      <a:spcPts val="600"/>
                    </a:spcBef>
                    <a:spcAft>
                      <a:spcPts val="600"/>
                    </a:spcAft>
                    <a:defRPr/>
                  </a:pPr>
                  <a:r>
                    <a:rPr lang="en-US" sz="3200">
                      <a:solidFill>
                        <a:schemeClr val="tx1">
                          <a:lumMod val="75000"/>
                          <a:lumOff val="25000"/>
                        </a:schemeClr>
                      </a:solidFill>
                      <a:latin typeface="Euclid" panose="02020503060505020303" pitchFamily="18" charset="0"/>
                      <a:ea typeface="Segoe UI Symbol" pitchFamily="34" charset="0"/>
                    </a:rPr>
                    <a:t>The corresponding points between two images obtained under different lens rotations are related by a transformation called the </a:t>
                  </a:r>
                  <a:r>
                    <a:rPr lang="en-US" sz="3200">
                      <a:solidFill>
                        <a:srgbClr val="FF335A"/>
                      </a:solidFill>
                      <a:latin typeface="Euclid" panose="02020503060505020303" pitchFamily="18" charset="0"/>
                      <a:ea typeface="Segoe UI Symbol" pitchFamily="34" charset="0"/>
                    </a:rPr>
                    <a:t>inter-image homography</a:t>
                  </a:r>
                  <a:r>
                    <a:rPr lang="en-US" sz="3200">
                      <a:solidFill>
                        <a:schemeClr val="tx1">
                          <a:lumMod val="75000"/>
                          <a:lumOff val="25000"/>
                        </a:schemeClr>
                      </a:solidFill>
                      <a:latin typeface="Euclid" panose="02020503060505020303" pitchFamily="18" charset="0"/>
                      <a:ea typeface="Segoe UI Symbol" pitchFamily="34" charset="0"/>
                    </a:rPr>
                    <a:t>. </a:t>
                  </a:r>
                </a:p>
              </p:txBody>
            </p:sp>
            <p:grpSp>
              <p:nvGrpSpPr>
                <p:cNvPr id="133" name="Image Plane"/>
                <p:cNvGrpSpPr/>
                <p:nvPr/>
              </p:nvGrpSpPr>
              <p:grpSpPr>
                <a:xfrm>
                  <a:off x="17838569" y="1546788"/>
                  <a:ext cx="2383797" cy="3178392"/>
                  <a:chOff x="4054797" y="2666874"/>
                  <a:chExt cx="1645920" cy="2194560"/>
                </a:xfrm>
              </p:grpSpPr>
              <p:sp>
                <p:nvSpPr>
                  <p:cNvPr id="250" name="ImagePlane"/>
                  <p:cNvSpPr>
                    <a:spLocks noChangeAspect="1"/>
                  </p:cNvSpPr>
                  <p:nvPr/>
                </p:nvSpPr>
                <p:spPr>
                  <a:xfrm rot="21194668">
                    <a:off x="4054797" y="2666874"/>
                    <a:ext cx="1645920" cy="2194560"/>
                  </a:xfrm>
                  <a:prstGeom prst="rect">
                    <a:avLst/>
                  </a:prstGeom>
                  <a:solidFill>
                    <a:schemeClr val="accent6">
                      <a:lumMod val="40000"/>
                      <a:lumOff val="60000"/>
                      <a:alpha val="18000"/>
                    </a:schemeClr>
                  </a:solidFill>
                  <a:ln w="6350">
                    <a:solidFill>
                      <a:schemeClr val="accent6">
                        <a:lumMod val="40000"/>
                        <a:lumOff val="60000"/>
                      </a:schemeClr>
                    </a:solidFill>
                  </a:ln>
                  <a:scene3d>
                    <a:camera prst="isometricOffAxis1Left">
                      <a:rot lat="1080000" lon="372000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p:nvPr/>
                </p:nvCxnSpPr>
                <p:spPr>
                  <a:xfrm rot="21780000">
                    <a:off x="4884918" y="2719305"/>
                    <a:ext cx="0" cy="2103120"/>
                  </a:xfrm>
                  <a:prstGeom prst="line">
                    <a:avLst/>
                  </a:prstGeom>
                  <a:ln>
                    <a:solidFill>
                      <a:schemeClr val="accent6">
                        <a:lumMod val="75000"/>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1980000" flipH="1">
                    <a:off x="4429600" y="3769526"/>
                    <a:ext cx="896112" cy="0"/>
                  </a:xfrm>
                  <a:prstGeom prst="line">
                    <a:avLst/>
                  </a:prstGeom>
                  <a:ln>
                    <a:solidFill>
                      <a:schemeClr val="accent6">
                        <a:lumMod val="75000"/>
                        <a:alpha val="79000"/>
                      </a:schemeClr>
                    </a:solidFill>
                    <a:prstDash val="dash"/>
                  </a:ln>
                </p:spPr>
                <p:style>
                  <a:lnRef idx="1">
                    <a:schemeClr val="accent1"/>
                  </a:lnRef>
                  <a:fillRef idx="0">
                    <a:schemeClr val="accent1"/>
                  </a:fillRef>
                  <a:effectRef idx="0">
                    <a:schemeClr val="accent1"/>
                  </a:effectRef>
                  <a:fontRef idx="minor">
                    <a:schemeClr val="tx1"/>
                  </a:fontRef>
                </p:style>
              </p:cxnSp>
              <p:sp>
                <p:nvSpPr>
                  <p:cNvPr id="253" name="TextBox - Image Plane"/>
                  <p:cNvSpPr txBox="1"/>
                  <p:nvPr/>
                </p:nvSpPr>
                <p:spPr>
                  <a:xfrm rot="180000">
                    <a:off x="4284922" y="2720906"/>
                    <a:ext cx="1281909" cy="191257"/>
                  </a:xfrm>
                  <a:prstGeom prst="rect">
                    <a:avLst/>
                  </a:prstGeom>
                  <a:noFill/>
                  <a:scene3d>
                    <a:camera prst="isometricOffAxis2Left">
                      <a:rot lat="1080000" lon="3720000" rev="0"/>
                    </a:camera>
                    <a:lightRig rig="threePt" dir="t"/>
                  </a:scene3d>
                </p:spPr>
                <p:txBody>
                  <a:bodyPr wrap="none" rtlCol="0">
                    <a:spAutoFit/>
                  </a:bodyPr>
                  <a:lstStyle/>
                  <a:p>
                    <a:r>
                      <a:rPr lang="en-US" sz="1200" spc="300">
                        <a:solidFill>
                          <a:schemeClr val="bg1">
                            <a:lumMod val="50000"/>
                          </a:schemeClr>
                        </a:solidFill>
                        <a:latin typeface="Euclid" panose="02020503060505020303" pitchFamily="18" charset="0"/>
                        <a:ea typeface="Batang" panose="02030600000101010101" pitchFamily="18" charset="-127"/>
                      </a:rPr>
                      <a:t>SENSOR PLANE</a:t>
                    </a:r>
                  </a:p>
                </p:txBody>
              </p:sp>
            </p:grpSp>
            <p:grpSp>
              <p:nvGrpSpPr>
                <p:cNvPr id="134" name="Group 133"/>
                <p:cNvGrpSpPr/>
                <p:nvPr/>
              </p:nvGrpSpPr>
              <p:grpSpPr>
                <a:xfrm>
                  <a:off x="12313200" y="936119"/>
                  <a:ext cx="7533791" cy="4189983"/>
                  <a:chOff x="12313200" y="936119"/>
                  <a:chExt cx="7533791" cy="4189983"/>
                </a:xfrm>
              </p:grpSpPr>
              <mc:AlternateContent xmlns:mc="http://schemas.openxmlformats.org/markup-compatibility/2006">
                <mc:Choice xmlns:a14="http://schemas.microsoft.com/office/drawing/2010/main" Requires="a14">
                  <p:sp>
                    <p:nvSpPr>
                      <p:cNvPr id="144" name="TextBox 143"/>
                      <p:cNvSpPr txBox="1"/>
                      <p:nvPr/>
                    </p:nvSpPr>
                    <p:spPr>
                      <a:xfrm>
                        <a:off x="16765135" y="4725992"/>
                        <a:ext cx="15781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FF335A"/>
                                      </a:solidFill>
                                      <a:latin typeface="Cambria Math" panose="02040503050406030204" pitchFamily="18" charset="0"/>
                                    </a:rPr>
                                  </m:ctrlPr>
                                </m:accPr>
                                <m:e>
                                  <m:r>
                                    <m:rPr>
                                      <m:nor/>
                                    </m:rPr>
                                    <a:rPr lang="en-US" sz="2000" b="1" i="0" smtClean="0">
                                      <a:solidFill>
                                        <a:srgbClr val="FF335A"/>
                                      </a:solidFill>
                                      <a:latin typeface="Cambria Math" panose="02040503050406030204" pitchFamily="18" charset="0"/>
                                    </a:rPr>
                                    <m:t>x</m:t>
                                  </m:r>
                                </m:e>
                              </m:acc>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𝑥</m:t>
                                          </m:r>
                                        </m:e>
                                      </m:acc>
                                      <m:r>
                                        <a:rPr lang="en-US" sz="2000" i="1">
                                          <a:solidFill>
                                            <a:schemeClr val="tx1">
                                              <a:lumMod val="65000"/>
                                              <a:lumOff val="35000"/>
                                            </a:schemeClr>
                                          </a:solidFill>
                                          <a:latin typeface="Cambria Math" panose="02040503050406030204" pitchFamily="18" charset="0"/>
                                        </a:rPr>
                                        <m:t>, </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𝑦</m:t>
                                          </m:r>
                                        </m:e>
                                      </m:acc>
                                      <m:r>
                                        <a:rPr lang="en-US" sz="2000" i="1">
                                          <a:solidFill>
                                            <a:schemeClr val="tx1">
                                              <a:lumMod val="65000"/>
                                              <a:lumOff val="35000"/>
                                            </a:schemeClr>
                                          </a:solidFill>
                                          <a:latin typeface="Cambria Math" panose="02040503050406030204" pitchFamily="18" charset="0"/>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𝑧</m:t>
                                          </m:r>
                                        </m:e>
                                      </m:acc>
                                    </m:e>
                                  </m:d>
                                </m:e>
                                <m:sup>
                                  <m:r>
                                    <a:rPr lang="en-US" sz="2000" b="0" i="1" smtClean="0">
                                      <a:solidFill>
                                        <a:schemeClr val="tx1">
                                          <a:lumMod val="65000"/>
                                          <a:lumOff val="35000"/>
                                        </a:schemeClr>
                                      </a:solidFill>
                                      <a:latin typeface="Cambria Math" panose="02040503050406030204" pitchFamily="18" charset="0"/>
                                    </a:rPr>
                                    <m:t>𝑇</m:t>
                                  </m:r>
                                </m:sup>
                              </m:sSup>
                            </m:oMath>
                          </m:oMathPara>
                        </a14:m>
                        <a:endParaRPr lang="en-US" sz="2000">
                          <a:solidFill>
                            <a:schemeClr val="tx1">
                              <a:lumMod val="65000"/>
                              <a:lumOff val="35000"/>
                            </a:schemeClr>
                          </a:solidFill>
                        </a:endParaRPr>
                      </a:p>
                    </p:txBody>
                  </p:sp>
                </mc:Choice>
                <mc:Fallback>
                  <p:sp>
                    <p:nvSpPr>
                      <p:cNvPr id="144" name="TextBox 143"/>
                      <p:cNvSpPr txBox="1">
                        <a:spLocks noRot="1" noChangeAspect="1" noMove="1" noResize="1" noEditPoints="1" noAdjustHandles="1" noChangeArrowheads="1" noChangeShapeType="1" noTextEdit="1"/>
                      </p:cNvSpPr>
                      <p:nvPr/>
                    </p:nvSpPr>
                    <p:spPr>
                      <a:xfrm>
                        <a:off x="16765135" y="4725992"/>
                        <a:ext cx="1578129" cy="400110"/>
                      </a:xfrm>
                      <a:prstGeom prst="rect">
                        <a:avLst/>
                      </a:prstGeom>
                      <a:blipFill>
                        <a:blip r:embed="rId15"/>
                        <a:stretch>
                          <a:fillRect t="-6154" b="-7692"/>
                        </a:stretch>
                      </a:blipFill>
                    </p:spPr>
                    <p:txBody>
                      <a:bodyPr/>
                      <a:lstStyle/>
                      <a:p>
                        <a:r>
                          <a:rPr lang="en-US">
                            <a:noFill/>
                          </a:rPr>
                          <a:t> </a:t>
                        </a:r>
                      </a:p>
                    </p:txBody>
                  </p:sp>
                </mc:Fallback>
              </mc:AlternateContent>
              <p:sp>
                <p:nvSpPr>
                  <p:cNvPr id="145" name="SagittalRightPlaneBack"/>
                  <p:cNvSpPr/>
                  <p:nvPr/>
                </p:nvSpPr>
                <p:spPr>
                  <a:xfrm rot="21480000">
                    <a:off x="15818084" y="2086841"/>
                    <a:ext cx="2794339"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7000">
                          <a:schemeClr val="tx1">
                            <a:lumMod val="50000"/>
                            <a:lumOff val="50000"/>
                            <a:alpha val="50000"/>
                          </a:schemeClr>
                        </a:gs>
                        <a:gs pos="87000">
                          <a:schemeClr val="bg1">
                            <a:lumMod val="75000"/>
                            <a:alpha val="0"/>
                          </a:schemeClr>
                        </a:gs>
                      </a:gsLst>
                      <a:lin ang="9780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a:cxnSpLocks noChangeAspect="1"/>
                  </p:cNvCxnSpPr>
                  <p:nvPr/>
                </p:nvCxnSpPr>
                <p:spPr>
                  <a:xfrm rot="21540000">
                    <a:off x="16288342" y="3125172"/>
                    <a:ext cx="28802" cy="838473"/>
                  </a:xfrm>
                  <a:prstGeom prst="line">
                    <a:avLst/>
                  </a:prstGeom>
                  <a:ln w="12700">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MeridionalPlaneBot"/>
                  <p:cNvGrpSpPr/>
                  <p:nvPr/>
                </p:nvGrpSpPr>
                <p:grpSpPr>
                  <a:xfrm>
                    <a:off x="12321513" y="3207391"/>
                    <a:ext cx="6780577" cy="1424446"/>
                    <a:chOff x="5952128" y="3621370"/>
                    <a:chExt cx="4722676" cy="983526"/>
                  </a:xfrm>
                  <a:scene3d>
                    <a:camera prst="isometricOffAxis1Right"/>
                    <a:lightRig rig="threePt" dir="t"/>
                  </a:scene3d>
                </p:grpSpPr>
                <p:sp>
                  <p:nvSpPr>
                    <p:cNvPr id="242" name="Plane"/>
                    <p:cNvSpPr/>
                    <p:nvPr/>
                  </p:nvSpPr>
                  <p:spPr>
                    <a:xfrm rot="21480000">
                      <a:off x="6088714" y="3621370"/>
                      <a:ext cx="4586090" cy="792480"/>
                    </a:xfrm>
                    <a:prstGeom prst="rect">
                      <a:avLst/>
                    </a:prstGeom>
                    <a:solidFill>
                      <a:schemeClr val="bg1">
                        <a:lumMod val="85000"/>
                        <a:alpha val="34000"/>
                      </a:schemeClr>
                    </a:solidFill>
                    <a:ln w="6350">
                      <a:gradFill>
                        <a:gsLst>
                          <a:gs pos="0">
                            <a:schemeClr val="tx1">
                              <a:lumMod val="51000"/>
                              <a:lumOff val="49000"/>
                              <a:alpha val="65000"/>
                            </a:schemeClr>
                          </a:gs>
                          <a:gs pos="69000">
                            <a:schemeClr val="tx1">
                              <a:lumMod val="50000"/>
                              <a:lumOff val="50000"/>
                              <a:alpha val="50000"/>
                            </a:schemeClr>
                          </a:gs>
                          <a:gs pos="99000">
                            <a:schemeClr val="tx1">
                              <a:lumMod val="50000"/>
                              <a:lumOff val="50000"/>
                              <a:alpha val="50000"/>
                            </a:schemeClr>
                          </a:gs>
                          <a:gs pos="99000">
                            <a:schemeClr val="bg1">
                              <a:lumMod val="8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hidden="1"/>
                    <p:cNvGrpSpPr/>
                    <p:nvPr/>
                  </p:nvGrpSpPr>
                  <p:grpSpPr>
                    <a:xfrm rot="21480000">
                      <a:off x="5952128" y="4136865"/>
                      <a:ext cx="472411" cy="468031"/>
                      <a:chOff x="6174922" y="3828032"/>
                      <a:chExt cx="423864" cy="468031"/>
                    </a:xfrm>
                  </p:grpSpPr>
                  <p:cxnSp>
                    <p:nvCxnSpPr>
                      <p:cNvPr id="244" name="Straight Arrow Connector 243"/>
                      <p:cNvCxnSpPr/>
                      <p:nvPr/>
                    </p:nvCxnSpPr>
                    <p:spPr>
                      <a:xfrm rot="19440000">
                        <a:off x="6277753" y="4096356"/>
                        <a:ext cx="274320" cy="0"/>
                      </a:xfrm>
                      <a:prstGeom prst="straightConnector1">
                        <a:avLst/>
                      </a:prstGeom>
                      <a:ln w="6350" cap="flat">
                        <a:solidFill>
                          <a:srgbClr val="DE0000">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rot="16200000">
                        <a:off x="6165835" y="4047143"/>
                        <a:ext cx="274320" cy="0"/>
                      </a:xfrm>
                      <a:prstGeom prst="straightConnector1">
                        <a:avLst/>
                      </a:prstGeom>
                      <a:ln w="6350" cap="flat">
                        <a:solidFill>
                          <a:srgbClr val="00E668">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6296805" y="4180493"/>
                        <a:ext cx="274320" cy="0"/>
                      </a:xfrm>
                      <a:prstGeom prst="straightConnector1">
                        <a:avLst/>
                      </a:prstGeom>
                      <a:ln w="6350" cap="flat">
                        <a:solidFill>
                          <a:srgbClr val="008AF2">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6174922" y="3828032"/>
                        <a:ext cx="157163"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248" name="TextBox 247"/>
                      <p:cNvSpPr txBox="1"/>
                      <p:nvPr/>
                    </p:nvSpPr>
                    <p:spPr>
                      <a:xfrm>
                        <a:off x="6491628" y="3916139"/>
                        <a:ext cx="100012"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249" name="TextBox 248"/>
                      <p:cNvSpPr txBox="1"/>
                      <p:nvPr/>
                    </p:nvSpPr>
                    <p:spPr>
                      <a:xfrm>
                        <a:off x="6474963" y="4111397"/>
                        <a:ext cx="123823" cy="184666"/>
                      </a:xfrm>
                      <a:prstGeom prst="rect">
                        <a:avLst/>
                      </a:prstGeom>
                      <a:noFill/>
                    </p:spPr>
                    <p:txBody>
                      <a:bodyPr wrap="square" rtlCol="0">
                        <a:spAutoFit/>
                      </a:bodyPr>
                      <a:lstStyle/>
                      <a:p>
                        <a:r>
                          <a:rPr lang="en-US" sz="600" i="1">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cxnSp>
                <p:nvCxnSpPr>
                  <p:cNvPr id="148" name="z-axis of world frame"/>
                  <p:cNvCxnSpPr/>
                  <p:nvPr/>
                </p:nvCxnSpPr>
                <p:spPr>
                  <a:xfrm>
                    <a:off x="12626677" y="3134657"/>
                    <a:ext cx="3657600"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9" name="MeridionalPlaneTop"/>
                  <p:cNvGrpSpPr/>
                  <p:nvPr/>
                </p:nvGrpSpPr>
                <p:grpSpPr>
                  <a:xfrm rot="21480000">
                    <a:off x="12462834" y="2122962"/>
                    <a:ext cx="6661388" cy="1147753"/>
                    <a:chOff x="4934225" y="2918581"/>
                    <a:chExt cx="4143841" cy="792480"/>
                  </a:xfrm>
                  <a:scene3d>
                    <a:camera prst="isometricOffAxis1Right"/>
                    <a:lightRig rig="threePt" dir="t"/>
                  </a:scene3d>
                </p:grpSpPr>
                <p:sp>
                  <p:nvSpPr>
                    <p:cNvPr id="240" name="Plane"/>
                    <p:cNvSpPr/>
                    <p:nvPr/>
                  </p:nvSpPr>
                  <p:spPr>
                    <a:xfrm>
                      <a:off x="4934225" y="2918581"/>
                      <a:ext cx="4114800" cy="792480"/>
                    </a:xfrm>
                    <a:prstGeom prst="rect">
                      <a:avLst/>
                    </a:prstGeom>
                    <a:solidFill>
                      <a:schemeClr val="bg1">
                        <a:lumMod val="85000"/>
                        <a:alpha val="34000"/>
                      </a:schemeClr>
                    </a:solidFill>
                    <a:ln w="6350">
                      <a:gradFill>
                        <a:gsLst>
                          <a:gs pos="0">
                            <a:schemeClr val="tx1">
                              <a:alpha val="80000"/>
                              <a:lumMod val="51000"/>
                              <a:lumOff val="49000"/>
                            </a:schemeClr>
                          </a:gs>
                          <a:gs pos="74000">
                            <a:schemeClr val="tx1">
                              <a:lumMod val="50000"/>
                              <a:lumOff val="50000"/>
                              <a:alpha val="50000"/>
                            </a:schemeClr>
                          </a:gs>
                          <a:gs pos="88000">
                            <a:schemeClr val="tx1">
                              <a:lumMod val="50000"/>
                              <a:lumOff val="50000"/>
                              <a:alpha val="50000"/>
                            </a:schemeClr>
                          </a:gs>
                          <a:gs pos="97000">
                            <a:schemeClr val="tx1">
                              <a:lumMod val="50000"/>
                              <a:lumOff val="50000"/>
                              <a:alpha val="38000"/>
                            </a:schemeClr>
                          </a:gs>
                        </a:gsLst>
                        <a:lin ang="17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_meriplane"/>
                    <p:cNvSpPr txBox="1"/>
                    <p:nvPr/>
                  </p:nvSpPr>
                  <p:spPr>
                    <a:xfrm>
                      <a:off x="7839816" y="2935159"/>
                      <a:ext cx="1238250" cy="191257"/>
                    </a:xfrm>
                    <a:prstGeom prst="rect">
                      <a:avLst/>
                    </a:prstGeom>
                    <a:noFill/>
                  </p:spPr>
                  <p:txBody>
                    <a:bodyPr wrap="square" rtlCol="0">
                      <a:spAutoFit/>
                    </a:bodyPr>
                    <a:lstStyle/>
                    <a:p>
                      <a:pPr algn="r"/>
                      <a:r>
                        <a:rPr lang="en-US" sz="1200" cap="all">
                          <a:solidFill>
                            <a:schemeClr val="tx1">
                              <a:lumMod val="50000"/>
                              <a:lumOff val="50000"/>
                            </a:schemeClr>
                          </a:solidFill>
                          <a:latin typeface="Euclid" panose="02020503060505020303" pitchFamily="18" charset="0"/>
                          <a:ea typeface="Batang" panose="02030600000101010101" pitchFamily="18" charset="-127"/>
                        </a:rPr>
                        <a:t>Meridional Plane</a:t>
                      </a:r>
                    </a:p>
                  </p:txBody>
                </p:sp>
              </p:grpSp>
              <p:sp>
                <p:nvSpPr>
                  <p:cNvPr id="150" name="SagittalLeftPlaneBack"/>
                  <p:cNvSpPr/>
                  <p:nvPr/>
                </p:nvSpPr>
                <p:spPr>
                  <a:xfrm rot="21480000">
                    <a:off x="12334495" y="2639784"/>
                    <a:ext cx="3845324"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9000">
                          <a:schemeClr val="tx1">
                            <a:lumMod val="50000"/>
                            <a:lumOff val="50000"/>
                            <a:alpha val="50000"/>
                          </a:schemeClr>
                        </a:gs>
                        <a:gs pos="89000">
                          <a:schemeClr val="bg1">
                            <a:lumMod val="75000"/>
                            <a:alpha val="0"/>
                          </a:schemeClr>
                        </a:gs>
                      </a:gsLst>
                      <a:lin ang="1182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Position of X'"/>
                  <p:cNvCxnSpPr/>
                  <p:nvPr/>
                </p:nvCxnSpPr>
                <p:spPr>
                  <a:xfrm flipH="1" flipV="1">
                    <a:off x="18790079" y="3757442"/>
                    <a:ext cx="0" cy="92703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2" name="z prime"/>
                      <p:cNvSpPr txBox="1"/>
                      <p:nvPr/>
                    </p:nvSpPr>
                    <p:spPr>
                      <a:xfrm>
                        <a:off x="17424053" y="4301896"/>
                        <a:ext cx="3701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oMath>
                          </m:oMathPara>
                        </a14:m>
                        <a:endParaRPr lang="en-US" sz="2000">
                          <a:solidFill>
                            <a:schemeClr val="tx1">
                              <a:lumMod val="65000"/>
                              <a:lumOff val="35000"/>
                            </a:schemeClr>
                          </a:solidFill>
                        </a:endParaRPr>
                      </a:p>
                    </p:txBody>
                  </p:sp>
                </mc:Choice>
                <mc:Fallback>
                  <p:sp>
                    <p:nvSpPr>
                      <p:cNvPr id="152" name="z prime"/>
                      <p:cNvSpPr txBox="1">
                        <a:spLocks noRot="1" noChangeAspect="1" noMove="1" noResize="1" noEditPoints="1" noAdjustHandles="1" noChangeArrowheads="1" noChangeShapeType="1" noTextEdit="1"/>
                      </p:cNvSpPr>
                      <p:nvPr/>
                    </p:nvSpPr>
                    <p:spPr>
                      <a:xfrm>
                        <a:off x="17424053" y="4301896"/>
                        <a:ext cx="370166" cy="400110"/>
                      </a:xfrm>
                      <a:prstGeom prst="rect">
                        <a:avLst/>
                      </a:prstGeom>
                      <a:blipFill>
                        <a:blip r:embed="rId16"/>
                        <a:stretch>
                          <a:fillRect t="-6061" r="-393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3" name="TextBox NormalToImagePlane"/>
                      <p:cNvSpPr txBox="1"/>
                      <p:nvPr/>
                    </p:nvSpPr>
                    <p:spPr>
                      <a:xfrm>
                        <a:off x="19058748" y="1211383"/>
                        <a:ext cx="47262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𝑛</m:t>
                                      </m:r>
                                    </m:e>
                                  </m:acc>
                                </m:e>
                                <m:sub>
                                  <m:r>
                                    <a:rPr lang="en-US" sz="2000" b="0" i="1" smtClean="0">
                                      <a:solidFill>
                                        <a:schemeClr val="tx1">
                                          <a:lumMod val="65000"/>
                                          <a:lumOff val="35000"/>
                                        </a:schemeClr>
                                      </a:solidFill>
                                      <a:latin typeface="Cambria Math" panose="02040503050406030204" pitchFamily="18" charset="0"/>
                                    </a:rPr>
                                    <m:t>𝑖</m:t>
                                  </m:r>
                                </m:sub>
                              </m:sSub>
                            </m:oMath>
                          </m:oMathPara>
                        </a14:m>
                        <a:endParaRPr lang="en-US" sz="2000">
                          <a:solidFill>
                            <a:schemeClr val="tx1">
                              <a:lumMod val="65000"/>
                              <a:lumOff val="35000"/>
                            </a:schemeClr>
                          </a:solidFill>
                        </a:endParaRPr>
                      </a:p>
                    </p:txBody>
                  </p:sp>
                </mc:Choice>
                <mc:Fallback>
                  <p:sp>
                    <p:nvSpPr>
                      <p:cNvPr id="153" name="TextBox NormalToImagePlane"/>
                      <p:cNvSpPr txBox="1">
                        <a:spLocks noRot="1" noChangeAspect="1" noMove="1" noResize="1" noEditPoints="1" noAdjustHandles="1" noChangeArrowheads="1" noChangeShapeType="1" noTextEdit="1"/>
                      </p:cNvSpPr>
                      <p:nvPr/>
                    </p:nvSpPr>
                    <p:spPr>
                      <a:xfrm>
                        <a:off x="19058748" y="1211383"/>
                        <a:ext cx="472629" cy="400110"/>
                      </a:xfrm>
                      <a:prstGeom prst="rect">
                        <a:avLst/>
                      </a:prstGeom>
                      <a:blipFill>
                        <a:blip r:embed="rId17"/>
                        <a:stretch>
                          <a:fillRect t="-6061" r="-15385" b="-1515"/>
                        </a:stretch>
                      </a:blipFill>
                    </p:spPr>
                    <p:txBody>
                      <a:bodyPr/>
                      <a:lstStyle/>
                      <a:p>
                        <a:r>
                          <a:rPr lang="en-US">
                            <a:noFill/>
                          </a:rPr>
                          <a:t> </a:t>
                        </a:r>
                      </a:p>
                    </p:txBody>
                  </p:sp>
                </mc:Fallback>
              </mc:AlternateContent>
              <p:cxnSp>
                <p:nvCxnSpPr>
                  <p:cNvPr id="154" name="normalToImagePlane"/>
                  <p:cNvCxnSpPr/>
                  <p:nvPr/>
                </p:nvCxnSpPr>
                <p:spPr>
                  <a:xfrm flipV="1">
                    <a:off x="19125648" y="1533176"/>
                    <a:ext cx="469035" cy="96570"/>
                  </a:xfrm>
                  <a:prstGeom prst="straightConnector1">
                    <a:avLst/>
                  </a:prstGeom>
                  <a:ln w="6350">
                    <a:solidFill>
                      <a:schemeClr val="tx1">
                        <a:lumMod val="95000"/>
                        <a:lumOff val="5000"/>
                      </a:schemeClr>
                    </a:solidFill>
                    <a:prstDash val="solid"/>
                    <a:headEnd type="none" w="med" len="med"/>
                    <a:tailEnd type="triangle" w="sm" len="lg"/>
                  </a:ln>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a:cxnSpLocks noChangeAspect="1"/>
                  </p:cNvCxnSpPr>
                  <p:nvPr/>
                </p:nvCxnSpPr>
                <p:spPr>
                  <a:xfrm rot="420000">
                    <a:off x="15374615" y="2505108"/>
                    <a:ext cx="269987" cy="17099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cxnSpLocks noChangeAspect="1"/>
                  </p:cNvCxnSpPr>
                  <p:nvPr/>
                </p:nvCxnSpPr>
                <p:spPr>
                  <a:xfrm rot="420000">
                    <a:off x="16903098" y="2028733"/>
                    <a:ext cx="306082" cy="19385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12833146" y="2692430"/>
                    <a:ext cx="5914659" cy="1107051"/>
                  </a:xfrm>
                  <a:prstGeom prst="line">
                    <a:avLst/>
                  </a:prstGeom>
                  <a:ln w="15875">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8" name="Text Box 15"/>
                      <p:cNvSpPr txBox="1">
                        <a:spLocks noChangeAspect="1"/>
                      </p:cNvSpPr>
                      <p:nvPr/>
                    </p:nvSpPr>
                    <p:spPr>
                      <a:xfrm rot="21407701" flipH="1">
                        <a:off x="15424710" y="242782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sub>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a:solidFill>
                            <a:schemeClr val="tx1">
                              <a:lumMod val="65000"/>
                              <a:lumOff val="35000"/>
                            </a:schemeClr>
                          </a:solidFill>
                          <a:effectLst/>
                          <a:ea typeface="Calibri"/>
                          <a:cs typeface="Times New Roman"/>
                        </a:endParaRPr>
                      </a:p>
                    </p:txBody>
                  </p:sp>
                </mc:Choice>
                <mc:Fallback>
                  <p:sp>
                    <p:nvSpPr>
                      <p:cNvPr id="158" name="Text Box 15"/>
                      <p:cNvSpPr txBox="1">
                        <a:spLocks noRot="1" noChangeAspect="1" noMove="1" noResize="1" noEditPoints="1" noAdjustHandles="1" noChangeArrowheads="1" noChangeShapeType="1" noTextEdit="1"/>
                      </p:cNvSpPr>
                      <p:nvPr/>
                    </p:nvSpPr>
                    <p:spPr>
                      <a:xfrm rot="21407701" flipH="1">
                        <a:off x="15424710" y="2427821"/>
                        <a:ext cx="804529" cy="396682"/>
                      </a:xfrm>
                      <a:prstGeom prst="rect">
                        <a:avLst/>
                      </a:prstGeom>
                      <a:blipFill>
                        <a:blip r:embed="rId18"/>
                        <a:stretch>
                          <a:fillRect/>
                        </a:stretch>
                      </a:blipFill>
                      <a:ln w="6350">
                        <a:noFill/>
                      </a:ln>
                      <a:effectLst/>
                    </p:spPr>
                    <p:txBody>
                      <a:bodyPr/>
                      <a:lstStyle/>
                      <a:p>
                        <a:r>
                          <a:rPr lang="en-US">
                            <a:noFill/>
                          </a:rPr>
                          <a:t> </a:t>
                        </a:r>
                      </a:p>
                    </p:txBody>
                  </p:sp>
                </mc:Fallback>
              </mc:AlternateContent>
              <p:sp>
                <p:nvSpPr>
                  <p:cNvPr id="159" name="Oval 158"/>
                  <p:cNvSpPr/>
                  <p:nvPr/>
                </p:nvSpPr>
                <p:spPr>
                  <a:xfrm rot="21480000">
                    <a:off x="17021869" y="2961692"/>
                    <a:ext cx="81120" cy="81120"/>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p:nvSpPr>
                <p:spPr>
                  <a:xfrm rot="21480000">
                    <a:off x="12758620" y="2669973"/>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1" name="TextBox 160"/>
                      <p:cNvSpPr txBox="1"/>
                      <p:nvPr/>
                    </p:nvSpPr>
                    <p:spPr>
                      <a:xfrm>
                        <a:off x="13214526" y="2146961"/>
                        <a:ext cx="165844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sz="2000" b="1" i="0" smtClean="0">
                                  <a:solidFill>
                                    <a:srgbClr val="3A9AFF"/>
                                  </a:solidFill>
                                  <a:latin typeface="Cambria Math" panose="02040503050406030204" pitchFamily="18" charset="0"/>
                                </a:rPr>
                                <m:t>x</m:t>
                              </m:r>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𝑥</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𝑦</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𝑧</m:t>
                                      </m:r>
                                    </m:e>
                                  </m:d>
                                </m:e>
                                <m:sup>
                                  <m:r>
                                    <a:rPr lang="en-US" sz="2000" b="0" i="1" smtClean="0">
                                      <a:solidFill>
                                        <a:schemeClr val="tx1">
                                          <a:lumMod val="65000"/>
                                          <a:lumOff val="35000"/>
                                        </a:schemeClr>
                                      </a:solidFill>
                                      <a:latin typeface="Cambria Math" panose="02040503050406030204" pitchFamily="18" charset="0"/>
                                    </a:rPr>
                                    <m:t>𝑇</m:t>
                                  </m:r>
                                </m:sup>
                              </m:sSup>
                              <m:r>
                                <m:rPr>
                                  <m:nor/>
                                </m:rPr>
                                <a:rPr lang="en-US" sz="2000" b="1" i="0" smtClean="0">
                                  <a:solidFill>
                                    <a:schemeClr val="tx1">
                                      <a:lumMod val="65000"/>
                                      <a:lumOff val="35000"/>
                                    </a:schemeClr>
                                  </a:solidFill>
                                  <a:latin typeface="Cambria Math" panose="02040503050406030204" pitchFamily="18" charset="0"/>
                                </a:rPr>
                                <m:t> </m:t>
                              </m:r>
                            </m:oMath>
                          </m:oMathPara>
                        </a14:m>
                        <a:endParaRPr lang="en-US" sz="1600" b="1">
                          <a:solidFill>
                            <a:schemeClr val="tx1">
                              <a:lumMod val="65000"/>
                              <a:lumOff val="35000"/>
                            </a:schemeClr>
                          </a:solidFill>
                        </a:endParaRPr>
                      </a:p>
                    </p:txBody>
                  </p:sp>
                </mc:Choice>
                <mc:Fallback>
                  <p:sp>
                    <p:nvSpPr>
                      <p:cNvPr id="161" name="TextBox 160"/>
                      <p:cNvSpPr txBox="1">
                        <a:spLocks noRot="1" noChangeAspect="1" noMove="1" noResize="1" noEditPoints="1" noAdjustHandles="1" noChangeArrowheads="1" noChangeShapeType="1" noTextEdit="1"/>
                      </p:cNvSpPr>
                      <p:nvPr/>
                    </p:nvSpPr>
                    <p:spPr>
                      <a:xfrm>
                        <a:off x="13214526" y="2146961"/>
                        <a:ext cx="1658443" cy="400110"/>
                      </a:xfrm>
                      <a:prstGeom prst="rect">
                        <a:avLst/>
                      </a:prstGeom>
                      <a:blipFill>
                        <a:blip r:embed="rId19"/>
                        <a:stretch>
                          <a:fillRect b="-7692"/>
                        </a:stretch>
                      </a:blipFill>
                    </p:spPr>
                    <p:txBody>
                      <a:bodyPr/>
                      <a:lstStyle/>
                      <a:p>
                        <a:r>
                          <a:rPr lang="en-US">
                            <a:noFill/>
                          </a:rPr>
                          <a:t> </a:t>
                        </a:r>
                      </a:p>
                    </p:txBody>
                  </p:sp>
                </mc:Fallback>
              </mc:AlternateContent>
              <p:sp>
                <p:nvSpPr>
                  <p:cNvPr id="162" name="Oval 161"/>
                  <p:cNvSpPr>
                    <a:spLocks noChangeAspect="1"/>
                  </p:cNvSpPr>
                  <p:nvPr/>
                </p:nvSpPr>
                <p:spPr>
                  <a:xfrm rot="21480000">
                    <a:off x="18740170" y="3719707"/>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rot="21480000">
                    <a:off x="15469789" y="3264577"/>
                    <a:ext cx="86688" cy="85275"/>
                    <a:chOff x="2398645" y="3863270"/>
                    <a:chExt cx="59855" cy="58879"/>
                  </a:xfrm>
                </p:grpSpPr>
                <p:sp>
                  <p:nvSpPr>
                    <p:cNvPr id="238" name="Oval 237"/>
                    <p:cNvSpPr/>
                    <p:nvPr/>
                  </p:nvSpPr>
                  <p:spPr>
                    <a:xfrm>
                      <a:off x="2402490" y="3866139"/>
                      <a:ext cx="56010" cy="56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flipH="1">
                      <a:off x="2398645" y="3863270"/>
                      <a:ext cx="56009" cy="56010"/>
                    </a:xfrm>
                    <a:prstGeom prst="ellipse">
                      <a:avLst/>
                    </a:prstGeom>
                    <a:solidFill>
                      <a:srgbClr val="CC0000">
                        <a:alpha val="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4" name="Ray"/>
                  <p:cNvCxnSpPr/>
                  <p:nvPr/>
                </p:nvCxnSpPr>
                <p:spPr>
                  <a:xfrm>
                    <a:off x="12798660" y="2709669"/>
                    <a:ext cx="2713544" cy="593906"/>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165" name="Isosceles Triangle 164"/>
                  <p:cNvSpPr>
                    <a:spLocks noChangeAspect="1"/>
                  </p:cNvSpPr>
                  <p:nvPr/>
                </p:nvSpPr>
                <p:spPr>
                  <a:xfrm rot="6385277">
                    <a:off x="14034871" y="2932716"/>
                    <a:ext cx="105947" cy="11040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Ray"/>
                  <p:cNvCxnSpPr/>
                  <p:nvPr/>
                </p:nvCxnSpPr>
                <p:spPr>
                  <a:xfrm>
                    <a:off x="17057619" y="3002916"/>
                    <a:ext cx="1724674" cy="758629"/>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167" name="Isosceles Triangle 166"/>
                  <p:cNvSpPr>
                    <a:spLocks noChangeAspect="1"/>
                  </p:cNvSpPr>
                  <p:nvPr/>
                </p:nvSpPr>
                <p:spPr>
                  <a:xfrm rot="6990279">
                    <a:off x="17891423" y="3336092"/>
                    <a:ext cx="105947" cy="10594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rot="20957016">
                    <a:off x="12789877" y="3438325"/>
                    <a:ext cx="1727717" cy="276999"/>
                  </a:xfrm>
                  <a:prstGeom prst="rect">
                    <a:avLst/>
                  </a:prstGeom>
                  <a:noFill/>
                </p:spPr>
                <p:txBody>
                  <a:bodyPr wrap="none" rtlCol="0">
                    <a:spAutoFit/>
                  </a:bodyPr>
                  <a:lstStyle/>
                  <a:p>
                    <a:r>
                      <a:rPr lang="en-US" sz="1200" i="1">
                        <a:solidFill>
                          <a:schemeClr val="tx1">
                            <a:lumMod val="65000"/>
                            <a:lumOff val="35000"/>
                          </a:schemeClr>
                        </a:solidFill>
                        <a:latin typeface="Euclid" panose="02020503060505020303" pitchFamily="18" charset="0"/>
                      </a:rPr>
                      <a:t>OPTICAL AXIS (OA)</a:t>
                    </a:r>
                  </a:p>
                </p:txBody>
              </p:sp>
              <p:grpSp>
                <p:nvGrpSpPr>
                  <p:cNvPr id="169" name="Group 168"/>
                  <p:cNvGrpSpPr/>
                  <p:nvPr/>
                </p:nvGrpSpPr>
                <p:grpSpPr>
                  <a:xfrm rot="21360000">
                    <a:off x="15521004" y="3837179"/>
                    <a:ext cx="1565113" cy="188939"/>
                    <a:chOff x="3092222" y="1899046"/>
                    <a:chExt cx="822960" cy="130455"/>
                  </a:xfrm>
                </p:grpSpPr>
                <p:cxnSp>
                  <p:nvCxnSpPr>
                    <p:cNvPr id="236" name="Straight Arrow Connector 235"/>
                    <p:cNvCxnSpPr>
                      <a:cxnSpLocks noChangeAspect="1"/>
                    </p:cNvCxnSpPr>
                    <p:nvPr/>
                  </p:nvCxnSpPr>
                  <p:spPr>
                    <a:xfrm flipV="1">
                      <a:off x="3092222" y="1899046"/>
                      <a:ext cx="822960" cy="130455"/>
                    </a:xfrm>
                    <a:prstGeom prst="straightConnector1">
                      <a:avLst/>
                    </a:prstGeom>
                    <a:ln w="9525">
                      <a:solidFill>
                        <a:schemeClr val="tx1">
                          <a:lumMod val="50000"/>
                          <a:lumOff val="50000"/>
                        </a:schemeClr>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cxnSpLocks noChangeAspect="1"/>
                    </p:cNvCxnSpPr>
                    <p:nvPr/>
                  </p:nvCxnSpPr>
                  <p:spPr>
                    <a:xfrm rot="780000">
                      <a:off x="3503919" y="1907868"/>
                      <a:ext cx="18242"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70" name="TextBox 169"/>
                      <p:cNvSpPr txBox="1"/>
                      <p:nvPr/>
                    </p:nvSpPr>
                    <p:spPr>
                      <a:xfrm rot="20940000">
                        <a:off x="15737440" y="3591072"/>
                        <a:ext cx="515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𝑒</m:t>
                                  </m:r>
                                </m:sub>
                              </m:sSub>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170" name="TextBox 169"/>
                      <p:cNvSpPr txBox="1">
                        <a:spLocks noRot="1" noChangeAspect="1" noMove="1" noResize="1" noEditPoints="1" noAdjustHandles="1" noChangeArrowheads="1" noChangeShapeType="1" noTextEdit="1"/>
                      </p:cNvSpPr>
                      <p:nvPr/>
                    </p:nvSpPr>
                    <p:spPr>
                      <a:xfrm rot="20940000">
                        <a:off x="15737440" y="3591072"/>
                        <a:ext cx="515141"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1" name="TextBox 170"/>
                      <p:cNvSpPr txBox="1"/>
                      <p:nvPr/>
                    </p:nvSpPr>
                    <p:spPr>
                      <a:xfrm rot="20940000">
                        <a:off x="16474949" y="3457462"/>
                        <a:ext cx="515141" cy="417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𝑑</m:t>
                                      </m:r>
                                    </m:e>
                                  </m:acc>
                                </m:e>
                                <m:sub>
                                  <m:r>
                                    <a:rPr lang="en-US" sz="2000" b="0" i="1" smtClean="0">
                                      <a:solidFill>
                                        <a:schemeClr val="tx1">
                                          <a:lumMod val="65000"/>
                                          <a:lumOff val="35000"/>
                                        </a:schemeClr>
                                      </a:solidFill>
                                      <a:latin typeface="Cambria Math" panose="02040503050406030204" pitchFamily="18" charset="0"/>
                                    </a:rPr>
                                    <m:t>𝑒</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171" name="TextBox 170"/>
                      <p:cNvSpPr txBox="1">
                        <a:spLocks noRot="1" noChangeAspect="1" noMove="1" noResize="1" noEditPoints="1" noAdjustHandles="1" noChangeArrowheads="1" noChangeShapeType="1" noTextEdit="1"/>
                      </p:cNvSpPr>
                      <p:nvPr/>
                    </p:nvSpPr>
                    <p:spPr>
                      <a:xfrm rot="20940000">
                        <a:off x="16474949" y="3457462"/>
                        <a:ext cx="515141" cy="417102"/>
                      </a:xfrm>
                      <a:prstGeom prst="rect">
                        <a:avLst/>
                      </a:prstGeom>
                      <a:blipFill>
                        <a:blip r:embed="rId21"/>
                        <a:stretch>
                          <a:fillRect t="-11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2" name="TextBox - z_o prime"/>
                      <p:cNvSpPr txBox="1"/>
                      <p:nvPr/>
                    </p:nvSpPr>
                    <p:spPr>
                      <a:xfrm>
                        <a:off x="17424135" y="3895066"/>
                        <a:ext cx="4848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e>
                                <m:sub>
                                  <m:r>
                                    <a:rPr lang="en-US" sz="2000" b="0" i="1" smtClean="0">
                                      <a:solidFill>
                                        <a:schemeClr val="tx1">
                                          <a:lumMod val="65000"/>
                                          <a:lumOff val="35000"/>
                                        </a:schemeClr>
                                      </a:solidFill>
                                      <a:latin typeface="Cambria Math" panose="02040503050406030204" pitchFamily="18" charset="0"/>
                                    </a:rPr>
                                    <m:t>𝑜</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a:solidFill>
                            <a:schemeClr val="tx1">
                              <a:lumMod val="65000"/>
                              <a:lumOff val="35000"/>
                            </a:schemeClr>
                          </a:solidFill>
                        </a:endParaRPr>
                      </a:p>
                    </p:txBody>
                  </p:sp>
                </mc:Choice>
                <mc:Fallback>
                  <p:sp>
                    <p:nvSpPr>
                      <p:cNvPr id="172" name="TextBox - z_o prime"/>
                      <p:cNvSpPr txBox="1">
                        <a:spLocks noRot="1" noChangeAspect="1" noMove="1" noResize="1" noEditPoints="1" noAdjustHandles="1" noChangeArrowheads="1" noChangeShapeType="1" noTextEdit="1"/>
                      </p:cNvSpPr>
                      <p:nvPr/>
                    </p:nvSpPr>
                    <p:spPr>
                      <a:xfrm>
                        <a:off x="17424135" y="3895066"/>
                        <a:ext cx="484876" cy="400110"/>
                      </a:xfrm>
                      <a:prstGeom prst="rect">
                        <a:avLst/>
                      </a:prstGeom>
                      <a:blipFill>
                        <a:blip r:embed="rId22"/>
                        <a:stretch>
                          <a:fillRect t="-6154" r="-13750"/>
                        </a:stretch>
                      </a:blipFill>
                    </p:spPr>
                    <p:txBody>
                      <a:bodyPr/>
                      <a:lstStyle/>
                      <a:p>
                        <a:r>
                          <a:rPr lang="en-US">
                            <a:noFill/>
                          </a:rPr>
                          <a:t> </a:t>
                        </a:r>
                      </a:p>
                    </p:txBody>
                  </p:sp>
                </mc:Fallback>
              </mc:AlternateContent>
              <p:grpSp>
                <p:nvGrpSpPr>
                  <p:cNvPr id="173" name="Group 172"/>
                  <p:cNvGrpSpPr/>
                  <p:nvPr/>
                </p:nvGrpSpPr>
                <p:grpSpPr>
                  <a:xfrm>
                    <a:off x="19035616" y="4056067"/>
                    <a:ext cx="811375" cy="948545"/>
                    <a:chOff x="6228658" y="3763292"/>
                    <a:chExt cx="424210" cy="495927"/>
                  </a:xfrm>
                  <a:scene3d>
                    <a:camera prst="orthographicFront"/>
                    <a:lightRig rig="threePt" dir="t"/>
                  </a:scene3d>
                </p:grpSpPr>
                <p:cxnSp>
                  <p:nvCxnSpPr>
                    <p:cNvPr id="230" name="Straight Arrow Connector 229"/>
                    <p:cNvCxnSpPr/>
                    <p:nvPr/>
                  </p:nvCxnSpPr>
                  <p:spPr>
                    <a:xfrm rot="19440000">
                      <a:off x="6277753" y="4096356"/>
                      <a:ext cx="274320" cy="0"/>
                    </a:xfrm>
                    <a:prstGeom prst="straightConnector1">
                      <a:avLst/>
                    </a:prstGeom>
                    <a:ln w="19050" cap="flat">
                      <a:solidFill>
                        <a:srgbClr val="FF000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rot="16200000">
                      <a:off x="6164175" y="4047143"/>
                      <a:ext cx="274320" cy="0"/>
                    </a:xfrm>
                    <a:prstGeom prst="straightConnector1">
                      <a:avLst/>
                    </a:prstGeom>
                    <a:ln w="15875" cap="flat">
                      <a:solidFill>
                        <a:srgbClr val="00B05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6296805" y="4180493"/>
                      <a:ext cx="274320" cy="0"/>
                    </a:xfrm>
                    <a:prstGeom prst="straightConnector1">
                      <a:avLst/>
                    </a:prstGeom>
                    <a:ln w="15875" cap="flat">
                      <a:solidFill>
                        <a:srgbClr val="0078D2"/>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6228658" y="3763292"/>
                      <a:ext cx="157163"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234" name="TextBox 233"/>
                    <p:cNvSpPr txBox="1"/>
                    <p:nvPr/>
                  </p:nvSpPr>
                  <p:spPr>
                    <a:xfrm>
                      <a:off x="6491628" y="3901199"/>
                      <a:ext cx="100012"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235" name="TextBox 234"/>
                    <p:cNvSpPr txBox="1"/>
                    <p:nvPr/>
                  </p:nvSpPr>
                  <p:spPr>
                    <a:xfrm>
                      <a:off x="6529045" y="4082213"/>
                      <a:ext cx="123823" cy="177006"/>
                    </a:xfrm>
                    <a:prstGeom prst="rect">
                      <a:avLst/>
                    </a:prstGeom>
                    <a:noFill/>
                  </p:spPr>
                  <p:txBody>
                    <a:bodyPr wrap="square" rtlCol="0">
                      <a:spAutoFit/>
                    </a:bodyPr>
                    <a:lstStyle/>
                    <a:p>
                      <a:r>
                        <a:rPr lang="en-US" sz="1600" i="1">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nvGrpSpPr>
                  <p:cNvPr id="174" name="SagittalRightPlaneFront"/>
                  <p:cNvGrpSpPr/>
                  <p:nvPr/>
                </p:nvGrpSpPr>
                <p:grpSpPr>
                  <a:xfrm rot="21480000">
                    <a:off x="16294202" y="2435751"/>
                    <a:ext cx="2909730" cy="1337719"/>
                    <a:chOff x="5825526" y="1620127"/>
                    <a:chExt cx="4324551" cy="827179"/>
                  </a:xfrm>
                  <a:scene3d>
                    <a:camera prst="isometricOffAxis1Top"/>
                    <a:lightRig rig="threePt" dir="t"/>
                  </a:scene3d>
                </p:grpSpPr>
                <p:sp>
                  <p:nvSpPr>
                    <p:cNvPr id="228" name="SagittalPlaneFront"/>
                    <p:cNvSpPr/>
                    <p:nvPr/>
                  </p:nvSpPr>
                  <p:spPr>
                    <a:xfrm>
                      <a:off x="6035277" y="1620127"/>
                      <a:ext cx="4114800" cy="818896"/>
                    </a:xfrm>
                    <a:prstGeom prst="rect">
                      <a:avLst/>
                    </a:prstGeom>
                    <a:solidFill>
                      <a:schemeClr val="bg1">
                        <a:lumMod val="75000"/>
                        <a:alpha val="24000"/>
                      </a:schemeClr>
                    </a:solidFill>
                    <a:ln w="6985">
                      <a:gradFill>
                        <a:gsLst>
                          <a:gs pos="68000">
                            <a:schemeClr val="tx1">
                              <a:lumMod val="50000"/>
                              <a:lumOff val="50000"/>
                              <a:alpha val="42000"/>
                            </a:schemeClr>
                          </a:gs>
                          <a:gs pos="30000">
                            <a:schemeClr val="tx1">
                              <a:lumMod val="50000"/>
                              <a:lumOff val="50000"/>
                              <a:alpha val="44000"/>
                            </a:schemeClr>
                          </a:gs>
                          <a:gs pos="0">
                            <a:schemeClr val="tx1">
                              <a:lumMod val="50000"/>
                              <a:lumOff val="50000"/>
                              <a:alpha val="32000"/>
                            </a:schemeClr>
                          </a:gs>
                          <a:gs pos="68000">
                            <a:schemeClr val="bg1">
                              <a:lumMod val="75000"/>
                              <a:alpha val="0"/>
                            </a:schemeClr>
                          </a:gs>
                        </a:gsLst>
                        <a:lin ang="1344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_meriplane"/>
                    <p:cNvSpPr txBox="1"/>
                    <p:nvPr/>
                  </p:nvSpPr>
                  <p:spPr>
                    <a:xfrm>
                      <a:off x="5825526" y="2219910"/>
                      <a:ext cx="1430414" cy="227396"/>
                    </a:xfrm>
                    <a:prstGeom prst="rect">
                      <a:avLst/>
                    </a:prstGeom>
                    <a:noFill/>
                  </p:spPr>
                  <p:txBody>
                    <a:bodyPr wrap="square" rtlCol="0">
                      <a:spAutoFit/>
                    </a:bodyPr>
                    <a:lstStyle/>
                    <a:p>
                      <a:pPr algn="r"/>
                      <a:r>
                        <a:rPr lang="en-US" sz="1050" cap="all">
                          <a:solidFill>
                            <a:srgbClr val="666666"/>
                          </a:solidFill>
                          <a:latin typeface="Batang" panose="02030600000101010101" pitchFamily="18" charset="-127"/>
                          <a:ea typeface="Batang" panose="02030600000101010101" pitchFamily="18" charset="-127"/>
                        </a:rPr>
                        <a:t> </a:t>
                      </a:r>
                    </a:p>
                  </p:txBody>
                </p:sp>
              </p:grpSp>
              <p:sp>
                <p:nvSpPr>
                  <p:cNvPr id="175" name="Arc 174"/>
                  <p:cNvSpPr>
                    <a:spLocks noChangeAspect="1"/>
                  </p:cNvSpPr>
                  <p:nvPr/>
                </p:nvSpPr>
                <p:spPr>
                  <a:xfrm rot="21480000">
                    <a:off x="16965424" y="2713308"/>
                    <a:ext cx="669346" cy="669346"/>
                  </a:xfrm>
                  <a:prstGeom prst="arc">
                    <a:avLst>
                      <a:gd name="adj1" fmla="val 20362638"/>
                      <a:gd name="adj2" fmla="val 2160471"/>
                    </a:avLst>
                  </a:prstGeom>
                  <a:ln w="12700">
                    <a:solidFill>
                      <a:schemeClr val="tx1">
                        <a:lumMod val="65000"/>
                        <a:lumOff val="35000"/>
                      </a:schemeClr>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6" name="z-axis of world frame"/>
                  <p:cNvCxnSpPr/>
                  <p:nvPr/>
                </p:nvCxnSpPr>
                <p:spPr>
                  <a:xfrm>
                    <a:off x="16338121" y="3138926"/>
                    <a:ext cx="3333789"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7" name="SagittalLeftPlaneFront"/>
                  <p:cNvGrpSpPr/>
                  <p:nvPr/>
                </p:nvGrpSpPr>
                <p:grpSpPr>
                  <a:xfrm rot="21480000">
                    <a:off x="12926279" y="2984955"/>
                    <a:ext cx="3851314" cy="1324323"/>
                    <a:chOff x="6035277" y="1620127"/>
                    <a:chExt cx="4114800" cy="818896"/>
                  </a:xfrm>
                  <a:scene3d>
                    <a:camera prst="isometricOffAxis1Top"/>
                    <a:lightRig rig="threePt" dir="t"/>
                  </a:scene3d>
                </p:grpSpPr>
                <p:sp>
                  <p:nvSpPr>
                    <p:cNvPr id="226" name="SagittalPlaneFront"/>
                    <p:cNvSpPr/>
                    <p:nvPr/>
                  </p:nvSpPr>
                  <p:spPr>
                    <a:xfrm>
                      <a:off x="6035277" y="1620127"/>
                      <a:ext cx="4114800" cy="818896"/>
                    </a:xfrm>
                    <a:prstGeom prst="rect">
                      <a:avLst/>
                    </a:prstGeom>
                    <a:solidFill>
                      <a:schemeClr val="bg1">
                        <a:lumMod val="75000"/>
                        <a:alpha val="24000"/>
                      </a:schemeClr>
                    </a:solidFill>
                    <a:ln w="6985">
                      <a:gradFill>
                        <a:gsLst>
                          <a:gs pos="0">
                            <a:schemeClr val="tx1">
                              <a:lumMod val="50000"/>
                              <a:lumOff val="50000"/>
                              <a:alpha val="80000"/>
                            </a:schemeClr>
                          </a:gs>
                          <a:gs pos="35000">
                            <a:schemeClr val="tx1">
                              <a:lumMod val="50000"/>
                              <a:lumOff val="50000"/>
                              <a:alpha val="80000"/>
                            </a:schemeClr>
                          </a:gs>
                          <a:gs pos="94000">
                            <a:schemeClr val="tx1">
                              <a:lumMod val="50000"/>
                              <a:lumOff val="50000"/>
                              <a:alpha val="80000"/>
                            </a:schemeClr>
                          </a:gs>
                          <a:gs pos="94000">
                            <a:schemeClr val="bg1">
                              <a:lumMod val="75000"/>
                              <a:alpha val="0"/>
                            </a:schemeClr>
                          </a:gs>
                        </a:gsLst>
                        <a:lin ang="21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_meriplane"/>
                    <p:cNvSpPr txBox="1"/>
                    <p:nvPr/>
                  </p:nvSpPr>
                  <p:spPr>
                    <a:xfrm>
                      <a:off x="6068847" y="2239106"/>
                      <a:ext cx="1963453" cy="190314"/>
                    </a:xfrm>
                    <a:prstGeom prst="rect">
                      <a:avLst/>
                    </a:prstGeom>
                    <a:noFill/>
                  </p:spPr>
                  <p:txBody>
                    <a:bodyPr wrap="square" rtlCol="0">
                      <a:spAutoFit/>
                    </a:bodyPr>
                    <a:lstStyle/>
                    <a:p>
                      <a:r>
                        <a:rPr lang="en-US" sz="1400" cap="all">
                          <a:solidFill>
                            <a:srgbClr val="666666"/>
                          </a:solidFill>
                          <a:latin typeface="Euclid" panose="02020503060505020303" pitchFamily="18" charset="0"/>
                          <a:ea typeface="Batang" panose="02030600000101010101" pitchFamily="18" charset="-127"/>
                        </a:rPr>
                        <a:t>SAGITTAL Plane</a:t>
                      </a:r>
                    </a:p>
                  </p:txBody>
                </p:sp>
              </p:grpSp>
              <p:cxnSp>
                <p:nvCxnSpPr>
                  <p:cNvPr id="178" name="Straight Connector 177"/>
                  <p:cNvCxnSpPr/>
                  <p:nvPr/>
                </p:nvCxnSpPr>
                <p:spPr>
                  <a:xfrm flipH="1" flipV="1">
                    <a:off x="16283884" y="3099502"/>
                    <a:ext cx="0" cy="1555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9" name="Position of X"/>
                  <p:cNvCxnSpPr/>
                  <p:nvPr/>
                </p:nvCxnSpPr>
                <p:spPr>
                  <a:xfrm flipH="1" flipV="1">
                    <a:off x="12788248" y="2710970"/>
                    <a:ext cx="0" cy="22248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0" name="TextBox 179"/>
                      <p:cNvSpPr txBox="1"/>
                      <p:nvPr/>
                    </p:nvSpPr>
                    <p:spPr>
                      <a:xfrm>
                        <a:off x="14378530" y="4293913"/>
                        <a:ext cx="3765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lumMod val="65000"/>
                                      <a:lumOff val="35000"/>
                                    </a:schemeClr>
                                  </a:solidFill>
                                  <a:latin typeface="Cambria Math" panose="02040503050406030204" pitchFamily="18" charset="0"/>
                                </a:rPr>
                                <m:t>𝑧</m:t>
                              </m:r>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180" name="TextBox 179"/>
                      <p:cNvSpPr txBox="1">
                        <a:spLocks noRot="1" noChangeAspect="1" noMove="1" noResize="1" noEditPoints="1" noAdjustHandles="1" noChangeArrowheads="1" noChangeShapeType="1" noTextEdit="1"/>
                      </p:cNvSpPr>
                      <p:nvPr/>
                    </p:nvSpPr>
                    <p:spPr>
                      <a:xfrm>
                        <a:off x="14378530" y="4293913"/>
                        <a:ext cx="376578"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1" name="ImagePlaneFrameCenter"/>
                      <p:cNvSpPr txBox="1"/>
                      <p:nvPr/>
                    </p:nvSpPr>
                    <p:spPr>
                      <a:xfrm>
                        <a:off x="18938309" y="3115636"/>
                        <a:ext cx="4367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335A"/>
                                      </a:solidFill>
                                      <a:latin typeface="Cambria Math" panose="02040503050406030204" pitchFamily="18" charset="0"/>
                                    </a:rPr>
                                  </m:ctrlPr>
                                </m:dPr>
                                <m:e>
                                  <m:r>
                                    <a:rPr lang="en-US" sz="1400" b="0" i="1" smtClean="0">
                                      <a:solidFill>
                                        <a:srgbClr val="FF335A"/>
                                      </a:solidFill>
                                      <a:latin typeface="Cambria Math" panose="02040503050406030204" pitchFamily="18" charset="0"/>
                                    </a:rPr>
                                    <m:t>𝐼</m:t>
                                  </m:r>
                                </m:e>
                              </m:d>
                            </m:oMath>
                          </m:oMathPara>
                        </a14:m>
                        <a:endParaRPr lang="en-US" sz="1400">
                          <a:solidFill>
                            <a:srgbClr val="FF335A"/>
                          </a:solidFill>
                        </a:endParaRPr>
                      </a:p>
                    </p:txBody>
                  </p:sp>
                </mc:Choice>
                <mc:Fallback>
                  <p:sp>
                    <p:nvSpPr>
                      <p:cNvPr id="181" name="ImagePlaneFrameCenter"/>
                      <p:cNvSpPr txBox="1">
                        <a:spLocks noRot="1" noChangeAspect="1" noMove="1" noResize="1" noEditPoints="1" noAdjustHandles="1" noChangeArrowheads="1" noChangeShapeType="1" noTextEdit="1"/>
                      </p:cNvSpPr>
                      <p:nvPr/>
                    </p:nvSpPr>
                    <p:spPr>
                      <a:xfrm>
                        <a:off x="18938309" y="3115636"/>
                        <a:ext cx="436786" cy="307777"/>
                      </a:xfrm>
                      <a:prstGeom prst="rect">
                        <a:avLst/>
                      </a:prstGeom>
                      <a:blipFill>
                        <a:blip r:embed="rId24"/>
                        <a:stretch>
                          <a:fillRect/>
                        </a:stretch>
                      </a:blipFill>
                    </p:spPr>
                    <p:txBody>
                      <a:bodyPr/>
                      <a:lstStyle/>
                      <a:p>
                        <a:r>
                          <a:rPr lang="en-US">
                            <a:noFill/>
                          </a:rPr>
                          <a:t> </a:t>
                        </a:r>
                      </a:p>
                    </p:txBody>
                  </p:sp>
                </mc:Fallback>
              </mc:AlternateContent>
              <p:sp>
                <p:nvSpPr>
                  <p:cNvPr id="182" name="Freeform 181"/>
                  <p:cNvSpPr/>
                  <p:nvPr/>
                </p:nvSpPr>
                <p:spPr>
                  <a:xfrm rot="377568">
                    <a:off x="12522482" y="2223612"/>
                    <a:ext cx="280203" cy="1254392"/>
                  </a:xfrm>
                  <a:custGeom>
                    <a:avLst/>
                    <a:gdLst>
                      <a:gd name="connsiteX0" fmla="*/ 154719 w 464482"/>
                      <a:gd name="connsiteY0" fmla="*/ 0 h 1384418"/>
                      <a:gd name="connsiteX1" fmla="*/ 462367 w 464482"/>
                      <a:gd name="connsiteY1" fmla="*/ 435835 h 1384418"/>
                      <a:gd name="connsiteX2" fmla="*/ 17986 w 464482"/>
                      <a:gd name="connsiteY2" fmla="*/ 880217 h 1384418"/>
                      <a:gd name="connsiteX3" fmla="*/ 129081 w 464482"/>
                      <a:gd name="connsiteY3" fmla="*/ 1384418 h 1384418"/>
                    </a:gdLst>
                    <a:ahLst/>
                    <a:cxnLst>
                      <a:cxn ang="0">
                        <a:pos x="connsiteX0" y="connsiteY0"/>
                      </a:cxn>
                      <a:cxn ang="0">
                        <a:pos x="connsiteX1" y="connsiteY1"/>
                      </a:cxn>
                      <a:cxn ang="0">
                        <a:pos x="connsiteX2" y="connsiteY2"/>
                      </a:cxn>
                      <a:cxn ang="0">
                        <a:pos x="connsiteX3" y="connsiteY3"/>
                      </a:cxn>
                    </a:cxnLst>
                    <a:rect l="l" t="t" r="r" b="b"/>
                    <a:pathLst>
                      <a:path w="464482" h="1384418">
                        <a:moveTo>
                          <a:pt x="154719" y="0"/>
                        </a:moveTo>
                        <a:cubicBezTo>
                          <a:pt x="319937" y="144566"/>
                          <a:pt x="485156" y="289132"/>
                          <a:pt x="462367" y="435835"/>
                        </a:cubicBezTo>
                        <a:cubicBezTo>
                          <a:pt x="439578" y="582538"/>
                          <a:pt x="73534" y="722120"/>
                          <a:pt x="17986" y="880217"/>
                        </a:cubicBezTo>
                        <a:cubicBezTo>
                          <a:pt x="-37562" y="1038314"/>
                          <a:pt x="45759" y="1211366"/>
                          <a:pt x="129081" y="1384418"/>
                        </a:cubicBezTo>
                      </a:path>
                    </a:pathLst>
                  </a:custGeom>
                  <a:noFill/>
                  <a:ln w="9525">
                    <a:solidFill>
                      <a:schemeClr val="bg2">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Origi-pivot"/>
                  <p:cNvGrpSpPr>
                    <a:grpSpLocks noChangeAspect="1"/>
                  </p:cNvGrpSpPr>
                  <p:nvPr/>
                </p:nvGrpSpPr>
                <p:grpSpPr>
                  <a:xfrm>
                    <a:off x="16237505" y="3094192"/>
                    <a:ext cx="103022" cy="103022"/>
                    <a:chOff x="3011758" y="4033638"/>
                    <a:chExt cx="56010" cy="56010"/>
                  </a:xfrm>
                </p:grpSpPr>
                <p:sp>
                  <p:nvSpPr>
                    <p:cNvPr id="224" name="Oval 223"/>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84" name="TextBox 183"/>
                      <p:cNvSpPr txBox="1"/>
                      <p:nvPr/>
                    </p:nvSpPr>
                    <p:spPr>
                      <a:xfrm>
                        <a:off x="16210352" y="3113985"/>
                        <a:ext cx="3540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3A9AFF"/>
                                      </a:solidFill>
                                      <a:latin typeface="Cambria Math" panose="02040503050406030204" pitchFamily="18" charset="0"/>
                                    </a:rPr>
                                  </m:ctrlPr>
                                </m:dPr>
                                <m:e>
                                  <m:r>
                                    <a:rPr lang="en-US" sz="1400" b="0" i="1" smtClean="0">
                                      <a:solidFill>
                                        <a:srgbClr val="3A9AFF"/>
                                      </a:solidFill>
                                      <a:latin typeface="Cambria Math" panose="02040503050406030204" pitchFamily="18" charset="0"/>
                                    </a:rPr>
                                    <m:t>𝐶</m:t>
                                  </m:r>
                                </m:e>
                              </m:d>
                            </m:oMath>
                          </m:oMathPara>
                        </a14:m>
                        <a:endParaRPr lang="en-US" sz="1400">
                          <a:solidFill>
                            <a:srgbClr val="3A9AFF"/>
                          </a:solidFill>
                        </a:endParaRPr>
                      </a:p>
                    </p:txBody>
                  </p:sp>
                </mc:Choice>
                <mc:Fallback>
                  <p:sp>
                    <p:nvSpPr>
                      <p:cNvPr id="184" name="TextBox 183"/>
                      <p:cNvSpPr txBox="1">
                        <a:spLocks noRot="1" noChangeAspect="1" noMove="1" noResize="1" noEditPoints="1" noAdjustHandles="1" noChangeArrowheads="1" noChangeShapeType="1" noTextEdit="1"/>
                      </p:cNvSpPr>
                      <p:nvPr/>
                    </p:nvSpPr>
                    <p:spPr>
                      <a:xfrm>
                        <a:off x="16210352" y="3113985"/>
                        <a:ext cx="354074" cy="307777"/>
                      </a:xfrm>
                      <a:prstGeom prst="rect">
                        <a:avLst/>
                      </a:prstGeom>
                      <a:blipFill>
                        <a:blip r:embed="rId25"/>
                        <a:stretch>
                          <a:fillRect/>
                        </a:stretch>
                      </a:blipFill>
                    </p:spPr>
                    <p:txBody>
                      <a:bodyPr/>
                      <a:lstStyle/>
                      <a:p>
                        <a:r>
                          <a:rPr lang="en-US">
                            <a:noFill/>
                          </a:rPr>
                          <a:t> </a:t>
                        </a:r>
                      </a:p>
                    </p:txBody>
                  </p:sp>
                </mc:Fallback>
              </mc:AlternateContent>
              <p:grpSp>
                <p:nvGrpSpPr>
                  <p:cNvPr id="185" name="Group 184"/>
                  <p:cNvGrpSpPr/>
                  <p:nvPr/>
                </p:nvGrpSpPr>
                <p:grpSpPr>
                  <a:xfrm>
                    <a:off x="12794608" y="4567919"/>
                    <a:ext cx="3496237" cy="167330"/>
                    <a:chOff x="511025" y="1262591"/>
                    <a:chExt cx="2419407" cy="115535"/>
                  </a:xfrm>
                </p:grpSpPr>
                <p:cxnSp>
                  <p:nvCxnSpPr>
                    <p:cNvPr id="222" name="Straight Connector 221" hidden="1"/>
                    <p:cNvCxnSpPr>
                      <a:cxnSpLocks/>
                    </p:cNvCxnSpPr>
                    <p:nvPr/>
                  </p:nvCxnSpPr>
                  <p:spPr>
                    <a:xfrm>
                      <a:off x="2930244" y="1262591"/>
                      <a:ext cx="0" cy="115535"/>
                    </a:xfrm>
                    <a:prstGeom prst="line">
                      <a:avLst/>
                    </a:prstGeom>
                    <a:ln w="635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H="1" flipV="1">
                      <a:off x="511025" y="1320358"/>
                      <a:ext cx="2419407"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grpSp>
                <p:nvGrpSpPr>
                  <p:cNvPr id="186" name="Group 185"/>
                  <p:cNvGrpSpPr/>
                  <p:nvPr/>
                </p:nvGrpSpPr>
                <p:grpSpPr>
                  <a:xfrm>
                    <a:off x="16283981" y="4565587"/>
                    <a:ext cx="2507940" cy="167330"/>
                    <a:chOff x="2600363" y="1651989"/>
                    <a:chExt cx="1731637" cy="115535"/>
                  </a:xfrm>
                </p:grpSpPr>
                <p:cxnSp>
                  <p:nvCxnSpPr>
                    <p:cNvPr id="220" name="Straight Connector 219"/>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flipV="1">
                      <a:off x="2602078" y="1712137"/>
                      <a:ext cx="1729922"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sp>
                <p:nvSpPr>
                  <p:cNvPr id="187" name="Arc 186"/>
                  <p:cNvSpPr/>
                  <p:nvPr/>
                </p:nvSpPr>
                <p:spPr>
                  <a:xfrm>
                    <a:off x="14350427" y="2418201"/>
                    <a:ext cx="1263494" cy="1263494"/>
                  </a:xfrm>
                  <a:prstGeom prst="arc">
                    <a:avLst>
                      <a:gd name="adj1" fmla="val 8067735"/>
                      <a:gd name="adj2" fmla="val 10452131"/>
                    </a:avLst>
                  </a:prstGeom>
                  <a:ln w="15875">
                    <a:solidFill>
                      <a:schemeClr val="tx1">
                        <a:lumMod val="75000"/>
                        <a:lumOff val="25000"/>
                      </a:schemeClr>
                    </a:solidFill>
                    <a:headEnd type="arrow" w="sm" len="sm"/>
                    <a:tailEnd type="none" w="med" len="sm"/>
                  </a:ln>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8" name="TextBox 187"/>
                      <p:cNvSpPr txBox="1"/>
                      <p:nvPr/>
                    </p:nvSpPr>
                    <p:spPr>
                      <a:xfrm rot="19872021">
                        <a:off x="14331867" y="3048760"/>
                        <a:ext cx="3723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𝛼</m:t>
                                  </m:r>
                                </m:e>
                                <m:sub>
                                  <m:r>
                                    <a:rPr lang="en-US" sz="1800" b="0" i="1" smtClean="0">
                                      <a:solidFill>
                                        <a:schemeClr val="tx1">
                                          <a:lumMod val="65000"/>
                                          <a:lumOff val="35000"/>
                                        </a:schemeClr>
                                      </a:solidFill>
                                      <a:latin typeface="Cambria Math" panose="02040503050406030204" pitchFamily="18" charset="0"/>
                                    </a:rPr>
                                    <m:t> </m:t>
                                  </m:r>
                                </m:sub>
                              </m:sSub>
                            </m:oMath>
                          </m:oMathPara>
                        </a14:m>
                        <a:endParaRPr lang="en-US" sz="1800">
                          <a:solidFill>
                            <a:schemeClr val="tx1">
                              <a:lumMod val="65000"/>
                              <a:lumOff val="35000"/>
                            </a:schemeClr>
                          </a:solidFill>
                        </a:endParaRPr>
                      </a:p>
                    </p:txBody>
                  </p:sp>
                </mc:Choice>
                <mc:Fallback>
                  <p:sp>
                    <p:nvSpPr>
                      <p:cNvPr id="188" name="TextBox 187"/>
                      <p:cNvSpPr txBox="1">
                        <a:spLocks noRot="1" noChangeAspect="1" noMove="1" noResize="1" noEditPoints="1" noAdjustHandles="1" noChangeArrowheads="1" noChangeShapeType="1" noTextEdit="1"/>
                      </p:cNvSpPr>
                      <p:nvPr/>
                    </p:nvSpPr>
                    <p:spPr>
                      <a:xfrm rot="19872021">
                        <a:off x="14331867" y="3048760"/>
                        <a:ext cx="372337"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9" name="TextBox 188"/>
                      <p:cNvSpPr txBox="1"/>
                      <p:nvPr/>
                    </p:nvSpPr>
                    <p:spPr>
                      <a:xfrm rot="21480000">
                        <a:off x="14751439" y="3081353"/>
                        <a:ext cx="372337"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𝜔</m:t>
                              </m:r>
                            </m:oMath>
                          </m:oMathPara>
                        </a14:m>
                        <a:endParaRPr lang="en-US"/>
                      </a:p>
                    </p:txBody>
                  </p:sp>
                </mc:Choice>
                <mc:Fallback>
                  <p:sp>
                    <p:nvSpPr>
                      <p:cNvPr id="189" name="TextBox 188"/>
                      <p:cNvSpPr txBox="1">
                        <a:spLocks noRot="1" noChangeAspect="1" noMove="1" noResize="1" noEditPoints="1" noAdjustHandles="1" noChangeArrowheads="1" noChangeShapeType="1" noTextEdit="1"/>
                      </p:cNvSpPr>
                      <p:nvPr/>
                    </p:nvSpPr>
                    <p:spPr>
                      <a:xfrm rot="21480000">
                        <a:off x="14751439" y="3081353"/>
                        <a:ext cx="372337" cy="369332"/>
                      </a:xfrm>
                      <a:prstGeom prst="rect">
                        <a:avLst/>
                      </a:prstGeom>
                      <a:blipFill>
                        <a:blip r:embed="rId27"/>
                        <a:stretch>
                          <a:fillRect/>
                        </a:stretch>
                      </a:blipFill>
                    </p:spPr>
                    <p:txBody>
                      <a:bodyPr/>
                      <a:lstStyle/>
                      <a:p>
                        <a:r>
                          <a:rPr lang="en-US">
                            <a:noFill/>
                          </a:rPr>
                          <a:t> </a:t>
                        </a:r>
                      </a:p>
                    </p:txBody>
                  </p:sp>
                </mc:Fallback>
              </mc:AlternateContent>
              <p:sp>
                <p:nvSpPr>
                  <p:cNvPr id="190" name="Arc 189"/>
                  <p:cNvSpPr>
                    <a:spLocks noChangeAspect="1"/>
                  </p:cNvSpPr>
                  <p:nvPr/>
                </p:nvSpPr>
                <p:spPr>
                  <a:xfrm rot="21480000">
                    <a:off x="14789429" y="2966293"/>
                    <a:ext cx="669346" cy="669346"/>
                  </a:xfrm>
                  <a:prstGeom prst="arc">
                    <a:avLst>
                      <a:gd name="adj1" fmla="val 9710349"/>
                      <a:gd name="adj2" fmla="val 12460037"/>
                    </a:avLst>
                  </a:prstGeom>
                  <a:ln w="12700">
                    <a:solidFill>
                      <a:schemeClr val="tx1">
                        <a:lumMod val="65000"/>
                        <a:lumOff val="35000"/>
                      </a:schemeClr>
                    </a:solidFill>
                    <a:headEnd type="none"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1" name="Group 190"/>
                  <p:cNvGrpSpPr/>
                  <p:nvPr/>
                </p:nvGrpSpPr>
                <p:grpSpPr>
                  <a:xfrm>
                    <a:off x="16283524" y="4178391"/>
                    <a:ext cx="2754820" cy="167330"/>
                    <a:chOff x="2600363" y="1651989"/>
                    <a:chExt cx="1902099" cy="115535"/>
                  </a:xfrm>
                </p:grpSpPr>
                <p:cxnSp>
                  <p:nvCxnSpPr>
                    <p:cNvPr id="218" name="Straight Connector 217"/>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V="1">
                      <a:off x="2602073" y="1712137"/>
                      <a:ext cx="1900389"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cxnSp>
                <p:nvCxnSpPr>
                  <p:cNvPr id="192" name="Position of X'"/>
                  <p:cNvCxnSpPr/>
                  <p:nvPr/>
                </p:nvCxnSpPr>
                <p:spPr>
                  <a:xfrm flipH="1" flipV="1">
                    <a:off x="19047260" y="3140094"/>
                    <a:ext cx="0" cy="150876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3" name="TextBox 192"/>
                      <p:cNvSpPr txBox="1"/>
                      <p:nvPr/>
                    </p:nvSpPr>
                    <p:spPr>
                      <a:xfrm rot="21480000">
                        <a:off x="17310376" y="2842336"/>
                        <a:ext cx="410978"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𝜔</m:t>
                                  </m:r>
                                </m:e>
                              </m:acc>
                            </m:oMath>
                          </m:oMathPara>
                        </a14:m>
                        <a:endParaRPr lang="en-US"/>
                      </a:p>
                    </p:txBody>
                  </p:sp>
                </mc:Choice>
                <mc:Fallback>
                  <p:sp>
                    <p:nvSpPr>
                      <p:cNvPr id="193" name="TextBox 192"/>
                      <p:cNvSpPr txBox="1">
                        <a:spLocks noRot="1" noChangeAspect="1" noMove="1" noResize="1" noEditPoints="1" noAdjustHandles="1" noChangeArrowheads="1" noChangeShapeType="1" noTextEdit="1"/>
                      </p:cNvSpPr>
                      <p:nvPr/>
                    </p:nvSpPr>
                    <p:spPr>
                      <a:xfrm rot="21480000">
                        <a:off x="17310376" y="2842336"/>
                        <a:ext cx="410978" cy="369332"/>
                      </a:xfrm>
                      <a:prstGeom prst="rect">
                        <a:avLst/>
                      </a:prstGeom>
                      <a:blipFill>
                        <a:blip r:embed="rId28"/>
                        <a:stretch>
                          <a:fillRect t="-4688" r="-267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4" name="Text Box 15"/>
                      <p:cNvSpPr txBox="1">
                        <a:spLocks noChangeAspect="1"/>
                      </p:cNvSpPr>
                      <p:nvPr/>
                    </p:nvSpPr>
                    <p:spPr>
                      <a:xfrm rot="21407701" flipH="1">
                        <a:off x="16965565" y="213031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acc>
                                    <m:accPr>
                                      <m:chr m:val="́"/>
                                      <m:ctrlP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accPr>
                                    <m:e>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acc>
                                </m:e>
                                <m:sub>
                                  <m:r>
                                    <a:rPr lang="en-US" sz="1600" b="0" i="1"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a:solidFill>
                            <a:schemeClr val="tx1">
                              <a:lumMod val="65000"/>
                              <a:lumOff val="35000"/>
                            </a:schemeClr>
                          </a:solidFill>
                          <a:effectLst/>
                          <a:ea typeface="Calibri"/>
                          <a:cs typeface="Times New Roman"/>
                        </a:endParaRPr>
                      </a:p>
                    </p:txBody>
                  </p:sp>
                </mc:Choice>
                <mc:Fallback>
                  <p:sp>
                    <p:nvSpPr>
                      <p:cNvPr id="194" name="Text Box 15"/>
                      <p:cNvSpPr txBox="1">
                        <a:spLocks noRot="1" noChangeAspect="1" noMove="1" noResize="1" noEditPoints="1" noAdjustHandles="1" noChangeArrowheads="1" noChangeShapeType="1" noTextEdit="1"/>
                      </p:cNvSpPr>
                      <p:nvPr/>
                    </p:nvSpPr>
                    <p:spPr>
                      <a:xfrm rot="21407701" flipH="1">
                        <a:off x="16965565" y="2130311"/>
                        <a:ext cx="804529" cy="396682"/>
                      </a:xfrm>
                      <a:prstGeom prst="rect">
                        <a:avLst/>
                      </a:prstGeom>
                      <a:blipFill>
                        <a:blip r:embed="rId29"/>
                        <a:stretch>
                          <a:fillRect/>
                        </a:stretch>
                      </a:blipFill>
                      <a:ln w="6350">
                        <a:noFill/>
                      </a:ln>
                      <a:effectLst/>
                    </p:spPr>
                    <p:txBody>
                      <a:bodyPr/>
                      <a:lstStyle/>
                      <a:p>
                        <a:r>
                          <a:rPr lang="en-US">
                            <a:noFill/>
                          </a:rPr>
                          <a:t> </a:t>
                        </a:r>
                      </a:p>
                    </p:txBody>
                  </p:sp>
                </mc:Fallback>
              </mc:AlternateContent>
              <p:sp>
                <p:nvSpPr>
                  <p:cNvPr id="195" name="Rectangle 194"/>
                  <p:cNvSpPr/>
                  <p:nvPr/>
                </p:nvSpPr>
                <p:spPr>
                  <a:xfrm>
                    <a:off x="12903523" y="1615823"/>
                    <a:ext cx="2277402"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Entrance pupil</a:t>
                    </a:r>
                    <a:endParaRPr lang="en-US" sz="2800">
                      <a:solidFill>
                        <a:srgbClr val="17B2B6"/>
                      </a:solidFill>
                    </a:endParaRPr>
                  </a:p>
                </p:txBody>
              </p:sp>
              <p:sp>
                <p:nvSpPr>
                  <p:cNvPr id="196" name="Rectangle 195"/>
                  <p:cNvSpPr/>
                  <p:nvPr/>
                </p:nvSpPr>
                <p:spPr>
                  <a:xfrm>
                    <a:off x="17659901" y="936119"/>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Exit pupil</a:t>
                    </a:r>
                    <a:endParaRPr lang="en-US" sz="2800">
                      <a:solidFill>
                        <a:srgbClr val="17B2B6"/>
                      </a:solidFill>
                    </a:endParaRPr>
                  </a:p>
                </p:txBody>
              </p:sp>
              <p:sp>
                <p:nvSpPr>
                  <p:cNvPr id="197" name="Arc 196"/>
                  <p:cNvSpPr/>
                  <p:nvPr/>
                </p:nvSpPr>
                <p:spPr>
                  <a:xfrm>
                    <a:off x="14284546" y="1807944"/>
                    <a:ext cx="1190943" cy="1224718"/>
                  </a:xfrm>
                  <a:prstGeom prst="arc">
                    <a:avLst>
                      <a:gd name="adj1" fmla="val 17018515"/>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8" name="Arc 197"/>
                  <p:cNvSpPr/>
                  <p:nvPr/>
                </p:nvSpPr>
                <p:spPr>
                  <a:xfrm>
                    <a:off x="17321784" y="2842301"/>
                    <a:ext cx="1476123" cy="2129749"/>
                  </a:xfrm>
                  <a:prstGeom prst="arc">
                    <a:avLst>
                      <a:gd name="adj1" fmla="val 21141715"/>
                      <a:gd name="adj2" fmla="val 4918480"/>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9" name="Arc 198"/>
                  <p:cNvSpPr/>
                  <p:nvPr/>
                </p:nvSpPr>
                <p:spPr>
                  <a:xfrm>
                    <a:off x="17008677" y="1125452"/>
                    <a:ext cx="1427785" cy="1665172"/>
                  </a:xfrm>
                  <a:prstGeom prst="arc">
                    <a:avLst>
                      <a:gd name="adj1" fmla="val 10724335"/>
                      <a:gd name="adj2" fmla="val 16183070"/>
                    </a:avLst>
                  </a:prstGeom>
                  <a:ln w="12700">
                    <a:solidFill>
                      <a:schemeClr val="tx1">
                        <a:lumMod val="75000"/>
                        <a:lumOff val="2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Arc 199"/>
                  <p:cNvSpPr/>
                  <p:nvPr/>
                </p:nvSpPr>
                <p:spPr>
                  <a:xfrm flipH="1">
                    <a:off x="12765965" y="2391196"/>
                    <a:ext cx="1082675" cy="1108343"/>
                  </a:xfrm>
                  <a:prstGeom prst="arc">
                    <a:avLst>
                      <a:gd name="adj1" fmla="val 16378098"/>
                      <a:gd name="adj2" fmla="val 20005422"/>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1" name="Origi-pivot"/>
                  <p:cNvGrpSpPr>
                    <a:grpSpLocks noChangeAspect="1"/>
                  </p:cNvGrpSpPr>
                  <p:nvPr/>
                </p:nvGrpSpPr>
                <p:grpSpPr>
                  <a:xfrm>
                    <a:off x="19000350" y="3087408"/>
                    <a:ext cx="103022" cy="103022"/>
                    <a:chOff x="3011758" y="4033638"/>
                    <a:chExt cx="56010" cy="56010"/>
                  </a:xfrm>
                </p:grpSpPr>
                <p:sp>
                  <p:nvSpPr>
                    <p:cNvPr id="216" name="Oval 215"/>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p:cNvGrpSpPr/>
                  <p:nvPr/>
                </p:nvGrpSpPr>
                <p:grpSpPr>
                  <a:xfrm>
                    <a:off x="12313200" y="957350"/>
                    <a:ext cx="1613860" cy="661727"/>
                    <a:chOff x="12230176" y="1205286"/>
                    <a:chExt cx="1613860" cy="661727"/>
                  </a:xfrm>
                </p:grpSpPr>
                <p:sp>
                  <p:nvSpPr>
                    <p:cNvPr id="207" name="TextBox 206"/>
                    <p:cNvSpPr txBox="1"/>
                    <p:nvPr/>
                  </p:nvSpPr>
                  <p:spPr>
                    <a:xfrm>
                      <a:off x="12684055" y="1205286"/>
                      <a:ext cx="1159981" cy="390929"/>
                    </a:xfrm>
                    <a:prstGeom prst="rect">
                      <a:avLst/>
                    </a:prstGeom>
                    <a:noFill/>
                  </p:spPr>
                  <p:txBody>
                    <a:bodyPr wrap="none" rtlCol="0">
                      <a:spAutoFit/>
                    </a:bodyPr>
                    <a:lstStyle/>
                    <a:p>
                      <a:r>
                        <a:rPr lang="en-US" sz="1600" i="1">
                          <a:solidFill>
                            <a:schemeClr val="tx1">
                              <a:lumMod val="65000"/>
                              <a:lumOff val="35000"/>
                            </a:schemeClr>
                          </a:solidFill>
                          <a:latin typeface="Euclid" panose="02020503060505020303" pitchFamily="18" charset="0"/>
                        </a:rPr>
                        <a:t>Chief ray</a:t>
                      </a:r>
                    </a:p>
                  </p:txBody>
                </p:sp>
                <p:grpSp>
                  <p:nvGrpSpPr>
                    <p:cNvPr id="208" name="Group 207"/>
                    <p:cNvGrpSpPr/>
                    <p:nvPr/>
                  </p:nvGrpSpPr>
                  <p:grpSpPr>
                    <a:xfrm>
                      <a:off x="12307314" y="1334338"/>
                      <a:ext cx="428178" cy="76461"/>
                      <a:chOff x="267517" y="2217329"/>
                      <a:chExt cx="256032" cy="45720"/>
                    </a:xfrm>
                  </p:grpSpPr>
                  <p:cxnSp>
                    <p:nvCxnSpPr>
                      <p:cNvPr id="214" name="Straight Connector 213"/>
                      <p:cNvCxnSpPr/>
                      <p:nvPr/>
                    </p:nvCxnSpPr>
                    <p:spPr>
                      <a:xfrm>
                        <a:off x="267517" y="2240189"/>
                        <a:ext cx="256032" cy="0"/>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215" name="Isosceles Triangle 214"/>
                      <p:cNvSpPr/>
                      <p:nvPr/>
                    </p:nvSpPr>
                    <p:spPr>
                      <a:xfrm rot="5400000">
                        <a:off x="372673" y="2217329"/>
                        <a:ext cx="45720" cy="45720"/>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209" name="Rounded Rectangle 208"/>
                    <p:cNvSpPr/>
                    <p:nvPr/>
                  </p:nvSpPr>
                  <p:spPr>
                    <a:xfrm>
                      <a:off x="12230176" y="1258531"/>
                      <a:ext cx="1245437" cy="236476"/>
                    </a:xfrm>
                    <a:prstGeom prst="roundRect">
                      <a:avLst/>
                    </a:prstGeom>
                    <a:noFill/>
                    <a:ln w="6350">
                      <a:solidFill>
                        <a:schemeClr val="tx1">
                          <a:lumMod val="50000"/>
                          <a:lumOff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solidFill>
                          <a:schemeClr val="tx1">
                            <a:lumMod val="65000"/>
                            <a:lumOff val="35000"/>
                          </a:schemeClr>
                        </a:solidFill>
                      </a:endParaRPr>
                    </a:p>
                  </p:txBody>
                </p:sp>
                <p:sp>
                  <p:nvSpPr>
                    <p:cNvPr id="210" name="TextBox 209"/>
                    <p:cNvSpPr txBox="1"/>
                    <p:nvPr/>
                  </p:nvSpPr>
                  <p:spPr>
                    <a:xfrm>
                      <a:off x="12684055" y="1476084"/>
                      <a:ext cx="849976" cy="390929"/>
                    </a:xfrm>
                    <a:prstGeom prst="rect">
                      <a:avLst/>
                    </a:prstGeom>
                    <a:noFill/>
                  </p:spPr>
                  <p:txBody>
                    <a:bodyPr wrap="none" rtlCol="0">
                      <a:spAutoFit/>
                    </a:bodyPr>
                    <a:lstStyle/>
                    <a:p>
                      <a:r>
                        <a:rPr lang="en-US" sz="1600" i="1">
                          <a:solidFill>
                            <a:schemeClr val="tx1">
                              <a:lumMod val="65000"/>
                              <a:lumOff val="35000"/>
                            </a:schemeClr>
                          </a:solidFill>
                          <a:latin typeface="Euclid" panose="02020503060505020303" pitchFamily="18" charset="0"/>
                        </a:rPr>
                        <a:t>Pivots</a:t>
                      </a:r>
                    </a:p>
                  </p:txBody>
                </p:sp>
                <p:grpSp>
                  <p:nvGrpSpPr>
                    <p:cNvPr id="211" name="Origi-pivot"/>
                    <p:cNvGrpSpPr>
                      <a:grpSpLocks noChangeAspect="1"/>
                    </p:cNvGrpSpPr>
                    <p:nvPr/>
                  </p:nvGrpSpPr>
                  <p:grpSpPr>
                    <a:xfrm>
                      <a:off x="12467338" y="1575636"/>
                      <a:ext cx="103022" cy="103022"/>
                      <a:chOff x="3011758" y="4033638"/>
                      <a:chExt cx="56010" cy="56010"/>
                    </a:xfrm>
                  </p:grpSpPr>
                  <p:sp>
                    <p:nvSpPr>
                      <p:cNvPr id="212" name="Oval 211"/>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03" name="Straight Connector 202"/>
                  <p:cNvCxnSpPr/>
                  <p:nvPr/>
                </p:nvCxnSpPr>
                <p:spPr>
                  <a:xfrm flipV="1">
                    <a:off x="15514127" y="2773170"/>
                    <a:ext cx="1538574" cy="297657"/>
                  </a:xfrm>
                  <a:prstGeom prst="line">
                    <a:avLst/>
                  </a:prstGeom>
                  <a:ln w="9525">
                    <a:solidFill>
                      <a:schemeClr val="tx1">
                        <a:lumMod val="50000"/>
                        <a:lumOff val="50000"/>
                        <a:alpha val="74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4" name="TextBox 203"/>
                      <p:cNvSpPr txBox="1"/>
                      <p:nvPr/>
                    </p:nvSpPr>
                    <p:spPr>
                      <a:xfrm rot="20940000">
                        <a:off x="16157101" y="2562882"/>
                        <a:ext cx="4501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 </m:t>
                                  </m:r>
                                </m:sub>
                              </m:sSub>
                            </m:oMath>
                          </m:oMathPara>
                        </a14:m>
                        <a:endParaRPr lang="en-US" sz="20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204" name="TextBox 203"/>
                      <p:cNvSpPr txBox="1">
                        <a:spLocks noRot="1" noChangeAspect="1" noMove="1" noResize="1" noEditPoints="1" noAdjustHandles="1" noChangeArrowheads="1" noChangeShapeType="1" noTextEdit="1"/>
                      </p:cNvSpPr>
                      <p:nvPr/>
                    </p:nvSpPr>
                    <p:spPr>
                      <a:xfrm rot="20940000">
                        <a:off x="16157101" y="2562882"/>
                        <a:ext cx="450188" cy="40011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5" name="Rectangle 204"/>
                      <p:cNvSpPr/>
                      <p:nvPr/>
                    </p:nvSpPr>
                    <p:spPr>
                      <a:xfrm>
                        <a:off x="15191636" y="3253946"/>
                        <a:ext cx="412677"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smtClean="0">
                                  <a:solidFill>
                                    <a:schemeClr val="tx1">
                                      <a:lumMod val="65000"/>
                                      <a:lumOff val="35000"/>
                                    </a:schemeClr>
                                  </a:solidFill>
                                  <a:latin typeface="Cambria Math" panose="02040503050406030204" pitchFamily="18" charset="0"/>
                                  <a:ea typeface="Calibri"/>
                                  <a:cs typeface="Times New Roman"/>
                                </a:rPr>
                                <m:t>𝐸</m:t>
                              </m:r>
                            </m:oMath>
                          </m:oMathPara>
                        </a14:m>
                        <a:endParaRPr lang="en-US" sz="2000">
                          <a:solidFill>
                            <a:schemeClr val="tx1">
                              <a:lumMod val="65000"/>
                              <a:lumOff val="35000"/>
                            </a:schemeClr>
                          </a:solidFill>
                        </a:endParaRPr>
                      </a:p>
                    </p:txBody>
                  </p:sp>
                </mc:Choice>
                <mc:Fallback>
                  <p:sp>
                    <p:nvSpPr>
                      <p:cNvPr id="205" name="Rectangle 204"/>
                      <p:cNvSpPr>
                        <a:spLocks noRot="1" noChangeAspect="1" noMove="1" noResize="1" noEditPoints="1" noAdjustHandles="1" noChangeArrowheads="1" noChangeShapeType="1" noTextEdit="1"/>
                      </p:cNvSpPr>
                      <p:nvPr/>
                    </p:nvSpPr>
                    <p:spPr>
                      <a:xfrm>
                        <a:off x="15191636" y="3253946"/>
                        <a:ext cx="412677" cy="400110"/>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6" name="Rectangle 205"/>
                      <p:cNvSpPr/>
                      <p:nvPr/>
                    </p:nvSpPr>
                    <p:spPr>
                      <a:xfrm>
                        <a:off x="16962755" y="2659811"/>
                        <a:ext cx="412677" cy="4089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ea typeface="Calibri"/>
                                      <a:cs typeface="Times New Roman"/>
                                    </a:rPr>
                                  </m:ctrlPr>
                                </m:accPr>
                                <m:e>
                                  <m:r>
                                    <a:rPr lang="en-US" sz="2000" i="1" smtClean="0">
                                      <a:solidFill>
                                        <a:schemeClr val="tx1">
                                          <a:lumMod val="65000"/>
                                          <a:lumOff val="35000"/>
                                        </a:schemeClr>
                                      </a:solidFill>
                                      <a:latin typeface="Cambria Math" panose="02040503050406030204" pitchFamily="18" charset="0"/>
                                      <a:ea typeface="Calibri"/>
                                      <a:cs typeface="Times New Roman"/>
                                    </a:rPr>
                                    <m:t>𝐸</m:t>
                                  </m:r>
                                </m:e>
                              </m:acc>
                            </m:oMath>
                          </m:oMathPara>
                        </a14:m>
                        <a:endParaRPr lang="en-US" sz="2000">
                          <a:solidFill>
                            <a:schemeClr val="tx1">
                              <a:lumMod val="65000"/>
                              <a:lumOff val="35000"/>
                            </a:schemeClr>
                          </a:solidFill>
                        </a:endParaRPr>
                      </a:p>
                    </p:txBody>
                  </p:sp>
                </mc:Choice>
                <mc:Fallback>
                  <p:sp>
                    <p:nvSpPr>
                      <p:cNvPr id="206" name="Rectangle 205"/>
                      <p:cNvSpPr>
                        <a:spLocks noRot="1" noChangeAspect="1" noMove="1" noResize="1" noEditPoints="1" noAdjustHandles="1" noChangeArrowheads="1" noChangeShapeType="1" noTextEdit="1"/>
                      </p:cNvSpPr>
                      <p:nvPr/>
                    </p:nvSpPr>
                    <p:spPr>
                      <a:xfrm>
                        <a:off x="16962755" y="2659811"/>
                        <a:ext cx="412677" cy="408958"/>
                      </a:xfrm>
                      <a:prstGeom prst="rect">
                        <a:avLst/>
                      </a:prstGeom>
                      <a:blipFill>
                        <a:blip r:embed="rId32"/>
                        <a:stretch>
                          <a:fillRect t="-4478" r="-19403"/>
                        </a:stretch>
                      </a:blipFill>
                    </p:spPr>
                    <p:txBody>
                      <a:bodyPr/>
                      <a:lstStyle/>
                      <a:p>
                        <a:r>
                          <a:rPr lang="en-US">
                            <a:noFill/>
                          </a:rPr>
                          <a:t> </a:t>
                        </a:r>
                      </a:p>
                    </p:txBody>
                  </p:sp>
                </mc:Fallback>
              </mc:AlternateContent>
            </p:grpSp>
            <p:grpSp>
              <p:nvGrpSpPr>
                <p:cNvPr id="135" name="Group 134"/>
                <p:cNvGrpSpPr/>
                <p:nvPr/>
              </p:nvGrpSpPr>
              <p:grpSpPr>
                <a:xfrm>
                  <a:off x="12493618" y="5201130"/>
                  <a:ext cx="7419982" cy="3459426"/>
                  <a:chOff x="12493618" y="5231610"/>
                  <a:chExt cx="7419982" cy="3459426"/>
                </a:xfrm>
              </p:grpSpPr>
              <mc:AlternateContent xmlns:mc="http://schemas.openxmlformats.org/markup-compatibility/2006">
                <mc:Choice xmlns:a14="http://schemas.microsoft.com/office/drawing/2010/main" Requires="a14">
                  <p:sp>
                    <p:nvSpPr>
                      <p:cNvPr id="136" name="Text Box 15"/>
                      <p:cNvSpPr txBox="1">
                        <a:spLocks noChangeAspect="1"/>
                      </p:cNvSpPr>
                      <p:nvPr/>
                    </p:nvSpPr>
                    <p:spPr>
                      <a:xfrm flipH="1">
                        <a:off x="12493620" y="7040200"/>
                        <a:ext cx="4975610" cy="48026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sSub>
                              <m:sSubPr>
                                <m:ctrlPr>
                                  <a:rPr lang="en-US" sz="2400" i="1" smtClean="0">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𝒓</m:t>
                                </m:r>
                              </m:e>
                              <m:sub>
                                <m:r>
                                  <a:rPr lang="en-US" sz="2400" i="1">
                                    <a:solidFill>
                                      <a:schemeClr val="tx1">
                                        <a:lumMod val="75000"/>
                                        <a:lumOff val="25000"/>
                                      </a:schemeClr>
                                    </a:solidFill>
                                    <a:latin typeface="Cambria Math" panose="02040503050406030204" pitchFamily="18" charset="0"/>
                                  </a:rPr>
                                  <m:t>𝓁</m:t>
                                </m:r>
                                <m:r>
                                  <a:rPr lang="en-US" sz="2400">
                                    <a:solidFill>
                                      <a:schemeClr val="tx1">
                                        <a:lumMod val="75000"/>
                                        <a:lumOff val="25000"/>
                                      </a:schemeClr>
                                    </a:solidFill>
                                    <a:latin typeface="Cambria Math" panose="02040503050406030204" pitchFamily="18" charset="0"/>
                                  </a:rPr>
                                  <m:t>,3</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3</a:t>
                        </a:r>
                        <a:r>
                          <a:rPr lang="en-US" sz="2400" baseline="30000">
                            <a:solidFill>
                              <a:schemeClr val="tx1">
                                <a:lumMod val="75000"/>
                                <a:lumOff val="25000"/>
                              </a:schemeClr>
                            </a:solidFill>
                            <a:effectLst/>
                            <a:latin typeface="Euclid" panose="02020503060505020303" pitchFamily="18" charset="0"/>
                            <a:ea typeface="Calibri"/>
                            <a:cs typeface="Times New Roman"/>
                          </a:rPr>
                          <a:t>rd</a:t>
                        </a:r>
                        <a:r>
                          <a:rPr lang="en-US" sz="2400">
                            <a:solidFill>
                              <a:schemeClr val="tx1">
                                <a:lumMod val="75000"/>
                                <a:lumOff val="25000"/>
                              </a:schemeClr>
                            </a:solidFill>
                            <a:effectLst/>
                            <a:latin typeface="Euclid" panose="02020503060505020303" pitchFamily="18" charset="0"/>
                            <a:ea typeface="Calibri"/>
                            <a:cs typeface="Times New Roman"/>
                          </a:rPr>
                          <a:t> column of </a:t>
                        </a:r>
                        <a14:m>
                          <m:oMath xmlns:m="http://schemas.openxmlformats.org/officeDocument/2006/math">
                            <m:sSub>
                              <m:sSubPr>
                                <m:ctrlPr>
                                  <a:rPr lang="en-US" sz="2400" b="0" smtClean="0">
                                    <a:solidFill>
                                      <a:schemeClr val="tx1">
                                        <a:lumMod val="75000"/>
                                        <a:lumOff val="25000"/>
                                      </a:schemeClr>
                                    </a:solidFill>
                                    <a:effectLst/>
                                    <a:latin typeface="Cambria Math" panose="02040503050406030204" pitchFamily="18" charset="0"/>
                                    <a:ea typeface="Calibri"/>
                                    <a:cs typeface="Times New Roman"/>
                                  </a:rPr>
                                </m:ctrlPr>
                              </m:sSubPr>
                              <m:e>
                                <m:r>
                                  <m:rPr>
                                    <m:sty m:val="p"/>
                                  </m:rPr>
                                  <a:rPr lang="en-US" sz="2400" b="0" i="0" smtClean="0">
                                    <a:solidFill>
                                      <a:schemeClr val="tx1">
                                        <a:lumMod val="75000"/>
                                        <a:lumOff val="25000"/>
                                      </a:schemeClr>
                                    </a:solidFill>
                                    <a:effectLst/>
                                    <a:latin typeface="Cambria Math" panose="02040503050406030204" pitchFamily="18" charset="0"/>
                                    <a:ea typeface="Calibri"/>
                                    <a:cs typeface="Times New Roman"/>
                                  </a:rPr>
                                  <m:t>R</m:t>
                                </m:r>
                              </m:e>
                              <m:sub>
                                <m:r>
                                  <a:rPr lang="en-US" sz="2400" b="0" i="0" smtClean="0">
                                    <a:solidFill>
                                      <a:schemeClr val="tx1">
                                        <a:lumMod val="75000"/>
                                        <a:lumOff val="25000"/>
                                      </a:schemeClr>
                                    </a:solidFill>
                                    <a:effectLst/>
                                    <a:latin typeface="Cambria Math" panose="02040503050406030204" pitchFamily="18" charset="0"/>
                                    <a:ea typeface="Calibri"/>
                                    <a:cs typeface="Times New Roman"/>
                                  </a:rPr>
                                  <m:t>ℓ</m:t>
                                </m:r>
                              </m:sub>
                            </m:sSub>
                            <m:r>
                              <a:rPr lang="en-US" sz="2400" b="0" i="0" smtClean="0">
                                <a:solidFill>
                                  <a:schemeClr val="tx1">
                                    <a:lumMod val="75000"/>
                                    <a:lumOff val="25000"/>
                                  </a:schemeClr>
                                </a:solidFill>
                                <a:effectLst/>
                                <a:latin typeface="Cambria Math" panose="02040503050406030204" pitchFamily="18" charset="0"/>
                                <a:ea typeface="Calibri"/>
                                <a:cs typeface="Times New Roman"/>
                              </a:rPr>
                              <m:t> </m:t>
                            </m:r>
                          </m:oMath>
                        </a14:m>
                        <a:r>
                          <a:rPr lang="en-US" sz="2400">
                            <a:solidFill>
                              <a:schemeClr val="tx1">
                                <a:lumMod val="75000"/>
                                <a:lumOff val="25000"/>
                              </a:schemeClr>
                            </a:solidFill>
                            <a:effectLst/>
                            <a:latin typeface="Euclid" panose="02020503060505020303" pitchFamily="18" charset="0"/>
                            <a:ea typeface="Calibri"/>
                            <a:cs typeface="Times New Roman"/>
                          </a:rPr>
                          <a:t>(optical axis).</a:t>
                        </a:r>
                      </a:p>
                    </p:txBody>
                  </p:sp>
                </mc:Choice>
                <mc:Fallback>
                  <p:sp>
                    <p:nvSpPr>
                      <p:cNvPr id="136" name="Text Box 15"/>
                      <p:cNvSpPr txBox="1">
                        <a:spLocks noRot="1" noChangeAspect="1" noMove="1" noResize="1" noEditPoints="1" noAdjustHandles="1" noChangeArrowheads="1" noChangeShapeType="1" noTextEdit="1"/>
                      </p:cNvSpPr>
                      <p:nvPr/>
                    </p:nvSpPr>
                    <p:spPr>
                      <a:xfrm flipH="1">
                        <a:off x="12493620" y="7040200"/>
                        <a:ext cx="4975610" cy="480261"/>
                      </a:xfrm>
                      <a:prstGeom prst="rect">
                        <a:avLst/>
                      </a:prstGeom>
                      <a:blipFill>
                        <a:blip r:embed="rId33"/>
                        <a:stretch>
                          <a:fillRect t="-3797" r="-245" b="-36709"/>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7" name="Text Box 15"/>
                      <p:cNvSpPr txBox="1">
                        <a:spLocks noChangeAspect="1"/>
                      </p:cNvSpPr>
                      <p:nvPr/>
                    </p:nvSpPr>
                    <p:spPr>
                      <a:xfrm flipH="1">
                        <a:off x="12493620" y="5231610"/>
                        <a:ext cx="6728426" cy="8990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203325" indent="-1203325"/>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𝐶</m:t>
                                </m:r>
                              </m:e>
                            </m:d>
                          </m:oMath>
                        </a14:m>
                        <a:r>
                          <a:rPr lang="en-US" sz="2400">
                            <a:solidFill>
                              <a:schemeClr val="tx1">
                                <a:lumMod val="75000"/>
                                <a:lumOff val="25000"/>
                              </a:schemeClr>
                            </a:solidFill>
                            <a:effectLst/>
                            <a:ea typeface="Calibri"/>
                            <a:cs typeface="Times New Roman"/>
                          </a:rPr>
                          <a:t>, </a:t>
                        </a:r>
                        <a14:m>
                          <m:oMath xmlns:m="http://schemas.openxmlformats.org/officeDocument/2006/math">
                            <m:d>
                              <m:dPr>
                                <m:begChr m:val="{"/>
                                <m:endChr m:val="}"/>
                                <m:ctrlPr>
                                  <a:rPr lang="en-US" sz="2400" i="1">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𝐼</m:t>
                                </m:r>
                              </m:e>
                            </m:d>
                          </m:oMath>
                        </a14:m>
                        <a:r>
                          <a:rPr lang="en-US" sz="2400">
                            <a:solidFill>
                              <a:schemeClr val="tx1">
                                <a:lumMod val="75000"/>
                                <a:lumOff val="25000"/>
                              </a:schemeClr>
                            </a:solidFill>
                            <a:effectLst/>
                            <a:ea typeface="Calibri"/>
                            <a:cs typeface="Times New Roman"/>
                          </a:rPr>
                          <a:t> : </a:t>
                        </a:r>
                        <a:r>
                          <a:rPr lang="en-US" sz="2400">
                            <a:solidFill>
                              <a:schemeClr val="tx1">
                                <a:lumMod val="75000"/>
                                <a:lumOff val="25000"/>
                              </a:schemeClr>
                            </a:solidFill>
                            <a:effectLst/>
                            <a:latin typeface="Euclid" panose="02020503060505020303" pitchFamily="18" charset="0"/>
                            <a:ea typeface="Calibri"/>
                            <a:cs typeface="Times New Roman"/>
                          </a:rPr>
                          <a:t>Camera and </a:t>
                        </a:r>
                        <a:r>
                          <a:rPr lang="en-US" sz="2400">
                            <a:solidFill>
                              <a:schemeClr val="tx1">
                                <a:lumMod val="75000"/>
                                <a:lumOff val="25000"/>
                              </a:schemeClr>
                            </a:solidFill>
                            <a:latin typeface="Euclid" panose="02020503060505020303" pitchFamily="18" charset="0"/>
                            <a:ea typeface="Calibri"/>
                            <a:cs typeface="Times New Roman"/>
                          </a:rPr>
                          <a:t>Image</a:t>
                        </a:r>
                        <a:r>
                          <a:rPr lang="en-US" sz="2400">
                            <a:solidFill>
                              <a:schemeClr val="tx1">
                                <a:lumMod val="75000"/>
                                <a:lumOff val="25000"/>
                              </a:schemeClr>
                            </a:solidFill>
                            <a:effectLst/>
                            <a:latin typeface="Euclid" panose="02020503060505020303" pitchFamily="18" charset="0"/>
                            <a:ea typeface="Calibri"/>
                            <a:cs typeface="Times New Roman"/>
                          </a:rPr>
                          <a:t> coordinate frames. </a:t>
                        </a:r>
                        <a:r>
                          <a:rPr lang="en-US" sz="2400">
                            <a:solidFill>
                              <a:schemeClr val="tx1">
                                <a:lumMod val="75000"/>
                                <a:lumOff val="25000"/>
                              </a:schemeClr>
                            </a:solidFill>
                            <a:latin typeface="Euclid" panose="02020503060505020303" pitchFamily="18" charset="0"/>
                            <a:ea typeface="Calibri"/>
                            <a:cs typeface="Times New Roman"/>
                          </a:rPr>
                          <a:t>Origin of </a:t>
                        </a:r>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ea typeface="Calibri"/>
                                    <a:cs typeface="Times New Roman"/>
                                  </a:rPr>
                                </m:ctrlPr>
                              </m:dPr>
                              <m:e>
                                <m:r>
                                  <a:rPr lang="en-US" sz="2400" b="0" i="1" smtClean="0">
                                    <a:solidFill>
                                      <a:schemeClr val="tx1">
                                        <a:lumMod val="75000"/>
                                        <a:lumOff val="25000"/>
                                      </a:schemeClr>
                                    </a:solidFill>
                                    <a:latin typeface="Cambria Math" panose="02040503050406030204" pitchFamily="18" charset="0"/>
                                    <a:ea typeface="Calibri"/>
                                    <a:cs typeface="Times New Roman"/>
                                  </a:rPr>
                                  <m:t>𝐶</m:t>
                                </m:r>
                              </m:e>
                            </m:d>
                          </m:oMath>
                        </a14:m>
                        <a:r>
                          <a:rPr lang="en-US" sz="2400">
                            <a:solidFill>
                              <a:schemeClr val="tx1">
                                <a:lumMod val="75000"/>
                                <a:lumOff val="25000"/>
                              </a:schemeClr>
                            </a:solidFill>
                            <a:effectLst/>
                            <a:latin typeface="Euclid" panose="02020503060505020303" pitchFamily="18" charset="0"/>
                            <a:ea typeface="Calibri"/>
                            <a:cs typeface="Times New Roman"/>
                          </a:rPr>
                          <a:t> is coincident of the pivot.</a:t>
                        </a:r>
                      </a:p>
                    </p:txBody>
                  </p:sp>
                </mc:Choice>
                <mc:Fallback>
                  <p:sp>
                    <p:nvSpPr>
                      <p:cNvPr id="137" name="Text Box 15"/>
                      <p:cNvSpPr txBox="1">
                        <a:spLocks noRot="1" noChangeAspect="1" noMove="1" noResize="1" noEditPoints="1" noAdjustHandles="1" noChangeArrowheads="1" noChangeShapeType="1" noTextEdit="1"/>
                      </p:cNvSpPr>
                      <p:nvPr/>
                    </p:nvSpPr>
                    <p:spPr>
                      <a:xfrm flipH="1">
                        <a:off x="12493620" y="5231610"/>
                        <a:ext cx="6728426" cy="899088"/>
                      </a:xfrm>
                      <a:prstGeom prst="rect">
                        <a:avLst/>
                      </a:prstGeom>
                      <a:blipFill>
                        <a:blip r:embed="rId34"/>
                        <a:stretch>
                          <a:fillRect t="-8163" b="-8163"/>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Text Box 15"/>
                      <p:cNvSpPr txBox="1">
                        <a:spLocks noChangeAspect="1"/>
                      </p:cNvSpPr>
                      <p:nvPr/>
                    </p:nvSpPr>
                    <p:spPr>
                      <a:xfrm flipH="1">
                        <a:off x="12493620" y="5911923"/>
                        <a:ext cx="6273138" cy="4878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r>
                              <a:rPr lang="en-US" sz="2400" i="1" smtClean="0">
                                <a:solidFill>
                                  <a:schemeClr val="tx1">
                                    <a:lumMod val="75000"/>
                                    <a:lumOff val="25000"/>
                                  </a:schemeClr>
                                </a:solidFill>
                                <a:effectLst/>
                                <a:latin typeface="Cambria Math" panose="02040503050406030204" pitchFamily="18" charset="0"/>
                                <a:ea typeface="Calibri"/>
                                <a:cs typeface="Times New Roman"/>
                              </a:rPr>
                              <m:t>𝐸</m:t>
                            </m:r>
                          </m:oMath>
                        </a14:m>
                        <a:r>
                          <a:rPr lang="en-US" sz="2400">
                            <a:solidFill>
                              <a:schemeClr val="tx1">
                                <a:lumMod val="75000"/>
                                <a:lumOff val="25000"/>
                              </a:schemeClr>
                            </a:solidFill>
                            <a:effectLst/>
                            <a:ea typeface="Calibri"/>
                            <a:cs typeface="Times New Roman"/>
                          </a:rPr>
                          <a:t>, </a:t>
                        </a:r>
                        <a14:m>
                          <m:oMath xmlns:m="http://schemas.openxmlformats.org/officeDocument/2006/math">
                            <m:acc>
                              <m:accPr>
                                <m:chr m:val="́"/>
                                <m:ctrlPr>
                                  <a:rPr lang="en-US" sz="2400" i="1">
                                    <a:solidFill>
                                      <a:schemeClr val="tx1">
                                        <a:lumMod val="75000"/>
                                        <a:lumOff val="25000"/>
                                      </a:schemeClr>
                                    </a:solidFill>
                                    <a:latin typeface="Cambria Math" panose="02040503050406030204" pitchFamily="18" charset="0"/>
                                    <a:ea typeface="Calibri"/>
                                    <a:cs typeface="Times New Roman"/>
                                  </a:rPr>
                                </m:ctrlPr>
                              </m:accPr>
                              <m:e>
                                <m:r>
                                  <a:rPr lang="en-US" sz="2400" i="1">
                                    <a:solidFill>
                                      <a:schemeClr val="tx1">
                                        <a:lumMod val="75000"/>
                                        <a:lumOff val="25000"/>
                                      </a:schemeClr>
                                    </a:solidFill>
                                    <a:latin typeface="Cambria Math" panose="02040503050406030204" pitchFamily="18" charset="0"/>
                                    <a:ea typeface="Calibri"/>
                                    <a:cs typeface="Times New Roman"/>
                                  </a:rPr>
                                  <m:t>𝐸</m:t>
                                </m:r>
                              </m:e>
                            </m:acc>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Center of entrance &amp; exit pupils resp.</a:t>
                        </a:r>
                      </a:p>
                      <a:p>
                        <a:pPr>
                          <a:lnSpc>
                            <a:spcPct val="115000"/>
                          </a:lnSpc>
                        </a:pPr>
                        <a:endParaRPr lang="en-US" sz="2400" i="1">
                          <a:solidFill>
                            <a:schemeClr val="tx1">
                              <a:lumMod val="75000"/>
                              <a:lumOff val="25000"/>
                            </a:schemeClr>
                          </a:solidFill>
                        </a:endParaRPr>
                      </a:p>
                      <a:p>
                        <a:pPr marL="0" marR="0">
                          <a:lnSpc>
                            <a:spcPct val="115000"/>
                          </a:lnSpc>
                          <a:spcBef>
                            <a:spcPts val="0"/>
                          </a:spcBef>
                          <a:spcAft>
                            <a:spcPts val="0"/>
                          </a:spcAft>
                        </a:pPr>
                        <a:endParaRPr lang="en-US" sz="2400">
                          <a:solidFill>
                            <a:schemeClr val="tx1">
                              <a:lumMod val="75000"/>
                              <a:lumOff val="25000"/>
                            </a:schemeClr>
                          </a:solidFill>
                          <a:effectLst/>
                          <a:ea typeface="Calibri"/>
                          <a:cs typeface="Times New Roman"/>
                        </a:endParaRPr>
                      </a:p>
                    </p:txBody>
                  </p:sp>
                </mc:Choice>
                <mc:Fallback>
                  <p:sp>
                    <p:nvSpPr>
                      <p:cNvPr id="138" name="Text Box 15"/>
                      <p:cNvSpPr txBox="1">
                        <a:spLocks noRot="1" noChangeAspect="1" noMove="1" noResize="1" noEditPoints="1" noAdjustHandles="1" noChangeArrowheads="1" noChangeShapeType="1" noTextEdit="1"/>
                      </p:cNvSpPr>
                      <p:nvPr/>
                    </p:nvSpPr>
                    <p:spPr>
                      <a:xfrm flipH="1">
                        <a:off x="12493620" y="5911923"/>
                        <a:ext cx="6273138" cy="487816"/>
                      </a:xfrm>
                      <a:prstGeom prst="rect">
                        <a:avLst/>
                      </a:prstGeom>
                      <a:blipFill>
                        <a:blip r:embed="rId35"/>
                        <a:stretch>
                          <a:fillRect l="-194" t="-6250" b="-35000"/>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Text Box 15"/>
                      <p:cNvSpPr txBox="1">
                        <a:spLocks noChangeAspect="1"/>
                      </p:cNvSpPr>
                      <p:nvPr/>
                    </p:nvSpPr>
                    <p:spPr>
                      <a:xfrm flipH="1">
                        <a:off x="12493620" y="7781941"/>
                        <a:ext cx="3831734"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smtClean="0">
                                        <a:solidFill>
                                          <a:schemeClr val="tx1">
                                            <a:lumMod val="75000"/>
                                            <a:lumOff val="25000"/>
                                          </a:schemeClr>
                                        </a:solidFill>
                                        <a:effectLst/>
                                        <a:latin typeface="Cambria Math" panose="02040503050406030204" pitchFamily="18" charset="0"/>
                                        <a:ea typeface="Calibri"/>
                                        <a:cs typeface="Times New Roman"/>
                                      </a:rPr>
                                      <m:t>𝑛</m:t>
                                    </m:r>
                                  </m:e>
                                </m:acc>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Normal to sensor plane.</a:t>
                        </a:r>
                      </a:p>
                    </p:txBody>
                  </p:sp>
                </mc:Choice>
                <mc:Fallback>
                  <p:sp>
                    <p:nvSpPr>
                      <p:cNvPr id="139" name="Text Box 15"/>
                      <p:cNvSpPr txBox="1">
                        <a:spLocks noRot="1" noChangeAspect="1" noMove="1" noResize="1" noEditPoints="1" noAdjustHandles="1" noChangeArrowheads="1" noChangeShapeType="1" noTextEdit="1"/>
                      </p:cNvSpPr>
                      <p:nvPr/>
                    </p:nvSpPr>
                    <p:spPr>
                      <a:xfrm flipH="1">
                        <a:off x="12493620" y="7781941"/>
                        <a:ext cx="3831734" cy="510594"/>
                      </a:xfrm>
                      <a:prstGeom prst="rect">
                        <a:avLst/>
                      </a:prstGeom>
                      <a:blipFill>
                        <a:blip r:embed="rId36"/>
                        <a:stretch>
                          <a:fillRect t="-5952" r="-1431" b="-26190"/>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Text Box 15"/>
                      <p:cNvSpPr txBox="1">
                        <a:spLocks noChangeAspect="1"/>
                      </p:cNvSpPr>
                      <p:nvPr/>
                    </p:nvSpPr>
                    <p:spPr>
                      <a:xfrm flipH="1">
                        <a:off x="12493620" y="6681865"/>
                        <a:ext cx="6355819"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ℓ</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Rotation matrix; orientation of lens plane.</a:t>
                        </a:r>
                      </a:p>
                    </p:txBody>
                  </p:sp>
                </mc:Choice>
                <mc:Fallback>
                  <p:sp>
                    <p:nvSpPr>
                      <p:cNvPr id="140" name="Text Box 15"/>
                      <p:cNvSpPr txBox="1">
                        <a:spLocks noRot="1" noChangeAspect="1" noMove="1" noResize="1" noEditPoints="1" noAdjustHandles="1" noChangeArrowheads="1" noChangeShapeType="1" noTextEdit="1"/>
                      </p:cNvSpPr>
                      <p:nvPr/>
                    </p:nvSpPr>
                    <p:spPr>
                      <a:xfrm flipH="1">
                        <a:off x="12493620" y="6681865"/>
                        <a:ext cx="6355819" cy="485670"/>
                      </a:xfrm>
                      <a:prstGeom prst="rect">
                        <a:avLst/>
                      </a:prstGeom>
                      <a:blipFill>
                        <a:blip r:embed="rId37"/>
                        <a:stretch>
                          <a:fillRect l="-192" t="-6329" r="-767" b="-34177"/>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 Box 15"/>
                      <p:cNvSpPr txBox="1">
                        <a:spLocks noChangeAspect="1"/>
                      </p:cNvSpPr>
                      <p:nvPr/>
                    </p:nvSpPr>
                    <p:spPr>
                      <a:xfrm flipH="1">
                        <a:off x="12493618" y="6287644"/>
                        <a:ext cx="7419982" cy="4910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𝑑</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𝑒</m:t>
                                </m:r>
                              </m:sub>
                            </m:sSub>
                          </m:oMath>
                        </a14:m>
                        <a:r>
                          <a:rPr lang="en-US" sz="2400">
                            <a:solidFill>
                              <a:schemeClr val="tx1">
                                <a:lumMod val="75000"/>
                                <a:lumOff val="25000"/>
                              </a:schemeClr>
                            </a:solidFill>
                            <a:effectLst/>
                            <a:ea typeface="Calibri"/>
                            <a:cs typeface="Times New Roman"/>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ea typeface="Calibri"/>
                                    <a:cs typeface="Times New Roman"/>
                                  </a:rPr>
                                </m:ctrlPr>
                              </m:sSubPr>
                              <m:e>
                                <m:acc>
                                  <m:accPr>
                                    <m:chr m:val="́"/>
                                    <m:ctrlPr>
                                      <a:rPr lang="en-US" sz="2400" i="1">
                                        <a:solidFill>
                                          <a:schemeClr val="tx1">
                                            <a:lumMod val="75000"/>
                                            <a:lumOff val="25000"/>
                                          </a:schemeClr>
                                        </a:solidFill>
                                        <a:latin typeface="Cambria Math" panose="02040503050406030204" pitchFamily="18" charset="0"/>
                                        <a:ea typeface="Calibri"/>
                                        <a:cs typeface="Times New Roman"/>
                                      </a:rPr>
                                    </m:ctrlPr>
                                  </m:accPr>
                                  <m:e>
                                    <m:r>
                                      <a:rPr lang="en-US" sz="2400" i="1">
                                        <a:solidFill>
                                          <a:schemeClr val="tx1">
                                            <a:lumMod val="75000"/>
                                            <a:lumOff val="25000"/>
                                          </a:schemeClr>
                                        </a:solidFill>
                                        <a:latin typeface="Cambria Math" panose="02040503050406030204" pitchFamily="18" charset="0"/>
                                        <a:ea typeface="Calibri"/>
                                        <a:cs typeface="Times New Roman"/>
                                      </a:rPr>
                                      <m:t>𝑑</m:t>
                                    </m:r>
                                  </m:e>
                                </m:acc>
                              </m:e>
                              <m:sub>
                                <m:r>
                                  <a:rPr lang="en-US" sz="2400" i="1">
                                    <a:solidFill>
                                      <a:schemeClr val="tx1">
                                        <a:lumMod val="75000"/>
                                        <a:lumOff val="25000"/>
                                      </a:schemeClr>
                                    </a:solidFill>
                                    <a:latin typeface="Cambria Math" panose="02040503050406030204" pitchFamily="18" charset="0"/>
                                    <a:ea typeface="Calibri"/>
                                    <a:cs typeface="Times New Roman"/>
                                  </a:rPr>
                                  <m:t>𝑒</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Loc. of ent. &amp; exit pupils resp. from the pivot. </a:t>
                        </a:r>
                      </a:p>
                    </p:txBody>
                  </p:sp>
                </mc:Choice>
                <mc:Fallback>
                  <p:sp>
                    <p:nvSpPr>
                      <p:cNvPr id="141" name="Text Box 15"/>
                      <p:cNvSpPr txBox="1">
                        <a:spLocks noRot="1" noChangeAspect="1" noMove="1" noResize="1" noEditPoints="1" noAdjustHandles="1" noChangeArrowheads="1" noChangeShapeType="1" noTextEdit="1"/>
                      </p:cNvSpPr>
                      <p:nvPr/>
                    </p:nvSpPr>
                    <p:spPr>
                      <a:xfrm flipH="1">
                        <a:off x="12493618" y="6287644"/>
                        <a:ext cx="7419982" cy="491076"/>
                      </a:xfrm>
                      <a:prstGeom prst="rect">
                        <a:avLst/>
                      </a:prstGeom>
                      <a:blipFill>
                        <a:blip r:embed="rId38"/>
                        <a:stretch>
                          <a:fillRect l="-246" t="-4938" r="-1067" b="-35802"/>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 Box 15"/>
                      <p:cNvSpPr txBox="1">
                        <a:spLocks noChangeAspect="1"/>
                      </p:cNvSpPr>
                      <p:nvPr/>
                    </p:nvSpPr>
                    <p:spPr>
                      <a:xfrm flipH="1">
                        <a:off x="12493620" y="7408366"/>
                        <a:ext cx="6592620"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latin typeface="Euclid" panose="02020503060505020303" pitchFamily="18" charset="0"/>
                          </a:rPr>
                          <a:t>Rotation matrix; orientation of sensor plane.</a:t>
                        </a:r>
                      </a:p>
                    </p:txBody>
                  </p:sp>
                </mc:Choice>
                <mc:Fallback>
                  <p:sp>
                    <p:nvSpPr>
                      <p:cNvPr id="142" name="Text Box 15"/>
                      <p:cNvSpPr txBox="1">
                        <a:spLocks noRot="1" noChangeAspect="1" noMove="1" noResize="1" noEditPoints="1" noAdjustHandles="1" noChangeArrowheads="1" noChangeShapeType="1" noTextEdit="1"/>
                      </p:cNvSpPr>
                      <p:nvPr/>
                    </p:nvSpPr>
                    <p:spPr>
                      <a:xfrm flipH="1">
                        <a:off x="12493620" y="7408366"/>
                        <a:ext cx="6592620" cy="485670"/>
                      </a:xfrm>
                      <a:prstGeom prst="rect">
                        <a:avLst/>
                      </a:prstGeom>
                      <a:blipFill>
                        <a:blip r:embed="rId39"/>
                        <a:stretch>
                          <a:fillRect l="-185" t="-6250" r="-1294" b="-32500"/>
                        </a:stretch>
                      </a:blipFill>
                      <a:ln w="6350">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 Box 15"/>
                      <p:cNvSpPr txBox="1">
                        <a:spLocks noChangeAspect="1"/>
                      </p:cNvSpPr>
                      <p:nvPr/>
                    </p:nvSpPr>
                    <p:spPr>
                      <a:xfrm flipH="1">
                        <a:off x="12493620" y="8180442"/>
                        <a:ext cx="5409863"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smtClean="0">
                                        <a:solidFill>
                                          <a:schemeClr val="tx1">
                                            <a:lumMod val="75000"/>
                                            <a:lumOff val="25000"/>
                                          </a:schemeClr>
                                        </a:solidFill>
                                        <a:effectLst/>
                                        <a:latin typeface="Cambria Math" panose="02040503050406030204" pitchFamily="18" charset="0"/>
                                        <a:ea typeface="Calibri"/>
                                        <a:cs typeface="Times New Roman"/>
                                      </a:rPr>
                                      <m:t>𝑧</m:t>
                                    </m:r>
                                  </m:e>
                                </m:acc>
                              </m:e>
                              <m:sub>
                                <m:r>
                                  <a:rPr lang="en-US" sz="2400" b="0" i="1" smtClean="0">
                                    <a:solidFill>
                                      <a:schemeClr val="tx1">
                                        <a:lumMod val="75000"/>
                                        <a:lumOff val="25000"/>
                                      </a:schemeClr>
                                    </a:solidFill>
                                    <a:effectLst/>
                                    <a:latin typeface="Cambria Math" panose="02040503050406030204" pitchFamily="18" charset="0"/>
                                    <a:ea typeface="Calibri"/>
                                    <a:cs typeface="Times New Roman"/>
                                  </a:rPr>
                                  <m:t>𝑜</m:t>
                                </m:r>
                              </m:sub>
                            </m:sSub>
                          </m:oMath>
                        </a14:m>
                        <a:r>
                          <a:rPr lang="en-US" sz="2400">
                            <a:solidFill>
                              <a:schemeClr val="tx1">
                                <a:lumMod val="75000"/>
                                <a:lumOff val="25000"/>
                              </a:schemeClr>
                            </a:solidFill>
                            <a:effectLst/>
                            <a:ea typeface="Calibri"/>
                            <a:cs typeface="Times New Roman"/>
                          </a:rPr>
                          <a:t>: </a:t>
                        </a:r>
                        <a:r>
                          <a:rPr lang="en-US" sz="2400">
                            <a:solidFill>
                              <a:schemeClr val="tx1">
                                <a:lumMod val="75000"/>
                                <a:lumOff val="25000"/>
                              </a:schemeClr>
                            </a:solidFill>
                            <a:effectLst/>
                            <a:latin typeface="Euclid" panose="02020503060505020303" pitchFamily="18" charset="0"/>
                            <a:ea typeface="Calibri"/>
                            <a:cs typeface="Times New Roman"/>
                          </a:rPr>
                          <a:t>Distance of image plane from pivot.</a:t>
                        </a:r>
                      </a:p>
                    </p:txBody>
                  </p:sp>
                </mc:Choice>
                <mc:Fallback>
                  <p:sp>
                    <p:nvSpPr>
                      <p:cNvPr id="143" name="Text Box 15"/>
                      <p:cNvSpPr txBox="1">
                        <a:spLocks noRot="1" noChangeAspect="1" noMove="1" noResize="1" noEditPoints="1" noAdjustHandles="1" noChangeArrowheads="1" noChangeShapeType="1" noTextEdit="1"/>
                      </p:cNvSpPr>
                      <p:nvPr/>
                    </p:nvSpPr>
                    <p:spPr>
                      <a:xfrm flipH="1">
                        <a:off x="12493620" y="8180442"/>
                        <a:ext cx="5409863" cy="510594"/>
                      </a:xfrm>
                      <a:prstGeom prst="rect">
                        <a:avLst/>
                      </a:prstGeom>
                      <a:blipFill>
                        <a:blip r:embed="rId40"/>
                        <a:stretch>
                          <a:fillRect t="-6024" r="-1464" b="-27711"/>
                        </a:stretch>
                      </a:blipFill>
                      <a:ln w="6350">
                        <a:noFill/>
                      </a:ln>
                      <a:effectLst/>
                    </p:spPr>
                    <p:txBody>
                      <a:bodyPr/>
                      <a:lstStyle/>
                      <a:p>
                        <a:r>
                          <a:rPr lang="en-US">
                            <a:noFill/>
                          </a:rPr>
                          <a:t> </a:t>
                        </a:r>
                      </a:p>
                    </p:txBody>
                  </p:sp>
                </mc:Fallback>
              </mc:AlternateContent>
            </p:grpSp>
          </p:grpSp>
          <p:grpSp>
            <p:nvGrpSpPr>
              <p:cNvPr id="265" name="Group 264"/>
              <p:cNvGrpSpPr/>
              <p:nvPr/>
            </p:nvGrpSpPr>
            <p:grpSpPr>
              <a:xfrm>
                <a:off x="1274188" y="30892156"/>
                <a:ext cx="19469101" cy="11199667"/>
                <a:chOff x="342900" y="14056"/>
                <a:chExt cx="19469101" cy="11199667"/>
              </a:xfrm>
            </p:grpSpPr>
            <p:sp>
              <p:nvSpPr>
                <p:cNvPr id="266" name="Rectangle 265"/>
                <p:cNvSpPr/>
                <p:nvPr/>
              </p:nvSpPr>
              <p:spPr>
                <a:xfrm>
                  <a:off x="457326" y="7665782"/>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84432" y="5794494"/>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84432" y="1118301"/>
                  <a:ext cx="10716968" cy="122603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9" name="Rectangle 268"/>
                    <p:cNvSpPr/>
                    <p:nvPr/>
                  </p:nvSpPr>
                  <p:spPr>
                    <a:xfrm>
                      <a:off x="381753" y="14056"/>
                      <a:ext cx="19430248" cy="1077218"/>
                    </a:xfrm>
                    <a:prstGeom prst="rect">
                      <a:avLst/>
                    </a:prstGeom>
                  </p:spPr>
                  <p:txBody>
                    <a:bodyPr wrap="square">
                      <a:spAutoFit/>
                    </a:bodyPr>
                    <a:lstStyle/>
                    <a:p>
                      <a:pPr algn="just"/>
                      <a:r>
                        <a:rPr lang="en-US" sz="3200">
                          <a:solidFill>
                            <a:schemeClr val="tx1">
                              <a:lumMod val="75000"/>
                              <a:lumOff val="25000"/>
                            </a:schemeClr>
                          </a:solidFill>
                          <a:latin typeface="Euclid" panose="02020503060505020303" pitchFamily="18" charset="0"/>
                          <a:ea typeface="Segoe UI Symbol" pitchFamily="34" charset="0"/>
                        </a:rPr>
                        <a:t>If </a:t>
                      </a:r>
                      <a:r>
                        <a:rPr lang="en-US" sz="3200" b="1">
                          <a:solidFill>
                            <a:schemeClr val="tx1">
                              <a:lumMod val="75000"/>
                              <a:lumOff val="25000"/>
                            </a:schemeClr>
                          </a:solidFill>
                          <a:latin typeface="Euclid" panose="02020503060505020303" pitchFamily="18" charset="0"/>
                          <a:ea typeface="Segoe UI Symbol" pitchFamily="34" charset="0"/>
                        </a:rPr>
                        <a:t>pupil magnification</a:t>
                      </a:r>
                      <a14:m>
                        <m:oMath xmlns:m="http://schemas.openxmlformats.org/officeDocument/2006/math">
                          <m:r>
                            <a:rPr lang="en-US" sz="3200" b="1" i="0" smtClean="0">
                              <a:solidFill>
                                <a:schemeClr val="tx1">
                                  <a:lumMod val="75000"/>
                                  <a:lumOff val="25000"/>
                                </a:schemeClr>
                              </a:solidFill>
                              <a:latin typeface="Cambria Math" panose="02040503050406030204" pitchFamily="18" charset="0"/>
                              <a:ea typeface="Segoe UI Symbol" pitchFamily="34" charset="0"/>
                            </a:rPr>
                            <m:t> </m:t>
                          </m:r>
                          <m:r>
                            <a:rPr lang="en-US" sz="3200" b="1">
                              <a:solidFill>
                                <a:schemeClr val="tx1">
                                  <a:lumMod val="75000"/>
                                  <a:lumOff val="25000"/>
                                </a:schemeClr>
                              </a:solidFill>
                              <a:latin typeface="Cambria Math" panose="02040503050406030204" pitchFamily="18" charset="0"/>
                              <a:ea typeface="Segoe UI Symbol" pitchFamily="34" charset="0"/>
                            </a:rPr>
                            <m:t>=</m:t>
                          </m:r>
                          <m:r>
                            <a:rPr lang="en-US" sz="3200" b="1" i="1">
                              <a:solidFill>
                                <a:schemeClr val="tx1">
                                  <a:lumMod val="75000"/>
                                  <a:lumOff val="25000"/>
                                </a:schemeClr>
                              </a:solidFill>
                              <a:latin typeface="Cambria Math" panose="02040503050406030204" pitchFamily="18" charset="0"/>
                              <a:ea typeface="Segoe UI Symbol" pitchFamily="34" charset="0"/>
                            </a:rPr>
                            <m:t>𝟏</m:t>
                          </m:r>
                        </m:oMath>
                      </a14:m>
                      <a:r>
                        <a:rPr lang="en-US" sz="3200">
                          <a:solidFill>
                            <a:schemeClr val="tx1">
                              <a:lumMod val="75000"/>
                              <a:lumOff val="25000"/>
                            </a:schemeClr>
                          </a:solidFill>
                          <a:latin typeface="Euclid" panose="02020503060505020303" pitchFamily="18" charset="0"/>
                          <a:ea typeface="Segoe UI Symbol" pitchFamily="34" charset="0"/>
                        </a:rPr>
                        <a:t>, the inter-image homography between the reference image (for no lens tilt) and an image obtained under a lens rotation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reduces to a simple </a:t>
                      </a:r>
                      <a:r>
                        <a:rPr lang="en-US" sz="3200">
                          <a:solidFill>
                            <a:srgbClr val="FF335A"/>
                          </a:solidFill>
                          <a:latin typeface="Euclid" panose="02020503060505020303" pitchFamily="18" charset="0"/>
                          <a:ea typeface="Segoe UI Symbol" pitchFamily="34" charset="0"/>
                        </a:rPr>
                        <a:t>scaling &amp; translation transformation</a:t>
                      </a:r>
                      <a:r>
                        <a:rPr lang="en-US" sz="3200">
                          <a:solidFill>
                            <a:schemeClr val="tx1">
                              <a:lumMod val="75000"/>
                              <a:lumOff val="25000"/>
                            </a:schemeClr>
                          </a:solidFill>
                          <a:latin typeface="Euclid" panose="02020503060505020303" pitchFamily="18" charset="0"/>
                          <a:ea typeface="Segoe UI Symbol" pitchFamily="34" charset="0"/>
                        </a:rPr>
                        <a:t>: </a:t>
                      </a:r>
                    </a:p>
                  </p:txBody>
                </p:sp>
              </mc:Choice>
              <mc:Fallback>
                <p:sp>
                  <p:nvSpPr>
                    <p:cNvPr id="269" name="Rectangle 268"/>
                    <p:cNvSpPr>
                      <a:spLocks noRot="1" noChangeAspect="1" noMove="1" noResize="1" noEditPoints="1" noAdjustHandles="1" noChangeArrowheads="1" noChangeShapeType="1" noTextEdit="1"/>
                    </p:cNvSpPr>
                    <p:nvPr/>
                  </p:nvSpPr>
                  <p:spPr>
                    <a:xfrm>
                      <a:off x="381753" y="14056"/>
                      <a:ext cx="19430248" cy="1077218"/>
                    </a:xfrm>
                    <a:prstGeom prst="rect">
                      <a:avLst/>
                    </a:prstGeom>
                    <a:blipFill>
                      <a:blip r:embed="rId41"/>
                      <a:stretch>
                        <a:fillRect l="-784" t="-6215" r="-784" b="-192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0" name="Rectangle 269"/>
                    <p:cNvSpPr/>
                    <p:nvPr/>
                  </p:nvSpPr>
                  <p:spPr>
                    <a:xfrm>
                      <a:off x="347387" y="1118301"/>
                      <a:ext cx="9972282" cy="13342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d>
                                  <m:dPr>
                                    <m:begChr m:val="["/>
                                    <m:endChr m:val="]"/>
                                    <m:ctrlPr>
                                      <a:rPr lang="en-US" sz="2600" i="1">
                                        <a:solidFill>
                                          <a:schemeClr val="tx1">
                                            <a:lumMod val="75000"/>
                                            <a:lumOff val="25000"/>
                                          </a:schemeClr>
                                        </a:solidFill>
                                        <a:latin typeface="Cambria Math" panose="02040503050406030204" pitchFamily="18" charset="0"/>
                                      </a:rPr>
                                    </m:ctrlPr>
                                  </m:dPr>
                                  <m:e>
                                    <m:m>
                                      <m:mPr>
                                        <m:mcs>
                                          <m:mc>
                                            <m:mcPr>
                                              <m:count m:val="3"/>
                                              <m:mcJc m:val="center"/>
                                            </m:mcPr>
                                          </m:mc>
                                        </m:mcs>
                                        <m:ctrlPr>
                                          <a:rPr lang="en-US" sz="2600" i="1">
                                            <a:solidFill>
                                              <a:schemeClr val="tx1">
                                                <a:lumMod val="75000"/>
                                                <a:lumOff val="25000"/>
                                              </a:schemeClr>
                                            </a:solidFill>
                                            <a:latin typeface="Cambria Math" panose="02040503050406030204" pitchFamily="18" charset="0"/>
                                          </a:rPr>
                                        </m:ctrlPr>
                                      </m:mPr>
                                      <m:mr>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mr>
                                      <m:mr>
                                        <m:e>
                                          <m:r>
                                            <a:rPr lang="en-US" sz="2600" i="1">
                                              <a:solidFill>
                                                <a:schemeClr val="tx1">
                                                  <a:lumMod val="75000"/>
                                                  <a:lumOff val="25000"/>
                                                </a:schemeClr>
                                              </a:solidFill>
                                              <a:latin typeface="Cambria Math" panose="02040503050406030204" pitchFamily="18" charset="0"/>
                                            </a:rPr>
                                            <m:t>0</m:t>
                                          </m:r>
                                        </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e>
                                      </m:mr>
                                      <m:mr>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1</m:t>
                                          </m:r>
                                        </m:e>
                                      </m:mr>
                                    </m:m>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0</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a:solidFill>
                          <a:schemeClr val="tx1">
                            <a:lumMod val="75000"/>
                            <a:lumOff val="25000"/>
                          </a:schemeClr>
                        </a:solidFill>
                        <a:latin typeface="Cambria Math" panose="02040503050406030204" pitchFamily="18" charset="0"/>
                      </a:endParaRPr>
                    </a:p>
                  </p:txBody>
                </p:sp>
              </mc:Choice>
              <mc:Fallback>
                <p:sp>
                  <p:nvSpPr>
                    <p:cNvPr id="270" name="Rectangle 269"/>
                    <p:cNvSpPr>
                      <a:spLocks noRot="1" noChangeAspect="1" noMove="1" noResize="1" noEditPoints="1" noAdjustHandles="1" noChangeArrowheads="1" noChangeShapeType="1" noTextEdit="1"/>
                    </p:cNvSpPr>
                    <p:nvPr/>
                  </p:nvSpPr>
                  <p:spPr>
                    <a:xfrm>
                      <a:off x="347387" y="1118301"/>
                      <a:ext cx="9972282" cy="1334211"/>
                    </a:xfrm>
                    <a:prstGeom prst="rect">
                      <a:avLst/>
                    </a:prstGeom>
                    <a:blipFill>
                      <a:blip r:embed="rId42"/>
                      <a:stretch>
                        <a:fillRect/>
                      </a:stretch>
                    </a:blipFill>
                  </p:spPr>
                  <p:txBody>
                    <a:bodyPr/>
                    <a:lstStyle/>
                    <a:p>
                      <a:r>
                        <a:rPr lang="en-US">
                          <a:noFill/>
                        </a:rPr>
                        <a:t> </a:t>
                      </a:r>
                    </a:p>
                  </p:txBody>
                </p:sp>
              </mc:Fallback>
            </mc:AlternateContent>
            <p:grpSp>
              <p:nvGrpSpPr>
                <p:cNvPr id="271" name="Group 270"/>
                <p:cNvGrpSpPr/>
                <p:nvPr/>
              </p:nvGrpSpPr>
              <p:grpSpPr>
                <a:xfrm>
                  <a:off x="11502611" y="1478544"/>
                  <a:ext cx="463915" cy="584775"/>
                  <a:chOff x="13506372" y="8671871"/>
                  <a:chExt cx="463915" cy="584775"/>
                </a:xfrm>
              </p:grpSpPr>
              <p:sp>
                <p:nvSpPr>
                  <p:cNvPr id="342" name="Oval 34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TextBox 342"/>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4</a:t>
                    </a:r>
                  </a:p>
                </p:txBody>
              </p:sp>
            </p:grpSp>
            <p:sp>
              <p:nvSpPr>
                <p:cNvPr id="272" name="Left Brace 271"/>
                <p:cNvSpPr/>
                <p:nvPr/>
              </p:nvSpPr>
              <p:spPr>
                <a:xfrm rot="16200000">
                  <a:off x="5408863" y="-1816181"/>
                  <a:ext cx="365760" cy="8686800"/>
                </a:xfrm>
                <a:prstGeom prst="leftBrac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3" name="Rectangle 272"/>
                    <p:cNvSpPr/>
                    <p:nvPr/>
                  </p:nvSpPr>
                  <p:spPr>
                    <a:xfrm>
                      <a:off x="3423088" y="2679043"/>
                      <a:ext cx="5109797" cy="584775"/>
                    </a:xfrm>
                    <a:prstGeom prst="rect">
                      <a:avLst/>
                    </a:prstGeom>
                  </p:spPr>
                  <p:txBody>
                    <a:bodyPr wrap="none">
                      <a:spAutoFit/>
                    </a:bodyPr>
                    <a:lstStyle/>
                    <a:p>
                      <a:r>
                        <a:rPr lang="en-US" sz="3200">
                          <a:solidFill>
                            <a:srgbClr val="FF335A"/>
                          </a:solidFill>
                          <a:latin typeface="Euclid" panose="02020503060505020303" pitchFamily="18" charset="0"/>
                          <a:ea typeface="Segoe UI Symbol" pitchFamily="34" charset="0"/>
                        </a:rPr>
                        <a:t>Inter-image homography, </a:t>
                      </a:r>
                      <a14:m>
                        <m:oMath xmlns:m="http://schemas.openxmlformats.org/officeDocument/2006/math">
                          <m:r>
                            <a:rPr lang="en-US" sz="3200" i="1" smtClean="0">
                              <a:solidFill>
                                <a:srgbClr val="FF335A"/>
                              </a:solidFill>
                              <a:latin typeface="Cambria Math" panose="02040503050406030204" pitchFamily="18" charset="0"/>
                              <a:ea typeface="Segoe UI Symbol" pitchFamily="34" charset="0"/>
                            </a:rPr>
                            <m:t>𝐻</m:t>
                          </m:r>
                        </m:oMath>
                      </a14:m>
                      <a:endParaRPr lang="en-US" sz="3200"/>
                    </a:p>
                  </p:txBody>
                </p:sp>
              </mc:Choice>
              <mc:Fallback>
                <p:sp>
                  <p:nvSpPr>
                    <p:cNvPr id="273" name="Rectangle 272"/>
                    <p:cNvSpPr>
                      <a:spLocks noRot="1" noChangeAspect="1" noMove="1" noResize="1" noEditPoints="1" noAdjustHandles="1" noChangeArrowheads="1" noChangeShapeType="1" noTextEdit="1"/>
                    </p:cNvSpPr>
                    <p:nvPr/>
                  </p:nvSpPr>
                  <p:spPr>
                    <a:xfrm>
                      <a:off x="3423088" y="2679043"/>
                      <a:ext cx="5109797" cy="584775"/>
                    </a:xfrm>
                    <a:prstGeom prst="rect">
                      <a:avLst/>
                    </a:prstGeom>
                    <a:blipFill>
                      <a:blip r:embed="rId43"/>
                      <a:stretch>
                        <a:fillRect l="-2980" t="-10417" b="-364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4" name="Rectangle 273"/>
                    <p:cNvSpPr/>
                    <p:nvPr/>
                  </p:nvSpPr>
                  <p:spPr>
                    <a:xfrm>
                      <a:off x="381000" y="5785362"/>
                      <a:ext cx="6324600" cy="103765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𝑓</m:t>
                                </m:r>
                              </m:den>
                            </m:f>
                          </m:oMath>
                        </m:oMathPara>
                      </a14:m>
                      <a:endParaRPr lang="en-US" sz="2600" i="1">
                        <a:solidFill>
                          <a:schemeClr val="tx1">
                            <a:lumMod val="75000"/>
                            <a:lumOff val="25000"/>
                          </a:schemeClr>
                        </a:solidFill>
                        <a:latin typeface="Cambria Math" panose="02040503050406030204" pitchFamily="18" charset="0"/>
                      </a:endParaRPr>
                    </a:p>
                  </p:txBody>
                </p:sp>
              </mc:Choice>
              <mc:Fallback>
                <p:sp>
                  <p:nvSpPr>
                    <p:cNvPr id="274" name="Rectangle 273"/>
                    <p:cNvSpPr>
                      <a:spLocks noRot="1" noChangeAspect="1" noMove="1" noResize="1" noEditPoints="1" noAdjustHandles="1" noChangeArrowheads="1" noChangeShapeType="1" noTextEdit="1"/>
                    </p:cNvSpPr>
                    <p:nvPr/>
                  </p:nvSpPr>
                  <p:spPr>
                    <a:xfrm>
                      <a:off x="381000" y="5785362"/>
                      <a:ext cx="6324600" cy="1037656"/>
                    </a:xfrm>
                    <a:prstGeom prst="rect">
                      <a:avLst/>
                    </a:prstGeom>
                    <a:blipFill>
                      <a:blip r:embed="rId44"/>
                      <a:stretch>
                        <a:fillRect/>
                      </a:stretch>
                    </a:blipFill>
                  </p:spPr>
                  <p:txBody>
                    <a:bodyPr/>
                    <a:lstStyle/>
                    <a:p>
                      <a:r>
                        <a:rPr lang="en-US">
                          <a:noFill/>
                        </a:rPr>
                        <a:t> </a:t>
                      </a:r>
                    </a:p>
                  </p:txBody>
                </p:sp>
              </mc:Fallback>
            </mc:AlternateContent>
            <p:grpSp>
              <p:nvGrpSpPr>
                <p:cNvPr id="275" name="Group 274"/>
                <p:cNvGrpSpPr/>
                <p:nvPr/>
              </p:nvGrpSpPr>
              <p:grpSpPr>
                <a:xfrm>
                  <a:off x="11509740" y="5992752"/>
                  <a:ext cx="463915" cy="584775"/>
                  <a:chOff x="13506372" y="8671871"/>
                  <a:chExt cx="463915" cy="584775"/>
                </a:xfrm>
              </p:grpSpPr>
              <p:sp>
                <p:nvSpPr>
                  <p:cNvPr id="340" name="Oval 33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TextBox 34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5</a:t>
                    </a:r>
                  </a:p>
                </p:txBody>
              </p:sp>
            </p:grpSp>
            <mc:AlternateContent xmlns:mc="http://schemas.openxmlformats.org/markup-compatibility/2006">
              <mc:Choice xmlns:a14="http://schemas.microsoft.com/office/drawing/2010/main" Requires="a14">
                <p:sp>
                  <p:nvSpPr>
                    <p:cNvPr id="276" name="Rectangle 275"/>
                    <p:cNvSpPr/>
                    <p:nvPr/>
                  </p:nvSpPr>
                  <p:spPr>
                    <a:xfrm>
                      <a:off x="342900" y="7691561"/>
                      <a:ext cx="6326219" cy="10691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d>
                                  <m:dPr>
                                    <m:begChr m:val="["/>
                                    <m:endChr m:val="]"/>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den>
                            </m:f>
                          </m:oMath>
                        </m:oMathPara>
                      </a14:m>
                      <a:endParaRPr lang="en-US" sz="2600" i="1">
                        <a:solidFill>
                          <a:schemeClr val="tx1">
                            <a:lumMod val="75000"/>
                            <a:lumOff val="25000"/>
                          </a:schemeClr>
                        </a:solidFill>
                        <a:latin typeface="Cambria Math" panose="02040503050406030204" pitchFamily="18" charset="0"/>
                      </a:endParaRPr>
                    </a:p>
                  </p:txBody>
                </p:sp>
              </mc:Choice>
              <mc:Fallback>
                <p:sp>
                  <p:nvSpPr>
                    <p:cNvPr id="276" name="Rectangle 275"/>
                    <p:cNvSpPr>
                      <a:spLocks noRot="1" noChangeAspect="1" noMove="1" noResize="1" noEditPoints="1" noAdjustHandles="1" noChangeArrowheads="1" noChangeShapeType="1" noTextEdit="1"/>
                    </p:cNvSpPr>
                    <p:nvPr/>
                  </p:nvSpPr>
                  <p:spPr>
                    <a:xfrm>
                      <a:off x="342900" y="7691561"/>
                      <a:ext cx="6326219" cy="1069139"/>
                    </a:xfrm>
                    <a:prstGeom prst="rect">
                      <a:avLst/>
                    </a:prstGeom>
                    <a:blipFill>
                      <a:blip r:embed="rId45"/>
                      <a:stretch>
                        <a:fillRect/>
                      </a:stretch>
                    </a:blipFill>
                  </p:spPr>
                  <p:txBody>
                    <a:bodyPr/>
                    <a:lstStyle/>
                    <a:p>
                      <a:r>
                        <a:rPr lang="en-US">
                          <a:noFill/>
                        </a:rPr>
                        <a:t> </a:t>
                      </a:r>
                    </a:p>
                  </p:txBody>
                </p:sp>
              </mc:Fallback>
            </mc:AlternateContent>
            <p:grpSp>
              <p:nvGrpSpPr>
                <p:cNvPr id="277" name="Group 276"/>
                <p:cNvGrpSpPr/>
                <p:nvPr/>
              </p:nvGrpSpPr>
              <p:grpSpPr>
                <a:xfrm>
                  <a:off x="11509740" y="7910070"/>
                  <a:ext cx="463915" cy="584775"/>
                  <a:chOff x="13506372" y="8671871"/>
                  <a:chExt cx="463915" cy="584775"/>
                </a:xfrm>
              </p:grpSpPr>
              <p:sp>
                <p:nvSpPr>
                  <p:cNvPr id="338" name="Oval 33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TextBox 33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mc:AlternateContent xmlns:mc="http://schemas.openxmlformats.org/markup-compatibility/2006">
              <mc:Choice xmlns:a14="http://schemas.microsoft.com/office/drawing/2010/main" Requires="a14">
                <p:sp>
                  <p:nvSpPr>
                    <p:cNvPr id="278" name="Rectangle 277"/>
                    <p:cNvSpPr/>
                    <p:nvPr/>
                  </p:nvSpPr>
                  <p:spPr>
                    <a:xfrm>
                      <a:off x="381376" y="3536176"/>
                      <a:ext cx="19280451" cy="1569660"/>
                    </a:xfrm>
                    <a:prstGeom prst="rect">
                      <a:avLst/>
                    </a:prstGeom>
                  </p:spPr>
                  <p:txBody>
                    <a:bodyPr wrap="square">
                      <a:spAutoFit/>
                    </a:bodyPr>
                    <a:lstStyle/>
                    <a:p>
                      <a:pPr algn="just"/>
                      <a:r>
                        <a:rPr lang="en-US" sz="3200">
                          <a:solidFill>
                            <a:schemeClr val="tx1">
                              <a:lumMod val="75000"/>
                              <a:lumOff val="25000"/>
                            </a:schemeClr>
                          </a:solidFill>
                          <a:latin typeface="Euclid" panose="02020503060505020303" pitchFamily="18" charset="0"/>
                          <a:ea typeface="Segoe UI Symbol" pitchFamily="34" charset="0"/>
                        </a:rPr>
                        <a:t>Further, </a:t>
                      </a:r>
                      <a:r>
                        <a:rPr lang="en-US" sz="3200">
                          <a:solidFill>
                            <a:srgbClr val="FF335A"/>
                          </a:solidFill>
                          <a:latin typeface="Euclid" panose="02020503060505020303" pitchFamily="18" charset="0"/>
                          <a:ea typeface="Segoe UI Symbol" pitchFamily="34" charset="0"/>
                        </a:rPr>
                        <a:t>to focus</a:t>
                      </a:r>
                      <a:r>
                        <a:rPr lang="en-US" sz="3200">
                          <a:solidFill>
                            <a:schemeClr val="tx1">
                              <a:lumMod val="75000"/>
                              <a:lumOff val="25000"/>
                            </a:schemeClr>
                          </a:solidFill>
                          <a:latin typeface="Euclid" panose="02020503060505020303" pitchFamily="18" charset="0"/>
                          <a:ea typeface="Segoe UI Symbol" pitchFamily="34" charset="0"/>
                        </a:rPr>
                        <a:t> on an object plane at a distance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𝑧</m:t>
                              </m:r>
                            </m:e>
                            <m:sub>
                              <m:r>
                                <a:rPr lang="en-US" sz="3200" b="0" i="1" smtClean="0">
                                  <a:solidFill>
                                    <a:schemeClr val="tx1">
                                      <a:lumMod val="75000"/>
                                      <a:lumOff val="25000"/>
                                    </a:schemeClr>
                                  </a:solidFill>
                                  <a:latin typeface="Cambria Math" panose="02040503050406030204" pitchFamily="18" charset="0"/>
                                  <a:ea typeface="Segoe UI Symbol" pitchFamily="34" charset="0"/>
                                </a:rPr>
                                <m:t>𝑜</m:t>
                              </m:r>
                            </m:sub>
                          </m:sSub>
                        </m:oMath>
                      </a14:m>
                      <a:r>
                        <a:rPr lang="en-US" sz="3200">
                          <a:solidFill>
                            <a:schemeClr val="tx1">
                              <a:lumMod val="75000"/>
                              <a:lumOff val="25000"/>
                            </a:schemeClr>
                          </a:solidFill>
                          <a:latin typeface="Euclid" panose="02020503060505020303" pitchFamily="18" charset="0"/>
                          <a:ea typeface="Segoe UI Symbol" pitchFamily="34" charset="0"/>
                        </a:rPr>
                        <a:t> (measured from the entrance pupil) and tilted by an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about the x-axis by rotating the lens (about its entrance pupil), the following conditions must be satisfied: </a:t>
                      </a:r>
                    </a:p>
                  </p:txBody>
                </p:sp>
              </mc:Choice>
              <mc:Fallback>
                <p:sp>
                  <p:nvSpPr>
                    <p:cNvPr id="278" name="Rectangle 277"/>
                    <p:cNvSpPr>
                      <a:spLocks noRot="1" noChangeAspect="1" noMove="1" noResize="1" noEditPoints="1" noAdjustHandles="1" noChangeArrowheads="1" noChangeShapeType="1" noTextEdit="1"/>
                    </p:cNvSpPr>
                    <p:nvPr/>
                  </p:nvSpPr>
                  <p:spPr>
                    <a:xfrm>
                      <a:off x="381376" y="3536176"/>
                      <a:ext cx="19280451" cy="1569660"/>
                    </a:xfrm>
                    <a:prstGeom prst="rect">
                      <a:avLst/>
                    </a:prstGeom>
                    <a:blipFill>
                      <a:blip r:embed="rId46"/>
                      <a:stretch>
                        <a:fillRect l="-790" t="-3891" r="-822" b="-12451"/>
                      </a:stretch>
                    </a:blipFill>
                  </p:spPr>
                  <p:txBody>
                    <a:bodyPr/>
                    <a:lstStyle/>
                    <a:p>
                      <a:r>
                        <a:rPr lang="en-US">
                          <a:noFill/>
                        </a:rPr>
                        <a:t> </a:t>
                      </a:r>
                    </a:p>
                  </p:txBody>
                </p:sp>
              </mc:Fallback>
            </mc:AlternateContent>
            <p:sp>
              <p:nvSpPr>
                <p:cNvPr id="279" name="Rectangle 278"/>
                <p:cNvSpPr/>
                <p:nvPr/>
              </p:nvSpPr>
              <p:spPr>
                <a:xfrm>
                  <a:off x="419603" y="5207998"/>
                  <a:ext cx="4071949"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Image plane distance:</a:t>
                  </a:r>
                  <a:endParaRPr lang="en-US" sz="3200"/>
                </a:p>
              </p:txBody>
            </p:sp>
            <mc:AlternateContent xmlns:mc="http://schemas.openxmlformats.org/markup-compatibility/2006">
              <mc:Choice xmlns:a14="http://schemas.microsoft.com/office/drawing/2010/main" Requires="a14">
                <p:sp>
                  <p:nvSpPr>
                    <p:cNvPr id="280" name="Rectangle 279"/>
                    <p:cNvSpPr/>
                    <p:nvPr/>
                  </p:nvSpPr>
                  <p:spPr>
                    <a:xfrm>
                      <a:off x="381000" y="7060770"/>
                      <a:ext cx="12118382"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The object plane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is related to the lens plane tilt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as: </a:t>
                      </a:r>
                      <a:endParaRPr lang="en-US" sz="3200"/>
                    </a:p>
                  </p:txBody>
                </p:sp>
              </mc:Choice>
              <mc:Fallback>
                <p:sp>
                  <p:nvSpPr>
                    <p:cNvPr id="280" name="Rectangle 279"/>
                    <p:cNvSpPr>
                      <a:spLocks noRot="1" noChangeAspect="1" noMove="1" noResize="1" noEditPoints="1" noAdjustHandles="1" noChangeArrowheads="1" noChangeShapeType="1" noTextEdit="1"/>
                    </p:cNvSpPr>
                    <p:nvPr/>
                  </p:nvSpPr>
                  <p:spPr>
                    <a:xfrm>
                      <a:off x="381000" y="7060770"/>
                      <a:ext cx="12118382" cy="584775"/>
                    </a:xfrm>
                    <a:prstGeom prst="rect">
                      <a:avLst/>
                    </a:prstGeom>
                    <a:blipFill>
                      <a:blip r:embed="rId47"/>
                      <a:stretch>
                        <a:fillRect l="-1258" t="-10417" r="-302" b="-364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1" name="Rectangle 280"/>
                    <p:cNvSpPr/>
                    <p:nvPr/>
                  </p:nvSpPr>
                  <p:spPr>
                    <a:xfrm>
                      <a:off x="457326" y="9068473"/>
                      <a:ext cx="9043630"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rPr>
                        <a:t>Substituting </a:t>
                      </a:r>
                      <a14:m>
                        <m:oMath xmlns:m="http://schemas.openxmlformats.org/officeDocument/2006/math">
                          <m:r>
                            <a:rPr lang="en-US" sz="3200" i="1">
                              <a:solidFill>
                                <a:schemeClr val="tx1">
                                  <a:lumMod val="75000"/>
                                  <a:lumOff val="25000"/>
                                </a:schemeClr>
                              </a:solidFill>
                            </a:rPr>
                            <m:t>𝑥</m:t>
                          </m:r>
                          <m:r>
                            <a:rPr lang="en-US" sz="3200" i="1">
                              <a:solidFill>
                                <a:schemeClr val="tx1">
                                  <a:lumMod val="75000"/>
                                  <a:lumOff val="25000"/>
                                </a:schemeClr>
                              </a:solidFill>
                            </a:rPr>
                            <m:t>=</m:t>
                          </m:r>
                          <m:func>
                            <m:funcPr>
                              <m:ctrlPr>
                                <a:rPr lang="en-US" sz="3200" i="1">
                                  <a:solidFill>
                                    <a:schemeClr val="tx1">
                                      <a:lumMod val="75000"/>
                                      <a:lumOff val="25000"/>
                                    </a:schemeClr>
                                  </a:solidFill>
                                </a:rPr>
                              </m:ctrlPr>
                            </m:funcPr>
                            <m:fName>
                              <m:r>
                                <m:rPr>
                                  <m:sty m:val="p"/>
                                </m:rPr>
                                <a:rPr lang="en-US" sz="3200">
                                  <a:solidFill>
                                    <a:schemeClr val="tx1">
                                      <a:lumMod val="75000"/>
                                      <a:lumOff val="25000"/>
                                    </a:schemeClr>
                                  </a:solidFill>
                                </a:rPr>
                                <m:t>cos</m:t>
                              </m:r>
                            </m:fName>
                            <m:e>
                              <m:r>
                                <a:rPr lang="en-US" sz="3200" i="1">
                                  <a:solidFill>
                                    <a:schemeClr val="tx1">
                                      <a:lumMod val="75000"/>
                                      <a:lumOff val="25000"/>
                                    </a:schemeClr>
                                  </a:solidFill>
                                </a:rPr>
                                <m:t>𝛼</m:t>
                              </m:r>
                            </m:e>
                          </m:func>
                        </m:oMath>
                      </a14:m>
                      <a:r>
                        <a:rPr lang="en-US" sz="3200">
                          <a:solidFill>
                            <a:schemeClr val="tx1">
                              <a:lumMod val="75000"/>
                              <a:lumOff val="25000"/>
                            </a:schemeClr>
                          </a:solidFill>
                          <a:latin typeface="Euclid" panose="02020503060505020303" pitchFamily="18" charset="0"/>
                        </a:rPr>
                        <a:t> and </a:t>
                      </a:r>
                      <a14:m>
                        <m:oMath xmlns:m="http://schemas.openxmlformats.org/officeDocument/2006/math">
                          <m:r>
                            <a:rPr lang="en-US" sz="3200" i="1">
                              <a:solidFill>
                                <a:schemeClr val="tx1">
                                  <a:lumMod val="75000"/>
                                  <a:lumOff val="25000"/>
                                </a:schemeClr>
                              </a:solidFill>
                            </a:rPr>
                            <m:t>𝑦</m:t>
                          </m:r>
                          <m:r>
                            <a:rPr lang="en-US" sz="3200" i="1">
                              <a:solidFill>
                                <a:schemeClr val="tx1">
                                  <a:lumMod val="75000"/>
                                  <a:lumOff val="25000"/>
                                </a:schemeClr>
                              </a:solidFill>
                            </a:rPr>
                            <m:t>=</m:t>
                          </m:r>
                          <m:func>
                            <m:funcPr>
                              <m:ctrlPr>
                                <a:rPr lang="en-US" sz="3200" i="1">
                                  <a:solidFill>
                                    <a:schemeClr val="tx1">
                                      <a:lumMod val="75000"/>
                                      <a:lumOff val="25000"/>
                                    </a:schemeClr>
                                  </a:solidFill>
                                </a:rPr>
                              </m:ctrlPr>
                            </m:funcPr>
                            <m:fName>
                              <m:r>
                                <m:rPr>
                                  <m:sty m:val="p"/>
                                </m:rPr>
                                <a:rPr lang="en-US" sz="3200">
                                  <a:solidFill>
                                    <a:schemeClr val="tx1">
                                      <a:lumMod val="75000"/>
                                      <a:lumOff val="25000"/>
                                    </a:schemeClr>
                                  </a:solidFill>
                                </a:rPr>
                                <m:t>sin</m:t>
                              </m:r>
                            </m:fName>
                            <m:e>
                              <m:r>
                                <a:rPr lang="en-US" sz="3200" i="1">
                                  <a:solidFill>
                                    <a:schemeClr val="tx1">
                                      <a:lumMod val="75000"/>
                                      <a:lumOff val="25000"/>
                                    </a:schemeClr>
                                  </a:solidFill>
                                </a:rPr>
                                <m:t>𝛼</m:t>
                              </m:r>
                            </m:e>
                          </m:func>
                        </m:oMath>
                      </a14:m>
                      <a:r>
                        <a:rPr lang="en-US" sz="3200">
                          <a:solidFill>
                            <a:schemeClr val="tx1">
                              <a:lumMod val="75000"/>
                              <a:lumOff val="25000"/>
                            </a:schemeClr>
                          </a:solidFill>
                          <a:latin typeface="Euclid" panose="02020503060505020303" pitchFamily="18" charset="0"/>
                        </a:rPr>
                        <a:t> in Eq.     </a:t>
                      </a:r>
                      <a:r>
                        <a:rPr lang="en-US" sz="3200">
                          <a:solidFill>
                            <a:schemeClr val="tx1">
                              <a:lumMod val="75000"/>
                              <a:lumOff val="25000"/>
                            </a:schemeClr>
                          </a:solidFill>
                          <a:latin typeface="Euclid" panose="02020503060505020303" pitchFamily="18" charset="0"/>
                          <a:ea typeface="Segoe UI Symbol" pitchFamily="34" charset="0"/>
                        </a:rPr>
                        <a:t>: </a:t>
                      </a:r>
                      <a:endParaRPr lang="en-US" sz="3200">
                        <a:solidFill>
                          <a:schemeClr val="tx1">
                            <a:lumMod val="75000"/>
                            <a:lumOff val="25000"/>
                          </a:schemeClr>
                        </a:solidFill>
                        <a:latin typeface="Euclid" panose="02020503060505020303" pitchFamily="18" charset="0"/>
                      </a:endParaRPr>
                    </a:p>
                  </p:txBody>
                </p:sp>
              </mc:Choice>
              <mc:Fallback>
                <p:sp>
                  <p:nvSpPr>
                    <p:cNvPr id="281" name="Rectangle 280"/>
                    <p:cNvSpPr>
                      <a:spLocks noRot="1" noChangeAspect="1" noMove="1" noResize="1" noEditPoints="1" noAdjustHandles="1" noChangeArrowheads="1" noChangeShapeType="1" noTextEdit="1"/>
                    </p:cNvSpPr>
                    <p:nvPr/>
                  </p:nvSpPr>
                  <p:spPr>
                    <a:xfrm>
                      <a:off x="457326" y="9068473"/>
                      <a:ext cx="9043630" cy="584775"/>
                    </a:xfrm>
                    <a:prstGeom prst="rect">
                      <a:avLst/>
                    </a:prstGeom>
                    <a:blipFill>
                      <a:blip r:embed="rId48"/>
                      <a:stretch>
                        <a:fillRect l="-1753" t="-10417" b="-36458"/>
                      </a:stretch>
                    </a:blipFill>
                  </p:spPr>
                  <p:txBody>
                    <a:bodyPr/>
                    <a:lstStyle/>
                    <a:p>
                      <a:r>
                        <a:rPr lang="en-US">
                          <a:noFill/>
                        </a:rPr>
                        <a:t> </a:t>
                      </a:r>
                    </a:p>
                  </p:txBody>
                </p:sp>
              </mc:Fallback>
            </mc:AlternateContent>
            <p:grpSp>
              <p:nvGrpSpPr>
                <p:cNvPr id="282" name="Group 281"/>
                <p:cNvGrpSpPr/>
                <p:nvPr/>
              </p:nvGrpSpPr>
              <p:grpSpPr>
                <a:xfrm>
                  <a:off x="12536414" y="5157583"/>
                  <a:ext cx="7087162" cy="4074592"/>
                  <a:chOff x="12536414" y="5157583"/>
                  <a:chExt cx="7087162" cy="4074592"/>
                </a:xfrm>
              </p:grpSpPr>
              <mc:AlternateContent xmlns:mc="http://schemas.openxmlformats.org/markup-compatibility/2006">
                <mc:Choice xmlns:a14="http://schemas.microsoft.com/office/drawing/2010/main" Requires="a14">
                  <p:sp>
                    <p:nvSpPr>
                      <p:cNvPr id="292" name="Text Box 15"/>
                      <p:cNvSpPr txBox="1"/>
                      <p:nvPr/>
                    </p:nvSpPr>
                    <p:spPr>
                      <a:xfrm rot="19750231" flipH="1">
                        <a:off x="18509066" y="7104184"/>
                        <a:ext cx="596540" cy="439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𝑑</m:t>
                              </m:r>
                            </m:oMath>
                          </m:oMathPara>
                        </a14:m>
                        <a:endParaRPr lang="en-US" sz="2400" i="1">
                          <a:solidFill>
                            <a:schemeClr val="tx1">
                              <a:lumMod val="65000"/>
                              <a:lumOff val="35000"/>
                            </a:schemeClr>
                          </a:solidFill>
                          <a:latin typeface="Cambria Math" panose="02040503050406030204" pitchFamily="18" charset="0"/>
                        </a:endParaRPr>
                      </a:p>
                    </p:txBody>
                  </p:sp>
                </mc:Choice>
                <mc:Fallback>
                  <p:sp>
                    <p:nvSpPr>
                      <p:cNvPr id="292" name="Text Box 15"/>
                      <p:cNvSpPr txBox="1">
                        <a:spLocks noRot="1" noChangeAspect="1" noMove="1" noResize="1" noEditPoints="1" noAdjustHandles="1" noChangeArrowheads="1" noChangeShapeType="1" noTextEdit="1"/>
                      </p:cNvSpPr>
                      <p:nvPr/>
                    </p:nvSpPr>
                    <p:spPr>
                      <a:xfrm rot="19750231" flipH="1">
                        <a:off x="18509066" y="7104184"/>
                        <a:ext cx="596540" cy="439813"/>
                      </a:xfrm>
                      <a:prstGeom prst="rect">
                        <a:avLst/>
                      </a:prstGeom>
                      <a:blipFill>
                        <a:blip r:embed="rId49"/>
                        <a:stretch>
                          <a:fillRect/>
                        </a:stretch>
                      </a:blipFill>
                      <a:ln w="6350">
                        <a:noFill/>
                      </a:ln>
                      <a:effectLst/>
                    </p:spPr>
                    <p:txBody>
                      <a:bodyPr/>
                      <a:lstStyle/>
                      <a:p>
                        <a:r>
                          <a:rPr lang="en-US">
                            <a:noFill/>
                          </a:rPr>
                          <a:t> </a:t>
                        </a:r>
                      </a:p>
                    </p:txBody>
                  </p:sp>
                </mc:Fallback>
              </mc:AlternateContent>
              <p:sp>
                <p:nvSpPr>
                  <p:cNvPr id="293" name="Rectangle 292"/>
                  <p:cNvSpPr/>
                  <p:nvPr/>
                </p:nvSpPr>
                <p:spPr>
                  <a:xfrm>
                    <a:off x="17328803" y="5157583"/>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Sensor plane</a:t>
                    </a:r>
                    <a:endParaRPr lang="en-US" sz="2800">
                      <a:solidFill>
                        <a:srgbClr val="17B2B6"/>
                      </a:solidFill>
                    </a:endParaRPr>
                  </a:p>
                </p:txBody>
              </p:sp>
              <p:sp>
                <p:nvSpPr>
                  <p:cNvPr id="294" name="Arc 293"/>
                  <p:cNvSpPr/>
                  <p:nvPr/>
                </p:nvSpPr>
                <p:spPr>
                  <a:xfrm>
                    <a:off x="18770261" y="5403397"/>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5" name="Straight Connector 294"/>
                  <p:cNvCxnSpPr>
                    <a:cxnSpLocks noChangeAspect="1"/>
                  </p:cNvCxnSpPr>
                  <p:nvPr/>
                </p:nvCxnSpPr>
                <p:spPr>
                  <a:xfrm flipV="1">
                    <a:off x="16528482" y="6162538"/>
                    <a:ext cx="3036456" cy="1761059"/>
                  </a:xfrm>
                  <a:prstGeom prst="line">
                    <a:avLst/>
                  </a:prstGeom>
                  <a:ln w="1587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H="1" flipV="1">
                    <a:off x="19567434" y="8018260"/>
                    <a:ext cx="0" cy="121391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7" name="Arc 296"/>
                  <p:cNvSpPr>
                    <a:spLocks noChangeAspect="1"/>
                  </p:cNvSpPr>
                  <p:nvPr/>
                </p:nvSpPr>
                <p:spPr>
                  <a:xfrm>
                    <a:off x="14138816" y="6460614"/>
                    <a:ext cx="849786" cy="849785"/>
                  </a:xfrm>
                  <a:prstGeom prst="arc">
                    <a:avLst>
                      <a:gd name="adj1" fmla="val 12389123"/>
                      <a:gd name="adj2" fmla="val 16183802"/>
                    </a:avLst>
                  </a:prstGeom>
                  <a:solidFill>
                    <a:srgbClr val="FF0000">
                      <a:alpha val="38000"/>
                    </a:srgbClr>
                  </a:solidFill>
                  <a:ln w="15875">
                    <a:solidFill>
                      <a:schemeClr val="tx1">
                        <a:lumMod val="50000"/>
                        <a:lumOff val="5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8" name="Straight Connector 297"/>
                  <p:cNvCxnSpPr>
                    <a:cxnSpLocks noChangeAspect="1"/>
                  </p:cNvCxnSpPr>
                  <p:nvPr/>
                </p:nvCxnSpPr>
                <p:spPr>
                  <a:xfrm>
                    <a:off x="12554069" y="5873540"/>
                    <a:ext cx="3667216" cy="1863865"/>
                  </a:xfrm>
                  <a:prstGeom prst="line">
                    <a:avLst/>
                  </a:prstGeom>
                  <a:ln w="25400">
                    <a:solidFill>
                      <a:srgbClr val="F2645E"/>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flipV="1">
                    <a:off x="19567409" y="5873120"/>
                    <a:ext cx="0" cy="2254412"/>
                  </a:xfrm>
                  <a:prstGeom prst="line">
                    <a:avLst/>
                  </a:prstGeom>
                  <a:ln w="25400">
                    <a:solidFill>
                      <a:srgbClr val="09BF75"/>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H="1" flipV="1">
                    <a:off x="14567824" y="5927336"/>
                    <a:ext cx="0" cy="3294909"/>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13005150" y="6911478"/>
                    <a:ext cx="6587715" cy="0"/>
                  </a:xfrm>
                  <a:prstGeom prst="line">
                    <a:avLst/>
                  </a:prstGeom>
                  <a:ln w="19050">
                    <a:solidFill>
                      <a:schemeClr val="tx1">
                        <a:lumMod val="65000"/>
                        <a:lumOff val="35000"/>
                        <a:alpha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2" name="TextBox 301"/>
                      <p:cNvSpPr txBox="1"/>
                      <p:nvPr/>
                    </p:nvSpPr>
                    <p:spPr>
                      <a:xfrm>
                        <a:off x="18312864" y="8549551"/>
                        <a:ext cx="1105849" cy="54525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i="1">
                                      <a:solidFill>
                                        <a:schemeClr val="tx1">
                                          <a:lumMod val="65000"/>
                                          <a:lumOff val="35000"/>
                                        </a:schemeClr>
                                      </a:solidFill>
                                      <a:latin typeface="Cambria Math" panose="02040503050406030204" pitchFamily="18" charset="0"/>
                                    </a:rPr>
                                  </m:ctrlPr>
                                </m:acc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𝑧</m:t>
                                      </m:r>
                                    </m:e>
                                    <m:sub>
                                      <m:r>
                                        <a:rPr lang="en-US" sz="2400" i="1">
                                          <a:solidFill>
                                            <a:schemeClr val="tx1">
                                              <a:lumMod val="65000"/>
                                              <a:lumOff val="35000"/>
                                            </a:schemeClr>
                                          </a:solidFill>
                                          <a:latin typeface="Cambria Math" panose="02040503050406030204" pitchFamily="18" charset="0"/>
                                        </a:rPr>
                                        <m:t>𝑜</m:t>
                                      </m:r>
                                    </m:sub>
                                  </m:sSub>
                                </m:e>
                              </m:acc>
                            </m:oMath>
                          </m:oMathPara>
                        </a14:m>
                        <a:endParaRPr lang="en-US" sz="2400" i="1">
                          <a:solidFill>
                            <a:schemeClr val="tx1">
                              <a:lumMod val="65000"/>
                              <a:lumOff val="35000"/>
                            </a:schemeClr>
                          </a:solidFill>
                          <a:latin typeface="Cambria Math" panose="02040503050406030204" pitchFamily="18" charset="0"/>
                        </a:endParaRPr>
                      </a:p>
                    </p:txBody>
                  </p:sp>
                </mc:Choice>
                <mc:Fallback>
                  <p:sp>
                    <p:nvSpPr>
                      <p:cNvPr id="302" name="TextBox 301"/>
                      <p:cNvSpPr txBox="1">
                        <a:spLocks noRot="1" noChangeAspect="1" noMove="1" noResize="1" noEditPoints="1" noAdjustHandles="1" noChangeArrowheads="1" noChangeShapeType="1" noTextEdit="1"/>
                      </p:cNvSpPr>
                      <p:nvPr/>
                    </p:nvSpPr>
                    <p:spPr>
                      <a:xfrm>
                        <a:off x="18312864" y="8549551"/>
                        <a:ext cx="1105849" cy="545250"/>
                      </a:xfrm>
                      <a:prstGeom prst="rect">
                        <a:avLst/>
                      </a:prstGeom>
                      <a:blipFill>
                        <a:blip r:embed="rId50"/>
                        <a:stretch>
                          <a:fillRect t="-1111"/>
                        </a:stretch>
                      </a:blipFill>
                    </p:spPr>
                    <p:txBody>
                      <a:bodyPr/>
                      <a:lstStyle/>
                      <a:p>
                        <a:r>
                          <a:rPr lang="en-US">
                            <a:noFill/>
                          </a:rPr>
                          <a:t> </a:t>
                        </a:r>
                      </a:p>
                    </p:txBody>
                  </p:sp>
                </mc:Fallback>
              </mc:AlternateContent>
              <p:grpSp>
                <p:nvGrpSpPr>
                  <p:cNvPr id="303" name="Object plane pivot"/>
                  <p:cNvGrpSpPr/>
                  <p:nvPr/>
                </p:nvGrpSpPr>
                <p:grpSpPr>
                  <a:xfrm>
                    <a:off x="14527603" y="6857771"/>
                    <a:ext cx="106224" cy="106224"/>
                    <a:chOff x="3011758" y="4033638"/>
                    <a:chExt cx="56010" cy="56010"/>
                  </a:xfrm>
                </p:grpSpPr>
                <p:sp>
                  <p:nvSpPr>
                    <p:cNvPr id="336" name="Oval 335"/>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Object plane pivot"/>
                  <p:cNvGrpSpPr/>
                  <p:nvPr/>
                </p:nvGrpSpPr>
                <p:grpSpPr>
                  <a:xfrm>
                    <a:off x="19517352" y="6857771"/>
                    <a:ext cx="106224" cy="106224"/>
                    <a:chOff x="3011758" y="4033638"/>
                    <a:chExt cx="56010" cy="56010"/>
                  </a:xfrm>
                </p:grpSpPr>
                <p:sp>
                  <p:nvSpPr>
                    <p:cNvPr id="334" name="Oval 333"/>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05" name="TextBox 304"/>
                      <p:cNvSpPr txBox="1"/>
                      <p:nvPr/>
                    </p:nvSpPr>
                    <p:spPr>
                      <a:xfrm>
                        <a:off x="14067335" y="5945321"/>
                        <a:ext cx="428715" cy="54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𝛽</m:t>
                              </m:r>
                            </m:oMath>
                          </m:oMathPara>
                        </a14:m>
                        <a:endParaRPr lang="en-US" sz="24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305" name="TextBox 304"/>
                      <p:cNvSpPr txBox="1">
                        <a:spLocks noRot="1" noChangeAspect="1" noMove="1" noResize="1" noEditPoints="1" noAdjustHandles="1" noChangeArrowheads="1" noChangeShapeType="1" noTextEdit="1"/>
                      </p:cNvSpPr>
                      <p:nvPr/>
                    </p:nvSpPr>
                    <p:spPr>
                      <a:xfrm>
                        <a:off x="14067335" y="5945321"/>
                        <a:ext cx="428715" cy="548441"/>
                      </a:xfrm>
                      <a:prstGeom prst="rect">
                        <a:avLst/>
                      </a:prstGeom>
                      <a:blipFill>
                        <a:blip r:embed="rId51"/>
                        <a:stretch>
                          <a:fillRect l="-5634" r="-28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6" name="TextBox 305"/>
                      <p:cNvSpPr txBox="1"/>
                      <p:nvPr/>
                    </p:nvSpPr>
                    <p:spPr>
                      <a:xfrm>
                        <a:off x="17799979" y="5843888"/>
                        <a:ext cx="526318" cy="54525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𝛼</m:t>
                              </m:r>
                            </m:oMath>
                          </m:oMathPara>
                        </a14:m>
                        <a:endParaRPr lang="en-US" sz="2400" i="1">
                          <a:solidFill>
                            <a:schemeClr val="tx1">
                              <a:lumMod val="65000"/>
                              <a:lumOff val="35000"/>
                            </a:schemeClr>
                          </a:solidFill>
                          <a:latin typeface="Cambria Math" panose="02040503050406030204" pitchFamily="18" charset="0"/>
                        </a:endParaRPr>
                      </a:p>
                    </p:txBody>
                  </p:sp>
                </mc:Choice>
                <mc:Fallback>
                  <p:sp>
                    <p:nvSpPr>
                      <p:cNvPr id="306" name="TextBox 305"/>
                      <p:cNvSpPr txBox="1">
                        <a:spLocks noRot="1" noChangeAspect="1" noMove="1" noResize="1" noEditPoints="1" noAdjustHandles="1" noChangeArrowheads="1" noChangeShapeType="1" noTextEdit="1"/>
                      </p:cNvSpPr>
                      <p:nvPr/>
                    </p:nvSpPr>
                    <p:spPr>
                      <a:xfrm>
                        <a:off x="17799979" y="5843888"/>
                        <a:ext cx="526318" cy="545250"/>
                      </a:xfrm>
                      <a:prstGeom prst="rect">
                        <a:avLst/>
                      </a:prstGeom>
                      <a:blipFill>
                        <a:blip r:embed="rId5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7" name="Rectangle 306"/>
                      <p:cNvSpPr/>
                      <p:nvPr/>
                    </p:nvSpPr>
                    <p:spPr>
                      <a:xfrm>
                        <a:off x="13708994" y="6031031"/>
                        <a:ext cx="520776" cy="4021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a:solidFill>
                            <a:schemeClr val="tx1">
                              <a:lumMod val="65000"/>
                              <a:lumOff val="35000"/>
                            </a:schemeClr>
                          </a:solidFill>
                        </a:endParaRPr>
                      </a:p>
                    </p:txBody>
                  </p:sp>
                </mc:Choice>
                <mc:Fallback>
                  <p:sp>
                    <p:nvSpPr>
                      <p:cNvPr id="307" name="Rectangle 306"/>
                      <p:cNvSpPr>
                        <a:spLocks noRot="1" noChangeAspect="1" noMove="1" noResize="1" noEditPoints="1" noAdjustHandles="1" noChangeArrowheads="1" noChangeShapeType="1" noTextEdit="1"/>
                      </p:cNvSpPr>
                      <p:nvPr/>
                    </p:nvSpPr>
                    <p:spPr>
                      <a:xfrm>
                        <a:off x="13708994" y="6031031"/>
                        <a:ext cx="520776" cy="402189"/>
                      </a:xfrm>
                      <a:prstGeom prst="rect">
                        <a:avLst/>
                      </a:prstGeom>
                      <a:blipFill>
                        <a:blip r:embed="rId53"/>
                        <a:stretch>
                          <a:fillRect/>
                        </a:stretch>
                      </a:blipFill>
                    </p:spPr>
                    <p:txBody>
                      <a:bodyPr/>
                      <a:lstStyle/>
                      <a:p>
                        <a:r>
                          <a:rPr lang="en-US">
                            <a:noFill/>
                          </a:rPr>
                          <a:t> </a:t>
                        </a:r>
                      </a:p>
                    </p:txBody>
                  </p:sp>
                </mc:Fallback>
              </mc:AlternateContent>
              <p:grpSp>
                <p:nvGrpSpPr>
                  <p:cNvPr id="308" name="Group 307"/>
                  <p:cNvGrpSpPr/>
                  <p:nvPr/>
                </p:nvGrpSpPr>
                <p:grpSpPr>
                  <a:xfrm>
                    <a:off x="16061259" y="8486056"/>
                    <a:ext cx="1075202" cy="545250"/>
                    <a:chOff x="13691896" y="8300839"/>
                    <a:chExt cx="910377" cy="461665"/>
                  </a:xfrm>
                </p:grpSpPr>
                <mc:AlternateContent xmlns:mc="http://schemas.openxmlformats.org/markup-compatibility/2006">
                  <mc:Choice xmlns:a14="http://schemas.microsoft.com/office/drawing/2010/main" Requires="a14">
                    <p:sp>
                      <p:nvSpPr>
                        <p:cNvPr id="332" name="TextBox 331"/>
                        <p:cNvSpPr txBox="1"/>
                        <p:nvPr/>
                      </p:nvSpPr>
                      <p:spPr>
                        <a:xfrm>
                          <a:off x="13981013" y="8300839"/>
                          <a:ext cx="6212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 </m:t>
                                </m:r>
                                <m:sSub>
                                  <m:sSubPr>
                                    <m:ctrlPr>
                                      <a:rPr lang="en-US" sz="2400" b="0" i="1" smtClean="0">
                                        <a:solidFill>
                                          <a:schemeClr val="tx1">
                                            <a:lumMod val="65000"/>
                                            <a:lumOff val="35000"/>
                                          </a:schemeClr>
                                        </a:solidFill>
                                        <a:latin typeface="Cambria Math" panose="02040503050406030204" pitchFamily="18" charset="0"/>
                                      </a:rPr>
                                    </m:ctrlPr>
                                  </m:sSubPr>
                                  <m:e>
                                    <m:r>
                                      <a:rPr lang="en-US" sz="2400" b="0" i="1" smtClean="0">
                                        <a:solidFill>
                                          <a:schemeClr val="tx1">
                                            <a:lumMod val="65000"/>
                                            <a:lumOff val="35000"/>
                                          </a:schemeClr>
                                        </a:solidFill>
                                        <a:latin typeface="Cambria Math" panose="02040503050406030204" pitchFamily="18" charset="0"/>
                                      </a:rPr>
                                      <m:t>𝑧</m:t>
                                    </m:r>
                                  </m:e>
                                  <m:sub>
                                    <m:r>
                                      <a:rPr lang="en-US" sz="2400" b="0" i="1" smtClean="0">
                                        <a:solidFill>
                                          <a:schemeClr val="tx1">
                                            <a:lumMod val="65000"/>
                                            <a:lumOff val="35000"/>
                                          </a:schemeClr>
                                        </a:solidFill>
                                        <a:latin typeface="Cambria Math" panose="02040503050406030204" pitchFamily="18" charset="0"/>
                                      </a:rPr>
                                      <m:t>𝑜</m:t>
                                    </m:r>
                                  </m:sub>
                                </m:sSub>
                              </m:oMath>
                            </m:oMathPara>
                          </a14:m>
                          <a:endParaRPr lang="en-US" sz="240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332" name="TextBox 331"/>
                        <p:cNvSpPr txBox="1">
                          <a:spLocks noRot="1" noChangeAspect="1" noMove="1" noResize="1" noEditPoints="1" noAdjustHandles="1" noChangeArrowheads="1" noChangeShapeType="1" noTextEdit="1"/>
                        </p:cNvSpPr>
                        <p:nvPr/>
                      </p:nvSpPr>
                      <p:spPr>
                        <a:xfrm>
                          <a:off x="13981013" y="8300839"/>
                          <a:ext cx="621260" cy="461665"/>
                        </a:xfrm>
                        <a:prstGeom prst="rect">
                          <a:avLst/>
                        </a:prstGeom>
                        <a:blipFill>
                          <a:blip r:embed="rId5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3" name="Rectangle 332"/>
                        <p:cNvSpPr/>
                        <p:nvPr/>
                      </p:nvSpPr>
                      <p:spPr>
                        <a:xfrm>
                          <a:off x="13691896" y="8389836"/>
                          <a:ext cx="5549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a:solidFill>
                              <a:schemeClr val="tx1">
                                <a:lumMod val="65000"/>
                                <a:lumOff val="35000"/>
                              </a:schemeClr>
                            </a:solidFill>
                          </a:endParaRPr>
                        </a:p>
                      </p:txBody>
                    </p:sp>
                  </mc:Choice>
                  <mc:Fallback>
                    <p:sp>
                      <p:nvSpPr>
                        <p:cNvPr id="333" name="Rectangle 332"/>
                        <p:cNvSpPr>
                          <a:spLocks noRot="1" noChangeAspect="1" noMove="1" noResize="1" noEditPoints="1" noAdjustHandles="1" noChangeArrowheads="1" noChangeShapeType="1" noTextEdit="1"/>
                        </p:cNvSpPr>
                        <p:nvPr/>
                      </p:nvSpPr>
                      <p:spPr>
                        <a:xfrm>
                          <a:off x="13691896" y="8389836"/>
                          <a:ext cx="554960" cy="338554"/>
                        </a:xfrm>
                        <a:prstGeom prst="rect">
                          <a:avLst/>
                        </a:prstGeom>
                        <a:blipFill>
                          <a:blip r:embed="rId55"/>
                          <a:stretch>
                            <a:fillRect/>
                          </a:stretch>
                        </a:blipFill>
                      </p:spPr>
                      <p:txBody>
                        <a:bodyPr/>
                        <a:lstStyle/>
                        <a:p>
                          <a:r>
                            <a:rPr lang="en-US">
                              <a:noFill/>
                            </a:rPr>
                            <a:t> </a:t>
                          </a:r>
                        </a:p>
                      </p:txBody>
                    </p:sp>
                  </mc:Fallback>
                </mc:AlternateContent>
              </p:grpSp>
              <p:cxnSp>
                <p:nvCxnSpPr>
                  <p:cNvPr id="309" name="Straight Connector 308"/>
                  <p:cNvCxnSpPr/>
                  <p:nvPr/>
                </p:nvCxnSpPr>
                <p:spPr>
                  <a:xfrm flipH="1" flipV="1">
                    <a:off x="18254751" y="5927336"/>
                    <a:ext cx="0" cy="3294909"/>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0" name="Arc 309"/>
                  <p:cNvSpPr>
                    <a:spLocks noChangeAspect="1"/>
                  </p:cNvSpPr>
                  <p:nvPr/>
                </p:nvSpPr>
                <p:spPr>
                  <a:xfrm>
                    <a:off x="17834463" y="6490728"/>
                    <a:ext cx="849786" cy="849785"/>
                  </a:xfrm>
                  <a:prstGeom prst="arc">
                    <a:avLst>
                      <a:gd name="adj1" fmla="val 14436240"/>
                      <a:gd name="adj2" fmla="val 16212763"/>
                    </a:avLst>
                  </a:prstGeom>
                  <a:solidFill>
                    <a:srgbClr val="92D050">
                      <a:alpha val="63000"/>
                    </a:srgbClr>
                  </a:solidFill>
                  <a:ln w="15875">
                    <a:solidFill>
                      <a:schemeClr val="tx1">
                        <a:lumMod val="65000"/>
                        <a:lumOff val="35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1" name="Straight Connector 310"/>
                  <p:cNvCxnSpPr>
                    <a:cxnSpLocks noChangeAspect="1"/>
                  </p:cNvCxnSpPr>
                  <p:nvPr/>
                </p:nvCxnSpPr>
                <p:spPr>
                  <a:xfrm>
                    <a:off x="17688334" y="5930719"/>
                    <a:ext cx="1235733" cy="2160767"/>
                  </a:xfrm>
                  <a:prstGeom prst="line">
                    <a:avLst/>
                  </a:prstGeom>
                  <a:ln w="25400">
                    <a:solidFill>
                      <a:srgbClr val="15BCFF"/>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cxnSpLocks noChangeAspect="1"/>
                  </p:cNvCxnSpPr>
                  <p:nvPr/>
                </p:nvCxnSpPr>
                <p:spPr>
                  <a:xfrm>
                    <a:off x="18099157" y="665196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18261234" y="8969444"/>
                    <a:ext cx="1317966" cy="219112"/>
                    <a:chOff x="2607011" y="1651989"/>
                    <a:chExt cx="694944" cy="115535"/>
                  </a:xfrm>
                </p:grpSpPr>
                <p:cxnSp>
                  <p:nvCxnSpPr>
                    <p:cNvPr id="330" name="Straight Connector 329"/>
                    <p:cNvCxnSpPr>
                      <a:cxnSpLocks/>
                    </p:cNvCxnSpPr>
                    <p:nvPr/>
                  </p:nvCxnSpPr>
                  <p:spPr>
                    <a:xfrm flipH="1">
                      <a:off x="260847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flipV="1">
                      <a:off x="2607011" y="1709756"/>
                      <a:ext cx="694944"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314" name="Text Box 15"/>
                      <p:cNvSpPr txBox="1"/>
                      <p:nvPr/>
                    </p:nvSpPr>
                    <p:spPr>
                      <a:xfrm rot="19750231" flipH="1">
                        <a:off x="17832338" y="6868488"/>
                        <a:ext cx="704544" cy="519441"/>
                      </a:xfrm>
                      <a:prstGeom prst="rect">
                        <a:avLst/>
                      </a:prstGeom>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solidFill>
                                    <a:schemeClr val="tx1">
                                      <a:lumMod val="85000"/>
                                      <a:lumOff val="15000"/>
                                    </a:schemeClr>
                                  </a:solidFill>
                                  <a:latin typeface="Cambria Math" panose="02040503050406030204" pitchFamily="18" charset="0"/>
                                </a:rPr>
                                <m:t>𝐸</m:t>
                              </m:r>
                            </m:oMath>
                          </m:oMathPara>
                        </a14:m>
                        <a:endParaRPr lang="en-US" sz="2400" i="1">
                          <a:solidFill>
                            <a:schemeClr val="tx1">
                              <a:lumMod val="85000"/>
                              <a:lumOff val="15000"/>
                            </a:schemeClr>
                          </a:solidFill>
                          <a:latin typeface="Cambria Math" panose="02040503050406030204" pitchFamily="18" charset="0"/>
                        </a:endParaRPr>
                      </a:p>
                    </p:txBody>
                  </p:sp>
                </mc:Choice>
                <mc:Fallback>
                  <p:sp>
                    <p:nvSpPr>
                      <p:cNvPr id="314" name="Text Box 15"/>
                      <p:cNvSpPr txBox="1">
                        <a:spLocks noRot="1" noChangeAspect="1" noMove="1" noResize="1" noEditPoints="1" noAdjustHandles="1" noChangeArrowheads="1" noChangeShapeType="1" noTextEdit="1"/>
                      </p:cNvSpPr>
                      <p:nvPr/>
                    </p:nvSpPr>
                    <p:spPr>
                      <a:xfrm rot="19750231" flipH="1">
                        <a:off x="17832338" y="6868488"/>
                        <a:ext cx="704544" cy="519441"/>
                      </a:xfrm>
                      <a:prstGeom prst="rect">
                        <a:avLst/>
                      </a:prstGeom>
                      <a:blipFill>
                        <a:blip r:embed="rId5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5" name="Text Box 15"/>
                      <p:cNvSpPr txBox="1"/>
                      <p:nvPr/>
                    </p:nvSpPr>
                    <p:spPr>
                      <a:xfrm rot="19750231" flipH="1">
                        <a:off x="18400653" y="6176369"/>
                        <a:ext cx="704544" cy="5194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𝐸</m:t>
                                  </m:r>
                                </m:e>
                              </m:acc>
                            </m:oMath>
                          </m:oMathPara>
                        </a14:m>
                        <a:endParaRPr lang="en-US" sz="2400" i="1">
                          <a:solidFill>
                            <a:schemeClr val="tx1">
                              <a:lumMod val="85000"/>
                              <a:lumOff val="15000"/>
                            </a:schemeClr>
                          </a:solidFill>
                          <a:latin typeface="Cambria Math" panose="02040503050406030204" pitchFamily="18" charset="0"/>
                        </a:endParaRPr>
                      </a:p>
                    </p:txBody>
                  </p:sp>
                </mc:Choice>
                <mc:Fallback>
                  <p:sp>
                    <p:nvSpPr>
                      <p:cNvPr id="315" name="Text Box 15"/>
                      <p:cNvSpPr txBox="1">
                        <a:spLocks noRot="1" noChangeAspect="1" noMove="1" noResize="1" noEditPoints="1" noAdjustHandles="1" noChangeArrowheads="1" noChangeShapeType="1" noTextEdit="1"/>
                      </p:cNvSpPr>
                      <p:nvPr/>
                    </p:nvSpPr>
                    <p:spPr>
                      <a:xfrm rot="19750231" flipH="1">
                        <a:off x="18400653" y="6176369"/>
                        <a:ext cx="704544" cy="519441"/>
                      </a:xfrm>
                      <a:prstGeom prst="rect">
                        <a:avLst/>
                      </a:prstGeom>
                      <a:blipFill>
                        <a:blip r:embed="rId57"/>
                        <a:stretch>
                          <a:fillRect/>
                        </a:stretch>
                      </a:blipFill>
                      <a:ln w="6350">
                        <a:noFill/>
                      </a:ln>
                      <a:effectLst/>
                    </p:spPr>
                    <p:txBody>
                      <a:bodyPr/>
                      <a:lstStyle/>
                      <a:p>
                        <a:r>
                          <a:rPr lang="en-US">
                            <a:noFill/>
                          </a:rPr>
                          <a:t> </a:t>
                        </a:r>
                      </a:p>
                    </p:txBody>
                  </p:sp>
                </mc:Fallback>
              </mc:AlternateContent>
              <p:cxnSp>
                <p:nvCxnSpPr>
                  <p:cNvPr id="316" name="Straight Connector 315"/>
                  <p:cNvCxnSpPr>
                    <a:cxnSpLocks noChangeAspect="1"/>
                  </p:cNvCxnSpPr>
                  <p:nvPr/>
                </p:nvCxnSpPr>
                <p:spPr>
                  <a:xfrm>
                    <a:off x="18585594" y="641551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7" name="TextBox 316"/>
                      <p:cNvSpPr txBox="1"/>
                      <p:nvPr/>
                    </p:nvSpPr>
                    <p:spPr>
                      <a:xfrm>
                        <a:off x="18170094" y="6820629"/>
                        <a:ext cx="708045" cy="47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𝐶</m:t>
                                  </m:r>
                                </m:e>
                              </m:d>
                            </m:oMath>
                          </m:oMathPara>
                        </a14:m>
                        <a:endParaRPr lang="en-US" sz="2000" i="1">
                          <a:solidFill>
                            <a:schemeClr val="tx1">
                              <a:lumMod val="65000"/>
                              <a:lumOff val="35000"/>
                            </a:schemeClr>
                          </a:solidFill>
                          <a:latin typeface="Cambria Math" panose="02040503050406030204" pitchFamily="18" charset="0"/>
                        </a:endParaRPr>
                      </a:p>
                    </p:txBody>
                  </p:sp>
                </mc:Choice>
                <mc:Fallback>
                  <p:sp>
                    <p:nvSpPr>
                      <p:cNvPr id="317" name="TextBox 316"/>
                      <p:cNvSpPr txBox="1">
                        <a:spLocks noRot="1" noChangeAspect="1" noMove="1" noResize="1" noEditPoints="1" noAdjustHandles="1" noChangeArrowheads="1" noChangeShapeType="1" noTextEdit="1"/>
                      </p:cNvSpPr>
                      <p:nvPr/>
                    </p:nvSpPr>
                    <p:spPr>
                      <a:xfrm>
                        <a:off x="18170094" y="6820629"/>
                        <a:ext cx="708045" cy="472550"/>
                      </a:xfrm>
                      <a:prstGeom prst="rect">
                        <a:avLst/>
                      </a:prstGeom>
                      <a:blipFill>
                        <a:blip r:embed="rId58"/>
                        <a:stretch>
                          <a:fillRect/>
                        </a:stretch>
                      </a:blipFill>
                    </p:spPr>
                    <p:txBody>
                      <a:bodyPr/>
                      <a:lstStyle/>
                      <a:p>
                        <a:r>
                          <a:rPr lang="en-US">
                            <a:noFill/>
                          </a:rPr>
                          <a:t> </a:t>
                        </a:r>
                      </a:p>
                    </p:txBody>
                  </p:sp>
                </mc:Fallback>
              </mc:AlternateContent>
              <p:cxnSp>
                <p:nvCxnSpPr>
                  <p:cNvPr id="318" name="Straight Arrow Connector 317"/>
                  <p:cNvCxnSpPr/>
                  <p:nvPr/>
                </p:nvCxnSpPr>
                <p:spPr>
                  <a:xfrm flipH="1" flipV="1">
                    <a:off x="14580714" y="9075656"/>
                    <a:ext cx="3671841"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319" name="Straight Connector 318"/>
                  <p:cNvCxnSpPr>
                    <a:cxnSpLocks noChangeAspect="1"/>
                  </p:cNvCxnSpPr>
                  <p:nvPr/>
                </p:nvCxnSpPr>
                <p:spPr>
                  <a:xfrm>
                    <a:off x="18394171" y="7157728"/>
                    <a:ext cx="173416" cy="3032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cxnSpLocks noChangeAspect="1"/>
                  </p:cNvCxnSpPr>
                  <p:nvPr/>
                </p:nvCxnSpPr>
                <p:spPr>
                  <a:xfrm>
                    <a:off x="18874584" y="6916762"/>
                    <a:ext cx="320339" cy="56013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1" name="Rectangle 320"/>
                  <p:cNvSpPr/>
                  <p:nvPr/>
                </p:nvSpPr>
                <p:spPr>
                  <a:xfrm rot="19851452">
                    <a:off x="16155316" y="7107510"/>
                    <a:ext cx="2203983" cy="545250"/>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Optical axis</a:t>
                    </a:r>
                    <a:endParaRPr lang="en-US" sz="2800">
                      <a:solidFill>
                        <a:srgbClr val="17B2B6"/>
                      </a:solidFill>
                    </a:endParaRPr>
                  </a:p>
                </p:txBody>
              </p:sp>
              <p:grpSp>
                <p:nvGrpSpPr>
                  <p:cNvPr id="322" name="Group 321"/>
                  <p:cNvGrpSpPr/>
                  <p:nvPr/>
                </p:nvGrpSpPr>
                <p:grpSpPr>
                  <a:xfrm>
                    <a:off x="18203660" y="6863666"/>
                    <a:ext cx="106224" cy="106224"/>
                    <a:chOff x="3011758" y="4033638"/>
                    <a:chExt cx="56010" cy="56010"/>
                  </a:xfrm>
                </p:grpSpPr>
                <p:sp>
                  <p:nvSpPr>
                    <p:cNvPr id="328" name="Oval 327"/>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3" name="Straight Arrow Connector 322"/>
                  <p:cNvCxnSpPr/>
                  <p:nvPr/>
                </p:nvCxnSpPr>
                <p:spPr>
                  <a:xfrm flipV="1">
                    <a:off x="18686965" y="7372007"/>
                    <a:ext cx="456870" cy="253306"/>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4" name="Arc 323"/>
                  <p:cNvSpPr/>
                  <p:nvPr/>
                </p:nvSpPr>
                <p:spPr>
                  <a:xfrm rot="376715">
                    <a:off x="16971768" y="5754715"/>
                    <a:ext cx="783195" cy="805406"/>
                  </a:xfrm>
                  <a:prstGeom prst="arc">
                    <a:avLst>
                      <a:gd name="adj1" fmla="val 15826659"/>
                      <a:gd name="adj2" fmla="val 19069677"/>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5" name="Rectangle 324"/>
                  <p:cNvSpPr/>
                  <p:nvPr/>
                </p:nvSpPr>
                <p:spPr>
                  <a:xfrm>
                    <a:off x="15808135" y="5491311"/>
                    <a:ext cx="1866120"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Lens plane</a:t>
                    </a:r>
                    <a:endParaRPr lang="en-US" sz="2800">
                      <a:solidFill>
                        <a:srgbClr val="17B2B6"/>
                      </a:solidFill>
                    </a:endParaRPr>
                  </a:p>
                </p:txBody>
              </p:sp>
              <p:sp>
                <p:nvSpPr>
                  <p:cNvPr id="326" name="Rectangle 325"/>
                  <p:cNvSpPr/>
                  <p:nvPr/>
                </p:nvSpPr>
                <p:spPr>
                  <a:xfrm>
                    <a:off x="12863991" y="5171775"/>
                    <a:ext cx="2059026" cy="461665"/>
                  </a:xfrm>
                  <a:prstGeom prst="rect">
                    <a:avLst/>
                  </a:prstGeom>
                </p:spPr>
                <p:txBody>
                  <a:bodyPr wrap="square">
                    <a:spAutoFit/>
                  </a:bodyPr>
                  <a:lstStyle/>
                  <a:p>
                    <a:r>
                      <a:rPr lang="en-US" sz="2400">
                        <a:solidFill>
                          <a:srgbClr val="17B2B6"/>
                        </a:solidFill>
                        <a:latin typeface="Euclid" panose="02020503060505020303" pitchFamily="18" charset="0"/>
                        <a:ea typeface="Segoe UI Symbol" pitchFamily="34" charset="0"/>
                      </a:rPr>
                      <a:t>Object plane</a:t>
                    </a:r>
                    <a:endParaRPr lang="en-US" sz="2800">
                      <a:solidFill>
                        <a:srgbClr val="17B2B6"/>
                      </a:solidFill>
                    </a:endParaRPr>
                  </a:p>
                </p:txBody>
              </p:sp>
              <p:sp>
                <p:nvSpPr>
                  <p:cNvPr id="327" name="Arc 326"/>
                  <p:cNvSpPr/>
                  <p:nvPr/>
                </p:nvSpPr>
                <p:spPr>
                  <a:xfrm flipH="1">
                    <a:off x="12536414" y="5379698"/>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3" name="Group 282"/>
                <p:cNvGrpSpPr/>
                <p:nvPr/>
              </p:nvGrpSpPr>
              <p:grpSpPr>
                <a:xfrm>
                  <a:off x="8371069" y="9056701"/>
                  <a:ext cx="463915" cy="584775"/>
                  <a:chOff x="13506372" y="8671871"/>
                  <a:chExt cx="463915" cy="584775"/>
                </a:xfrm>
              </p:grpSpPr>
              <p:sp>
                <p:nvSpPr>
                  <p:cNvPr id="290" name="Oval 28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Box 29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p:sp>
              <p:nvSpPr>
                <p:cNvPr id="284" name="Rectangle 283"/>
                <p:cNvSpPr/>
                <p:nvPr/>
              </p:nvSpPr>
              <p:spPr>
                <a:xfrm>
                  <a:off x="495736" y="9751059"/>
                  <a:ext cx="10716968" cy="725874"/>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5" name="Rectangle 284"/>
                    <p:cNvSpPr/>
                    <p:nvPr/>
                  </p:nvSpPr>
                  <p:spPr>
                    <a:xfrm>
                      <a:off x="381310" y="9814937"/>
                      <a:ext cx="8508162" cy="5520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600" i="1">
                                <a:solidFill>
                                  <a:schemeClr val="tx1">
                                    <a:lumMod val="75000"/>
                                    <a:lumOff val="25000"/>
                                  </a:schemeClr>
                                </a:solidFill>
                                <a:latin typeface="Cambria Math" panose="02040503050406030204" pitchFamily="18" charset="0"/>
                              </a:rPr>
                              <m:t>𝑓</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𝑥</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𝑦</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r>
                              <a:rPr lang="en-US" sz="2600" i="1" smtClean="0">
                                <a:solidFill>
                                  <a:srgbClr val="F2645E"/>
                                </a:solidFill>
                                <a:latin typeface="Cambria Math" panose="02040503050406030204" pitchFamily="18" charset="0"/>
                              </a:rPr>
                              <m:t>𝑥𝑦</m:t>
                            </m:r>
                            <m:r>
                              <a:rPr lang="en-US" sz="2600" i="1">
                                <a:solidFill>
                                  <a:schemeClr val="tx1">
                                    <a:lumMod val="75000"/>
                                    <a:lumOff val="25000"/>
                                  </a:schemeClr>
                                </a:solidFill>
                                <a:latin typeface="Cambria Math" panose="02040503050406030204" pitchFamily="18" charset="0"/>
                              </a:rPr>
                              <m:t> </m:t>
                            </m:r>
                            <m:r>
                              <a:rPr lang="el-GR"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smtClean="0">
                                <a:solidFill>
                                  <a:srgbClr val="F2645E"/>
                                </a:solidFill>
                                <a:latin typeface="Cambria Math" panose="02040503050406030204" pitchFamily="18" charset="0"/>
                              </a:rPr>
                              <m:t>𝑦</m:t>
                            </m:r>
                            <m:r>
                              <a:rPr lang="el-GR" sz="2600" i="1">
                                <a:solidFill>
                                  <a:schemeClr val="tx1">
                                    <a:lumMod val="75000"/>
                                    <a:lumOff val="25000"/>
                                  </a:schemeClr>
                                </a:solidFill>
                                <a:latin typeface="Cambria Math" panose="02040503050406030204" pitchFamily="18" charset="0"/>
                              </a:rPr>
                              <m:t>=0</m:t>
                            </m:r>
                          </m:oMath>
                        </m:oMathPara>
                      </a14:m>
                      <a:endParaRPr lang="en-US" sz="2600" i="1">
                        <a:solidFill>
                          <a:schemeClr val="tx1">
                            <a:lumMod val="75000"/>
                            <a:lumOff val="25000"/>
                          </a:schemeClr>
                        </a:solidFill>
                        <a:latin typeface="Cambria Math" panose="02040503050406030204" pitchFamily="18" charset="0"/>
                      </a:endParaRPr>
                    </a:p>
                  </p:txBody>
                </p:sp>
              </mc:Choice>
              <mc:Fallback>
                <p:sp>
                  <p:nvSpPr>
                    <p:cNvPr id="285" name="Rectangle 284"/>
                    <p:cNvSpPr>
                      <a:spLocks noRot="1" noChangeAspect="1" noMove="1" noResize="1" noEditPoints="1" noAdjustHandles="1" noChangeArrowheads="1" noChangeShapeType="1" noTextEdit="1"/>
                    </p:cNvSpPr>
                    <p:nvPr/>
                  </p:nvSpPr>
                  <p:spPr>
                    <a:xfrm>
                      <a:off x="381310" y="9814937"/>
                      <a:ext cx="8508162" cy="552011"/>
                    </a:xfrm>
                    <a:prstGeom prst="rect">
                      <a:avLst/>
                    </a:prstGeom>
                    <a:blipFill>
                      <a:blip r:embed="rId59"/>
                      <a:stretch>
                        <a:fillRect/>
                      </a:stretch>
                    </a:blipFill>
                  </p:spPr>
                  <p:txBody>
                    <a:bodyPr/>
                    <a:lstStyle/>
                    <a:p>
                      <a:r>
                        <a:rPr lang="en-US">
                          <a:noFill/>
                        </a:rPr>
                        <a:t> </a:t>
                      </a:r>
                    </a:p>
                  </p:txBody>
                </p:sp>
              </mc:Fallback>
            </mc:AlternateContent>
            <p:grpSp>
              <p:nvGrpSpPr>
                <p:cNvPr id="286" name="Group 285"/>
                <p:cNvGrpSpPr/>
                <p:nvPr/>
              </p:nvGrpSpPr>
              <p:grpSpPr>
                <a:xfrm>
                  <a:off x="11548150" y="9995346"/>
                  <a:ext cx="463915" cy="584775"/>
                  <a:chOff x="13506372" y="8671871"/>
                  <a:chExt cx="463915" cy="584775"/>
                </a:xfrm>
              </p:grpSpPr>
              <p:sp>
                <p:nvSpPr>
                  <p:cNvPr id="288" name="Oval 28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7</a:t>
                    </a:r>
                  </a:p>
                </p:txBody>
              </p:sp>
            </p:grpSp>
            <mc:AlternateContent xmlns:mc="http://schemas.openxmlformats.org/markup-compatibility/2006">
              <mc:Choice xmlns:a14="http://schemas.microsoft.com/office/drawing/2010/main" Requires="a14">
                <p:sp>
                  <p:nvSpPr>
                    <p:cNvPr id="287" name="Rectangle 286"/>
                    <p:cNvSpPr/>
                    <p:nvPr/>
                  </p:nvSpPr>
                  <p:spPr>
                    <a:xfrm>
                      <a:off x="381000" y="10628948"/>
                      <a:ext cx="16041186" cy="584775"/>
                    </a:xfrm>
                    <a:prstGeom prst="rect">
                      <a:avLst/>
                    </a:prstGeom>
                  </p:spPr>
                  <p:txBody>
                    <a:bodyPr wrap="none">
                      <a:spAutoFit/>
                    </a:bodyPr>
                    <a:lstStyle/>
                    <a:p>
                      <a:r>
                        <a:rPr lang="en-US" sz="3200">
                          <a:solidFill>
                            <a:schemeClr val="tx1">
                              <a:lumMod val="75000"/>
                              <a:lumOff val="25000"/>
                            </a:schemeClr>
                          </a:solidFill>
                          <a:latin typeface="Euclid" panose="02020503060505020303" pitchFamily="18" charset="0"/>
                          <a:ea typeface="Segoe UI Symbol" pitchFamily="34" charset="0"/>
                        </a:rPr>
                        <a:t>The above quadratic curve expression can be used to determine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rPr>
                        <a:t> for known values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oMath>
                      </a14:m>
                      <a:r>
                        <a:rPr lang="en-US" sz="3200">
                          <a:solidFill>
                            <a:schemeClr val="tx1">
                              <a:lumMod val="75000"/>
                              <a:lumOff val="25000"/>
                            </a:schemeClr>
                          </a:solidFill>
                          <a:latin typeface="Euclid" panose="02020503060505020303" pitchFamily="18" charset="0"/>
                        </a:rPr>
                        <a:t>.</a:t>
                      </a:r>
                    </a:p>
                  </p:txBody>
                </p:sp>
              </mc:Choice>
              <mc:Fallback>
                <p:sp>
                  <p:nvSpPr>
                    <p:cNvPr id="287" name="Rectangle 286"/>
                    <p:cNvSpPr>
                      <a:spLocks noRot="1" noChangeAspect="1" noMove="1" noResize="1" noEditPoints="1" noAdjustHandles="1" noChangeArrowheads="1" noChangeShapeType="1" noTextEdit="1"/>
                    </p:cNvSpPr>
                    <p:nvPr/>
                  </p:nvSpPr>
                  <p:spPr>
                    <a:xfrm>
                      <a:off x="381000" y="10628948"/>
                      <a:ext cx="16041186" cy="584775"/>
                    </a:xfrm>
                    <a:prstGeom prst="rect">
                      <a:avLst/>
                    </a:prstGeom>
                    <a:blipFill>
                      <a:blip r:embed="rId60"/>
                      <a:stretch>
                        <a:fillRect l="-950" t="-10417" r="-684" b="-36458"/>
                      </a:stretch>
                    </a:blipFill>
                  </p:spPr>
                  <p:txBody>
                    <a:bodyPr/>
                    <a:lstStyle/>
                    <a:p>
                      <a:r>
                        <a:rPr lang="en-US">
                          <a:noFill/>
                        </a:rPr>
                        <a:t> </a:t>
                      </a:r>
                    </a:p>
                  </p:txBody>
                </p:sp>
              </mc:Fallback>
            </mc:AlternateContent>
          </p:grpSp>
        </p:grpSp>
        <p:grpSp>
          <p:nvGrpSpPr>
            <p:cNvPr id="511" name="Group 510"/>
            <p:cNvGrpSpPr/>
            <p:nvPr/>
          </p:nvGrpSpPr>
          <p:grpSpPr>
            <a:xfrm>
              <a:off x="22859999" y="5589823"/>
              <a:ext cx="20116800" cy="17576402"/>
              <a:chOff x="22859999" y="5589823"/>
              <a:chExt cx="20116800" cy="17576402"/>
            </a:xfrm>
          </p:grpSpPr>
          <p:grpSp>
            <p:nvGrpSpPr>
              <p:cNvPr id="344" name="Group 343"/>
              <p:cNvGrpSpPr/>
              <p:nvPr/>
            </p:nvGrpSpPr>
            <p:grpSpPr>
              <a:xfrm>
                <a:off x="22859999" y="5589823"/>
                <a:ext cx="20116800" cy="10928555"/>
                <a:chOff x="0" y="0"/>
                <a:chExt cx="20116800" cy="10928555"/>
              </a:xfrm>
            </p:grpSpPr>
            <p:grpSp>
              <p:nvGrpSpPr>
                <p:cNvPr id="345" name="Group 344"/>
                <p:cNvGrpSpPr/>
                <p:nvPr/>
              </p:nvGrpSpPr>
              <p:grpSpPr>
                <a:xfrm>
                  <a:off x="0" y="0"/>
                  <a:ext cx="20116800" cy="914400"/>
                  <a:chOff x="914399" y="5508859"/>
                  <a:chExt cx="20116800" cy="914400"/>
                </a:xfrm>
              </p:grpSpPr>
              <p:sp>
                <p:nvSpPr>
                  <p:cNvPr id="440" name="Rectangle 43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p:cNvSpPr txBox="1"/>
                  <p:nvPr/>
                </p:nvSpPr>
                <p:spPr>
                  <a:xfrm>
                    <a:off x="1752599" y="5550561"/>
                    <a:ext cx="9674443"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Simulation in Zemax with </a:t>
                    </a:r>
                    <a:r>
                      <a:rPr lang="en-US" sz="4800" b="1" err="1">
                        <a:solidFill>
                          <a:srgbClr val="15BCFF"/>
                        </a:solidFill>
                        <a:latin typeface="Segoe UI Semibold" panose="020B0702040204020203" pitchFamily="34" charset="0"/>
                      </a:rPr>
                      <a:t>PyZDDE</a:t>
                    </a:r>
                    <a:endParaRPr lang="en-US" sz="4800" b="1">
                      <a:solidFill>
                        <a:srgbClr val="15BCFF"/>
                      </a:solidFill>
                      <a:latin typeface="Segoe UI Semibold" panose="020B0702040204020203" pitchFamily="34" charset="0"/>
                    </a:endParaRPr>
                  </a:p>
                </p:txBody>
              </p:sp>
            </p:grpSp>
            <p:grpSp>
              <p:nvGrpSpPr>
                <p:cNvPr id="346" name="Group 345"/>
                <p:cNvGrpSpPr/>
                <p:nvPr/>
              </p:nvGrpSpPr>
              <p:grpSpPr>
                <a:xfrm>
                  <a:off x="458046" y="1274577"/>
                  <a:ext cx="8735121" cy="4574678"/>
                  <a:chOff x="291498" y="1274577"/>
                  <a:chExt cx="8735121" cy="4574678"/>
                </a:xfrm>
              </p:grpSpPr>
              <p:sp>
                <p:nvSpPr>
                  <p:cNvPr id="385" name="Cube 384"/>
                  <p:cNvSpPr/>
                  <p:nvPr/>
                </p:nvSpPr>
                <p:spPr>
                  <a:xfrm>
                    <a:off x="3709818" y="1525163"/>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86" name="Picture 385"/>
                  <p:cNvPicPr>
                    <a:picLocks noChangeAspect="1"/>
                  </p:cNvPicPr>
                  <p:nvPr/>
                </p:nvPicPr>
                <p:blipFill>
                  <a:blip r:embed="rId61" cstate="print">
                    <a:extLst>
                      <a:ext uri="{28A0092B-C50C-407E-A947-70E740481C1C}">
                        <a14:useLocalDpi xmlns:a14="http://schemas.microsoft.com/office/drawing/2010/main" val="0"/>
                      </a:ext>
                    </a:extLst>
                  </a:blip>
                  <a:stretch>
                    <a:fillRect/>
                  </a:stretch>
                </p:blipFill>
                <p:spPr>
                  <a:xfrm>
                    <a:off x="3322209" y="1737222"/>
                    <a:ext cx="1591645" cy="2450547"/>
                  </a:xfrm>
                  <a:prstGeom prst="rect">
                    <a:avLst/>
                  </a:prstGeom>
                  <a:ln>
                    <a:noFill/>
                  </a:ln>
                  <a:effectLst/>
                  <a:scene3d>
                    <a:camera prst="isometricOffAxis2Right">
                      <a:rot lat="1740000" lon="17759998" rev="0"/>
                    </a:camera>
                    <a:lightRig rig="threePt" dir="t"/>
                  </a:scene3d>
                </p:spPr>
              </p:pic>
              <p:cxnSp>
                <p:nvCxnSpPr>
                  <p:cNvPr id="387" name="Straight Connector 386"/>
                  <p:cNvCxnSpPr/>
                  <p:nvPr/>
                </p:nvCxnSpPr>
                <p:spPr>
                  <a:xfrm>
                    <a:off x="2670996" y="3555121"/>
                    <a:ext cx="5486400"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1568311" y="3555121"/>
                    <a:ext cx="696912" cy="0"/>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9" name="TextBox 388"/>
                      <p:cNvSpPr txBox="1"/>
                      <p:nvPr/>
                    </p:nvSpPr>
                    <p:spPr>
                      <a:xfrm>
                        <a:off x="4811195" y="3139520"/>
                        <a:ext cx="1093313" cy="523220"/>
                      </a:xfrm>
                      <a:prstGeom prst="rect">
                        <a:avLst/>
                      </a:prstGeom>
                      <a:noFill/>
                    </p:spPr>
                    <p:txBody>
                      <a:bodyPr wrap="none" rtlCol="0">
                        <a:spAutoFit/>
                      </a:bodyPr>
                      <a:lstStyle/>
                      <a:p>
                        <a14:m>
                          <m:oMath xmlns:m="http://schemas.openxmlformats.org/officeDocument/2006/math">
                            <m:r>
                              <a:rPr lang="en-US" sz="2800" i="1" smtClean="0">
                                <a:solidFill>
                                  <a:schemeClr val="tx1">
                                    <a:lumMod val="65000"/>
                                    <a:lumOff val="35000"/>
                                  </a:schemeClr>
                                </a:solidFill>
                                <a:latin typeface="Cambria Math" panose="02040503050406030204" pitchFamily="18" charset="0"/>
                                <a:ea typeface="Verdana" panose="020B0604030504040204" pitchFamily="34" charset="0"/>
                                <a:cs typeface="Times New Roman" panose="02020603050405020304" pitchFamily="18" charset="0"/>
                              </a:rPr>
                              <m:t>𝑧</m:t>
                            </m:r>
                          </m:oMath>
                        </a14:m>
                        <a:r>
                          <a:rPr lang="en-US" sz="28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-axis</a:t>
                        </a:r>
                        <a:endParaRPr lang="en-US" sz="2800" i="1">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endParaRPr>
                      </a:p>
                    </p:txBody>
                  </p:sp>
                </mc:Choice>
                <mc:Fallback>
                  <p:sp>
                    <p:nvSpPr>
                      <p:cNvPr id="389" name="TextBox 388"/>
                      <p:cNvSpPr txBox="1">
                        <a:spLocks noRot="1" noChangeAspect="1" noMove="1" noResize="1" noEditPoints="1" noAdjustHandles="1" noChangeArrowheads="1" noChangeShapeType="1" noTextEdit="1"/>
                      </p:cNvSpPr>
                      <p:nvPr/>
                    </p:nvSpPr>
                    <p:spPr>
                      <a:xfrm>
                        <a:off x="4811195" y="3139520"/>
                        <a:ext cx="1093313" cy="523220"/>
                      </a:xfrm>
                      <a:prstGeom prst="rect">
                        <a:avLst/>
                      </a:prstGeom>
                      <a:blipFill>
                        <a:blip r:embed="rId62"/>
                        <a:stretch>
                          <a:fillRect t="-9302" r="-10056" b="-33721"/>
                        </a:stretch>
                      </a:blipFill>
                    </p:spPr>
                    <p:txBody>
                      <a:bodyPr/>
                      <a:lstStyle/>
                      <a:p>
                        <a:r>
                          <a:rPr lang="en-US">
                            <a:noFill/>
                          </a:rPr>
                          <a:t> </a:t>
                        </a:r>
                      </a:p>
                    </p:txBody>
                  </p:sp>
                </mc:Fallback>
              </mc:AlternateContent>
              <p:grpSp>
                <p:nvGrpSpPr>
                  <p:cNvPr id="390" name="Group 389"/>
                  <p:cNvGrpSpPr/>
                  <p:nvPr/>
                </p:nvGrpSpPr>
                <p:grpSpPr>
                  <a:xfrm>
                    <a:off x="5978549" y="3463622"/>
                    <a:ext cx="76363" cy="185105"/>
                    <a:chOff x="6064277" y="5499589"/>
                    <a:chExt cx="76363" cy="185105"/>
                  </a:xfrm>
                </p:grpSpPr>
                <p:cxnSp>
                  <p:nvCxnSpPr>
                    <p:cNvPr id="436" name="Straight Connector 435"/>
                    <p:cNvCxnSpPr/>
                    <p:nvPr/>
                  </p:nvCxnSpPr>
                  <p:spPr>
                    <a:xfrm rot="1980000">
                      <a:off x="6102356" y="5533112"/>
                      <a:ext cx="0" cy="118872"/>
                    </a:xfrm>
                    <a:prstGeom prst="line">
                      <a:avLst/>
                    </a:prstGeom>
                    <a:ln w="46990" cap="sq">
                      <a:solidFill>
                        <a:schemeClr val="bg1"/>
                      </a:solidFill>
                    </a:ln>
                  </p:spPr>
                  <p:style>
                    <a:lnRef idx="1">
                      <a:schemeClr val="dk1"/>
                    </a:lnRef>
                    <a:fillRef idx="0">
                      <a:schemeClr val="dk1"/>
                    </a:fillRef>
                    <a:effectRef idx="0">
                      <a:schemeClr val="dk1"/>
                    </a:effectRef>
                    <a:fontRef idx="minor">
                      <a:schemeClr val="tx1"/>
                    </a:fontRef>
                  </p:style>
                </p:cxnSp>
                <p:grpSp>
                  <p:nvGrpSpPr>
                    <p:cNvPr id="437" name="Group 436"/>
                    <p:cNvGrpSpPr>
                      <a:grpSpLocks/>
                    </p:cNvGrpSpPr>
                    <p:nvPr/>
                  </p:nvGrpSpPr>
                  <p:grpSpPr>
                    <a:xfrm>
                      <a:off x="6064277" y="5499589"/>
                      <a:ext cx="76363" cy="185105"/>
                      <a:chOff x="5962677" y="6101254"/>
                      <a:chExt cx="76363" cy="119852"/>
                    </a:xfrm>
                  </p:grpSpPr>
                  <p:cxnSp>
                    <p:nvCxnSpPr>
                      <p:cNvPr id="438" name="Straight Connector 437"/>
                      <p:cNvCxnSpPr/>
                      <p:nvPr/>
                    </p:nvCxnSpPr>
                    <p:spPr>
                      <a:xfrm rot="1980000">
                        <a:off x="5962677" y="6101254"/>
                        <a:ext cx="0" cy="114786"/>
                      </a:xfrm>
                      <a:prstGeom prst="line">
                        <a:avLst/>
                      </a:prstGeom>
                      <a:ln w="22225" cap="sq">
                        <a:solidFill>
                          <a:schemeClr val="tx1">
                            <a:lumMod val="65000"/>
                            <a:lumOff val="35000"/>
                            <a:alpha val="96000"/>
                          </a:schemeClr>
                        </a:solidFill>
                      </a:ln>
                    </p:spPr>
                    <p:style>
                      <a:lnRef idx="1">
                        <a:schemeClr val="dk1"/>
                      </a:lnRef>
                      <a:fillRef idx="0">
                        <a:schemeClr val="dk1"/>
                      </a:fillRef>
                      <a:effectRef idx="0">
                        <a:schemeClr val="dk1"/>
                      </a:effectRef>
                      <a:fontRef idx="minor">
                        <a:schemeClr val="tx1"/>
                      </a:fontRef>
                    </p:style>
                  </p:cxnSp>
                  <p:cxnSp>
                    <p:nvCxnSpPr>
                      <p:cNvPr id="439" name="Straight Connector 438"/>
                      <p:cNvCxnSpPr/>
                      <p:nvPr/>
                    </p:nvCxnSpPr>
                    <p:spPr>
                      <a:xfrm rot="1980000">
                        <a:off x="6039040" y="6106320"/>
                        <a:ext cx="0" cy="114786"/>
                      </a:xfrm>
                      <a:prstGeom prst="line">
                        <a:avLst/>
                      </a:prstGeom>
                      <a:ln w="22225" cap="sq">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
                <p:nvSpPr>
                  <p:cNvPr id="391" name="Cube 390"/>
                  <p:cNvSpPr/>
                  <p:nvPr/>
                </p:nvSpPr>
                <p:spPr>
                  <a:xfrm>
                    <a:off x="2261333" y="2127628"/>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92" name="Picture 391"/>
                  <p:cNvPicPr>
                    <a:picLocks noChangeAspect="1"/>
                  </p:cNvPicPr>
                  <p:nvPr/>
                </p:nvPicPr>
                <p:blipFill>
                  <a:blip r:embed="rId63" cstate="print">
                    <a:extLst>
                      <a:ext uri="{28A0092B-C50C-407E-A947-70E740481C1C}">
                        <a14:useLocalDpi xmlns:a14="http://schemas.microsoft.com/office/drawing/2010/main" val="0"/>
                      </a:ext>
                    </a:extLst>
                  </a:blip>
                  <a:stretch>
                    <a:fillRect/>
                  </a:stretch>
                </p:blipFill>
                <p:spPr>
                  <a:xfrm>
                    <a:off x="1873724" y="2339687"/>
                    <a:ext cx="1591645" cy="2450547"/>
                  </a:xfrm>
                  <a:prstGeom prst="rect">
                    <a:avLst/>
                  </a:prstGeom>
                  <a:ln>
                    <a:noFill/>
                  </a:ln>
                  <a:effectLst/>
                  <a:scene3d>
                    <a:camera prst="isometricOffAxis2Right">
                      <a:rot lat="1740000" lon="17759998" rev="0"/>
                    </a:camera>
                    <a:lightRig rig="threePt" dir="t"/>
                  </a:scene3d>
                </p:spPr>
              </p:pic>
              <p:sp>
                <p:nvSpPr>
                  <p:cNvPr id="393" name="Cube 392"/>
                  <p:cNvSpPr/>
                  <p:nvPr/>
                </p:nvSpPr>
                <p:spPr>
                  <a:xfrm>
                    <a:off x="799189" y="2730096"/>
                    <a:ext cx="762502"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394" name="Picture 393"/>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405955" y="2942155"/>
                    <a:ext cx="1602895" cy="2450547"/>
                  </a:xfrm>
                  <a:prstGeom prst="rect">
                    <a:avLst/>
                  </a:prstGeom>
                  <a:ln>
                    <a:noFill/>
                  </a:ln>
                  <a:effectLst/>
                  <a:scene3d>
                    <a:camera prst="isometricOffAxis2Right">
                      <a:rot lat="1740000" lon="17759998" rev="0"/>
                    </a:camera>
                    <a:lightRig rig="threePt" dir="t"/>
                  </a:scene3d>
                </p:spPr>
              </p:pic>
              <p:sp>
                <p:nvSpPr>
                  <p:cNvPr id="395" name="TextBox 394"/>
                  <p:cNvSpPr txBox="1"/>
                  <p:nvPr/>
                </p:nvSpPr>
                <p:spPr>
                  <a:xfrm>
                    <a:off x="2808312" y="5038531"/>
                    <a:ext cx="1191352"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396" name="TextBox 395"/>
                  <p:cNvSpPr txBox="1"/>
                  <p:nvPr/>
                </p:nvSpPr>
                <p:spPr>
                  <a:xfrm>
                    <a:off x="4781062" y="5041494"/>
                    <a:ext cx="117692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397" name="TextBox 396"/>
                  <p:cNvSpPr txBox="1"/>
                  <p:nvPr/>
                </p:nvSpPr>
                <p:spPr>
                  <a:xfrm>
                    <a:off x="1356287" y="5041494"/>
                    <a:ext cx="1191352"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398" name="Straight Connector 397"/>
                  <p:cNvCxnSpPr/>
                  <p:nvPr/>
                </p:nvCxnSpPr>
                <p:spPr>
                  <a:xfrm>
                    <a:off x="265886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4115983"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2661423" y="5424645"/>
                    <a:ext cx="14594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1198872" y="5424645"/>
                    <a:ext cx="14676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1198872"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4123170" y="5424645"/>
                    <a:ext cx="2834640"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696554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rot="5400000">
                    <a:off x="664730" y="3359462"/>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rot="5400000">
                    <a:off x="664730" y="5513749"/>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rot="5400000">
                    <a:off x="-414262" y="4515692"/>
                    <a:ext cx="2157984"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8" name="TextBox 407"/>
                  <p:cNvSpPr txBox="1"/>
                  <p:nvPr/>
                </p:nvSpPr>
                <p:spPr>
                  <a:xfrm rot="16200000">
                    <a:off x="6003" y="4295612"/>
                    <a:ext cx="103265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89</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409" name="Straight Connector 408"/>
                  <p:cNvCxnSpPr/>
                  <p:nvPr/>
                </p:nvCxnSpPr>
                <p:spPr>
                  <a:xfrm rot="5640000">
                    <a:off x="1434944" y="2587297"/>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rot="5640000">
                    <a:off x="704715" y="3317014"/>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rot="8113105">
                    <a:off x="562497" y="3036771"/>
                    <a:ext cx="1041268"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2" name="TextBox 411"/>
                  <p:cNvSpPr txBox="1"/>
                  <p:nvPr/>
                </p:nvSpPr>
                <p:spPr>
                  <a:xfrm rot="18964025">
                    <a:off x="445630" y="2673807"/>
                    <a:ext cx="1032655" cy="461665"/>
                  </a:xfrm>
                  <a:prstGeom prst="rect">
                    <a:avLst/>
                  </a:prstGeom>
                  <a:noFill/>
                </p:spPr>
                <p:txBody>
                  <a:bodyPr wrap="none" rtlCol="0">
                    <a:spAutoFit/>
                  </a:bodyPr>
                  <a:lstStyle/>
                  <a:p>
                    <a:r>
                      <a:rPr lang="en-US" sz="240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64</a:t>
                    </a:r>
                    <a:r>
                      <a:rPr lang="en-US" sz="240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413" name="Rectangle 412"/>
                  <p:cNvSpPr/>
                  <p:nvPr/>
                </p:nvSpPr>
                <p:spPr>
                  <a:xfrm>
                    <a:off x="297760" y="1274577"/>
                    <a:ext cx="8554140" cy="4486995"/>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414" name="Arc 413"/>
                  <p:cNvSpPr/>
                  <p:nvPr/>
                </p:nvSpPr>
                <p:spPr>
                  <a:xfrm>
                    <a:off x="7326510" y="4152228"/>
                    <a:ext cx="1697027" cy="1697027"/>
                  </a:xfrm>
                  <a:prstGeom prst="arc">
                    <a:avLst>
                      <a:gd name="adj1" fmla="val 12719762"/>
                      <a:gd name="adj2" fmla="val 14798851"/>
                    </a:avLst>
                  </a:prstGeom>
                  <a:ln w="12700">
                    <a:solidFill>
                      <a:schemeClr val="bg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5" name="Arc 414"/>
                  <p:cNvSpPr/>
                  <p:nvPr/>
                </p:nvSpPr>
                <p:spPr>
                  <a:xfrm>
                    <a:off x="6882454" y="4144700"/>
                    <a:ext cx="1697027" cy="1697027"/>
                  </a:xfrm>
                  <a:prstGeom prst="arc">
                    <a:avLst>
                      <a:gd name="adj1" fmla="val 17685755"/>
                      <a:gd name="adj2" fmla="val 19682946"/>
                    </a:avLst>
                  </a:prstGeom>
                  <a:ln w="12700">
                    <a:solidFill>
                      <a:schemeClr val="bg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TextBox 415"/>
                  <p:cNvSpPr txBox="1"/>
                  <p:nvPr/>
                </p:nvSpPr>
                <p:spPr>
                  <a:xfrm>
                    <a:off x="5519522" y="4382572"/>
                    <a:ext cx="2882825" cy="1200329"/>
                  </a:xfrm>
                  <a:prstGeom prst="rect">
                    <a:avLst/>
                  </a:prstGeom>
                  <a:noFill/>
                </p:spPr>
                <p:txBody>
                  <a:bodyPr wrap="square" rtlCol="0">
                    <a:spAutoFit/>
                  </a:bodyPr>
                  <a:lstStyle/>
                  <a:p>
                    <a:pPr algn="ctr"/>
                    <a:r>
                      <a:rPr lang="en-US" sz="2400">
                        <a:solidFill>
                          <a:schemeClr val="tx1">
                            <a:lumMod val="65000"/>
                            <a:lumOff val="35000"/>
                          </a:schemeClr>
                        </a:solidFill>
                        <a:latin typeface="Euclid" panose="02020503060505020303" pitchFamily="18" charset="0"/>
                        <a:ea typeface="Segoe UI Symbol" pitchFamily="34" charset="0"/>
                      </a:rPr>
                      <a:t>13 tilts </a:t>
                    </a:r>
                  </a:p>
                  <a:p>
                    <a:pPr algn="ctr"/>
                    <a:r>
                      <a:rPr lang="en-US" sz="2400">
                        <a:solidFill>
                          <a:schemeClr val="tx1">
                            <a:lumMod val="65000"/>
                            <a:lumOff val="35000"/>
                          </a:schemeClr>
                        </a:solidFill>
                        <a:latin typeface="Euclid" panose="02020503060505020303" pitchFamily="18" charset="0"/>
                        <a:ea typeface="Segoe UI Symbol" pitchFamily="34" charset="0"/>
                      </a:rPr>
                      <a:t>between -8° &amp; +8°</a:t>
                    </a:r>
                  </a:p>
                  <a:p>
                    <a:pPr algn="ctr"/>
                    <a:endParaRPr lang="en-US" sz="2400" i="1">
                      <a:solidFill>
                        <a:schemeClr val="tx1">
                          <a:lumMod val="65000"/>
                          <a:lumOff val="35000"/>
                        </a:schemeClr>
                      </a:solidFill>
                    </a:endParaRPr>
                  </a:p>
                </p:txBody>
              </p:sp>
              <p:grpSp>
                <p:nvGrpSpPr>
                  <p:cNvPr id="417" name="Group 416"/>
                  <p:cNvGrpSpPr/>
                  <p:nvPr/>
                </p:nvGrpSpPr>
                <p:grpSpPr>
                  <a:xfrm>
                    <a:off x="6958159" y="2855080"/>
                    <a:ext cx="1211962" cy="1353416"/>
                    <a:chOff x="6933032" y="2226270"/>
                    <a:chExt cx="1124118" cy="1255320"/>
                  </a:xfrm>
                  <a:noFill/>
                </p:grpSpPr>
                <mc:AlternateContent xmlns:mc="http://schemas.openxmlformats.org/markup-compatibility/2006">
                  <mc:Choice xmlns:p14="http://schemas.microsoft.com/office/powerpoint/2010/main" Requires="p14">
                    <p:contentPart p14:bwMode="auto" r:id="rId65">
                      <p14:nvContentPartPr>
                        <p14:cNvPr id="434" name="Ink 433"/>
                        <p14:cNvContentPartPr/>
                        <p14:nvPr/>
                      </p14:nvContentPartPr>
                      <p14:xfrm>
                        <a:off x="6933032" y="2226270"/>
                        <a:ext cx="1090800" cy="289440"/>
                      </p14:xfrm>
                    </p:contentPart>
                  </mc:Choice>
                  <mc:Fallback>
                    <p:pic>
                      <p:nvPicPr>
                        <p:cNvPr id="434" name="Ink 433"/>
                        <p:cNvPicPr/>
                        <p:nvPr/>
                      </p:nvPicPr>
                      <p:blipFill>
                        <a:blip r:embed="rId66"/>
                        <a:stretch>
                          <a:fillRect/>
                        </a:stretch>
                      </p:blipFill>
                      <p:spPr>
                        <a:xfrm>
                          <a:off x="6927693" y="2216589"/>
                          <a:ext cx="1105148" cy="307134"/>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5" name="Ink 434"/>
                        <p14:cNvContentPartPr/>
                        <p14:nvPr/>
                      </p14:nvContentPartPr>
                      <p14:xfrm>
                        <a:off x="6954470" y="3242550"/>
                        <a:ext cx="1102680" cy="239040"/>
                      </p14:xfrm>
                    </p:contentPart>
                  </mc:Choice>
                  <mc:Fallback>
                    <p:pic>
                      <p:nvPicPr>
                        <p:cNvPr id="435" name="Ink 434"/>
                        <p:cNvPicPr/>
                        <p:nvPr/>
                      </p:nvPicPr>
                      <p:blipFill>
                        <a:blip r:embed="rId68"/>
                        <a:stretch>
                          <a:fillRect/>
                        </a:stretch>
                      </p:blipFill>
                      <p:spPr>
                        <a:xfrm>
                          <a:off x="6948459" y="3235480"/>
                          <a:ext cx="1114368" cy="255200"/>
                        </a:xfrm>
                        <a:prstGeom prst="rect">
                          <a:avLst/>
                        </a:prstGeom>
                      </p:spPr>
                    </p:pic>
                  </mc:Fallback>
                </mc:AlternateContent>
              </p:grpSp>
              <p:grpSp>
                <p:nvGrpSpPr>
                  <p:cNvPr id="418" name="Group 417"/>
                  <p:cNvGrpSpPr/>
                  <p:nvPr/>
                </p:nvGrpSpPr>
                <p:grpSpPr>
                  <a:xfrm>
                    <a:off x="6874094" y="2761063"/>
                    <a:ext cx="159006" cy="1577368"/>
                    <a:chOff x="1740319" y="4576647"/>
                    <a:chExt cx="147481" cy="1463040"/>
                  </a:xfrm>
                </p:grpSpPr>
                <p:sp>
                  <p:nvSpPr>
                    <p:cNvPr id="432" name="Oval 431"/>
                    <p:cNvSpPr/>
                    <p:nvPr/>
                  </p:nvSpPr>
                  <p:spPr>
                    <a:xfrm>
                      <a:off x="1740319" y="4850967"/>
                      <a:ext cx="147481" cy="914400"/>
                    </a:xfrm>
                    <a:prstGeom prst="ellipse">
                      <a:avLst/>
                    </a:prstGeom>
                    <a:gradFill>
                      <a:gsLst>
                        <a:gs pos="31000">
                          <a:schemeClr val="accent1">
                            <a:lumMod val="5000"/>
                            <a:lumOff val="95000"/>
                            <a:alpha val="69000"/>
                          </a:schemeClr>
                        </a:gs>
                        <a:gs pos="11000">
                          <a:srgbClr val="A6C9E8">
                            <a:alpha val="69000"/>
                          </a:srgbClr>
                        </a:gs>
                        <a:gs pos="83000">
                          <a:srgbClr val="A6C9E8">
                            <a:alpha val="69000"/>
                          </a:srgbClr>
                        </a:gs>
                        <a:gs pos="98000">
                          <a:schemeClr val="accent1">
                            <a:lumMod val="30000"/>
                            <a:lumOff val="70000"/>
                            <a:alpha val="70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33" name="Straight Connector 432"/>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9" name="Group 418"/>
                  <p:cNvGrpSpPr>
                    <a:grpSpLocks noChangeAspect="1"/>
                  </p:cNvGrpSpPr>
                  <p:nvPr/>
                </p:nvGrpSpPr>
                <p:grpSpPr>
                  <a:xfrm rot="20400000">
                    <a:off x="6879074" y="2766045"/>
                    <a:ext cx="159006" cy="1577368"/>
                    <a:chOff x="1740319" y="4576646"/>
                    <a:chExt cx="147481" cy="1463040"/>
                  </a:xfrm>
                </p:grpSpPr>
                <p:sp>
                  <p:nvSpPr>
                    <p:cNvPr id="430" name="Oval 429"/>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31" name="Straight Connector 430"/>
                    <p:cNvCxnSpPr/>
                    <p:nvPr/>
                  </p:nvCxnSpPr>
                  <p:spPr>
                    <a:xfrm rot="5400000">
                      <a:off x="1082538" y="5308166"/>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0" name="Group 419"/>
                  <p:cNvGrpSpPr>
                    <a:grpSpLocks noChangeAspect="1"/>
                  </p:cNvGrpSpPr>
                  <p:nvPr/>
                </p:nvGrpSpPr>
                <p:grpSpPr>
                  <a:xfrm rot="1200000">
                    <a:off x="6884054" y="2780988"/>
                    <a:ext cx="159006" cy="1577368"/>
                    <a:chOff x="1740319" y="4576647"/>
                    <a:chExt cx="147481" cy="1463040"/>
                  </a:xfrm>
                </p:grpSpPr>
                <p:sp>
                  <p:nvSpPr>
                    <p:cNvPr id="428" name="Oval 427"/>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429" name="Straight Connector 428"/>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1" name="Arc 420"/>
                  <p:cNvSpPr/>
                  <p:nvPr/>
                </p:nvSpPr>
                <p:spPr>
                  <a:xfrm>
                    <a:off x="6336393" y="2791642"/>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sp>
                <p:nvSpPr>
                  <p:cNvPr id="422" name="Arc 421"/>
                  <p:cNvSpPr/>
                  <p:nvPr/>
                </p:nvSpPr>
                <p:spPr>
                  <a:xfrm flipV="1">
                    <a:off x="6336393" y="3049667"/>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cxnSp>
                <p:nvCxnSpPr>
                  <p:cNvPr id="423" name="Straight Connector 422"/>
                  <p:cNvCxnSpPr/>
                  <p:nvPr/>
                </p:nvCxnSpPr>
                <p:spPr>
                  <a:xfrm>
                    <a:off x="8162537" y="2864710"/>
                    <a:ext cx="0" cy="1360115"/>
                  </a:xfrm>
                  <a:prstGeom prst="line">
                    <a:avLst/>
                  </a:prstGeom>
                  <a:ln w="57150" cap="rnd">
                    <a:solidFill>
                      <a:schemeClr val="tx1">
                        <a:lumMod val="65000"/>
                        <a:lumOff val="35000"/>
                        <a:alpha val="80000"/>
                      </a:schemeClr>
                    </a:solidFill>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4" name="TextBox 423"/>
                      <p:cNvSpPr txBox="1"/>
                      <p:nvPr/>
                    </p:nvSpPr>
                    <p:spPr>
                      <a:xfrm rot="16200000">
                        <a:off x="7397917" y="3354448"/>
                        <a:ext cx="2509614" cy="400110"/>
                      </a:xfrm>
                      <a:prstGeom prst="rect">
                        <a:avLst/>
                      </a:prstGeom>
                      <a:noFill/>
                    </p:spPr>
                    <p:txBody>
                      <a:bodyPr wrap="square" rtlCol="0">
                        <a:spAutoFit/>
                      </a:bodyPr>
                      <a:lstStyle/>
                      <a:p>
                        <a:pPr algn="ctr"/>
                        <a:r>
                          <a:rPr lang="en-US" sz="2000">
                            <a:solidFill>
                              <a:schemeClr val="tx1">
                                <a:lumMod val="65000"/>
                                <a:lumOff val="35000"/>
                              </a:schemeClr>
                            </a:solidFill>
                            <a:latin typeface="Euclid" panose="02020503060505020303" pitchFamily="18" charset="0"/>
                          </a:rPr>
                          <a:t>6x5 sq. mm, 1.78 </a:t>
                        </a:r>
                        <a14:m>
                          <m:oMath xmlns:m="http://schemas.openxmlformats.org/officeDocument/2006/math">
                            <m:r>
                              <m:rPr>
                                <m:sty m:val="p"/>
                              </m:rPr>
                              <a:rPr lang="en-US" sz="2000" b="0" i="0" smtClean="0">
                                <a:solidFill>
                                  <a:schemeClr val="tx1">
                                    <a:lumMod val="65000"/>
                                    <a:lumOff val="35000"/>
                                  </a:schemeClr>
                                </a:solidFill>
                                <a:latin typeface="Cambria Math" panose="02040503050406030204" pitchFamily="18" charset="0"/>
                              </a:rPr>
                              <m:t>μm</m:t>
                            </m:r>
                          </m:oMath>
                        </a14:m>
                        <a:endParaRPr lang="en-US" sz="2000">
                          <a:solidFill>
                            <a:schemeClr val="tx1">
                              <a:lumMod val="65000"/>
                              <a:lumOff val="35000"/>
                            </a:schemeClr>
                          </a:solidFill>
                          <a:latin typeface="Euclid" panose="02020503060505020303" pitchFamily="18" charset="0"/>
                        </a:endParaRPr>
                      </a:p>
                    </p:txBody>
                  </p:sp>
                </mc:Choice>
                <mc:Fallback>
                  <p:sp>
                    <p:nvSpPr>
                      <p:cNvPr id="424" name="TextBox 423"/>
                      <p:cNvSpPr txBox="1">
                        <a:spLocks noRot="1" noChangeAspect="1" noMove="1" noResize="1" noEditPoints="1" noAdjustHandles="1" noChangeArrowheads="1" noChangeShapeType="1" noTextEdit="1"/>
                      </p:cNvSpPr>
                      <p:nvPr/>
                    </p:nvSpPr>
                    <p:spPr>
                      <a:xfrm rot="16200000">
                        <a:off x="7397917" y="3354448"/>
                        <a:ext cx="2509614" cy="400110"/>
                      </a:xfrm>
                      <a:prstGeom prst="rect">
                        <a:avLst/>
                      </a:prstGeom>
                      <a:blipFill>
                        <a:blip r:embed="rId69"/>
                        <a:stretch>
                          <a:fillRect l="-7576" r="-27273" b="-2184"/>
                        </a:stretch>
                      </a:blipFill>
                    </p:spPr>
                    <p:txBody>
                      <a:bodyPr/>
                      <a:lstStyle/>
                      <a:p>
                        <a:r>
                          <a:rPr lang="en-US">
                            <a:noFill/>
                          </a:rPr>
                          <a:t> </a:t>
                        </a:r>
                      </a:p>
                    </p:txBody>
                  </p:sp>
                </mc:Fallback>
              </mc:AlternateContent>
              <p:sp>
                <p:nvSpPr>
                  <p:cNvPr id="425" name="TextBox 424"/>
                  <p:cNvSpPr txBox="1"/>
                  <p:nvPr/>
                </p:nvSpPr>
                <p:spPr>
                  <a:xfrm rot="16200000">
                    <a:off x="7456397" y="3326700"/>
                    <a:ext cx="1880671" cy="461665"/>
                  </a:xfrm>
                  <a:prstGeom prst="rect">
                    <a:avLst/>
                  </a:prstGeom>
                  <a:noFill/>
                </p:spPr>
                <p:txBody>
                  <a:bodyPr wrap="square" rtlCol="0">
                    <a:spAutoFit/>
                  </a:bodyPr>
                  <a:lstStyle/>
                  <a:p>
                    <a:pPr algn="ctr"/>
                    <a:r>
                      <a:rPr lang="en-US" sz="2400">
                        <a:solidFill>
                          <a:srgbClr val="17B2B6"/>
                        </a:solidFill>
                        <a:latin typeface="Euclid" panose="02020503060505020303" pitchFamily="18" charset="0"/>
                        <a:ea typeface="Segoe UI Symbol" pitchFamily="34" charset="0"/>
                      </a:rPr>
                      <a:t>Sensor plane</a:t>
                    </a:r>
                  </a:p>
                </p:txBody>
              </p:sp>
              <mc:AlternateContent xmlns:mc="http://schemas.openxmlformats.org/markup-compatibility/2006">
                <mc:Choice xmlns:a14="http://schemas.microsoft.com/office/drawing/2010/main" Requires="a14">
                  <p:sp>
                    <p:nvSpPr>
                      <p:cNvPr id="426" name="TextBox 425"/>
                      <p:cNvSpPr txBox="1"/>
                      <p:nvPr/>
                    </p:nvSpPr>
                    <p:spPr>
                      <a:xfrm>
                        <a:off x="5950402" y="2203191"/>
                        <a:ext cx="2055925" cy="494751"/>
                      </a:xfrm>
                      <a:prstGeom prst="rect">
                        <a:avLst/>
                      </a:prstGeom>
                      <a:noFill/>
                    </p:spPr>
                    <p:txBody>
                      <a:bodyPr wrap="square" rtlCol="0">
                        <a:spAutoFit/>
                      </a:bodyPr>
                      <a:lstStyle/>
                      <a:p>
                        <a:r>
                          <a:rPr lang="en-US" sz="2400">
                            <a:solidFill>
                              <a:srgbClr val="17B2B6"/>
                            </a:solidFill>
                            <a:latin typeface="Euclid" panose="02020503060505020303" pitchFamily="18" charset="0"/>
                            <a:ea typeface="Segoe UI Symbol" pitchFamily="34" charset="0"/>
                          </a:rPr>
                          <a:t>Lens (</a:t>
                        </a:r>
                        <a14:m>
                          <m:oMath xmlns:m="http://schemas.openxmlformats.org/officeDocument/2006/math">
                            <m:sSub>
                              <m:sSubPr>
                                <m:ctrlPr>
                                  <a:rPr lang="en-US" sz="2400">
                                    <a:solidFill>
                                      <a:srgbClr val="17B2B6"/>
                                    </a:solidFill>
                                    <a:latin typeface="Euclid" panose="02020503060505020303" pitchFamily="18" charset="0"/>
                                    <a:ea typeface="Segoe UI Symbol" pitchFamily="34" charset="0"/>
                                  </a:rPr>
                                </m:ctrlPr>
                              </m:sSubPr>
                              <m:e>
                                <m:r>
                                  <a:rPr lang="en-US" sz="2400">
                                    <a:solidFill>
                                      <a:srgbClr val="17B2B6"/>
                                    </a:solidFill>
                                    <a:latin typeface="Euclid" panose="02020503060505020303" pitchFamily="18" charset="0"/>
                                    <a:ea typeface="Segoe UI Symbol" pitchFamily="34" charset="0"/>
                                  </a:rPr>
                                  <m:t>𝒎</m:t>
                                </m:r>
                              </m:e>
                              <m:sub>
                                <m:r>
                                  <a:rPr lang="en-US" sz="2400">
                                    <a:solidFill>
                                      <a:srgbClr val="17B2B6"/>
                                    </a:solidFill>
                                    <a:latin typeface="Euclid" panose="02020503060505020303" pitchFamily="18" charset="0"/>
                                    <a:ea typeface="Segoe UI Symbol" pitchFamily="34" charset="0"/>
                                  </a:rPr>
                                  <m:t>𝒑</m:t>
                                </m:r>
                              </m:sub>
                            </m:sSub>
                          </m:oMath>
                        </a14:m>
                        <a:r>
                          <a:rPr lang="en-US" sz="2400">
                            <a:solidFill>
                              <a:srgbClr val="17B2B6"/>
                            </a:solidFill>
                            <a:latin typeface="Euclid" panose="02020503060505020303" pitchFamily="18" charset="0"/>
                            <a:ea typeface="Segoe UI Symbol" pitchFamily="34" charset="0"/>
                          </a:rPr>
                          <a:t>=1) </a:t>
                        </a:r>
                      </a:p>
                    </p:txBody>
                  </p:sp>
                </mc:Choice>
                <mc:Fallback>
                  <p:sp>
                    <p:nvSpPr>
                      <p:cNvPr id="426" name="TextBox 425"/>
                      <p:cNvSpPr txBox="1">
                        <a:spLocks noRot="1" noChangeAspect="1" noMove="1" noResize="1" noEditPoints="1" noAdjustHandles="1" noChangeArrowheads="1" noChangeShapeType="1" noTextEdit="1"/>
                      </p:cNvSpPr>
                      <p:nvPr/>
                    </p:nvSpPr>
                    <p:spPr>
                      <a:xfrm>
                        <a:off x="5950402" y="2203191"/>
                        <a:ext cx="2055925" cy="494751"/>
                      </a:xfrm>
                      <a:prstGeom prst="rect">
                        <a:avLst/>
                      </a:prstGeom>
                      <a:blipFill>
                        <a:blip r:embed="rId70"/>
                        <a:stretch>
                          <a:fillRect l="-4438" t="-3704" r="-4734" b="-271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7" name="Rectangle 426"/>
                      <p:cNvSpPr/>
                      <p:nvPr/>
                    </p:nvSpPr>
                    <p:spPr>
                      <a:xfrm>
                        <a:off x="5054469" y="1340877"/>
                        <a:ext cx="3972150" cy="1015663"/>
                      </a:xfrm>
                      <a:prstGeom prst="rect">
                        <a:avLst/>
                      </a:prstGeom>
                    </p:spPr>
                    <p:txBody>
                      <a:bodyPr wrap="square">
                        <a:spAutoFit/>
                      </a:bodyPr>
                      <a:lstStyle/>
                      <a:p>
                        <a:pPr algn="ctr"/>
                        <a:r>
                          <a:rPr lang="en-US" sz="2000">
                            <a:solidFill>
                              <a:schemeClr val="tx1">
                                <a:lumMod val="65000"/>
                                <a:lumOff val="35000"/>
                              </a:schemeClr>
                            </a:solidFill>
                            <a:latin typeface="Euclid" panose="02020503060505020303" pitchFamily="18" charset="0"/>
                          </a:rPr>
                          <a:t>Paraxial thick-lens model with spherical aberration;</a:t>
                        </a:r>
                      </a:p>
                      <a:p>
                        <a:pPr algn="ctr"/>
                        <a14:m>
                          <m:oMath xmlns:m="http://schemas.openxmlformats.org/officeDocument/2006/math">
                            <m:r>
                              <m:rPr>
                                <m:sty m:val="p"/>
                              </m:rPr>
                              <a:rPr lang="en-US" sz="2000" i="0">
                                <a:solidFill>
                                  <a:schemeClr val="tx1">
                                    <a:lumMod val="65000"/>
                                    <a:lumOff val="35000"/>
                                  </a:schemeClr>
                                </a:solidFill>
                                <a:latin typeface="Cambria Math" panose="02040503050406030204" pitchFamily="18" charset="0"/>
                              </a:rPr>
                              <m:t>f</m:t>
                            </m:r>
                          </m:oMath>
                        </a14:m>
                        <a:r>
                          <a:rPr lang="en-US" sz="2000">
                            <a:solidFill>
                              <a:schemeClr val="tx1">
                                <a:lumMod val="65000"/>
                                <a:lumOff val="35000"/>
                              </a:schemeClr>
                            </a:solidFill>
                            <a:latin typeface="Euclid" panose="02020503060505020303" pitchFamily="18" charset="0"/>
                          </a:rPr>
                          <a:t> = 24 </a:t>
                        </a:r>
                        <a:r>
                          <a:rPr lang="en-US" sz="2000">
                            <a:solidFill>
                              <a:schemeClr val="tx1">
                                <a:lumMod val="65000"/>
                                <a:lumOff val="35000"/>
                              </a:schemeClr>
                            </a:solidFill>
                            <a:latin typeface="Euclid" panose="02020503060505020303" pitchFamily="18" charset="0"/>
                            <a:cs typeface="Times New Roman" panose="02020603050405020304" pitchFamily="18" charset="0"/>
                          </a:rPr>
                          <a:t>mm</a:t>
                        </a:r>
                        <a:r>
                          <a:rPr lang="en-US" sz="2000">
                            <a:solidFill>
                              <a:schemeClr val="tx1">
                                <a:lumMod val="65000"/>
                                <a:lumOff val="35000"/>
                              </a:schemeClr>
                            </a:solidFill>
                            <a:latin typeface="Euclid" panose="02020503060505020303" pitchFamily="18" charset="0"/>
                          </a:rPr>
                          <a:t>, F/2.5</a:t>
                        </a:r>
                        <a:endParaRPr lang="en-US" sz="2000">
                          <a:solidFill>
                            <a:schemeClr val="tx1">
                              <a:lumMod val="65000"/>
                              <a:lumOff val="35000"/>
                            </a:schemeClr>
                          </a:solidFill>
                          <a:latin typeface="Euclid" panose="02020503060505020303" pitchFamily="18" charset="0"/>
                          <a:cs typeface="Times New Roman" panose="02020603050405020304" pitchFamily="18" charset="0"/>
                        </a:endParaRPr>
                      </a:p>
                    </p:txBody>
                  </p:sp>
                </mc:Choice>
                <mc:Fallback>
                  <p:sp>
                    <p:nvSpPr>
                      <p:cNvPr id="427" name="Rectangle 426"/>
                      <p:cNvSpPr>
                        <a:spLocks noRot="1" noChangeAspect="1" noMove="1" noResize="1" noEditPoints="1" noAdjustHandles="1" noChangeArrowheads="1" noChangeShapeType="1" noTextEdit="1"/>
                      </p:cNvSpPr>
                      <p:nvPr/>
                    </p:nvSpPr>
                    <p:spPr>
                      <a:xfrm>
                        <a:off x="5054469" y="1340877"/>
                        <a:ext cx="3972150" cy="1015663"/>
                      </a:xfrm>
                      <a:prstGeom prst="rect">
                        <a:avLst/>
                      </a:prstGeom>
                      <a:blipFill>
                        <a:blip r:embed="rId71"/>
                        <a:stretch>
                          <a:fillRect t="-2994" b="-10180"/>
                        </a:stretch>
                      </a:blipFill>
                    </p:spPr>
                    <p:txBody>
                      <a:bodyPr/>
                      <a:lstStyle/>
                      <a:p>
                        <a:r>
                          <a:rPr lang="en-US">
                            <a:noFill/>
                          </a:rPr>
                          <a:t> </a:t>
                        </a:r>
                      </a:p>
                    </p:txBody>
                  </p:sp>
                </mc:Fallback>
              </mc:AlternateContent>
            </p:grpSp>
            <p:grpSp>
              <p:nvGrpSpPr>
                <p:cNvPr id="347" name="Group 346"/>
                <p:cNvGrpSpPr/>
                <p:nvPr/>
              </p:nvGrpSpPr>
              <p:grpSpPr>
                <a:xfrm>
                  <a:off x="10410776" y="1024119"/>
                  <a:ext cx="2970816" cy="4744421"/>
                  <a:chOff x="10089650" y="965127"/>
                  <a:chExt cx="2970816" cy="4744421"/>
                </a:xfrm>
              </p:grpSpPr>
              <p:sp>
                <p:nvSpPr>
                  <p:cNvPr id="377" name="Rectangle 376"/>
                  <p:cNvSpPr/>
                  <p:nvPr/>
                </p:nvSpPr>
                <p:spPr>
                  <a:xfrm>
                    <a:off x="10804268" y="965127"/>
                    <a:ext cx="1541581"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1/13  (0°)</a:t>
                    </a:r>
                  </a:p>
                </p:txBody>
              </p:sp>
              <p:grpSp>
                <p:nvGrpSpPr>
                  <p:cNvPr id="378" name="Group 377"/>
                  <p:cNvGrpSpPr/>
                  <p:nvPr/>
                </p:nvGrpSpPr>
                <p:grpSpPr>
                  <a:xfrm>
                    <a:off x="10089650" y="1367958"/>
                    <a:ext cx="2970816" cy="4341590"/>
                    <a:chOff x="9886454" y="1367958"/>
                    <a:chExt cx="2970816" cy="4341590"/>
                  </a:xfrm>
                </p:grpSpPr>
                <p:pic>
                  <p:nvPicPr>
                    <p:cNvPr id="379" name="Picture 378"/>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9904117" y="3606429"/>
                      <a:ext cx="2537407" cy="2103119"/>
                    </a:xfrm>
                    <a:prstGeom prst="rect">
                      <a:avLst/>
                    </a:prstGeom>
                    <a:effectLst>
                      <a:outerShdw blurRad="50800" dist="38100" dir="2700000" algn="tl" rotWithShape="0">
                        <a:prstClr val="black">
                          <a:alpha val="40000"/>
                        </a:prstClr>
                      </a:outerShdw>
                    </a:effectLst>
                  </p:spPr>
                </p:pic>
                <p:pic>
                  <p:nvPicPr>
                    <p:cNvPr id="380" name="Picture 379"/>
                    <p:cNvPicPr>
                      <a:picLocks noChangeAspect="1"/>
                    </p:cNvPicPr>
                    <p:nvPr/>
                  </p:nvPicPr>
                  <p:blipFill>
                    <a:blip r:embed="rId73" cstate="print">
                      <a:extLst>
                        <a:ext uri="{28A0092B-C50C-407E-A947-70E740481C1C}">
                          <a14:useLocalDpi xmlns:a14="http://schemas.microsoft.com/office/drawing/2010/main" val="0"/>
                        </a:ext>
                      </a:extLst>
                    </a:blip>
                    <a:stretch>
                      <a:fillRect/>
                    </a:stretch>
                  </p:blipFill>
                  <p:spPr>
                    <a:xfrm>
                      <a:off x="9904117" y="1367958"/>
                      <a:ext cx="2538766" cy="2103120"/>
                    </a:xfrm>
                    <a:prstGeom prst="rect">
                      <a:avLst/>
                    </a:prstGeom>
                    <a:effectLst>
                      <a:outerShdw blurRad="50800" dist="38100" dir="2700000" algn="tl" rotWithShape="0">
                        <a:prstClr val="black">
                          <a:alpha val="40000"/>
                        </a:prstClr>
                      </a:outerShdw>
                    </a:effectLst>
                  </p:spPr>
                </p:pic>
                <p:cxnSp>
                  <p:nvCxnSpPr>
                    <p:cNvPr id="381" name="Straight Connector 380"/>
                    <p:cNvCxnSpPr/>
                    <p:nvPr/>
                  </p:nvCxnSpPr>
                  <p:spPr>
                    <a:xfrm>
                      <a:off x="9886454" y="2413961"/>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12379647" y="2274269"/>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cxnSp>
                  <p:nvCxnSpPr>
                    <p:cNvPr id="383" name="Straight Connector 382"/>
                    <p:cNvCxnSpPr/>
                    <p:nvPr/>
                  </p:nvCxnSpPr>
                  <p:spPr>
                    <a:xfrm>
                      <a:off x="9898519" y="4651741"/>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4" name="TextBox 383"/>
                    <p:cNvSpPr txBox="1"/>
                    <p:nvPr/>
                  </p:nvSpPr>
                  <p:spPr>
                    <a:xfrm>
                      <a:off x="12385666" y="4480310"/>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48" name="Group 347"/>
                <p:cNvGrpSpPr/>
                <p:nvPr/>
              </p:nvGrpSpPr>
              <p:grpSpPr>
                <a:xfrm>
                  <a:off x="13597682" y="994623"/>
                  <a:ext cx="2970816" cy="4766949"/>
                  <a:chOff x="13527647" y="994623"/>
                  <a:chExt cx="2970816" cy="4766949"/>
                </a:xfrm>
              </p:grpSpPr>
              <p:sp>
                <p:nvSpPr>
                  <p:cNvPr id="369" name="Rectangle 368"/>
                  <p:cNvSpPr/>
                  <p:nvPr/>
                </p:nvSpPr>
                <p:spPr>
                  <a:xfrm>
                    <a:off x="14170561" y="994623"/>
                    <a:ext cx="1684988"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7/13  (-8°)</a:t>
                    </a:r>
                  </a:p>
                </p:txBody>
              </p:sp>
              <p:grpSp>
                <p:nvGrpSpPr>
                  <p:cNvPr id="370" name="Group 369"/>
                  <p:cNvGrpSpPr/>
                  <p:nvPr/>
                </p:nvGrpSpPr>
                <p:grpSpPr>
                  <a:xfrm>
                    <a:off x="13527647" y="1418172"/>
                    <a:ext cx="2970816" cy="4343400"/>
                    <a:chOff x="13705447" y="1418172"/>
                    <a:chExt cx="2970816" cy="4343400"/>
                  </a:xfrm>
                </p:grpSpPr>
                <p:pic>
                  <p:nvPicPr>
                    <p:cNvPr id="371" name="Picture 370"/>
                    <p:cNvPicPr>
                      <a:picLocks noChangeAspect="1"/>
                    </p:cNvPicPr>
                    <p:nvPr/>
                  </p:nvPicPr>
                  <p:blipFill>
                    <a:blip r:embed="rId74" cstate="print">
                      <a:extLst>
                        <a:ext uri="{28A0092B-C50C-407E-A947-70E740481C1C}">
                          <a14:useLocalDpi xmlns:a14="http://schemas.microsoft.com/office/drawing/2010/main" val="0"/>
                        </a:ext>
                      </a:extLst>
                    </a:blip>
                    <a:stretch>
                      <a:fillRect/>
                    </a:stretch>
                  </p:blipFill>
                  <p:spPr>
                    <a:xfrm>
                      <a:off x="13723110" y="3658452"/>
                      <a:ext cx="2537407" cy="2103120"/>
                    </a:xfrm>
                    <a:prstGeom prst="rect">
                      <a:avLst/>
                    </a:prstGeom>
                    <a:effectLst>
                      <a:outerShdw blurRad="50800" dist="38100" dir="2700000" algn="tl" rotWithShape="0">
                        <a:prstClr val="black">
                          <a:alpha val="40000"/>
                        </a:prstClr>
                      </a:outerShdw>
                    </a:effectLst>
                  </p:spPr>
                </p:pic>
                <p:pic>
                  <p:nvPicPr>
                    <p:cNvPr id="372" name="Picture 371"/>
                    <p:cNvPicPr>
                      <a:picLocks noChangeAspect="1"/>
                    </p:cNvPicPr>
                    <p:nvPr/>
                  </p:nvPicPr>
                  <p:blipFill>
                    <a:blip r:embed="rId75" cstate="print">
                      <a:extLst>
                        <a:ext uri="{28A0092B-C50C-407E-A947-70E740481C1C}">
                          <a14:useLocalDpi xmlns:a14="http://schemas.microsoft.com/office/drawing/2010/main" val="0"/>
                        </a:ext>
                      </a:extLst>
                    </a:blip>
                    <a:stretch>
                      <a:fillRect/>
                    </a:stretch>
                  </p:blipFill>
                  <p:spPr>
                    <a:xfrm>
                      <a:off x="13723110" y="1418172"/>
                      <a:ext cx="2538766" cy="2103120"/>
                    </a:xfrm>
                    <a:prstGeom prst="rect">
                      <a:avLst/>
                    </a:prstGeom>
                    <a:effectLst>
                      <a:outerShdw blurRad="50800" dist="38100" dir="2700000" algn="tl" rotWithShape="0">
                        <a:prstClr val="black">
                          <a:alpha val="40000"/>
                        </a:prstClr>
                      </a:outerShdw>
                    </a:effectLst>
                  </p:spPr>
                </p:pic>
                <p:cxnSp>
                  <p:nvCxnSpPr>
                    <p:cNvPr id="373" name="Straight Connector 372"/>
                    <p:cNvCxnSpPr/>
                    <p:nvPr/>
                  </p:nvCxnSpPr>
                  <p:spPr>
                    <a:xfrm>
                      <a:off x="13705447" y="2464175"/>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4" name="TextBox 373"/>
                    <p:cNvSpPr txBox="1"/>
                    <p:nvPr/>
                  </p:nvSpPr>
                  <p:spPr>
                    <a:xfrm>
                      <a:off x="16198640" y="2324483"/>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cxnSp>
                  <p:nvCxnSpPr>
                    <p:cNvPr id="375" name="Straight Connector 374"/>
                    <p:cNvCxnSpPr/>
                    <p:nvPr/>
                  </p:nvCxnSpPr>
                  <p:spPr>
                    <a:xfrm>
                      <a:off x="13717512" y="4701955"/>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16204659" y="4545038"/>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49" name="Group 348"/>
                <p:cNvGrpSpPr/>
                <p:nvPr/>
              </p:nvGrpSpPr>
              <p:grpSpPr>
                <a:xfrm>
                  <a:off x="16784587" y="1009371"/>
                  <a:ext cx="2970816" cy="4750244"/>
                  <a:chOff x="16809987" y="965127"/>
                  <a:chExt cx="2970816" cy="4750244"/>
                </a:xfrm>
              </p:grpSpPr>
              <p:sp>
                <p:nvSpPr>
                  <p:cNvPr id="361" name="Rectangle 360"/>
                  <p:cNvSpPr/>
                  <p:nvPr/>
                </p:nvSpPr>
                <p:spPr>
                  <a:xfrm>
                    <a:off x="17430370" y="965127"/>
                    <a:ext cx="1730050" cy="461665"/>
                  </a:xfrm>
                  <a:prstGeom prst="rect">
                    <a:avLst/>
                  </a:prstGeom>
                </p:spPr>
                <p:txBody>
                  <a:bodyPr wrap="square">
                    <a:spAutoFit/>
                  </a:bodyPr>
                  <a:lstStyle/>
                  <a:p>
                    <a:r>
                      <a:rPr lang="en-US" sz="2400">
                        <a:solidFill>
                          <a:srgbClr val="17B2B6"/>
                        </a:solidFill>
                        <a:latin typeface="Euclid" panose="02020503060505020303" pitchFamily="18" charset="0"/>
                        <a:cs typeface="Times New Roman" panose="02020603050405020304" pitchFamily="18" charset="0"/>
                      </a:rPr>
                      <a:t>13/13  (8°)</a:t>
                    </a:r>
                  </a:p>
                </p:txBody>
              </p:sp>
              <p:grpSp>
                <p:nvGrpSpPr>
                  <p:cNvPr id="362" name="Group 361"/>
                  <p:cNvGrpSpPr/>
                  <p:nvPr/>
                </p:nvGrpSpPr>
                <p:grpSpPr>
                  <a:xfrm>
                    <a:off x="16809987" y="1374667"/>
                    <a:ext cx="2970816" cy="4340704"/>
                    <a:chOff x="16809987" y="1374667"/>
                    <a:chExt cx="2970816" cy="4340704"/>
                  </a:xfrm>
                </p:grpSpPr>
                <p:pic>
                  <p:nvPicPr>
                    <p:cNvPr id="363" name="Picture 362"/>
                    <p:cNvPicPr>
                      <a:picLocks noChangeAspect="1"/>
                    </p:cNvPicPr>
                    <p:nvPr/>
                  </p:nvPicPr>
                  <p:blipFill>
                    <a:blip r:embed="rId76" cstate="print">
                      <a:extLst>
                        <a:ext uri="{28A0092B-C50C-407E-A947-70E740481C1C}">
                          <a14:useLocalDpi xmlns:a14="http://schemas.microsoft.com/office/drawing/2010/main" val="0"/>
                        </a:ext>
                      </a:extLst>
                    </a:blip>
                    <a:stretch>
                      <a:fillRect/>
                    </a:stretch>
                  </p:blipFill>
                  <p:spPr>
                    <a:xfrm>
                      <a:off x="16827650" y="1374667"/>
                      <a:ext cx="2538766" cy="2103120"/>
                    </a:xfrm>
                    <a:prstGeom prst="rect">
                      <a:avLst/>
                    </a:prstGeom>
                    <a:effectLst>
                      <a:outerShdw blurRad="50800" dist="38100" dir="2700000" algn="tl" rotWithShape="0">
                        <a:prstClr val="black">
                          <a:alpha val="40000"/>
                        </a:prstClr>
                      </a:outerShdw>
                    </a:effectLst>
                  </p:spPr>
                </p:pic>
                <p:cxnSp>
                  <p:nvCxnSpPr>
                    <p:cNvPr id="364" name="Straight Connector 363"/>
                    <p:cNvCxnSpPr/>
                    <p:nvPr/>
                  </p:nvCxnSpPr>
                  <p:spPr>
                    <a:xfrm>
                      <a:off x="16809987" y="2420670"/>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5" name="TextBox 364"/>
                    <p:cNvSpPr txBox="1"/>
                    <p:nvPr/>
                  </p:nvSpPr>
                  <p:spPr>
                    <a:xfrm>
                      <a:off x="19303180" y="2280978"/>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pic>
                  <p:nvPicPr>
                    <p:cNvPr id="366" name="Picture 365"/>
                    <p:cNvPicPr>
                      <a:picLocks noChangeAspect="1"/>
                    </p:cNvPicPr>
                    <p:nvPr/>
                  </p:nvPicPr>
                  <p:blipFill>
                    <a:blip r:embed="rId77" cstate="print">
                      <a:extLst>
                        <a:ext uri="{28A0092B-C50C-407E-A947-70E740481C1C}">
                          <a14:useLocalDpi xmlns:a14="http://schemas.microsoft.com/office/drawing/2010/main" val="0"/>
                        </a:ext>
                      </a:extLst>
                    </a:blip>
                    <a:stretch>
                      <a:fillRect/>
                    </a:stretch>
                  </p:blipFill>
                  <p:spPr>
                    <a:xfrm>
                      <a:off x="16829286" y="3613161"/>
                      <a:ext cx="2536309" cy="2102210"/>
                    </a:xfrm>
                    <a:prstGeom prst="rect">
                      <a:avLst/>
                    </a:prstGeom>
                    <a:effectLst>
                      <a:outerShdw blurRad="50800" dist="38100" dir="2700000" algn="tl" rotWithShape="0">
                        <a:prstClr val="black">
                          <a:alpha val="40000"/>
                        </a:prstClr>
                      </a:outerShdw>
                    </a:effectLst>
                  </p:spPr>
                </p:pic>
                <p:cxnSp>
                  <p:nvCxnSpPr>
                    <p:cNvPr id="367" name="Straight Connector 366"/>
                    <p:cNvCxnSpPr/>
                    <p:nvPr/>
                  </p:nvCxnSpPr>
                  <p:spPr>
                    <a:xfrm>
                      <a:off x="16822052" y="4658450"/>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8" name="TextBox 367"/>
                    <p:cNvSpPr txBox="1"/>
                    <p:nvPr/>
                  </p:nvSpPr>
                  <p:spPr>
                    <a:xfrm>
                      <a:off x="19309199" y="4516047"/>
                      <a:ext cx="471604" cy="338554"/>
                    </a:xfrm>
                    <a:prstGeom prst="rect">
                      <a:avLst/>
                    </a:prstGeom>
                    <a:noFill/>
                  </p:spPr>
                  <p:txBody>
                    <a:bodyPr wrap="none" rtlCol="0">
                      <a:spAutoFit/>
                    </a:bodyPr>
                    <a:lstStyle/>
                    <a:p>
                      <a:r>
                        <a:rPr lang="en-US" sz="1600">
                          <a:solidFill>
                            <a:schemeClr val="tx1">
                              <a:lumMod val="65000"/>
                              <a:lumOff val="35000"/>
                            </a:schemeClr>
                          </a:solidFill>
                        </a:rPr>
                        <a:t>1/2</a:t>
                      </a:r>
                    </a:p>
                  </p:txBody>
                </p:sp>
              </p:grpSp>
            </p:grpSp>
            <p:grpSp>
              <p:nvGrpSpPr>
                <p:cNvPr id="350" name="Group 349"/>
                <p:cNvGrpSpPr/>
                <p:nvPr/>
              </p:nvGrpSpPr>
              <p:grpSpPr>
                <a:xfrm>
                  <a:off x="9718181" y="1408807"/>
                  <a:ext cx="481447" cy="2096411"/>
                  <a:chOff x="9430415" y="1364563"/>
                  <a:chExt cx="481447" cy="2096411"/>
                </a:xfrm>
              </p:grpSpPr>
              <p:sp>
                <p:nvSpPr>
                  <p:cNvPr id="359" name="Rectangle 358"/>
                  <p:cNvSpPr/>
                  <p:nvPr/>
                </p:nvSpPr>
                <p:spPr>
                  <a:xfrm>
                    <a:off x="9450598" y="1364563"/>
                    <a:ext cx="461264" cy="2096411"/>
                  </a:xfrm>
                  <a:prstGeom prst="rect">
                    <a:avLst/>
                  </a:prstGeom>
                  <a:solidFill>
                    <a:srgbClr val="F2645E">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p:cNvSpPr/>
                  <p:nvPr/>
                </p:nvSpPr>
                <p:spPr>
                  <a:xfrm rot="16200000">
                    <a:off x="8685525" y="2163061"/>
                    <a:ext cx="1951445" cy="461665"/>
                  </a:xfrm>
                  <a:prstGeom prst="rect">
                    <a:avLst/>
                  </a:prstGeom>
                </p:spPr>
                <p:txBody>
                  <a:bodyPr wrap="square">
                    <a:spAutoFit/>
                  </a:bodyPr>
                  <a:lstStyle/>
                  <a:p>
                    <a:r>
                      <a:rPr lang="en-US" sz="2400">
                        <a:solidFill>
                          <a:schemeClr val="tx1">
                            <a:lumMod val="75000"/>
                            <a:lumOff val="25000"/>
                          </a:schemeClr>
                        </a:solidFill>
                        <a:latin typeface="Euclid" panose="02020503060505020303" pitchFamily="18" charset="0"/>
                        <a:cs typeface="Times New Roman" panose="02020603050405020304" pitchFamily="18" charset="0"/>
                      </a:rPr>
                      <a:t>Sensor image </a:t>
                    </a:r>
                    <a:endParaRPr lang="en-US" sz="2400">
                      <a:solidFill>
                        <a:schemeClr val="tx1">
                          <a:lumMod val="75000"/>
                          <a:lumOff val="25000"/>
                        </a:schemeClr>
                      </a:solidFill>
                    </a:endParaRPr>
                  </a:p>
                </p:txBody>
              </p:sp>
            </p:grpSp>
            <p:grpSp>
              <p:nvGrpSpPr>
                <p:cNvPr id="351" name="Group 350"/>
                <p:cNvGrpSpPr/>
                <p:nvPr/>
              </p:nvGrpSpPr>
              <p:grpSpPr>
                <a:xfrm>
                  <a:off x="9738553" y="3633338"/>
                  <a:ext cx="461665" cy="2131374"/>
                  <a:chOff x="6983460" y="6448547"/>
                  <a:chExt cx="461665" cy="2131374"/>
                </a:xfrm>
              </p:grpSpPr>
              <p:sp>
                <p:nvSpPr>
                  <p:cNvPr id="357" name="Rectangle 356"/>
                  <p:cNvSpPr/>
                  <p:nvPr/>
                </p:nvSpPr>
                <p:spPr>
                  <a:xfrm>
                    <a:off x="6985693" y="6476801"/>
                    <a:ext cx="457200" cy="2103120"/>
                  </a:xfrm>
                  <a:prstGeom prst="rect">
                    <a:avLst/>
                  </a:prstGeom>
                  <a:solidFill>
                    <a:srgbClr val="0BF0D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p:cNvSpPr/>
                  <p:nvPr/>
                </p:nvSpPr>
                <p:spPr>
                  <a:xfrm rot="16200000">
                    <a:off x="6148606" y="7283401"/>
                    <a:ext cx="2131374" cy="461665"/>
                  </a:xfrm>
                  <a:prstGeom prst="rect">
                    <a:avLst/>
                  </a:prstGeom>
                </p:spPr>
                <p:txBody>
                  <a:bodyPr wrap="square">
                    <a:spAutoFit/>
                  </a:bodyPr>
                  <a:lstStyle/>
                  <a:p>
                    <a:r>
                      <a:rPr lang="en-US" sz="2400">
                        <a:solidFill>
                          <a:schemeClr val="tx1">
                            <a:lumMod val="75000"/>
                            <a:lumOff val="25000"/>
                          </a:schemeClr>
                        </a:solidFill>
                        <a:latin typeface="Euclid" panose="02020503060505020303" pitchFamily="18" charset="0"/>
                        <a:cs typeface="Times New Roman" panose="02020603050405020304" pitchFamily="18" charset="0"/>
                      </a:rPr>
                      <a:t>Focus measure</a:t>
                    </a:r>
                  </a:p>
                </p:txBody>
              </p:sp>
            </p:grpSp>
            <mc:AlternateContent xmlns:mc="http://schemas.openxmlformats.org/markup-compatibility/2006">
              <mc:Choice xmlns:a14="http://schemas.microsoft.com/office/drawing/2010/main" Requires="a14">
                <p:sp>
                  <p:nvSpPr>
                    <p:cNvPr id="352" name="Text Box 197"/>
                    <p:cNvSpPr txBox="1">
                      <a:spLocks noChangeArrowheads="1"/>
                    </p:cNvSpPr>
                    <p:nvPr/>
                  </p:nvSpPr>
                  <p:spPr bwMode="auto">
                    <a:xfrm>
                      <a:off x="249429" y="5999914"/>
                      <a:ext cx="19499955" cy="492864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The top left figure shows the setup of a simulation in Zemax in which a 24 </a:t>
                      </a:r>
                      <a:r>
                        <a:rPr lang="en-US" sz="3200" i="1">
                          <a:solidFill>
                            <a:schemeClr val="tx1">
                              <a:lumMod val="75000"/>
                              <a:lumOff val="25000"/>
                            </a:schemeClr>
                          </a:solidFill>
                          <a:latin typeface="Euclid" panose="02020503060505020303" pitchFamily="18" charset="0"/>
                          <a:ea typeface="Segoe UI Symbol" pitchFamily="34" charset="0"/>
                        </a:rPr>
                        <a:t>mm</a:t>
                      </a:r>
                      <a:r>
                        <a:rPr lang="en-US" sz="3200">
                          <a:solidFill>
                            <a:schemeClr val="tx1">
                              <a:lumMod val="75000"/>
                              <a:lumOff val="25000"/>
                            </a:schemeClr>
                          </a:solidFill>
                          <a:latin typeface="Euclid" panose="02020503060505020303" pitchFamily="18" charset="0"/>
                          <a:ea typeface="Segoe UI Symbol" pitchFamily="34" charset="0"/>
                        </a:rPr>
                        <a:t>, F/2.5 symmetric lens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𝑚</m:t>
                              </m:r>
                            </m:e>
                            <m:sub>
                              <m:r>
                                <a:rPr lang="en-US" sz="3200" b="0" i="1" smtClean="0">
                                  <a:solidFill>
                                    <a:schemeClr val="tx1">
                                      <a:lumMod val="75000"/>
                                      <a:lumOff val="25000"/>
                                    </a:schemeClr>
                                  </a:solidFill>
                                  <a:latin typeface="Cambria Math" panose="02040503050406030204" pitchFamily="18" charset="0"/>
                                  <a:ea typeface="Segoe UI Symbol" pitchFamily="34" charset="0"/>
                                </a:rPr>
                                <m:t>𝑝</m:t>
                              </m:r>
                            </m:sub>
                          </m:sSub>
                        </m:oMath>
                      </a14:m>
                      <a:r>
                        <a:rPr lang="en-US" sz="3200" b="0" i="0">
                          <a:solidFill>
                            <a:schemeClr val="tx1">
                              <a:lumMod val="75000"/>
                              <a:lumOff val="25000"/>
                            </a:schemeClr>
                          </a:solidFill>
                          <a:latin typeface="Euclid" panose="02020503060505020303" pitchFamily="18" charset="0"/>
                          <a:ea typeface="Segoe UI Symbol" pitchFamily="34" charset="0"/>
                        </a:rPr>
                        <a:t>=1) was used to image three playing cards for 13 lens rotations of the lens about the entrance pupil. We have shown 3 (out of 13) images of the scene as it appears on the sensor above. Notice the transverse shift in the image field between the images as predicted by Eq.   . The in-focus regions of the scene, detected using a Laplacian of Gaussian filter, are also shown above. Notice </a:t>
                      </a:r>
                      <a:r>
                        <a:rPr lang="en-US" sz="3200">
                          <a:solidFill>
                            <a:schemeClr val="tx1">
                              <a:lumMod val="75000"/>
                              <a:lumOff val="25000"/>
                            </a:schemeClr>
                          </a:solidFill>
                          <a:latin typeface="Euclid" panose="02020503060505020303" pitchFamily="18" charset="0"/>
                          <a:ea typeface="Segoe UI Symbol" pitchFamily="34" charset="0"/>
                        </a:rPr>
                        <a:t>when the lens is tilted, portions of all three cards in focus.  </a:t>
                      </a:r>
                    </a:p>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Following precise registration of the images in the stack using the inter-image homography H, we selectively blend the portions of the scene that are in focus to create a composite image in which all three cards appear sharp.</a:t>
                      </a:r>
                    </a:p>
                  </p:txBody>
                </p:sp>
              </mc:Choice>
              <mc:Fallback>
                <p:sp>
                  <p:nvSpPr>
                    <p:cNvPr id="352" name="Text Box 197"/>
                    <p:cNvSpPr txBox="1">
                      <a:spLocks noRot="1" noChangeAspect="1" noMove="1" noResize="1" noEditPoints="1" noAdjustHandles="1" noChangeArrowheads="1" noChangeShapeType="1" noTextEdit="1"/>
                    </p:cNvSpPr>
                    <p:nvPr/>
                  </p:nvSpPr>
                  <p:spPr bwMode="auto">
                    <a:xfrm>
                      <a:off x="249429" y="5999914"/>
                      <a:ext cx="19499955" cy="4928641"/>
                    </a:xfrm>
                    <a:prstGeom prst="rect">
                      <a:avLst/>
                    </a:prstGeom>
                    <a:blipFill>
                      <a:blip r:embed="rId78"/>
                      <a:stretch>
                        <a:fillRect l="-94" r="-656" b="-2596"/>
                      </a:stretch>
                    </a:blipFill>
                    <a:ln w="19050">
                      <a:noFill/>
                      <a:prstDash val="dash"/>
                      <a:miter lim="800000"/>
                      <a:headEnd/>
                      <a:tailEnd/>
                    </a:ln>
                    <a:effectLst/>
                    <a:extLst/>
                  </p:spPr>
                  <p:txBody>
                    <a:bodyPr/>
                    <a:lstStyle/>
                    <a:p>
                      <a:r>
                        <a:rPr lang="en-US">
                          <a:noFill/>
                        </a:rPr>
                        <a:t> </a:t>
                      </a:r>
                    </a:p>
                  </p:txBody>
                </p:sp>
              </mc:Fallback>
            </mc:AlternateContent>
            <p:sp>
              <p:nvSpPr>
                <p:cNvPr id="353" name="TextBox 352"/>
                <p:cNvSpPr txBox="1"/>
                <p:nvPr/>
              </p:nvSpPr>
              <p:spPr>
                <a:xfrm>
                  <a:off x="524766" y="1349947"/>
                  <a:ext cx="3253137" cy="523220"/>
                </a:xfrm>
                <a:prstGeom prst="rect">
                  <a:avLst/>
                </a:prstGeom>
                <a:solidFill>
                  <a:schemeClr val="bg1"/>
                </a:solidFill>
              </p:spPr>
              <p:txBody>
                <a:bodyPr wrap="square" rtlCol="0">
                  <a:spAutoFit/>
                </a:bodyPr>
                <a:lstStyle/>
                <a:p>
                  <a:r>
                    <a:rPr lang="en-US" sz="2800" cap="small">
                      <a:solidFill>
                        <a:schemeClr val="bg1">
                          <a:lumMod val="65000"/>
                        </a:schemeClr>
                      </a:solidFill>
                      <a:latin typeface="Segoe WP" panose="020B0502040204020203" pitchFamily="34" charset="0"/>
                      <a:cs typeface="Segoe WP" panose="020B0502040204020203" pitchFamily="34" charset="0"/>
                    </a:rPr>
                    <a:t>Schematic of setup</a:t>
                  </a:r>
                  <a:endParaRPr lang="en-US" sz="3200" cap="small">
                    <a:solidFill>
                      <a:schemeClr val="bg1">
                        <a:lumMod val="65000"/>
                      </a:schemeClr>
                    </a:solidFill>
                    <a:latin typeface="Segoe WP" panose="020B0502040204020203" pitchFamily="34" charset="0"/>
                    <a:cs typeface="Segoe WP" panose="020B0502040204020203" pitchFamily="34" charset="0"/>
                  </a:endParaRPr>
                </a:p>
              </p:txBody>
            </p:sp>
            <p:grpSp>
              <p:nvGrpSpPr>
                <p:cNvPr id="354" name="Group 353"/>
                <p:cNvGrpSpPr/>
                <p:nvPr/>
              </p:nvGrpSpPr>
              <p:grpSpPr>
                <a:xfrm>
                  <a:off x="12527594" y="7700850"/>
                  <a:ext cx="463915" cy="584775"/>
                  <a:chOff x="13506372" y="8671871"/>
                  <a:chExt cx="463915" cy="584775"/>
                </a:xfrm>
              </p:grpSpPr>
              <p:sp>
                <p:nvSpPr>
                  <p:cNvPr id="355" name="Oval 354"/>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TextBox 355"/>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4</a:t>
                    </a:r>
                  </a:p>
                </p:txBody>
              </p:sp>
            </p:grpSp>
          </p:grpSp>
          <p:grpSp>
            <p:nvGrpSpPr>
              <p:cNvPr id="442" name="Group 441"/>
              <p:cNvGrpSpPr/>
              <p:nvPr/>
            </p:nvGrpSpPr>
            <p:grpSpPr>
              <a:xfrm>
                <a:off x="24301102" y="16630763"/>
                <a:ext cx="18135767" cy="6535462"/>
                <a:chOff x="1493115" y="127202"/>
                <a:chExt cx="18135767" cy="6535462"/>
              </a:xfrm>
            </p:grpSpPr>
            <p:grpSp>
              <p:nvGrpSpPr>
                <p:cNvPr id="443" name="Group 442"/>
                <p:cNvGrpSpPr/>
                <p:nvPr/>
              </p:nvGrpSpPr>
              <p:grpSpPr>
                <a:xfrm>
                  <a:off x="6564351" y="127202"/>
                  <a:ext cx="13064531" cy="6535462"/>
                  <a:chOff x="1182146" y="1587278"/>
                  <a:chExt cx="13064531" cy="6535462"/>
                </a:xfrm>
              </p:grpSpPr>
              <p:sp>
                <p:nvSpPr>
                  <p:cNvPr id="447" name="Rectangle 446"/>
                  <p:cNvSpPr/>
                  <p:nvPr/>
                </p:nvSpPr>
                <p:spPr>
                  <a:xfrm>
                    <a:off x="3048888" y="1587278"/>
                    <a:ext cx="2490366" cy="523220"/>
                  </a:xfrm>
                  <a:prstGeom prst="rect">
                    <a:avLst/>
                  </a:prstGeom>
                </p:spPr>
                <p:txBody>
                  <a:bodyPr wrap="square">
                    <a:spAutoFit/>
                  </a:bodyPr>
                  <a:lstStyle/>
                  <a:p>
                    <a:r>
                      <a:rPr lang="en-US" sz="2800" b="1">
                        <a:solidFill>
                          <a:srgbClr val="FF335A"/>
                        </a:solidFill>
                        <a:latin typeface="Euclid" panose="02020503060505020303" pitchFamily="18" charset="0"/>
                        <a:ea typeface="Segoe UI Symbol" pitchFamily="34" charset="0"/>
                      </a:rPr>
                      <a:t>Registration</a:t>
                    </a:r>
                    <a:r>
                      <a:rPr lang="en-US" sz="2800" b="1">
                        <a:solidFill>
                          <a:srgbClr val="3A9AFF"/>
                        </a:solidFill>
                        <a:latin typeface="Segoe UI Symbol" panose="020B0502040204020203" pitchFamily="34" charset="0"/>
                        <a:ea typeface="Segoe UI Symbol" panose="020B0502040204020203" pitchFamily="34" charset="0"/>
                        <a:cs typeface="Times New Roman" panose="02020603050405020304" pitchFamily="18" charset="0"/>
                      </a:rPr>
                      <a:t>         </a:t>
                    </a:r>
                  </a:p>
                </p:txBody>
              </p:sp>
              <p:grpSp>
                <p:nvGrpSpPr>
                  <p:cNvPr id="448" name="Group 447"/>
                  <p:cNvGrpSpPr/>
                  <p:nvPr/>
                </p:nvGrpSpPr>
                <p:grpSpPr>
                  <a:xfrm>
                    <a:off x="1182146" y="2162969"/>
                    <a:ext cx="6423416" cy="5772070"/>
                    <a:chOff x="1182146" y="2162969"/>
                    <a:chExt cx="6423416" cy="5772070"/>
                  </a:xfrm>
                </p:grpSpPr>
                <p:pic>
                  <p:nvPicPr>
                    <p:cNvPr id="459" name="Picture 458"/>
                    <p:cNvPicPr>
                      <a:picLocks noChangeAspect="1"/>
                    </p:cNvPicPr>
                    <p:nvPr/>
                  </p:nvPicPr>
                  <p:blipFill>
                    <a:blip r:embed="rId79" cstate="print">
                      <a:extLst>
                        <a:ext uri="{28A0092B-C50C-407E-A947-70E740481C1C}">
                          <a14:useLocalDpi xmlns:a14="http://schemas.microsoft.com/office/drawing/2010/main" val="0"/>
                        </a:ext>
                      </a:extLst>
                    </a:blip>
                    <a:stretch>
                      <a:fillRect/>
                    </a:stretch>
                  </p:blipFill>
                  <p:spPr>
                    <a:xfrm>
                      <a:off x="1182146" y="2162969"/>
                      <a:ext cx="1867964" cy="1547426"/>
                    </a:xfrm>
                    <a:prstGeom prst="rect">
                      <a:avLst/>
                    </a:prstGeom>
                    <a:effectLst>
                      <a:outerShdw blurRad="50800" dist="38100" dir="2700000" algn="tl" rotWithShape="0">
                        <a:prstClr val="black">
                          <a:alpha val="40000"/>
                        </a:prstClr>
                      </a:outerShdw>
                    </a:effectLst>
                  </p:spPr>
                </p:pic>
                <p:pic>
                  <p:nvPicPr>
                    <p:cNvPr id="460" name="Picture 459"/>
                    <p:cNvPicPr>
                      <a:picLocks noChangeAspect="1"/>
                    </p:cNvPicPr>
                    <p:nvPr/>
                  </p:nvPicPr>
                  <p:blipFill>
                    <a:blip r:embed="rId80" cstate="print">
                      <a:extLst>
                        <a:ext uri="{28A0092B-C50C-407E-A947-70E740481C1C}">
                          <a14:useLocalDpi xmlns:a14="http://schemas.microsoft.com/office/drawing/2010/main" val="0"/>
                        </a:ext>
                      </a:extLst>
                    </a:blip>
                    <a:stretch>
                      <a:fillRect/>
                    </a:stretch>
                  </p:blipFill>
                  <p:spPr>
                    <a:xfrm>
                      <a:off x="1182146" y="6385727"/>
                      <a:ext cx="1867964" cy="1547426"/>
                    </a:xfrm>
                    <a:prstGeom prst="rect">
                      <a:avLst/>
                    </a:prstGeom>
                    <a:effectLst>
                      <a:outerShdw blurRad="50800" dist="38100" dir="2700000" algn="tl" rotWithShape="0">
                        <a:prstClr val="black">
                          <a:alpha val="40000"/>
                        </a:prstClr>
                      </a:outerShdw>
                    </a:effectLst>
                  </p:spPr>
                </p:pic>
                <p:pic>
                  <p:nvPicPr>
                    <p:cNvPr id="461" name="Picture 460"/>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1182146" y="4274349"/>
                      <a:ext cx="1867964" cy="1547426"/>
                    </a:xfrm>
                    <a:prstGeom prst="rect">
                      <a:avLst/>
                    </a:prstGeom>
                    <a:ln w="12700">
                      <a:solidFill>
                        <a:srgbClr val="F5504E"/>
                      </a:solidFill>
                    </a:ln>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sp>
                      <p:nvSpPr>
                        <p:cNvPr id="462" name="TextBox 461"/>
                        <p:cNvSpPr txBox="1"/>
                        <p:nvPr/>
                      </p:nvSpPr>
                      <p:spPr>
                        <a:xfrm>
                          <a:off x="1915737" y="3663027"/>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p:sp>
                      <p:nvSpPr>
                        <p:cNvPr id="462" name="TextBox 461"/>
                        <p:cNvSpPr txBox="1">
                          <a:spLocks noRot="1" noChangeAspect="1" noMove="1" noResize="1" noEditPoints="1" noAdjustHandles="1" noChangeArrowheads="1" noChangeShapeType="1" noTextEdit="1"/>
                        </p:cNvSpPr>
                        <p:nvPr/>
                      </p:nvSpPr>
                      <p:spPr>
                        <a:xfrm>
                          <a:off x="1915737" y="3663027"/>
                          <a:ext cx="400782" cy="600281"/>
                        </a:xfrm>
                        <a:prstGeom prst="rect">
                          <a:avLst/>
                        </a:prstGeom>
                        <a:blipFill>
                          <a:blip r:embed="rId8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3" name="TextBox 462"/>
                        <p:cNvSpPr txBox="1"/>
                        <p:nvPr/>
                      </p:nvSpPr>
                      <p:spPr>
                        <a:xfrm>
                          <a:off x="1915737" y="5774408"/>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p:sp>
                      <p:nvSpPr>
                        <p:cNvPr id="463" name="TextBox 462"/>
                        <p:cNvSpPr txBox="1">
                          <a:spLocks noRot="1" noChangeAspect="1" noMove="1" noResize="1" noEditPoints="1" noAdjustHandles="1" noChangeArrowheads="1" noChangeShapeType="1" noTextEdit="1"/>
                        </p:cNvSpPr>
                        <p:nvPr/>
                      </p:nvSpPr>
                      <p:spPr>
                        <a:xfrm>
                          <a:off x="1915737" y="5774408"/>
                          <a:ext cx="400782" cy="600281"/>
                        </a:xfrm>
                        <a:prstGeom prst="rect">
                          <a:avLst/>
                        </a:prstGeom>
                        <a:blipFill>
                          <a:blip r:embed="rId83"/>
                          <a:stretch>
                            <a:fillRect/>
                          </a:stretch>
                        </a:blipFill>
                      </p:spPr>
                      <p:txBody>
                        <a:bodyPr/>
                        <a:lstStyle/>
                        <a:p>
                          <a:r>
                            <a:rPr lang="en-US">
                              <a:noFill/>
                            </a:rPr>
                            <a:t> </a:t>
                          </a:r>
                        </a:p>
                      </p:txBody>
                    </p:sp>
                  </mc:Fallback>
                </mc:AlternateContent>
                <p:pic>
                  <p:nvPicPr>
                    <p:cNvPr id="464" name="Picture 463"/>
                    <p:cNvPicPr>
                      <a:picLocks noChangeAspect="1"/>
                    </p:cNvPicPr>
                    <p:nvPr/>
                  </p:nvPicPr>
                  <p:blipFill>
                    <a:blip r:embed="rId84" cstate="print">
                      <a:extLst>
                        <a:ext uri="{28A0092B-C50C-407E-A947-70E740481C1C}">
                          <a14:useLocalDpi xmlns:a14="http://schemas.microsoft.com/office/drawing/2010/main" val="0"/>
                        </a:ext>
                      </a:extLst>
                    </a:blip>
                    <a:stretch>
                      <a:fillRect/>
                    </a:stretch>
                  </p:blipFill>
                  <p:spPr>
                    <a:xfrm>
                      <a:off x="5735322" y="6385728"/>
                      <a:ext cx="1870240" cy="1549311"/>
                    </a:xfrm>
                    <a:prstGeom prst="rect">
                      <a:avLst/>
                    </a:prstGeom>
                    <a:effectLst>
                      <a:outerShdw blurRad="50800" dist="38100" dir="2700000" algn="tl" rotWithShape="0">
                        <a:prstClr val="black">
                          <a:alpha val="40000"/>
                        </a:prstClr>
                      </a:outerShdw>
                    </a:effectLst>
                  </p:spPr>
                </p:pic>
                <p:pic>
                  <p:nvPicPr>
                    <p:cNvPr id="465" name="Picture 464"/>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5736460" y="4274350"/>
                      <a:ext cx="1867964" cy="1547426"/>
                    </a:xfrm>
                    <a:prstGeom prst="rect">
                      <a:avLst/>
                    </a:prstGeom>
                    <a:ln w="12700">
                      <a:noFill/>
                    </a:ln>
                    <a:effectLst>
                      <a:outerShdw blurRad="50800" dist="38100" dir="2700000" algn="tl" rotWithShape="0">
                        <a:prstClr val="black">
                          <a:alpha val="40000"/>
                        </a:prstClr>
                      </a:outerShdw>
                    </a:effectLst>
                  </p:spPr>
                </p:pic>
                <p:pic>
                  <p:nvPicPr>
                    <p:cNvPr id="466" name="Picture 465"/>
                    <p:cNvPicPr>
                      <a:picLocks noChangeAspect="1"/>
                    </p:cNvPicPr>
                    <p:nvPr/>
                  </p:nvPicPr>
                  <p:blipFill>
                    <a:blip r:embed="rId85" cstate="print">
                      <a:extLst>
                        <a:ext uri="{28A0092B-C50C-407E-A947-70E740481C1C}">
                          <a14:useLocalDpi xmlns:a14="http://schemas.microsoft.com/office/drawing/2010/main" val="0"/>
                        </a:ext>
                      </a:extLst>
                    </a:blip>
                    <a:stretch>
                      <a:fillRect/>
                    </a:stretch>
                  </p:blipFill>
                  <p:spPr>
                    <a:xfrm>
                      <a:off x="5735322" y="2162969"/>
                      <a:ext cx="1870240" cy="1549311"/>
                    </a:xfrm>
                    <a:prstGeom prst="rect">
                      <a:avLst/>
                    </a:prstGeom>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sp>
                      <p:nvSpPr>
                        <p:cNvPr id="467" name="TextBox 466"/>
                        <p:cNvSpPr txBox="1"/>
                        <p:nvPr/>
                      </p:nvSpPr>
                      <p:spPr>
                        <a:xfrm>
                          <a:off x="6470051" y="3658186"/>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p:sp>
                      <p:nvSpPr>
                        <p:cNvPr id="467" name="TextBox 466"/>
                        <p:cNvSpPr txBox="1">
                          <a:spLocks noRot="1" noChangeAspect="1" noMove="1" noResize="1" noEditPoints="1" noAdjustHandles="1" noChangeArrowheads="1" noChangeShapeType="1" noTextEdit="1"/>
                        </p:cNvSpPr>
                        <p:nvPr/>
                      </p:nvSpPr>
                      <p:spPr>
                        <a:xfrm>
                          <a:off x="6470051" y="3658186"/>
                          <a:ext cx="400783" cy="600281"/>
                        </a:xfrm>
                        <a:prstGeom prst="rect">
                          <a:avLst/>
                        </a:prstGeom>
                        <a:blipFill>
                          <a:blip r:embed="rId8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8" name="TextBox 467"/>
                        <p:cNvSpPr txBox="1"/>
                        <p:nvPr/>
                      </p:nvSpPr>
                      <p:spPr>
                        <a:xfrm>
                          <a:off x="6470051" y="5769567"/>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a:solidFill>
                              <a:schemeClr val="tx1">
                                <a:lumMod val="65000"/>
                                <a:lumOff val="35000"/>
                              </a:schemeClr>
                            </a:solidFill>
                          </a:endParaRPr>
                        </a:p>
                      </p:txBody>
                    </p:sp>
                  </mc:Choice>
                  <mc:Fallback>
                    <p:sp>
                      <p:nvSpPr>
                        <p:cNvPr id="468" name="TextBox 467"/>
                        <p:cNvSpPr txBox="1">
                          <a:spLocks noRot="1" noChangeAspect="1" noMove="1" noResize="1" noEditPoints="1" noAdjustHandles="1" noChangeArrowheads="1" noChangeShapeType="1" noTextEdit="1"/>
                        </p:cNvSpPr>
                        <p:nvPr/>
                      </p:nvSpPr>
                      <p:spPr>
                        <a:xfrm>
                          <a:off x="6470051" y="5769567"/>
                          <a:ext cx="400783" cy="600281"/>
                        </a:xfrm>
                        <a:prstGeom prst="rect">
                          <a:avLst/>
                        </a:prstGeom>
                        <a:blipFill>
                          <a:blip r:embed="rId87"/>
                          <a:stretch>
                            <a:fillRect/>
                          </a:stretch>
                        </a:blipFill>
                      </p:spPr>
                      <p:txBody>
                        <a:bodyPr/>
                        <a:lstStyle/>
                        <a:p>
                          <a:r>
                            <a:rPr lang="en-US">
                              <a:noFill/>
                            </a:rPr>
                            <a:t> </a:t>
                          </a:r>
                        </a:p>
                      </p:txBody>
                    </p:sp>
                  </mc:Fallback>
                </mc:AlternateContent>
                <p:cxnSp>
                  <p:nvCxnSpPr>
                    <p:cNvPr id="469" name="Straight Arrow Connector 468"/>
                    <p:cNvCxnSpPr/>
                    <p:nvPr/>
                  </p:nvCxnSpPr>
                  <p:spPr>
                    <a:xfrm flipV="1">
                      <a:off x="3814823" y="2933195"/>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0" name="Straight Arrow Connector 469"/>
                    <p:cNvCxnSpPr/>
                    <p:nvPr/>
                  </p:nvCxnSpPr>
                  <p:spPr>
                    <a:xfrm flipV="1">
                      <a:off x="3778196" y="5079717"/>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1" name="Straight Arrow Connector 470"/>
                    <p:cNvCxnSpPr/>
                    <p:nvPr/>
                  </p:nvCxnSpPr>
                  <p:spPr>
                    <a:xfrm flipV="1">
                      <a:off x="3833137" y="7148934"/>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2" name="TextBox 471"/>
                        <p:cNvSpPr txBox="1"/>
                        <p:nvPr/>
                      </p:nvSpPr>
                      <p:spPr>
                        <a:xfrm>
                          <a:off x="3799120" y="2328854"/>
                          <a:ext cx="1342868" cy="467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rPr>
                                    </m:ctrlPr>
                                  </m:sSubSupPr>
                                  <m:e>
                                    <m:r>
                                      <a:rPr lang="en-US" sz="2400" b="0" i="1" smtClean="0">
                                        <a:solidFill>
                                          <a:schemeClr val="tx1">
                                            <a:lumMod val="75000"/>
                                            <a:lumOff val="25000"/>
                                          </a:schemeClr>
                                        </a:solidFill>
                                        <a:latin typeface="Cambria Math" panose="02040503050406030204" pitchFamily="18" charset="0"/>
                                      </a:rPr>
                                      <m:t>𝐻</m:t>
                                    </m:r>
                                  </m:e>
                                  <m:sub>
                                    <m:r>
                                      <a:rPr lang="en-US" sz="2400" b="0" i="1" smtClean="0">
                                        <a:solidFill>
                                          <a:schemeClr val="tx1">
                                            <a:lumMod val="75000"/>
                                            <a:lumOff val="25000"/>
                                          </a:schemeClr>
                                        </a:solidFill>
                                        <a:latin typeface="Cambria Math" panose="02040503050406030204" pitchFamily="18" charset="0"/>
                                      </a:rPr>
                                      <m:t>3×3</m:t>
                                    </m:r>
                                  </m:sub>
                                  <m:sup>
                                    <m:r>
                                      <a:rPr lang="en-US" sz="2400" b="0" i="1" smtClean="0">
                                        <a:solidFill>
                                          <a:schemeClr val="tx1">
                                            <a:lumMod val="75000"/>
                                            <a:lumOff val="25000"/>
                                          </a:schemeClr>
                                        </a:solidFill>
                                        <a:latin typeface="Cambria Math" panose="02040503050406030204" pitchFamily="18" charset="0"/>
                                      </a:rPr>
                                      <m:t>−1</m:t>
                                    </m:r>
                                  </m:sup>
                                </m:sSubSup>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𝛼</m:t>
                                </m:r>
                                <m:r>
                                  <a:rPr lang="en-US" sz="2400" b="0" i="1" smtClean="0">
                                    <a:solidFill>
                                      <a:schemeClr val="tx1">
                                        <a:lumMod val="75000"/>
                                        <a:lumOff val="25000"/>
                                      </a:schemeClr>
                                    </a:solidFill>
                                    <a:latin typeface="Cambria Math" panose="02040503050406030204" pitchFamily="18" charset="0"/>
                                  </a:rPr>
                                  <m:t>)</m:t>
                                </m:r>
                              </m:oMath>
                            </m:oMathPara>
                          </a14:m>
                          <a:endParaRPr lang="en-US" sz="2400">
                            <a:solidFill>
                              <a:schemeClr val="tx1">
                                <a:lumMod val="75000"/>
                                <a:lumOff val="25000"/>
                              </a:schemeClr>
                            </a:solidFill>
                          </a:endParaRPr>
                        </a:p>
                      </p:txBody>
                    </p:sp>
                  </mc:Choice>
                  <mc:Fallback>
                    <p:sp>
                      <p:nvSpPr>
                        <p:cNvPr id="472" name="TextBox 471"/>
                        <p:cNvSpPr txBox="1">
                          <a:spLocks noRot="1" noChangeAspect="1" noMove="1" noResize="1" noEditPoints="1" noAdjustHandles="1" noChangeArrowheads="1" noChangeShapeType="1" noTextEdit="1"/>
                        </p:cNvSpPr>
                        <p:nvPr/>
                      </p:nvSpPr>
                      <p:spPr>
                        <a:xfrm>
                          <a:off x="3799120" y="2328854"/>
                          <a:ext cx="1342868" cy="467757"/>
                        </a:xfrm>
                        <a:prstGeom prst="rect">
                          <a:avLst/>
                        </a:prstGeom>
                        <a:blipFill>
                          <a:blip r:embed="rId88"/>
                          <a:stretch>
                            <a:fillRect r="-909" b="-168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3" name="TextBox 472"/>
                        <p:cNvSpPr txBox="1"/>
                        <p:nvPr/>
                      </p:nvSpPr>
                      <p:spPr>
                        <a:xfrm>
                          <a:off x="3799120" y="6555580"/>
                          <a:ext cx="1342868" cy="467757"/>
                        </a:xfrm>
                        <a:prstGeom prst="rect">
                          <a:avLst/>
                        </a:prstGeom>
                        <a:noFill/>
                      </p:spPr>
                      <p:txBody>
                        <a:bodyPr wrap="none" rtlCol="0">
                          <a:spAutoFit/>
                        </a:bodyPr>
                        <a:lstStyle>
                          <a:defPPr>
                            <a:defRPr lang="en-US"/>
                          </a:defPPr>
                          <a:lvl1pPr>
                            <a:defRPr sz="2400" b="0" i="1">
                              <a:solidFill>
                                <a:schemeClr val="tx1">
                                  <a:lumMod val="75000"/>
                                  <a:lumOff val="25000"/>
                                </a:schemeClr>
                              </a:solidFill>
                              <a:latin typeface="Cambria Math" panose="02040503050406030204" pitchFamily="18" charset="0"/>
                            </a:defRPr>
                          </a:lvl1pPr>
                        </a:lstStyle>
                        <a:p>
                          <a14:m>
                            <m:oMathPara xmlns:m="http://schemas.openxmlformats.org/officeDocument/2006/math">
                              <m:oMathParaPr>
                                <m:jc m:val="centerGroup"/>
                              </m:oMathParaPr>
                              <m:oMath xmlns:m="http://schemas.openxmlformats.org/officeDocument/2006/math">
                                <m:sSubSup>
                                  <m:sSubSupPr>
                                    <m:ctrlPr>
                                      <a:rPr lang="en-US"/>
                                    </m:ctrlPr>
                                  </m:sSubSupPr>
                                  <m:e>
                                    <m:r>
                                      <a:rPr lang="en-US"/>
                                      <m:t>𝐻</m:t>
                                    </m:r>
                                  </m:e>
                                  <m:sub>
                                    <m:r>
                                      <a:rPr lang="en-US"/>
                                      <m:t>3×3</m:t>
                                    </m:r>
                                  </m:sub>
                                  <m:sup>
                                    <m:r>
                                      <a:rPr lang="en-US"/>
                                      <m:t>−1</m:t>
                                    </m:r>
                                  </m:sup>
                                </m:sSubSup>
                                <m:r>
                                  <a:rPr lang="en-US"/>
                                  <m:t>(</m:t>
                                </m:r>
                                <m:r>
                                  <a:rPr lang="en-US"/>
                                  <m:t>𝛼</m:t>
                                </m:r>
                                <m:r>
                                  <a:rPr lang="en-US"/>
                                  <m:t>)</m:t>
                                </m:r>
                              </m:oMath>
                            </m:oMathPara>
                          </a14:m>
                          <a:endParaRPr lang="en-US"/>
                        </a:p>
                      </p:txBody>
                    </p:sp>
                  </mc:Choice>
                  <mc:Fallback>
                    <p:sp>
                      <p:nvSpPr>
                        <p:cNvPr id="473" name="TextBox 472"/>
                        <p:cNvSpPr txBox="1">
                          <a:spLocks noRot="1" noChangeAspect="1" noMove="1" noResize="1" noEditPoints="1" noAdjustHandles="1" noChangeArrowheads="1" noChangeShapeType="1" noTextEdit="1"/>
                        </p:cNvSpPr>
                        <p:nvPr/>
                      </p:nvSpPr>
                      <p:spPr>
                        <a:xfrm>
                          <a:off x="3799120" y="6555580"/>
                          <a:ext cx="1342868" cy="467757"/>
                        </a:xfrm>
                        <a:prstGeom prst="rect">
                          <a:avLst/>
                        </a:prstGeom>
                        <a:blipFill>
                          <a:blip r:embed="rId89"/>
                          <a:stretch>
                            <a:fillRect r="-909" b="-19481"/>
                          </a:stretch>
                        </a:blipFill>
                      </p:spPr>
                      <p:txBody>
                        <a:bodyPr/>
                        <a:lstStyle/>
                        <a:p>
                          <a:r>
                            <a:rPr lang="en-US">
                              <a:noFill/>
                            </a:rPr>
                            <a:t> </a:t>
                          </a:r>
                        </a:p>
                      </p:txBody>
                    </p:sp>
                  </mc:Fallback>
                </mc:AlternateContent>
              </p:grpSp>
              <p:grpSp>
                <p:nvGrpSpPr>
                  <p:cNvPr id="449" name="Group 448"/>
                  <p:cNvGrpSpPr/>
                  <p:nvPr/>
                </p:nvGrpSpPr>
                <p:grpSpPr>
                  <a:xfrm>
                    <a:off x="8027578" y="2109093"/>
                    <a:ext cx="1857779" cy="5900569"/>
                    <a:chOff x="6062471" y="1746504"/>
                    <a:chExt cx="1601150" cy="4910328"/>
                  </a:xfrm>
                </p:grpSpPr>
                <p:sp>
                  <p:nvSpPr>
                    <p:cNvPr id="457" name="Right Brace 456"/>
                    <p:cNvSpPr/>
                    <p:nvPr/>
                  </p:nvSpPr>
                  <p:spPr>
                    <a:xfrm>
                      <a:off x="6062471" y="1746504"/>
                      <a:ext cx="551661" cy="4910328"/>
                    </a:xfrm>
                    <a:prstGeom prst="rightBrace">
                      <a:avLst>
                        <a:gd name="adj1" fmla="val 42222"/>
                        <a:gd name="adj2" fmla="val 50000"/>
                      </a:avLst>
                    </a:prstGeom>
                    <a:ln w="57150" cap="flat">
                      <a:solidFill>
                        <a:schemeClr val="tx1">
                          <a:lumMod val="50000"/>
                          <a:lumOff val="50000"/>
                        </a:schemeClr>
                      </a:solidFill>
                      <a:miter lim="800000"/>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p>
                  </p:txBody>
                </p:sp>
                <p:cxnSp>
                  <p:nvCxnSpPr>
                    <p:cNvPr id="458" name="Straight Arrow Connector 457"/>
                    <p:cNvCxnSpPr/>
                    <p:nvPr/>
                  </p:nvCxnSpPr>
                  <p:spPr>
                    <a:xfrm flipV="1">
                      <a:off x="6932101" y="4200144"/>
                      <a:ext cx="73152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450" name="Group 449"/>
                  <p:cNvGrpSpPr/>
                  <p:nvPr/>
                </p:nvGrpSpPr>
                <p:grpSpPr>
                  <a:xfrm>
                    <a:off x="10261315" y="2143754"/>
                    <a:ext cx="3985362" cy="5978986"/>
                    <a:chOff x="10261315" y="2143754"/>
                    <a:chExt cx="3985362" cy="5978986"/>
                  </a:xfrm>
                </p:grpSpPr>
                <p:pic>
                  <p:nvPicPr>
                    <p:cNvPr id="452" name="Picture 451"/>
                    <p:cNvPicPr>
                      <a:picLocks noChangeAspect="1"/>
                    </p:cNvPicPr>
                    <p:nvPr/>
                  </p:nvPicPr>
                  <p:blipFill>
                    <a:blip r:embed="rId90"/>
                    <a:stretch>
                      <a:fillRect/>
                    </a:stretch>
                  </p:blipFill>
                  <p:spPr>
                    <a:xfrm>
                      <a:off x="10830734" y="2143754"/>
                      <a:ext cx="3415943" cy="2827556"/>
                    </a:xfrm>
                    <a:prstGeom prst="rect">
                      <a:avLst/>
                    </a:prstGeom>
                    <a:ln w="3175">
                      <a:noFill/>
                    </a:ln>
                    <a:effectLst>
                      <a:outerShdw blurRad="50800" dist="38100" dir="2700000" algn="tl" rotWithShape="0">
                        <a:prstClr val="black">
                          <a:alpha val="40000"/>
                        </a:prstClr>
                      </a:outerShdw>
                    </a:effectLst>
                  </p:spPr>
                </p:pic>
                <p:sp>
                  <p:nvSpPr>
                    <p:cNvPr id="453" name="Rectangle 452"/>
                    <p:cNvSpPr/>
                    <p:nvPr/>
                  </p:nvSpPr>
                  <p:spPr>
                    <a:xfrm rot="16200000">
                      <a:off x="9218247" y="3326700"/>
                      <a:ext cx="2547802"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Composite image</a:t>
                      </a:r>
                    </a:p>
                  </p:txBody>
                </p:sp>
                <p:grpSp>
                  <p:nvGrpSpPr>
                    <p:cNvPr id="454" name="Group 453"/>
                    <p:cNvGrpSpPr/>
                    <p:nvPr/>
                  </p:nvGrpSpPr>
                  <p:grpSpPr>
                    <a:xfrm>
                      <a:off x="10261315" y="5000806"/>
                      <a:ext cx="3985362" cy="3121934"/>
                      <a:chOff x="10261315" y="4971310"/>
                      <a:chExt cx="3985362" cy="3121934"/>
                    </a:xfrm>
                  </p:grpSpPr>
                  <p:pic>
                    <p:nvPicPr>
                      <p:cNvPr id="455" name="Picture 454"/>
                      <p:cNvPicPr>
                        <a:picLocks noChangeAspect="1"/>
                      </p:cNvPicPr>
                      <p:nvPr/>
                    </p:nvPicPr>
                    <p:blipFill>
                      <a:blip r:embed="rId91"/>
                      <a:stretch>
                        <a:fillRect/>
                      </a:stretch>
                    </p:blipFill>
                    <p:spPr>
                      <a:xfrm>
                        <a:off x="10830734" y="5118499"/>
                        <a:ext cx="3415943" cy="2827555"/>
                      </a:xfrm>
                      <a:prstGeom prst="rect">
                        <a:avLst/>
                      </a:prstGeom>
                      <a:ln w="3175">
                        <a:noFill/>
                      </a:ln>
                      <a:effectLst>
                        <a:outerShdw blurRad="50800" dist="38100" dir="2700000" algn="tl" rotWithShape="0">
                          <a:prstClr val="black">
                            <a:alpha val="40000"/>
                          </a:prstClr>
                        </a:outerShdw>
                      </a:effectLst>
                    </p:spPr>
                  </p:pic>
                  <p:sp>
                    <p:nvSpPr>
                      <p:cNvPr id="456" name="Rectangle 455"/>
                      <p:cNvSpPr/>
                      <p:nvPr/>
                    </p:nvSpPr>
                    <p:spPr>
                      <a:xfrm rot="16200000">
                        <a:off x="8931181" y="6301444"/>
                        <a:ext cx="3121934"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Focus measure (LoG)</a:t>
                        </a:r>
                      </a:p>
                    </p:txBody>
                  </p:sp>
                </p:grpSp>
              </p:grpSp>
              <p:sp>
                <p:nvSpPr>
                  <p:cNvPr id="451" name="Rectangle 450"/>
                  <p:cNvSpPr/>
                  <p:nvPr/>
                </p:nvSpPr>
                <p:spPr>
                  <a:xfrm>
                    <a:off x="8414453" y="1587278"/>
                    <a:ext cx="1950098" cy="523220"/>
                  </a:xfrm>
                  <a:prstGeom prst="rect">
                    <a:avLst/>
                  </a:prstGeom>
                </p:spPr>
                <p:txBody>
                  <a:bodyPr wrap="square">
                    <a:spAutoFit/>
                  </a:bodyPr>
                  <a:lstStyle/>
                  <a:p>
                    <a:r>
                      <a:rPr lang="en-US" sz="2800" b="1">
                        <a:solidFill>
                          <a:srgbClr val="FF335A"/>
                        </a:solidFill>
                        <a:latin typeface="Euclid" panose="02020503060505020303" pitchFamily="18" charset="0"/>
                        <a:ea typeface="Segoe UI Symbol" pitchFamily="34" charset="0"/>
                      </a:rPr>
                      <a:t>Blending</a:t>
                    </a:r>
                  </a:p>
                </p:txBody>
              </p:sp>
            </p:grpSp>
            <mc:AlternateContent xmlns:mc="http://schemas.openxmlformats.org/markup-compatibility/2006">
              <mc:Choice xmlns:a14="http://schemas.microsoft.com/office/drawing/2010/main" Requires="a14">
                <p:sp>
                  <p:nvSpPr>
                    <p:cNvPr id="444" name="Rectangle 443"/>
                    <p:cNvSpPr/>
                    <p:nvPr/>
                  </p:nvSpPr>
                  <p:spPr>
                    <a:xfrm>
                      <a:off x="1813341" y="3388808"/>
                      <a:ext cx="4496402" cy="461665"/>
                    </a:xfrm>
                    <a:prstGeom prst="rect">
                      <a:avLst/>
                    </a:prstGeom>
                  </p:spPr>
                  <p:txBody>
                    <a:bodyPr wrap="square">
                      <a:spAutoFit/>
                    </a:bodyPr>
                    <a:lstStyle/>
                    <a:p>
                      <a:pPr algn="ctr"/>
                      <a:r>
                        <a:rPr lang="en-US" sz="2400">
                          <a:solidFill>
                            <a:srgbClr val="17B2B6"/>
                          </a:solidFill>
                          <a:latin typeface="Euclid" panose="02020503060505020303" pitchFamily="18" charset="0"/>
                          <a:ea typeface="Segoe UI Symbol" pitchFamily="34" charset="0"/>
                        </a:rPr>
                        <a:t>1/13,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=0</m:t>
                          </m:r>
                        </m:oMath>
                      </a14:m>
                      <a:r>
                        <a:rPr lang="en-US" sz="2400">
                          <a:solidFill>
                            <a:srgbClr val="17B2B6"/>
                          </a:solidFill>
                          <a:latin typeface="Euclid" panose="02020503060505020303" pitchFamily="18" charset="0"/>
                          <a:ea typeface="Segoe UI Symbol" pitchFamily="34" charset="0"/>
                        </a:rPr>
                        <a:t>, </a:t>
                      </a:r>
                      <a:r>
                        <a:rPr lang="en-US" sz="2400" b="1">
                          <a:solidFill>
                            <a:srgbClr val="17B2B6"/>
                          </a:solidFill>
                          <a:latin typeface="Euclid" panose="02020503060505020303" pitchFamily="18" charset="0"/>
                          <a:ea typeface="Segoe UI Symbol" pitchFamily="34" charset="0"/>
                        </a:rPr>
                        <a:t>Reference image</a:t>
                      </a:r>
                      <a:r>
                        <a:rPr lang="en-US" sz="2400">
                          <a:solidFill>
                            <a:srgbClr val="17B2B6"/>
                          </a:solidFill>
                          <a:latin typeface="Euclid" panose="02020503060505020303" pitchFamily="18" charset="0"/>
                          <a:ea typeface="Segoe UI Symbol" pitchFamily="34" charset="0"/>
                        </a:rPr>
                        <a:t>.</a:t>
                      </a:r>
                    </a:p>
                  </p:txBody>
                </p:sp>
              </mc:Choice>
              <mc:Fallback>
                <p:sp>
                  <p:nvSpPr>
                    <p:cNvPr id="444" name="Rectangle 443"/>
                    <p:cNvSpPr>
                      <a:spLocks noRot="1" noChangeAspect="1" noMove="1" noResize="1" noEditPoints="1" noAdjustHandles="1" noChangeArrowheads="1" noChangeShapeType="1" noTextEdit="1"/>
                    </p:cNvSpPr>
                    <p:nvPr/>
                  </p:nvSpPr>
                  <p:spPr>
                    <a:xfrm>
                      <a:off x="1813341" y="3388808"/>
                      <a:ext cx="4496402" cy="461665"/>
                    </a:xfrm>
                    <a:prstGeom prst="rect">
                      <a:avLst/>
                    </a:prstGeom>
                    <a:blipFill>
                      <a:blip r:embed="rId92"/>
                      <a:stretch>
                        <a:fillRect t="-10526" b="-315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5" name="Rectangle 444"/>
                    <p:cNvSpPr/>
                    <p:nvPr/>
                  </p:nvSpPr>
                  <p:spPr>
                    <a:xfrm>
                      <a:off x="1493115" y="882379"/>
                      <a:ext cx="4816628" cy="1200329"/>
                    </a:xfrm>
                    <a:prstGeom prst="rect">
                      <a:avLst/>
                    </a:prstGeom>
                  </p:spPr>
                  <p:txBody>
                    <a:bodyPr wrap="square">
                      <a:spAutoFit/>
                    </a:bodyPr>
                    <a:lstStyle/>
                    <a:p>
                      <a:pPr algn="r"/>
                      <a:r>
                        <a:rPr lang="en-US" sz="2400">
                          <a:solidFill>
                            <a:srgbClr val="17B2B6"/>
                          </a:solidFill>
                          <a:latin typeface="Euclid" panose="02020503060505020303" pitchFamily="18" charset="0"/>
                          <a:ea typeface="Segoe UI Symbol" pitchFamily="34" charset="0"/>
                        </a:rPr>
                        <a:t>7/13,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m:t>
                              </m:r>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p:sp>
                  <p:nvSpPr>
                    <p:cNvPr id="445" name="Rectangle 444"/>
                    <p:cNvSpPr>
                      <a:spLocks noRot="1" noChangeAspect="1" noMove="1" noResize="1" noEditPoints="1" noAdjustHandles="1" noChangeArrowheads="1" noChangeShapeType="1" noTextEdit="1"/>
                    </p:cNvSpPr>
                    <p:nvPr/>
                  </p:nvSpPr>
                  <p:spPr>
                    <a:xfrm>
                      <a:off x="1493115" y="882379"/>
                      <a:ext cx="4816628" cy="1200329"/>
                    </a:xfrm>
                    <a:prstGeom prst="rect">
                      <a:avLst/>
                    </a:prstGeom>
                    <a:blipFill>
                      <a:blip r:embed="rId93"/>
                      <a:stretch>
                        <a:fillRect l="-759" t="-3553" r="-4046"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6" name="Rectangle 445"/>
                    <p:cNvSpPr/>
                    <p:nvPr/>
                  </p:nvSpPr>
                  <p:spPr>
                    <a:xfrm>
                      <a:off x="1493115" y="5105656"/>
                      <a:ext cx="4816628" cy="1200329"/>
                    </a:xfrm>
                    <a:prstGeom prst="rect">
                      <a:avLst/>
                    </a:prstGeom>
                  </p:spPr>
                  <p:txBody>
                    <a:bodyPr wrap="square">
                      <a:spAutoFit/>
                    </a:bodyPr>
                    <a:lstStyle/>
                    <a:p>
                      <a:pPr algn="r"/>
                      <a:r>
                        <a:rPr lang="en-US" sz="2400">
                          <a:solidFill>
                            <a:srgbClr val="17B2B6"/>
                          </a:solidFill>
                          <a:latin typeface="Euclid" panose="02020503060505020303" pitchFamily="18" charset="0"/>
                          <a:ea typeface="Segoe UI Symbol" pitchFamily="34" charset="0"/>
                        </a:rPr>
                        <a:t>13/13,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p:sp>
                  <p:nvSpPr>
                    <p:cNvPr id="446" name="Rectangle 445"/>
                    <p:cNvSpPr>
                      <a:spLocks noRot="1" noChangeAspect="1" noMove="1" noResize="1" noEditPoints="1" noAdjustHandles="1" noChangeArrowheads="1" noChangeShapeType="1" noTextEdit="1"/>
                    </p:cNvSpPr>
                    <p:nvPr/>
                  </p:nvSpPr>
                  <p:spPr>
                    <a:xfrm>
                      <a:off x="1493115" y="5105656"/>
                      <a:ext cx="4816628" cy="1200329"/>
                    </a:xfrm>
                    <a:prstGeom prst="rect">
                      <a:avLst/>
                    </a:prstGeom>
                    <a:blipFill>
                      <a:blip r:embed="rId94"/>
                      <a:stretch>
                        <a:fillRect t="-3553" r="-4046" b="-10660"/>
                      </a:stretch>
                    </a:blipFill>
                  </p:spPr>
                  <p:txBody>
                    <a:bodyPr/>
                    <a:lstStyle/>
                    <a:p>
                      <a:r>
                        <a:rPr lang="en-US">
                          <a:noFill/>
                        </a:rPr>
                        <a:t> </a:t>
                      </a:r>
                    </a:p>
                  </p:txBody>
                </p:sp>
              </mc:Fallback>
            </mc:AlternateContent>
          </p:grpSp>
        </p:grpSp>
        <p:grpSp>
          <p:nvGrpSpPr>
            <p:cNvPr id="510" name="Group 509"/>
            <p:cNvGrpSpPr/>
            <p:nvPr/>
          </p:nvGrpSpPr>
          <p:grpSpPr>
            <a:xfrm>
              <a:off x="22859999" y="24739964"/>
              <a:ext cx="20116800" cy="18033559"/>
              <a:chOff x="22859999" y="24739964"/>
              <a:chExt cx="20116800" cy="18033559"/>
            </a:xfrm>
          </p:grpSpPr>
          <p:grpSp>
            <p:nvGrpSpPr>
              <p:cNvPr id="476" name="Group 475"/>
              <p:cNvGrpSpPr/>
              <p:nvPr/>
            </p:nvGrpSpPr>
            <p:grpSpPr>
              <a:xfrm>
                <a:off x="22859999" y="24739964"/>
                <a:ext cx="20116800" cy="914400"/>
                <a:chOff x="914399" y="5508859"/>
                <a:chExt cx="20116800" cy="914400"/>
              </a:xfrm>
            </p:grpSpPr>
            <p:sp>
              <p:nvSpPr>
                <p:cNvPr id="500" name="Rectangle 499"/>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TextBox 500"/>
                <p:cNvSpPr txBox="1"/>
                <p:nvPr/>
              </p:nvSpPr>
              <p:spPr>
                <a:xfrm>
                  <a:off x="1752599" y="5550561"/>
                  <a:ext cx="3119765"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Discussion</a:t>
                  </a:r>
                </a:p>
              </p:txBody>
            </p:sp>
          </p:grpSp>
          <p:sp>
            <p:nvSpPr>
              <p:cNvPr id="478" name="Rectangle 477"/>
              <p:cNvSpPr/>
              <p:nvPr/>
            </p:nvSpPr>
            <p:spPr>
              <a:xfrm>
                <a:off x="23317325" y="26058338"/>
                <a:ext cx="19204501" cy="1631216"/>
              </a:xfrm>
              <a:prstGeom prst="rect">
                <a:avLst/>
              </a:prstGeom>
            </p:spPr>
            <p:txBody>
              <a:bodyPr wrap="square">
                <a:spAutoFit/>
              </a:bodyPr>
              <a:lstStyle/>
              <a:p>
                <a:r>
                  <a:rPr lang="en-US" sz="3200">
                    <a:solidFill>
                      <a:srgbClr val="FF3F7A"/>
                    </a:solidFill>
                    <a:latin typeface="Euclid" panose="02020503060505020303" pitchFamily="18" charset="0"/>
                  </a:rPr>
                  <a:t>Advantages</a:t>
                </a:r>
                <a:r>
                  <a:rPr lang="en-US" sz="3600">
                    <a:solidFill>
                      <a:srgbClr val="FF3F7A"/>
                    </a:solidFill>
                    <a:latin typeface="Euclid" panose="02020503060505020303" pitchFamily="18" charset="0"/>
                  </a:rPr>
                  <a:t> and </a:t>
                </a:r>
                <a:r>
                  <a:rPr lang="en-US" sz="3200">
                    <a:solidFill>
                      <a:srgbClr val="FF3F7A"/>
                    </a:solidFill>
                    <a:latin typeface="Euclid" panose="02020503060505020303" pitchFamily="18" charset="0"/>
                  </a:rPr>
                  <a:t>comparison with frontoparallel focus stacking</a:t>
                </a:r>
              </a:p>
              <a:p>
                <a:pPr marL="342900" indent="-342900" algn="just">
                  <a:buFont typeface="Arial" panose="020B0604020202020204" pitchFamily="34" charset="0"/>
                  <a:buChar char="•"/>
                </a:pPr>
                <a:r>
                  <a:rPr lang="en-US" sz="3200">
                    <a:solidFill>
                      <a:schemeClr val="tx1">
                        <a:lumMod val="75000"/>
                        <a:lumOff val="25000"/>
                      </a:schemeClr>
                    </a:solidFill>
                    <a:latin typeface="Euclid" panose="02020503060505020303" pitchFamily="18" charset="0"/>
                    <a:ea typeface="Segoe UI Symbol" pitchFamily="34" charset="0"/>
                  </a:rPr>
                  <a:t>The registration using closed form equation is simple, esp. if the pupil magnification of the lens is one.</a:t>
                </a:r>
              </a:p>
              <a:p>
                <a:pPr marL="342900" indent="-342900" algn="just">
                  <a:buFont typeface="Arial" panose="020B0604020202020204" pitchFamily="34" charset="0"/>
                  <a:buChar char="•"/>
                </a:pPr>
                <a:r>
                  <a:rPr lang="en-US" sz="3200">
                    <a:solidFill>
                      <a:schemeClr val="tx1">
                        <a:lumMod val="75000"/>
                        <a:lumOff val="25000"/>
                      </a:schemeClr>
                    </a:solidFill>
                    <a:latin typeface="Euclid" panose="02020503060505020303" pitchFamily="18" charset="0"/>
                    <a:ea typeface="Segoe UI Symbol" pitchFamily="34" charset="0"/>
                  </a:rPr>
                  <a:t>Can be used to improve the depth of field around a tilted object plane in Scheimpflug imaging.</a:t>
                </a:r>
              </a:p>
            </p:txBody>
          </p:sp>
          <p:sp>
            <p:nvSpPr>
              <p:cNvPr id="479" name="Rectangle 478"/>
              <p:cNvSpPr/>
              <p:nvPr/>
            </p:nvSpPr>
            <p:spPr>
              <a:xfrm>
                <a:off x="23317325" y="27738775"/>
                <a:ext cx="19204501" cy="2062103"/>
              </a:xfrm>
              <a:prstGeom prst="rect">
                <a:avLst/>
              </a:prstGeom>
            </p:spPr>
            <p:txBody>
              <a:bodyPr wrap="square">
                <a:spAutoFit/>
              </a:bodyPr>
              <a:lstStyle/>
              <a:p>
                <a:r>
                  <a:rPr lang="en-US" sz="3200">
                    <a:solidFill>
                      <a:srgbClr val="FF3F7A"/>
                    </a:solidFill>
                    <a:latin typeface="Euclid" panose="02020503060505020303" pitchFamily="18" charset="0"/>
                  </a:rPr>
                  <a:t>What if the pupil magnification of the lens is different from one?</a:t>
                </a:r>
              </a:p>
              <a:p>
                <a:pPr algn="just"/>
                <a:r>
                  <a:rPr lang="en-US" sz="3200">
                    <a:solidFill>
                      <a:schemeClr val="tx1">
                        <a:lumMod val="75000"/>
                        <a:lumOff val="25000"/>
                      </a:schemeClr>
                    </a:solidFill>
                    <a:latin typeface="Euclid" panose="02020503060505020303" pitchFamily="18" charset="0"/>
                    <a:ea typeface="Segoe UI Symbol" pitchFamily="34" charset="0"/>
                  </a:rPr>
                  <a:t>The rotation of the lens induces a shift and scaling of the image field. If the pupil magnification is one, the scaling is uniform and the shift is simple. If the pupil magnification is different from one, then anisotropic shift across the image field manifests as image distortion.</a:t>
                </a:r>
              </a:p>
            </p:txBody>
          </p:sp>
          <p:sp>
            <p:nvSpPr>
              <p:cNvPr id="480" name="Rectangle 479"/>
              <p:cNvSpPr/>
              <p:nvPr/>
            </p:nvSpPr>
            <p:spPr>
              <a:xfrm>
                <a:off x="23317325" y="33579278"/>
                <a:ext cx="19204501" cy="1569660"/>
              </a:xfrm>
              <a:prstGeom prst="rect">
                <a:avLst/>
              </a:prstGeom>
            </p:spPr>
            <p:txBody>
              <a:bodyPr wrap="square">
                <a:spAutoFit/>
              </a:bodyPr>
              <a:lstStyle/>
              <a:p>
                <a:r>
                  <a:rPr lang="en-US" sz="3200">
                    <a:solidFill>
                      <a:srgbClr val="FF3F7A"/>
                    </a:solidFill>
                    <a:latin typeface="Euclid" panose="02020503060505020303" pitchFamily="18" charset="0"/>
                  </a:rPr>
                  <a:t>What if we rotate the lens about a point away from the entrance pupil?</a:t>
                </a:r>
              </a:p>
              <a:p>
                <a:pPr algn="just"/>
                <a:r>
                  <a:rPr lang="en-US" sz="3200">
                    <a:solidFill>
                      <a:schemeClr val="tx1">
                        <a:lumMod val="75000"/>
                        <a:lumOff val="25000"/>
                      </a:schemeClr>
                    </a:solidFill>
                    <a:latin typeface="Euclid" panose="02020503060505020303" pitchFamily="18" charset="0"/>
                    <a:ea typeface="Segoe UI Symbol" pitchFamily="34" charset="0"/>
                  </a:rPr>
                  <a:t>If the lens is rotated about a point away from the entrance pupil then amount of shift experienced by points in the image field is dependent on depth (parallax). Then, registering becomes hard.</a:t>
                </a:r>
              </a:p>
            </p:txBody>
          </p:sp>
          <p:grpSp>
            <p:nvGrpSpPr>
              <p:cNvPr id="482" name="Group 481"/>
              <p:cNvGrpSpPr/>
              <p:nvPr/>
            </p:nvGrpSpPr>
            <p:grpSpPr>
              <a:xfrm>
                <a:off x="23598908" y="29910701"/>
                <a:ext cx="4303515" cy="3531287"/>
                <a:chOff x="738909" y="5288725"/>
                <a:chExt cx="4303515" cy="3531287"/>
              </a:xfrm>
            </p:grpSpPr>
            <p:pic>
              <p:nvPicPr>
                <p:cNvPr id="498" name="Picture 497"/>
                <p:cNvPicPr>
                  <a:picLocks noChangeAspect="1"/>
                </p:cNvPicPr>
                <p:nvPr/>
              </p:nvPicPr>
              <p:blipFill>
                <a:blip r:embed="rId95">
                  <a:extLst>
                    <a:ext uri="{BEBA8EAE-BF5A-486C-A8C5-ECC9F3942E4B}">
                      <a14:imgProps xmlns:a14="http://schemas.microsoft.com/office/drawing/2010/main">
                        <a14:imgLayer r:embed="rId96">
                          <a14:imgEffect>
                            <a14:sharpenSoften amount="10000"/>
                          </a14:imgEffect>
                        </a14:imgLayer>
                      </a14:imgProps>
                    </a:ext>
                    <a:ext uri="{28A0092B-C50C-407E-A947-70E740481C1C}">
                      <a14:useLocalDpi xmlns:a14="http://schemas.microsoft.com/office/drawing/2010/main" val="0"/>
                    </a:ext>
                  </a:extLst>
                </a:blip>
                <a:stretch>
                  <a:fillRect/>
                </a:stretch>
              </p:blipFill>
              <p:spPr>
                <a:xfrm>
                  <a:off x="924460" y="5288725"/>
                  <a:ext cx="3682481" cy="2715768"/>
                </a:xfrm>
                <a:prstGeom prst="rect">
                  <a:avLst/>
                </a:prstGeom>
              </p:spPr>
            </p:pic>
            <p:sp>
              <p:nvSpPr>
                <p:cNvPr id="499" name="Rectangle 498"/>
                <p:cNvSpPr/>
                <p:nvPr/>
              </p:nvSpPr>
              <p:spPr>
                <a:xfrm>
                  <a:off x="738909" y="8112126"/>
                  <a:ext cx="4303515" cy="707886"/>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Coincident grid of image points from two planes at different depths.</a:t>
                  </a:r>
                  <a:endParaRPr lang="en-US" sz="2400" i="1"/>
                </a:p>
              </p:txBody>
            </p:sp>
          </p:grpSp>
          <p:grpSp>
            <p:nvGrpSpPr>
              <p:cNvPr id="483" name="Group 482"/>
              <p:cNvGrpSpPr/>
              <p:nvPr/>
            </p:nvGrpSpPr>
            <p:grpSpPr>
              <a:xfrm>
                <a:off x="29847302" y="29910701"/>
                <a:ext cx="6035040" cy="3552259"/>
                <a:chOff x="6102394" y="5288725"/>
                <a:chExt cx="6035040" cy="3552259"/>
              </a:xfrm>
            </p:grpSpPr>
            <p:pic>
              <p:nvPicPr>
                <p:cNvPr id="496" name="Picture 495"/>
                <p:cNvPicPr>
                  <a:picLocks noChangeAspect="1"/>
                </p:cNvPicPr>
                <p:nvPr/>
              </p:nvPicPr>
              <p:blipFill>
                <a:blip r:embed="rId97">
                  <a:extLst>
                    <a:ext uri="{BEBA8EAE-BF5A-486C-A8C5-ECC9F3942E4B}">
                      <a14:imgProps xmlns:a14="http://schemas.microsoft.com/office/drawing/2010/main">
                        <a14:imgLayer r:embed="rId98">
                          <a14:imgEffect>
                            <a14:sharpenSoften amount="10000"/>
                          </a14:imgEffect>
                        </a14:imgLayer>
                      </a14:imgProps>
                    </a:ext>
                    <a:ext uri="{28A0092B-C50C-407E-A947-70E740481C1C}">
                      <a14:useLocalDpi xmlns:a14="http://schemas.microsoft.com/office/drawing/2010/main" val="0"/>
                    </a:ext>
                  </a:extLst>
                </a:blip>
                <a:stretch>
                  <a:fillRect/>
                </a:stretch>
              </p:blipFill>
              <p:spPr>
                <a:xfrm>
                  <a:off x="6102394" y="5288725"/>
                  <a:ext cx="6035040" cy="2898240"/>
                </a:xfrm>
                <a:prstGeom prst="rect">
                  <a:avLst/>
                </a:prstGeom>
              </p:spPr>
            </p:pic>
            <mc:AlternateContent xmlns:mc="http://schemas.openxmlformats.org/markup-compatibility/2006">
              <mc:Choice xmlns:a14="http://schemas.microsoft.com/office/drawing/2010/main" Requires="a14">
                <p:sp>
                  <p:nvSpPr>
                    <p:cNvPr id="497" name="Rectangle 496"/>
                    <p:cNvSpPr/>
                    <p:nvPr/>
                  </p:nvSpPr>
                  <p:spPr>
                    <a:xfrm>
                      <a:off x="6216297" y="8109437"/>
                      <a:ext cx="5306291" cy="731547"/>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a:p>
                  </p:txBody>
                </p:sp>
              </mc:Choice>
              <mc:Fallback>
                <p:sp>
                  <p:nvSpPr>
                    <p:cNvPr id="497" name="Rectangle 496"/>
                    <p:cNvSpPr>
                      <a:spLocks noRot="1" noChangeAspect="1" noMove="1" noResize="1" noEditPoints="1" noAdjustHandles="1" noChangeArrowheads="1" noChangeShapeType="1" noTextEdit="1"/>
                    </p:cNvSpPr>
                    <p:nvPr/>
                  </p:nvSpPr>
                  <p:spPr>
                    <a:xfrm>
                      <a:off x="6216297" y="8109437"/>
                      <a:ext cx="5306291" cy="731547"/>
                    </a:xfrm>
                    <a:prstGeom prst="rect">
                      <a:avLst/>
                    </a:prstGeom>
                    <a:blipFill>
                      <a:blip r:embed="rId99"/>
                      <a:stretch>
                        <a:fillRect l="-1264" t="-4167" b="-14167"/>
                      </a:stretch>
                    </a:blipFill>
                  </p:spPr>
                  <p:txBody>
                    <a:bodyPr/>
                    <a:lstStyle/>
                    <a:p>
                      <a:r>
                        <a:rPr lang="en-US">
                          <a:noFill/>
                        </a:rPr>
                        <a:t> </a:t>
                      </a:r>
                    </a:p>
                  </p:txBody>
                </p:sp>
              </mc:Fallback>
            </mc:AlternateContent>
          </p:grpSp>
          <p:grpSp>
            <p:nvGrpSpPr>
              <p:cNvPr id="484" name="Group 483"/>
              <p:cNvGrpSpPr/>
              <p:nvPr/>
            </p:nvGrpSpPr>
            <p:grpSpPr>
              <a:xfrm>
                <a:off x="36612113" y="29910701"/>
                <a:ext cx="6035040" cy="3556687"/>
                <a:chOff x="13103180" y="5288725"/>
                <a:chExt cx="6035040" cy="3556687"/>
              </a:xfrm>
            </p:grpSpPr>
            <p:pic>
              <p:nvPicPr>
                <p:cNvPr id="494" name="Picture 493"/>
                <p:cNvPicPr>
                  <a:picLocks noChangeAspect="1"/>
                </p:cNvPicPr>
                <p:nvPr/>
              </p:nvPicPr>
              <p:blipFill>
                <a:blip r:embed="rId100">
                  <a:extLst>
                    <a:ext uri="{BEBA8EAE-BF5A-486C-A8C5-ECC9F3942E4B}">
                      <a14:imgProps xmlns:a14="http://schemas.microsoft.com/office/drawing/2010/main">
                        <a14:imgLayer r:embed="rId101">
                          <a14:imgEffect>
                            <a14:sharpenSoften amount="10000"/>
                          </a14:imgEffect>
                        </a14:imgLayer>
                      </a14:imgProps>
                    </a:ext>
                    <a:ext uri="{28A0092B-C50C-407E-A947-70E740481C1C}">
                      <a14:useLocalDpi xmlns:a14="http://schemas.microsoft.com/office/drawing/2010/main" val="0"/>
                    </a:ext>
                  </a:extLst>
                </a:blip>
                <a:stretch>
                  <a:fillRect/>
                </a:stretch>
              </p:blipFill>
              <p:spPr>
                <a:xfrm>
                  <a:off x="13103180" y="5288725"/>
                  <a:ext cx="6035040" cy="2898240"/>
                </a:xfrm>
                <a:prstGeom prst="rect">
                  <a:avLst/>
                </a:prstGeom>
              </p:spPr>
            </p:pic>
            <mc:AlternateContent xmlns:mc="http://schemas.openxmlformats.org/markup-compatibility/2006">
              <mc:Choice xmlns:a14="http://schemas.microsoft.com/office/drawing/2010/main" Requires="a14">
                <p:sp>
                  <p:nvSpPr>
                    <p:cNvPr id="495" name="Rectangle 494"/>
                    <p:cNvSpPr/>
                    <p:nvPr/>
                  </p:nvSpPr>
                  <p:spPr>
                    <a:xfrm>
                      <a:off x="13221005" y="8113865"/>
                      <a:ext cx="5306291" cy="731547"/>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a:p>
                  </p:txBody>
                </p:sp>
              </mc:Choice>
              <mc:Fallback>
                <p:sp>
                  <p:nvSpPr>
                    <p:cNvPr id="495" name="Rectangle 494"/>
                    <p:cNvSpPr>
                      <a:spLocks noRot="1" noChangeAspect="1" noMove="1" noResize="1" noEditPoints="1" noAdjustHandles="1" noChangeArrowheads="1" noChangeShapeType="1" noTextEdit="1"/>
                    </p:cNvSpPr>
                    <p:nvPr/>
                  </p:nvSpPr>
                  <p:spPr>
                    <a:xfrm>
                      <a:off x="13221005" y="8113865"/>
                      <a:ext cx="5306291" cy="731547"/>
                    </a:xfrm>
                    <a:prstGeom prst="rect">
                      <a:avLst/>
                    </a:prstGeom>
                    <a:blipFill>
                      <a:blip r:embed="rId102"/>
                      <a:stretch>
                        <a:fillRect l="-1148" t="-4167" b="-14167"/>
                      </a:stretch>
                    </a:blipFill>
                  </p:spPr>
                  <p:txBody>
                    <a:bodyPr/>
                    <a:lstStyle/>
                    <a:p>
                      <a:r>
                        <a:rPr lang="en-US">
                          <a:noFill/>
                        </a:rPr>
                        <a:t> </a:t>
                      </a:r>
                    </a:p>
                  </p:txBody>
                </p:sp>
              </mc:Fallback>
            </mc:AlternateContent>
          </p:grpSp>
          <p:pic>
            <p:nvPicPr>
              <p:cNvPr id="485" name="Picture 484"/>
              <p:cNvPicPr>
                <a:picLocks noChangeAspect="1"/>
              </p:cNvPicPr>
              <p:nvPr/>
            </p:nvPicPr>
            <p:blipFill>
              <a:blip r:embed="rId103">
                <a:extLst>
                  <a:ext uri="{BEBA8EAE-BF5A-486C-A8C5-ECC9F3942E4B}">
                    <a14:imgProps xmlns:a14="http://schemas.microsoft.com/office/drawing/2010/main">
                      <a14:imgLayer r:embed="rId104">
                        <a14:imgEffect>
                          <a14:sharpenSoften amount="10000"/>
                        </a14:imgEffect>
                      </a14:imgLayer>
                    </a14:imgProps>
                  </a:ext>
                  <a:ext uri="{28A0092B-C50C-407E-A947-70E740481C1C}">
                    <a14:useLocalDpi xmlns:a14="http://schemas.microsoft.com/office/drawing/2010/main" val="0"/>
                  </a:ext>
                </a:extLst>
              </a:blip>
              <a:stretch>
                <a:fillRect/>
              </a:stretch>
            </p:blipFill>
            <p:spPr>
              <a:xfrm>
                <a:off x="23565028" y="35228934"/>
                <a:ext cx="6035040" cy="2920346"/>
              </a:xfrm>
              <a:prstGeom prst="rect">
                <a:avLst/>
              </a:prstGeom>
            </p:spPr>
          </p:pic>
          <p:pic>
            <p:nvPicPr>
              <p:cNvPr id="486" name="Picture 485"/>
              <p:cNvPicPr>
                <a:picLocks noChangeAspect="1"/>
              </p:cNvPicPr>
              <p:nvPr/>
            </p:nvPicPr>
            <p:blipFill>
              <a:blip r:embed="rId105">
                <a:extLst>
                  <a:ext uri="{BEBA8EAE-BF5A-486C-A8C5-ECC9F3942E4B}">
                    <a14:imgProps xmlns:a14="http://schemas.microsoft.com/office/drawing/2010/main">
                      <a14:imgLayer r:embed="rId106">
                        <a14:imgEffect>
                          <a14:sharpenSoften amount="10000"/>
                        </a14:imgEffect>
                      </a14:imgLayer>
                    </a14:imgProps>
                  </a:ext>
                  <a:ext uri="{28A0092B-C50C-407E-A947-70E740481C1C}">
                    <a14:useLocalDpi xmlns:a14="http://schemas.microsoft.com/office/drawing/2010/main" val="0"/>
                  </a:ext>
                </a:extLst>
              </a:blip>
              <a:stretch>
                <a:fillRect/>
              </a:stretch>
            </p:blipFill>
            <p:spPr>
              <a:xfrm>
                <a:off x="29837224" y="35228934"/>
                <a:ext cx="6035040" cy="2920345"/>
              </a:xfrm>
              <a:prstGeom prst="rect">
                <a:avLst/>
              </a:prstGeom>
            </p:spPr>
          </p:pic>
          <p:pic>
            <p:nvPicPr>
              <p:cNvPr id="477" name="Picture 476"/>
              <p:cNvPicPr>
                <a:picLocks noChangeAspect="1"/>
              </p:cNvPicPr>
              <p:nvPr/>
            </p:nvPicPr>
            <p:blipFill>
              <a:blip r:embed="rId107">
                <a:extLst>
                  <a:ext uri="{28A0092B-C50C-407E-A947-70E740481C1C}">
                    <a14:useLocalDpi xmlns:a14="http://schemas.microsoft.com/office/drawing/2010/main" val="0"/>
                  </a:ext>
                </a:extLst>
              </a:blip>
              <a:stretch>
                <a:fillRect/>
              </a:stretch>
            </p:blipFill>
            <p:spPr>
              <a:xfrm>
                <a:off x="37094880" y="37358759"/>
                <a:ext cx="5426945" cy="5193586"/>
              </a:xfrm>
              <a:prstGeom prst="rect">
                <a:avLst/>
              </a:prstGeom>
            </p:spPr>
          </p:pic>
          <mc:AlternateContent xmlns:mc="http://schemas.openxmlformats.org/markup-compatibility/2006">
            <mc:Choice xmlns:a14="http://schemas.microsoft.com/office/drawing/2010/main" Requires="a14">
              <p:sp>
                <p:nvSpPr>
                  <p:cNvPr id="481" name="Rectangle 480"/>
                  <p:cNvSpPr/>
                  <p:nvPr/>
                </p:nvSpPr>
                <p:spPr>
                  <a:xfrm>
                    <a:off x="23308682" y="39234093"/>
                    <a:ext cx="13208324" cy="3539430"/>
                  </a:xfrm>
                  <a:prstGeom prst="rect">
                    <a:avLst/>
                  </a:prstGeom>
                </p:spPr>
                <p:txBody>
                  <a:bodyPr wrap="square">
                    <a:spAutoFit/>
                  </a:bodyPr>
                  <a:lstStyle/>
                  <a:p>
                    <a:r>
                      <a:rPr lang="en-US" sz="3200">
                        <a:solidFill>
                          <a:srgbClr val="FF3F7A"/>
                        </a:solidFill>
                        <a:latin typeface="Euclid" panose="02020503060505020303" pitchFamily="18" charset="0"/>
                      </a:rPr>
                      <a:t>What if need to increase the depth of field just around a tilted object surface of known tilt angle </a:t>
                    </a:r>
                    <a14:m>
                      <m:oMath xmlns:m="http://schemas.openxmlformats.org/officeDocument/2006/math">
                        <m:r>
                          <a:rPr lang="en-US" sz="3200" b="0" i="1" smtClean="0">
                            <a:solidFill>
                              <a:srgbClr val="FF3F7A"/>
                            </a:solidFill>
                            <a:latin typeface="Cambria Math" panose="02040503050406030204" pitchFamily="18" charset="0"/>
                          </a:rPr>
                          <m:t>𝛽</m:t>
                        </m:r>
                      </m:oMath>
                    </a14:m>
                    <a:r>
                      <a:rPr lang="en-US" sz="3200">
                        <a:solidFill>
                          <a:srgbClr val="FF3F7A"/>
                        </a:solidFill>
                        <a:latin typeface="Euclid" panose="02020503060505020303" pitchFamily="18" charset="0"/>
                      </a:rPr>
                      <a:t>?</a:t>
                    </a:r>
                  </a:p>
                  <a:p>
                    <a:pPr algn="just"/>
                    <a:r>
                      <a:rPr lang="en-US" sz="3200">
                        <a:solidFill>
                          <a:schemeClr val="tx1">
                            <a:lumMod val="75000"/>
                            <a:lumOff val="25000"/>
                          </a:schemeClr>
                        </a:solidFill>
                        <a:latin typeface="Euclid" panose="02020503060505020303" pitchFamily="18" charset="0"/>
                        <a:ea typeface="Segoe UI Symbol" pitchFamily="34" charset="0"/>
                      </a:rPr>
                      <a:t>First we need to determine the required lens rotation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While Eq.   Y  yields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in terms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obtaining an inverse relationship for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given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a:solidFill>
                          <a:schemeClr val="tx1">
                            <a:lumMod val="75000"/>
                            <a:lumOff val="25000"/>
                          </a:schemeClr>
                        </a:solidFill>
                        <a:latin typeface="Euclid" panose="02020503060505020303" pitchFamily="18" charset="0"/>
                        <a:ea typeface="Segoe UI Symbol" pitchFamily="34" charset="0"/>
                      </a:rPr>
                      <a:t> is hard. Instead, we use Eq.    which yields a quadratic curve for the given parameters. The lens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a:solidFill>
                          <a:schemeClr val="tx1">
                            <a:lumMod val="75000"/>
                            <a:lumOff val="25000"/>
                          </a:schemeClr>
                        </a:solidFill>
                        <a:latin typeface="Euclid" panose="02020503060505020303" pitchFamily="18" charset="0"/>
                        <a:ea typeface="Segoe UI Symbol" pitchFamily="34" charset="0"/>
                      </a:rPr>
                      <a:t> is then obtained as the intersection of the quadratic curve and the unit circle as shown to the right.   </a:t>
                    </a:r>
                    <a:endParaRPr lang="en-US" sz="3200">
                      <a:solidFill>
                        <a:srgbClr val="FF3F7A"/>
                      </a:solidFill>
                      <a:latin typeface="Euclid" panose="02020503060505020303" pitchFamily="18" charset="0"/>
                    </a:endParaRPr>
                  </a:p>
                </p:txBody>
              </p:sp>
            </mc:Choice>
            <mc:Fallback>
              <p:sp>
                <p:nvSpPr>
                  <p:cNvPr id="481" name="Rectangle 480"/>
                  <p:cNvSpPr>
                    <a:spLocks noRot="1" noChangeAspect="1" noMove="1" noResize="1" noEditPoints="1" noAdjustHandles="1" noChangeArrowheads="1" noChangeShapeType="1" noTextEdit="1"/>
                  </p:cNvSpPr>
                  <p:nvPr/>
                </p:nvSpPr>
                <p:spPr>
                  <a:xfrm>
                    <a:off x="23308682" y="39234093"/>
                    <a:ext cx="13208324" cy="3539430"/>
                  </a:xfrm>
                  <a:prstGeom prst="rect">
                    <a:avLst/>
                  </a:prstGeom>
                  <a:blipFill>
                    <a:blip r:embed="rId108"/>
                    <a:stretch>
                      <a:fillRect l="-1200" t="-2065" r="-1200" b="-4819"/>
                    </a:stretch>
                  </a:blipFill>
                </p:spPr>
                <p:txBody>
                  <a:bodyPr/>
                  <a:lstStyle/>
                  <a:p>
                    <a:r>
                      <a:rPr lang="en-US">
                        <a:noFill/>
                      </a:rPr>
                      <a:t> </a:t>
                    </a:r>
                  </a:p>
                </p:txBody>
              </p:sp>
            </mc:Fallback>
          </mc:AlternateContent>
          <p:sp>
            <p:nvSpPr>
              <p:cNvPr id="487" name="Rectangle 486"/>
              <p:cNvSpPr/>
              <p:nvPr/>
            </p:nvSpPr>
            <p:spPr>
              <a:xfrm>
                <a:off x="23373278" y="40688294"/>
                <a:ext cx="553521" cy="45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8" name="Group 487"/>
              <p:cNvGrpSpPr/>
              <p:nvPr/>
            </p:nvGrpSpPr>
            <p:grpSpPr>
              <a:xfrm>
                <a:off x="23405004" y="40712199"/>
                <a:ext cx="463915" cy="584775"/>
                <a:chOff x="13506372" y="8671871"/>
                <a:chExt cx="463915" cy="584775"/>
              </a:xfrm>
            </p:grpSpPr>
            <p:sp>
              <p:nvSpPr>
                <p:cNvPr id="492" name="Oval 49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TextBox 492"/>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6</a:t>
                  </a:r>
                </a:p>
              </p:txBody>
            </p:sp>
          </p:grpSp>
          <p:grpSp>
            <p:nvGrpSpPr>
              <p:cNvPr id="489" name="Group 488"/>
              <p:cNvGrpSpPr/>
              <p:nvPr/>
            </p:nvGrpSpPr>
            <p:grpSpPr>
              <a:xfrm>
                <a:off x="28635689" y="41164355"/>
                <a:ext cx="463915" cy="584775"/>
                <a:chOff x="13506372" y="8671871"/>
                <a:chExt cx="463915" cy="584775"/>
              </a:xfrm>
            </p:grpSpPr>
            <p:sp>
              <p:nvSpPr>
                <p:cNvPr id="490" name="Oval 48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TextBox 490"/>
                <p:cNvSpPr txBox="1"/>
                <p:nvPr/>
              </p:nvSpPr>
              <p:spPr>
                <a:xfrm>
                  <a:off x="13546340" y="8671871"/>
                  <a:ext cx="389850" cy="584775"/>
                </a:xfrm>
                <a:prstGeom prst="rect">
                  <a:avLst/>
                </a:prstGeom>
                <a:noFill/>
              </p:spPr>
              <p:txBody>
                <a:bodyPr wrap="none" rtlCol="0">
                  <a:spAutoFit/>
                </a:bodyPr>
                <a:lstStyle/>
                <a:p>
                  <a:r>
                    <a:rPr lang="en-US" sz="3200">
                      <a:solidFill>
                        <a:srgbClr val="3A9AFF"/>
                      </a:solidFill>
                      <a:latin typeface="Euclid" panose="02020503060505020303" pitchFamily="18" charset="0"/>
                    </a:rPr>
                    <a:t>7</a:t>
                  </a:r>
                </a:p>
              </p:txBody>
            </p:sp>
          </p:grpSp>
          <mc:AlternateContent xmlns:mc="http://schemas.openxmlformats.org/markup-compatibility/2006">
            <mc:Choice xmlns:a14="http://schemas.microsoft.com/office/drawing/2010/main" Requires="a14">
              <p:sp>
                <p:nvSpPr>
                  <p:cNvPr id="508" name="Rectangle 507"/>
                  <p:cNvSpPr/>
                  <p:nvPr/>
                </p:nvSpPr>
                <p:spPr>
                  <a:xfrm>
                    <a:off x="23369366" y="38051981"/>
                    <a:ext cx="5306291" cy="1039323"/>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about a point away from the entrance pupil.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a:p>
                </p:txBody>
              </p:sp>
            </mc:Choice>
            <mc:Fallback>
              <p:sp>
                <p:nvSpPr>
                  <p:cNvPr id="508" name="Rectangle 507"/>
                  <p:cNvSpPr>
                    <a:spLocks noRot="1" noChangeAspect="1" noMove="1" noResize="1" noEditPoints="1" noAdjustHandles="1" noChangeArrowheads="1" noChangeShapeType="1" noTextEdit="1"/>
                  </p:cNvSpPr>
                  <p:nvPr/>
                </p:nvSpPr>
                <p:spPr>
                  <a:xfrm>
                    <a:off x="23369366" y="38051981"/>
                    <a:ext cx="5306291" cy="1039323"/>
                  </a:xfrm>
                  <a:prstGeom prst="rect">
                    <a:avLst/>
                  </a:prstGeom>
                  <a:blipFill>
                    <a:blip r:embed="rId109"/>
                    <a:stretch>
                      <a:fillRect l="-1264" t="-2924" b="-9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9" name="Rectangle 508"/>
                  <p:cNvSpPr/>
                  <p:nvPr/>
                </p:nvSpPr>
                <p:spPr>
                  <a:xfrm>
                    <a:off x="30007600" y="38051981"/>
                    <a:ext cx="5306291" cy="1039323"/>
                  </a:xfrm>
                  <a:prstGeom prst="rect">
                    <a:avLst/>
                  </a:prstGeom>
                </p:spPr>
                <p:txBody>
                  <a:bodyPr wrap="square">
                    <a:spAutoFit/>
                  </a:bodyPr>
                  <a:lstStyle/>
                  <a:p>
                    <a:r>
                      <a:rPr lang="en-US" sz="2000" i="1">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about a point away from the entrance pupil.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a:p>
                </p:txBody>
              </p:sp>
            </mc:Choice>
            <mc:Fallback>
              <p:sp>
                <p:nvSpPr>
                  <p:cNvPr id="509" name="Rectangle 508"/>
                  <p:cNvSpPr>
                    <a:spLocks noRot="1" noChangeAspect="1" noMove="1" noResize="1" noEditPoints="1" noAdjustHandles="1" noChangeArrowheads="1" noChangeShapeType="1" noTextEdit="1"/>
                  </p:cNvSpPr>
                  <p:nvPr/>
                </p:nvSpPr>
                <p:spPr>
                  <a:xfrm>
                    <a:off x="30007600" y="38051981"/>
                    <a:ext cx="5306291" cy="1039323"/>
                  </a:xfrm>
                  <a:prstGeom prst="rect">
                    <a:avLst/>
                  </a:prstGeom>
                  <a:blipFill>
                    <a:blip r:embed="rId110"/>
                    <a:stretch>
                      <a:fillRect l="-1264" t="-2924" b="-9357"/>
                    </a:stretch>
                  </a:blipFill>
                </p:spPr>
                <p:txBody>
                  <a:bodyPr/>
                  <a:lstStyle/>
                  <a:p>
                    <a:r>
                      <a:rPr lang="en-US">
                        <a:noFill/>
                      </a:rPr>
                      <a:t> </a:t>
                    </a:r>
                  </a:p>
                </p:txBody>
              </p:sp>
            </mc:Fallback>
          </mc:AlternateContent>
        </p:grpSp>
      </p:grpSp>
      <p:grpSp>
        <p:nvGrpSpPr>
          <p:cNvPr id="518" name="Group 517"/>
          <p:cNvGrpSpPr/>
          <p:nvPr/>
        </p:nvGrpSpPr>
        <p:grpSpPr>
          <a:xfrm>
            <a:off x="10946062" y="44303036"/>
            <a:ext cx="23393999" cy="5719579"/>
            <a:chOff x="41123786" y="29256593"/>
            <a:chExt cx="23393999" cy="5719579"/>
          </a:xfrm>
        </p:grpSpPr>
        <p:grpSp>
          <p:nvGrpSpPr>
            <p:cNvPr id="514" name="Group 513"/>
            <p:cNvGrpSpPr/>
            <p:nvPr/>
          </p:nvGrpSpPr>
          <p:grpSpPr>
            <a:xfrm>
              <a:off x="41123786" y="29256593"/>
              <a:ext cx="22585680" cy="914400"/>
              <a:chOff x="914399" y="5508859"/>
              <a:chExt cx="22585680" cy="914400"/>
            </a:xfrm>
          </p:grpSpPr>
          <p:sp>
            <p:nvSpPr>
              <p:cNvPr id="515" name="Rectangle 514"/>
              <p:cNvSpPr/>
              <p:nvPr/>
            </p:nvSpPr>
            <p:spPr>
              <a:xfrm>
                <a:off x="914399" y="5508859"/>
                <a:ext cx="2258568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TextBox 515"/>
              <p:cNvSpPr txBox="1"/>
              <p:nvPr/>
            </p:nvSpPr>
            <p:spPr>
              <a:xfrm>
                <a:off x="1752599" y="5550561"/>
                <a:ext cx="5678157" cy="830997"/>
              </a:xfrm>
              <a:prstGeom prst="rect">
                <a:avLst/>
              </a:prstGeom>
              <a:noFill/>
            </p:spPr>
            <p:txBody>
              <a:bodyPr wrap="none" rtlCol="0">
                <a:spAutoFit/>
              </a:bodyPr>
              <a:lstStyle/>
              <a:p>
                <a:r>
                  <a:rPr lang="en-US" sz="4800" b="1">
                    <a:solidFill>
                      <a:srgbClr val="15BCFF"/>
                    </a:solidFill>
                    <a:latin typeface="Segoe UI Semibold" panose="020B0702040204020203" pitchFamily="34" charset="0"/>
                  </a:rPr>
                  <a:t>Acknowledgements</a:t>
                </a:r>
              </a:p>
            </p:txBody>
          </p:sp>
        </p:grpSp>
        <p:sp>
          <p:nvSpPr>
            <p:cNvPr id="517" name="Rectangle 516"/>
            <p:cNvSpPr/>
            <p:nvPr/>
          </p:nvSpPr>
          <p:spPr>
            <a:xfrm>
              <a:off x="41581112" y="30574967"/>
              <a:ext cx="22936673" cy="4401205"/>
            </a:xfrm>
            <a:prstGeom prst="rect">
              <a:avLst/>
            </a:prstGeom>
          </p:spPr>
          <p:txBody>
            <a:bodyPr wrap="square">
              <a:spAutoFit/>
            </a:bodyPr>
            <a:lstStyle/>
            <a:p>
              <a:r>
                <a:rPr lang="en-US" sz="2800">
                  <a:solidFill>
                    <a:schemeClr val="tx1">
                      <a:lumMod val="65000"/>
                      <a:lumOff val="35000"/>
                    </a:schemeClr>
                  </a:solidFill>
                  <a:latin typeface="Euclid" panose="02020503060505020303" pitchFamily="18" charset="0"/>
                </a:rPr>
                <a:t>[1] C. H. Anderson, J. R. Bergen, P. J. Burt, J. M. Ogden, “Pyramid Methods in Image Processing,” RCA Engineer, vol. 29, pp. 33-41 (1984).</a:t>
              </a:r>
            </a:p>
            <a:p>
              <a:r>
                <a:rPr lang="en-US" sz="2800">
                  <a:solidFill>
                    <a:schemeClr val="tx1">
                      <a:lumMod val="65000"/>
                      <a:lumOff val="35000"/>
                    </a:schemeClr>
                  </a:solidFill>
                  <a:latin typeface="Euclid" panose="02020503060505020303" pitchFamily="18" charset="0"/>
                </a:rPr>
                <a:t> </a:t>
              </a:r>
            </a:p>
            <a:p>
              <a:r>
                <a:rPr lang="en-US" sz="2800">
                  <a:solidFill>
                    <a:schemeClr val="tx1">
                      <a:lumMod val="65000"/>
                      <a:lumOff val="35000"/>
                    </a:schemeClr>
                  </a:solidFill>
                  <a:latin typeface="Euclid" panose="02020503060505020303" pitchFamily="18" charset="0"/>
                </a:rPr>
                <a:t>[2] Jacobson, Ralph, Sidney Ray, Geoffrey G. </a:t>
              </a:r>
              <a:r>
                <a:rPr lang="en-US" sz="2800" err="1">
                  <a:solidFill>
                    <a:schemeClr val="tx1">
                      <a:lumMod val="65000"/>
                      <a:lumOff val="35000"/>
                    </a:schemeClr>
                  </a:solidFill>
                  <a:latin typeface="Euclid" panose="02020503060505020303" pitchFamily="18" charset="0"/>
                </a:rPr>
                <a:t>Attridge</a:t>
              </a:r>
              <a:r>
                <a:rPr lang="en-US" sz="2800">
                  <a:solidFill>
                    <a:schemeClr val="tx1">
                      <a:lumMod val="65000"/>
                      <a:lumOff val="35000"/>
                    </a:schemeClr>
                  </a:solidFill>
                  <a:latin typeface="Euclid" panose="02020503060505020303" pitchFamily="18" charset="0"/>
                </a:rPr>
                <a:t>, and Norman </a:t>
              </a:r>
              <a:r>
                <a:rPr lang="en-US" sz="2800" err="1">
                  <a:solidFill>
                    <a:schemeClr val="tx1">
                      <a:lumMod val="65000"/>
                      <a:lumOff val="35000"/>
                    </a:schemeClr>
                  </a:solidFill>
                  <a:latin typeface="Euclid" panose="02020503060505020303" pitchFamily="18" charset="0"/>
                </a:rPr>
                <a:t>Axford</a:t>
              </a:r>
              <a:r>
                <a:rPr lang="en-US" sz="2800">
                  <a:solidFill>
                    <a:schemeClr val="tx1">
                      <a:lumMod val="65000"/>
                      <a:lumOff val="35000"/>
                    </a:schemeClr>
                  </a:solidFill>
                  <a:latin typeface="Euclid" panose="02020503060505020303" pitchFamily="18" charset="0"/>
                </a:rPr>
                <a:t>, </a:t>
              </a:r>
              <a:r>
                <a:rPr lang="en-US" sz="2800" i="1">
                  <a:solidFill>
                    <a:schemeClr val="tx1">
                      <a:lumMod val="65000"/>
                      <a:lumOff val="35000"/>
                    </a:schemeClr>
                  </a:solidFill>
                  <a:latin typeface="Euclid" panose="02020503060505020303" pitchFamily="18" charset="0"/>
                </a:rPr>
                <a:t>Manual of Photography</a:t>
              </a:r>
              <a:r>
                <a:rPr lang="en-US" sz="2800">
                  <a:solidFill>
                    <a:schemeClr val="tx1">
                      <a:lumMod val="65000"/>
                      <a:lumOff val="35000"/>
                    </a:schemeClr>
                  </a:solidFill>
                  <a:latin typeface="Euclid" panose="02020503060505020303" pitchFamily="18" charset="0"/>
                </a:rPr>
                <a:t> (Taylor &amp; Francis, 2000), Chap. 10.</a:t>
              </a:r>
            </a:p>
            <a:p>
              <a:r>
                <a:rPr lang="en-US" sz="2800">
                  <a:solidFill>
                    <a:schemeClr val="tx1">
                      <a:lumMod val="65000"/>
                      <a:lumOff val="35000"/>
                    </a:schemeClr>
                  </a:solidFill>
                  <a:latin typeface="Euclid" panose="02020503060505020303" pitchFamily="18" charset="0"/>
                </a:rPr>
                <a:t> </a:t>
              </a:r>
            </a:p>
            <a:p>
              <a:r>
                <a:rPr lang="en-US" sz="2800">
                  <a:solidFill>
                    <a:schemeClr val="tx1">
                      <a:lumMod val="65000"/>
                      <a:lumOff val="35000"/>
                    </a:schemeClr>
                  </a:solidFill>
                  <a:latin typeface="Euclid" panose="02020503060505020303" pitchFamily="18" charset="0"/>
                </a:rPr>
                <a:t>[3] Indranil Sinharoy, </a:t>
              </a:r>
              <a:r>
                <a:rPr lang="en-US" sz="2800" err="1">
                  <a:solidFill>
                    <a:schemeClr val="tx1">
                      <a:lumMod val="65000"/>
                      <a:lumOff val="35000"/>
                    </a:schemeClr>
                  </a:solidFill>
                  <a:latin typeface="Euclid" panose="02020503060505020303" pitchFamily="18" charset="0"/>
                </a:rPr>
                <a:t>Prasanna</a:t>
              </a:r>
              <a:r>
                <a:rPr lang="en-US" sz="2800">
                  <a:solidFill>
                    <a:schemeClr val="tx1">
                      <a:lumMod val="65000"/>
                      <a:lumOff val="35000"/>
                    </a:schemeClr>
                  </a:solidFill>
                  <a:latin typeface="Euclid" panose="02020503060505020303" pitchFamily="18" charset="0"/>
                </a:rPr>
                <a:t> </a:t>
              </a:r>
              <a:r>
                <a:rPr lang="en-US" sz="2800" err="1">
                  <a:solidFill>
                    <a:schemeClr val="tx1">
                      <a:lumMod val="65000"/>
                      <a:lumOff val="35000"/>
                    </a:schemeClr>
                  </a:solidFill>
                  <a:latin typeface="Euclid" panose="02020503060505020303" pitchFamily="18" charset="0"/>
                </a:rPr>
                <a:t>Rangarajan</a:t>
              </a:r>
              <a:r>
                <a:rPr lang="en-US" sz="2800">
                  <a:solidFill>
                    <a:schemeClr val="tx1">
                      <a:lumMod val="65000"/>
                      <a:lumOff val="35000"/>
                    </a:schemeClr>
                  </a:solidFill>
                  <a:latin typeface="Euclid" panose="02020503060505020303" pitchFamily="18" charset="0"/>
                </a:rPr>
                <a:t>, and Marc P. Christensen, “Geometric model of image formation in Scheimpflug cameras,” </a:t>
              </a:r>
              <a:r>
                <a:rPr lang="en-US" sz="2800" err="1">
                  <a:solidFill>
                    <a:schemeClr val="tx1">
                      <a:lumMod val="65000"/>
                      <a:lumOff val="35000"/>
                    </a:schemeClr>
                  </a:solidFill>
                  <a:latin typeface="Euclid" panose="02020503060505020303" pitchFamily="18" charset="0"/>
                </a:rPr>
                <a:t>PeerJ</a:t>
              </a:r>
              <a:r>
                <a:rPr lang="en-US" sz="2800">
                  <a:solidFill>
                    <a:schemeClr val="tx1">
                      <a:lumMod val="65000"/>
                      <a:lumOff val="35000"/>
                    </a:schemeClr>
                  </a:solidFill>
                  <a:latin typeface="Euclid" panose="02020503060505020303" pitchFamily="18" charset="0"/>
                </a:rPr>
                <a:t>  </a:t>
              </a:r>
            </a:p>
            <a:p>
              <a:r>
                <a:rPr lang="en-US" sz="2800">
                  <a:solidFill>
                    <a:schemeClr val="tx1">
                      <a:lumMod val="65000"/>
                      <a:lumOff val="35000"/>
                    </a:schemeClr>
                  </a:solidFill>
                  <a:latin typeface="Euclid" panose="02020503060505020303" pitchFamily="18" charset="0"/>
                </a:rPr>
                <a:t>    Preprints 4:e1887v1 </a:t>
              </a:r>
              <a:r>
                <a:rPr lang="en-US" sz="2800" u="sng">
                  <a:solidFill>
                    <a:schemeClr val="tx1">
                      <a:lumMod val="65000"/>
                      <a:lumOff val="35000"/>
                    </a:schemeClr>
                  </a:solidFill>
                  <a:latin typeface="Euclid" panose="02020503060505020303" pitchFamily="18" charset="0"/>
                  <a:hlinkClick r:id="rId111"/>
                </a:rPr>
                <a:t>https://doi.org/10.7287/peerj.preprints.1887v1</a:t>
              </a:r>
              <a:r>
                <a:rPr lang="en-US" sz="2800">
                  <a:solidFill>
                    <a:schemeClr val="tx1">
                      <a:lumMod val="65000"/>
                      <a:lumOff val="35000"/>
                    </a:schemeClr>
                  </a:solidFill>
                  <a:latin typeface="Euclid" panose="02020503060505020303" pitchFamily="18" charset="0"/>
                </a:rPr>
                <a:t> (2016).</a:t>
              </a:r>
            </a:p>
            <a:p>
              <a:r>
                <a:rPr lang="en-US" sz="2800">
                  <a:solidFill>
                    <a:schemeClr val="tx1">
                      <a:lumMod val="65000"/>
                      <a:lumOff val="35000"/>
                    </a:schemeClr>
                  </a:solidFill>
                  <a:latin typeface="Euclid" panose="02020503060505020303" pitchFamily="18" charset="0"/>
                </a:rPr>
                <a:t> </a:t>
              </a:r>
            </a:p>
            <a:p>
              <a:r>
                <a:rPr lang="en-US" sz="2800">
                  <a:solidFill>
                    <a:schemeClr val="tx1">
                      <a:lumMod val="65000"/>
                      <a:lumOff val="35000"/>
                    </a:schemeClr>
                  </a:solidFill>
                  <a:latin typeface="Euclid" panose="02020503060505020303" pitchFamily="18" charset="0"/>
                </a:rPr>
                <a:t>[4] Indranil Sinharoy </a:t>
              </a:r>
              <a:r>
                <a:rPr lang="en-US" sz="2800" i="1">
                  <a:solidFill>
                    <a:schemeClr val="tx1">
                      <a:lumMod val="65000"/>
                      <a:lumOff val="35000"/>
                    </a:schemeClr>
                  </a:solidFill>
                  <a:latin typeface="Euclid" panose="02020503060505020303" pitchFamily="18" charset="0"/>
                </a:rPr>
                <a:t>et al.</a:t>
              </a:r>
              <a:r>
                <a:rPr lang="en-US" sz="2800">
                  <a:solidFill>
                    <a:schemeClr val="tx1">
                      <a:lumMod val="65000"/>
                      <a:lumOff val="35000"/>
                    </a:schemeClr>
                  </a:solidFill>
                  <a:latin typeface="Euclid" panose="02020503060505020303" pitchFamily="18" charset="0"/>
                </a:rPr>
                <a:t>, </a:t>
              </a:r>
              <a:r>
                <a:rPr lang="en-US" sz="2800" err="1">
                  <a:solidFill>
                    <a:schemeClr val="tx1">
                      <a:lumMod val="65000"/>
                      <a:lumOff val="35000"/>
                    </a:schemeClr>
                  </a:solidFill>
                  <a:latin typeface="Euclid" panose="02020503060505020303" pitchFamily="18" charset="0"/>
                </a:rPr>
                <a:t>PyZDDE</a:t>
              </a:r>
              <a:r>
                <a:rPr lang="en-US" sz="2800">
                  <a:solidFill>
                    <a:schemeClr val="tx1">
                      <a:lumMod val="65000"/>
                      <a:lumOff val="35000"/>
                    </a:schemeClr>
                  </a:solidFill>
                  <a:latin typeface="Euclid" panose="02020503060505020303" pitchFamily="18" charset="0"/>
                </a:rPr>
                <a:t>: Release version 2.0.2. </a:t>
              </a:r>
              <a:r>
                <a:rPr lang="en-US" sz="2800" err="1">
                  <a:solidFill>
                    <a:schemeClr val="tx1">
                      <a:lumMod val="65000"/>
                      <a:lumOff val="35000"/>
                    </a:schemeClr>
                  </a:solidFill>
                  <a:latin typeface="Euclid" panose="02020503060505020303" pitchFamily="18" charset="0"/>
                </a:rPr>
                <a:t>Zenodo</a:t>
              </a:r>
              <a:r>
                <a:rPr lang="en-US" sz="2800">
                  <a:solidFill>
                    <a:schemeClr val="tx1">
                      <a:lumMod val="65000"/>
                      <a:lumOff val="35000"/>
                    </a:schemeClr>
                  </a:solidFill>
                  <a:latin typeface="Euclid" panose="02020503060505020303" pitchFamily="18" charset="0"/>
                </a:rPr>
                <a:t>. </a:t>
              </a:r>
              <a:r>
                <a:rPr lang="en-US" sz="2800" u="sng">
                  <a:solidFill>
                    <a:schemeClr val="tx1">
                      <a:lumMod val="65000"/>
                      <a:lumOff val="35000"/>
                    </a:schemeClr>
                  </a:solidFill>
                  <a:latin typeface="Euclid" panose="02020503060505020303" pitchFamily="18" charset="0"/>
                  <a:hlinkClick r:id="rId112"/>
                </a:rPr>
                <a:t>10.5281/zenodo.44295</a:t>
              </a:r>
              <a:r>
                <a:rPr lang="en-US" sz="2800">
                  <a:solidFill>
                    <a:schemeClr val="tx1">
                      <a:lumMod val="65000"/>
                      <a:lumOff val="35000"/>
                    </a:schemeClr>
                  </a:solidFill>
                  <a:latin typeface="Euclid" panose="02020503060505020303" pitchFamily="18" charset="0"/>
                </a:rPr>
                <a:t> (2016).</a:t>
              </a:r>
            </a:p>
            <a:p>
              <a:endParaRPr lang="en-US" sz="2800">
                <a:solidFill>
                  <a:schemeClr val="tx1">
                    <a:lumMod val="65000"/>
                    <a:lumOff val="35000"/>
                  </a:schemeClr>
                </a:solidFill>
                <a:latin typeface="Euclid" panose="02020503060505020303" pitchFamily="18" charset="0"/>
              </a:endParaRPr>
            </a:p>
            <a:p>
              <a:r>
                <a:rPr lang="en-US" sz="2800">
                  <a:solidFill>
                    <a:schemeClr val="tx1">
                      <a:lumMod val="65000"/>
                      <a:lumOff val="35000"/>
                    </a:schemeClr>
                  </a:solidFill>
                  <a:latin typeface="Euclid" panose="02020503060505020303" pitchFamily="18" charset="0"/>
                </a:rPr>
                <a:t>[5] Open source tools: </a:t>
              </a:r>
            </a:p>
          </p:txBody>
        </p:sp>
      </p:grpSp>
      <p:sp>
        <p:nvSpPr>
          <p:cNvPr id="519" name="Rectangle 518"/>
          <p:cNvSpPr/>
          <p:nvPr/>
        </p:nvSpPr>
        <p:spPr>
          <a:xfrm>
            <a:off x="32368963" y="49312338"/>
            <a:ext cx="10408818" cy="769441"/>
          </a:xfrm>
          <a:prstGeom prst="rect">
            <a:avLst/>
          </a:prstGeom>
        </p:spPr>
        <p:txBody>
          <a:bodyPr wrap="square">
            <a:spAutoFit/>
          </a:bodyPr>
          <a:lstStyle/>
          <a:p>
            <a:r>
              <a:rPr lang="en-US" sz="4400">
                <a:solidFill>
                  <a:srgbClr val="FF3F7A"/>
                </a:solidFill>
                <a:latin typeface="Euclid" panose="02020503060505020303" pitchFamily="18" charset="0"/>
              </a:rPr>
              <a:t>indranilsinharoy.com/projects/</a:t>
            </a:r>
            <a:r>
              <a:rPr lang="en-US" sz="4400" err="1">
                <a:solidFill>
                  <a:srgbClr val="FF3F7A"/>
                </a:solidFill>
                <a:latin typeface="Euclid" panose="02020503060505020303" pitchFamily="18" charset="0"/>
              </a:rPr>
              <a:t>omnifocus</a:t>
            </a:r>
            <a:endParaRPr lang="en-US" sz="4400">
              <a:solidFill>
                <a:srgbClr val="FF3F7A"/>
              </a:solidFill>
              <a:latin typeface="Euclid" panose="02020503060505020303" pitchFamily="18" charset="0"/>
            </a:endParaRPr>
          </a:p>
        </p:txBody>
      </p:sp>
      <p:grpSp>
        <p:nvGrpSpPr>
          <p:cNvPr id="520" name="Group 519"/>
          <p:cNvGrpSpPr/>
          <p:nvPr/>
        </p:nvGrpSpPr>
        <p:grpSpPr>
          <a:xfrm>
            <a:off x="14934874" y="49312338"/>
            <a:ext cx="10179656" cy="790805"/>
            <a:chOff x="394315" y="5842943"/>
            <a:chExt cx="10179656" cy="790805"/>
          </a:xfrm>
        </p:grpSpPr>
        <p:pic>
          <p:nvPicPr>
            <p:cNvPr id="521" name="Picture 2" descr="https://raw.githubusercontent.com/indranilsinharoy/PyZDDE/master/Doc/Images/logo_text_small.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394315" y="5929508"/>
              <a:ext cx="1702250" cy="534516"/>
            </a:xfrm>
            <a:prstGeom prst="rect">
              <a:avLst/>
            </a:prstGeom>
            <a:noFill/>
            <a:extLst>
              <a:ext uri="{909E8E84-426E-40DD-AFC4-6F175D3DCCD1}">
                <a14:hiddenFill xmlns:a14="http://schemas.microsoft.com/office/drawing/2010/main">
                  <a:solidFill>
                    <a:srgbClr val="FFFFFF"/>
                  </a:solidFill>
                </a14:hiddenFill>
              </a:ext>
            </a:extLst>
          </p:spPr>
        </p:pic>
        <p:pic>
          <p:nvPicPr>
            <p:cNvPr id="522" name="Picture 6" descr="NumPy"/>
            <p:cNvPicPr>
              <a:picLocks noChangeAspect="1" noChangeArrowheads="1"/>
            </p:cNvPicPr>
            <p:nvPr/>
          </p:nvPicPr>
          <p:blipFill>
            <a:blip r:embed="rId114">
              <a:extLst>
                <a:ext uri="{BEBA8EAE-BF5A-486C-A8C5-ECC9F3942E4B}">
                  <a14:imgProps xmlns:a14="http://schemas.microsoft.com/office/drawing/2010/main">
                    <a14:imgLayer r:embed="rId11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33537" y="5929508"/>
              <a:ext cx="1577232" cy="534516"/>
            </a:xfrm>
            <a:prstGeom prst="rect">
              <a:avLst/>
            </a:prstGeom>
            <a:noFill/>
            <a:extLst>
              <a:ext uri="{909E8E84-426E-40DD-AFC4-6F175D3DCCD1}">
                <a14:hiddenFill xmlns:a14="http://schemas.microsoft.com/office/drawing/2010/main">
                  <a:solidFill>
                    <a:srgbClr val="FFFFFF"/>
                  </a:solidFill>
                </a14:hiddenFill>
              </a:ext>
            </a:extLst>
          </p:spPr>
        </p:pic>
        <p:pic>
          <p:nvPicPr>
            <p:cNvPr id="523" name="Picture 522"/>
            <p:cNvPicPr>
              <a:picLocks noChangeAspect="1"/>
            </p:cNvPicPr>
            <p:nvPr/>
          </p:nvPicPr>
          <p:blipFill>
            <a:blip r:embed="rId116"/>
            <a:stretch>
              <a:fillRect/>
            </a:stretch>
          </p:blipFill>
          <p:spPr>
            <a:xfrm>
              <a:off x="4147741" y="5929508"/>
              <a:ext cx="2307062" cy="534516"/>
            </a:xfrm>
            <a:prstGeom prst="rect">
              <a:avLst/>
            </a:prstGeom>
          </p:spPr>
        </p:pic>
        <p:pic>
          <p:nvPicPr>
            <p:cNvPr id="524" name="Picture 523"/>
            <p:cNvPicPr>
              <a:picLocks noChangeAspect="1"/>
            </p:cNvPicPr>
            <p:nvPr/>
          </p:nvPicPr>
          <p:blipFill>
            <a:blip r:embed="rId117"/>
            <a:stretch>
              <a:fillRect/>
            </a:stretch>
          </p:blipFill>
          <p:spPr>
            <a:xfrm>
              <a:off x="6691775" y="5929508"/>
              <a:ext cx="2281787" cy="535828"/>
            </a:xfrm>
            <a:prstGeom prst="rect">
              <a:avLst/>
            </a:prstGeom>
          </p:spPr>
        </p:pic>
        <p:pic>
          <p:nvPicPr>
            <p:cNvPr id="525" name="Picture 524"/>
            <p:cNvPicPr>
              <a:picLocks noChangeAspect="1"/>
            </p:cNvPicPr>
            <p:nvPr/>
          </p:nvPicPr>
          <p:blipFill>
            <a:blip r:embed="rId118"/>
            <a:stretch>
              <a:fillRect/>
            </a:stretch>
          </p:blipFill>
          <p:spPr>
            <a:xfrm>
              <a:off x="9070883" y="5842943"/>
              <a:ext cx="1503088" cy="790805"/>
            </a:xfrm>
            <a:prstGeom prst="rect">
              <a:avLst/>
            </a:prstGeom>
          </p:spPr>
        </p:pic>
      </p:grpSp>
    </p:spTree>
    <p:extLst>
      <p:ext uri="{BB962C8B-B14F-4D97-AF65-F5344CB8AC3E}">
        <p14:creationId xmlns:p14="http://schemas.microsoft.com/office/powerpoint/2010/main" val="114275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docProps/app.xml><?xml version="1.0" encoding="utf-8"?>
<Properties xmlns="http://schemas.openxmlformats.org/officeDocument/2006/extended-properties" xmlns:vt="http://schemas.openxmlformats.org/officeDocument/2006/docPropsVTypes">
  <Template>blank</Template>
  <TotalTime>218</TotalTime>
  <Words>1104</Words>
  <Application>Microsoft Office PowerPoint</Application>
  <PresentationFormat>Custom</PresentationFormat>
  <Paragraphs>183</Paragraphs>
  <Slides>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vt:i4>
      </vt:variant>
    </vt:vector>
  </HeadingPairs>
  <TitlesOfParts>
    <vt:vector size="16" baseType="lpstr">
      <vt:lpstr>Batang</vt:lpstr>
      <vt:lpstr>Arial</vt:lpstr>
      <vt:lpstr>Calibri</vt:lpstr>
      <vt:lpstr>Calibri Light</vt:lpstr>
      <vt:lpstr>Cambria Math</vt:lpstr>
      <vt:lpstr>Euclid</vt:lpstr>
      <vt:lpstr>Palatino Linotype</vt:lpstr>
      <vt:lpstr>Segoe UI Light</vt:lpstr>
      <vt:lpstr>Segoe UI Semibold</vt:lpstr>
      <vt:lpstr>Segoe UI Symbol</vt:lpstr>
      <vt:lpstr>Segoe WP</vt:lpstr>
      <vt:lpstr>Times New Roman</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27</cp:revision>
  <dcterms:created xsi:type="dcterms:W3CDTF">2016-07-18T14:19:20Z</dcterms:created>
  <dcterms:modified xsi:type="dcterms:W3CDTF">2016-07-23T03:05:06Z</dcterms:modified>
</cp:coreProperties>
</file>