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0" r:id="rId2"/>
    <p:sldId id="257" r:id="rId3"/>
  </p:sldIdLst>
  <p:sldSz cx="43891200" cy="7772400"/>
  <p:notesSz cx="6858000" cy="9144000"/>
  <p:defaultTextStyle>
    <a:defPPr>
      <a:defRPr lang="en-US"/>
    </a:defPPr>
    <a:lvl1pPr marL="0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39926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79853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19779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59706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199632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39558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79485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19411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E30"/>
    <a:srgbClr val="00FFCC"/>
    <a:srgbClr val="E9FF4C"/>
    <a:srgbClr val="E80C7A"/>
    <a:srgbClr val="C00000"/>
    <a:srgbClr val="B21D12"/>
    <a:srgbClr val="FF4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6737" autoAdjust="0"/>
  </p:normalViewPr>
  <p:slideViewPr>
    <p:cSldViewPr snapToGrid="0">
      <p:cViewPr varScale="1">
        <p:scale>
          <a:sx n="38" d="100"/>
          <a:sy n="38" d="100"/>
        </p:scale>
        <p:origin x="108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B2D6D-7451-4EC4-BDB2-29C0CCE5B59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283200" y="1143000"/>
            <a:ext cx="1742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604FB-8733-47A9-9952-8228AA3F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research question: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</a:rPr>
              <a:t>What does it take to synthesize an </a:t>
            </a: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</a:rPr>
              <a:t>extended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</a:rPr>
              <a:t> Depth of Field image from a set of photographs captured while rotating a lens?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What does it take</a:t>
            </a:r>
            <a:r>
              <a:rPr lang="en-US" baseline="0" dirty="0"/>
              <a:t> to synthesize an extended Depth of Field image from a set of images captured while rotating the lens?</a:t>
            </a:r>
          </a:p>
          <a:p>
            <a:r>
              <a:rPr lang="en-US" baseline="0" dirty="0"/>
              <a:t>Or</a:t>
            </a:r>
          </a:p>
          <a:p>
            <a:r>
              <a:rPr lang="en-US" baseline="0" dirty="0"/>
              <a:t>Is it possible to synthesize an extended Depth of Field image from a set of images captured while rotating a lens? When does it work? When does it fail?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604FB-8733-47A9-9952-8228AA3FF2A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655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1272011"/>
            <a:ext cx="329184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082310"/>
            <a:ext cx="329184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413808"/>
            <a:ext cx="946404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413808"/>
            <a:ext cx="27843480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1937704"/>
            <a:ext cx="3785616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5201392"/>
            <a:ext cx="3785616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2069042"/>
            <a:ext cx="1865376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2069042"/>
            <a:ext cx="1865376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413809"/>
            <a:ext cx="3785616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1905318"/>
            <a:ext cx="18568033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2839085"/>
            <a:ext cx="18568033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1905318"/>
            <a:ext cx="1865947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2839085"/>
            <a:ext cx="18659477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518160"/>
            <a:ext cx="14156053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1119082"/>
            <a:ext cx="2221992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2331720"/>
            <a:ext cx="14156053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518160"/>
            <a:ext cx="14156053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1119082"/>
            <a:ext cx="22219920" cy="55234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2331720"/>
            <a:ext cx="14156053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413809"/>
            <a:ext cx="3785616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2069042"/>
            <a:ext cx="3785616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7203864"/>
            <a:ext cx="9875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7203864"/>
            <a:ext cx="148132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7203864"/>
            <a:ext cx="9875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08885" y="693155"/>
            <a:ext cx="25873430" cy="1785104"/>
            <a:chOff x="9008885" y="693155"/>
            <a:chExt cx="25873430" cy="1785104"/>
          </a:xfrm>
        </p:grpSpPr>
        <p:sp>
          <p:nvSpPr>
            <p:cNvPr id="4" name="Rectangle 3"/>
            <p:cNvSpPr/>
            <p:nvPr/>
          </p:nvSpPr>
          <p:spPr>
            <a:xfrm>
              <a:off x="9019517" y="739722"/>
              <a:ext cx="1188579" cy="1188720"/>
            </a:xfrm>
            <a:prstGeom prst="rect">
              <a:avLst/>
            </a:prstGeom>
            <a:solidFill>
              <a:srgbClr val="FF3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008885" y="693155"/>
              <a:ext cx="25873430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clid" panose="02020503060505020303" pitchFamily="18" charset="0"/>
                </a:rPr>
                <a:t>O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A9AFF"/>
                  </a:solidFill>
                  <a:effectLst/>
                  <a:uLnTx/>
                  <a:uFillTx/>
                  <a:latin typeface="Euclid" panose="02020503060505020303" pitchFamily="18" charset="0"/>
                </a:rPr>
                <a:t> </a:t>
              </a:r>
              <a:r>
                <a:rPr kumimoji="0" lang="en-US" sz="9600" b="1" i="0" u="none" strike="noStrike" kern="0" cap="none" spc="0" normalizeH="0" baseline="0" noProof="0" dirty="0">
                  <a:ln>
                    <a:noFill/>
                  </a:ln>
                  <a:solidFill>
                    <a:srgbClr val="3A9AFF"/>
                  </a:solidFill>
                  <a:effectLst/>
                  <a:uLnTx/>
                  <a:uFillTx/>
                  <a:latin typeface="Euclid" panose="02020503060505020303" pitchFamily="18" charset="0"/>
                </a:rPr>
                <a:t>mnifocus image synthesis using Lens Swivel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852953" y="3227111"/>
            <a:ext cx="14185294" cy="1529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335A"/>
                </a:solidFill>
                <a:effectLst/>
                <a:uLnTx/>
                <a:uFillTx/>
                <a:latin typeface="Segoe UI Light" panose="020B0502040204020203" pitchFamily="34" charset="0"/>
              </a:rPr>
              <a:t>Indranil Sinharoy            Prasanna Rangarajan           Marc P. Christensen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</a:rPr>
              <a:t>isinharoy@smu.edu               prangara@smu.edu                     mpc@lyle.smu.edu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0087" y="2234135"/>
            <a:ext cx="309110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Segoe UI Semibold" panose="020B0702040204020203" pitchFamily="34" charset="0"/>
              </a:rPr>
              <a:t>Create an </a:t>
            </a:r>
            <a:r>
              <a:rPr lang="en-US" sz="5000" b="1" kern="0" dirty="0">
                <a:solidFill>
                  <a:srgbClr val="454545"/>
                </a:solidFill>
                <a:latin typeface="Segoe UI Semibold" panose="020B0702040204020203" pitchFamily="34" charset="0"/>
              </a:rPr>
              <a:t>all-in-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Segoe UI Semibold" panose="020B0702040204020203" pitchFamily="34" charset="0"/>
              </a:rPr>
              <a:t>focus</a:t>
            </a:r>
            <a:r>
              <a:rPr kumimoji="0" lang="en-US" sz="5000" b="1" i="0" u="none" strike="noStrike" kern="0" cap="none" spc="0" normalizeH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Segoe UI Semibold" panose="020B0702040204020203" pitchFamily="34" charset="0"/>
              </a:rPr>
              <a:t> image by fusing multiple images taken under lens rotations? It’s all about the pupils!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3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399" y="2979143"/>
            <a:ext cx="42062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79" y="4173665"/>
            <a:ext cx="3916206" cy="12685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268362" y="5572010"/>
            <a:ext cx="2519024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</a:rPr>
              <a:t>Photonics Architecture Lab, Lyle School of Engineering, Southern Methodist University, Dallas, Texas, USA.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441" y="3170746"/>
            <a:ext cx="3265145" cy="326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617</TotalTime>
  <Words>141</Words>
  <Application>Microsoft Office PowerPoint</Application>
  <PresentationFormat>Custom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Euclid</vt:lpstr>
      <vt:lpstr>Segoe UI Light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34</cp:revision>
  <dcterms:created xsi:type="dcterms:W3CDTF">2016-07-18T20:10:25Z</dcterms:created>
  <dcterms:modified xsi:type="dcterms:W3CDTF">2016-07-22T15:59:25Z</dcterms:modified>
</cp:coreProperties>
</file>