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9" saveSubsetFonts="1" autoCompressPictures="0">
  <p:sldMasterIdLst>
    <p:sldMasterId id="2147483660" r:id="rId1"/>
  </p:sldMasterIdLst>
  <p:sldIdLst>
    <p:sldId id="260" r:id="rId2"/>
    <p:sldId id="256" r:id="rId3"/>
    <p:sldId id="257" r:id="rId4"/>
    <p:sldId id="258" r:id="rId5"/>
    <p:sldId id="259" r:id="rId6"/>
  </p:sldIdLst>
  <p:sldSz cx="5486400" cy="77724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F5F5"/>
    <a:srgbClr val="1C87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911" autoAdjust="0"/>
    <p:restoredTop sz="94660"/>
  </p:normalViewPr>
  <p:slideViewPr>
    <p:cSldViewPr snapToGrid="0">
      <p:cViewPr>
        <p:scale>
          <a:sx n="150" d="100"/>
          <a:sy n="150" d="100"/>
        </p:scale>
        <p:origin x="1384" y="-1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1480" y="1272011"/>
            <a:ext cx="4663440" cy="2705947"/>
          </a:xfrm>
        </p:spPr>
        <p:txBody>
          <a:bodyPr anchor="b"/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082310"/>
            <a:ext cx="4114800" cy="1876530"/>
          </a:xfrm>
        </p:spPr>
        <p:txBody>
          <a:bodyPr/>
          <a:lstStyle>
            <a:lvl1pPr marL="0" indent="0" algn="ctr">
              <a:buNone/>
              <a:defRPr sz="1440"/>
            </a:lvl1pPr>
            <a:lvl2pPr marL="274320" indent="0" algn="ctr">
              <a:buNone/>
              <a:defRPr sz="1200"/>
            </a:lvl2pPr>
            <a:lvl3pPr marL="548640" indent="0" algn="ctr">
              <a:buNone/>
              <a:defRPr sz="1080"/>
            </a:lvl3pPr>
            <a:lvl4pPr marL="822960" indent="0" algn="ctr">
              <a:buNone/>
              <a:defRPr sz="960"/>
            </a:lvl4pPr>
            <a:lvl5pPr marL="1097280" indent="0" algn="ctr">
              <a:buNone/>
              <a:defRPr sz="960"/>
            </a:lvl5pPr>
            <a:lvl6pPr marL="1371600" indent="0" algn="ctr">
              <a:buNone/>
              <a:defRPr sz="960"/>
            </a:lvl6pPr>
            <a:lvl7pPr marL="1645920" indent="0" algn="ctr">
              <a:buNone/>
              <a:defRPr sz="960"/>
            </a:lvl7pPr>
            <a:lvl8pPr marL="1920240" indent="0" algn="ctr">
              <a:buNone/>
              <a:defRPr sz="960"/>
            </a:lvl8pPr>
            <a:lvl9pPr marL="2194560" indent="0" algn="ctr">
              <a:buNone/>
              <a:defRPr sz="96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EE769-EC14-4089-BCC7-B0C4A40ED0F9}" type="datetimeFigureOut">
              <a:rPr lang="en-US" smtClean="0"/>
              <a:t>9/17/2015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A9500-6583-409F-868C-A67872059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869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EE769-EC14-4089-BCC7-B0C4A40ED0F9}" type="datetimeFigureOut">
              <a:rPr lang="en-US" smtClean="0"/>
              <a:t>9/17/2015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A9500-6583-409F-868C-A67872059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375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926205" y="413808"/>
            <a:ext cx="1183005" cy="65867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7190" y="413808"/>
            <a:ext cx="3480435" cy="65867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EE769-EC14-4089-BCC7-B0C4A40ED0F9}" type="datetimeFigureOut">
              <a:rPr lang="en-US" smtClean="0"/>
              <a:t>9/17/2015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A9500-6583-409F-868C-A67872059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67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EE769-EC14-4089-BCC7-B0C4A40ED0F9}" type="datetimeFigureOut">
              <a:rPr lang="en-US" smtClean="0"/>
              <a:t>9/17/2015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A9500-6583-409F-868C-A67872059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415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333" y="1937705"/>
            <a:ext cx="4732020" cy="3233102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4333" y="5201393"/>
            <a:ext cx="4732020" cy="1700212"/>
          </a:xfrm>
        </p:spPr>
        <p:txBody>
          <a:bodyPr/>
          <a:lstStyle>
            <a:lvl1pPr marL="0" indent="0">
              <a:buNone/>
              <a:defRPr sz="1440">
                <a:solidFill>
                  <a:schemeClr val="tx1"/>
                </a:solidFill>
              </a:defRPr>
            </a:lvl1pPr>
            <a:lvl2pPr marL="27432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548640" indent="0">
              <a:buNone/>
              <a:defRPr sz="1080">
                <a:solidFill>
                  <a:schemeClr val="tx1">
                    <a:tint val="75000"/>
                  </a:schemeClr>
                </a:solidFill>
              </a:defRPr>
            </a:lvl3pPr>
            <a:lvl4pPr marL="8229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4pPr>
            <a:lvl5pPr marL="109728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5pPr>
            <a:lvl6pPr marL="137160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6pPr>
            <a:lvl7pPr marL="164592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7pPr>
            <a:lvl8pPr marL="192024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8pPr>
            <a:lvl9pPr marL="21945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EE769-EC14-4089-BCC7-B0C4A40ED0F9}" type="datetimeFigureOut">
              <a:rPr lang="en-US" smtClean="0"/>
              <a:t>9/17/2015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A9500-6583-409F-868C-A67872059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014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7190" y="2069042"/>
            <a:ext cx="2331720" cy="49315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77490" y="2069042"/>
            <a:ext cx="2331720" cy="49315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EE769-EC14-4089-BCC7-B0C4A40ED0F9}" type="datetimeFigureOut">
              <a:rPr lang="en-US" smtClean="0"/>
              <a:t>9/17/2015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A9500-6583-409F-868C-A67872059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614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413810"/>
            <a:ext cx="4732020" cy="1502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905" y="1905318"/>
            <a:ext cx="2321004" cy="933767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7905" y="2839085"/>
            <a:ext cx="2321004" cy="41758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77490" y="1905318"/>
            <a:ext cx="2332435" cy="933767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77490" y="2839085"/>
            <a:ext cx="2332435" cy="41758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EE769-EC14-4089-BCC7-B0C4A40ED0F9}" type="datetimeFigureOut">
              <a:rPr lang="en-US" smtClean="0"/>
              <a:t>9/17/2015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A9500-6583-409F-868C-A67872059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178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EE769-EC14-4089-BCC7-B0C4A40ED0F9}" type="datetimeFigureOut">
              <a:rPr lang="en-US" smtClean="0"/>
              <a:t>9/17/2015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A9500-6583-409F-868C-A67872059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41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EE769-EC14-4089-BCC7-B0C4A40ED0F9}" type="datetimeFigureOut">
              <a:rPr lang="en-US" smtClean="0"/>
              <a:t>9/17/2015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A9500-6583-409F-868C-A67872059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820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518160"/>
            <a:ext cx="1769507" cy="181356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2435" y="1119083"/>
            <a:ext cx="2777490" cy="5523442"/>
          </a:xfrm>
        </p:spPr>
        <p:txBody>
          <a:bodyPr/>
          <a:lstStyle>
            <a:lvl1pPr>
              <a:defRPr sz="1920"/>
            </a:lvl1pPr>
            <a:lvl2pPr>
              <a:defRPr sz="1680"/>
            </a:lvl2pPr>
            <a:lvl3pPr>
              <a:defRPr sz="144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2331720"/>
            <a:ext cx="1769507" cy="4319800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EE769-EC14-4089-BCC7-B0C4A40ED0F9}" type="datetimeFigureOut">
              <a:rPr lang="en-US" smtClean="0"/>
              <a:t>9/17/2015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A9500-6583-409F-868C-A67872059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938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518160"/>
            <a:ext cx="1769507" cy="181356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32435" y="1119083"/>
            <a:ext cx="2777490" cy="5523442"/>
          </a:xfrm>
        </p:spPr>
        <p:txBody>
          <a:bodyPr anchor="t"/>
          <a:lstStyle>
            <a:lvl1pPr marL="0" indent="0">
              <a:buNone/>
              <a:defRPr sz="1920"/>
            </a:lvl1pPr>
            <a:lvl2pPr marL="274320" indent="0">
              <a:buNone/>
              <a:defRPr sz="1680"/>
            </a:lvl2pPr>
            <a:lvl3pPr marL="548640" indent="0">
              <a:buNone/>
              <a:defRPr sz="1440"/>
            </a:lvl3pPr>
            <a:lvl4pPr marL="822960" indent="0">
              <a:buNone/>
              <a:defRPr sz="1200"/>
            </a:lvl4pPr>
            <a:lvl5pPr marL="1097280" indent="0">
              <a:buNone/>
              <a:defRPr sz="1200"/>
            </a:lvl5pPr>
            <a:lvl6pPr marL="1371600" indent="0">
              <a:buNone/>
              <a:defRPr sz="1200"/>
            </a:lvl6pPr>
            <a:lvl7pPr marL="1645920" indent="0">
              <a:buNone/>
              <a:defRPr sz="1200"/>
            </a:lvl7pPr>
            <a:lvl8pPr marL="1920240" indent="0">
              <a:buNone/>
              <a:defRPr sz="1200"/>
            </a:lvl8pPr>
            <a:lvl9pPr marL="219456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2331720"/>
            <a:ext cx="1769507" cy="4319800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EE769-EC14-4089-BCC7-B0C4A40ED0F9}" type="datetimeFigureOut">
              <a:rPr lang="en-US" smtClean="0"/>
              <a:t>9/17/2015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A9500-6583-409F-868C-A67872059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19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7190" y="413810"/>
            <a:ext cx="4732020" cy="150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190" y="2069042"/>
            <a:ext cx="4732020" cy="4931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7190" y="7203865"/>
            <a:ext cx="12344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5EE769-EC14-4089-BCC7-B0C4A40ED0F9}" type="datetimeFigureOut">
              <a:rPr lang="en-US" smtClean="0"/>
              <a:t>9/17/2015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17370" y="7203865"/>
            <a:ext cx="185166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74770" y="7203865"/>
            <a:ext cx="12344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FA9500-6583-409F-868C-A67872059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843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548640" rtl="0" eaLnBrk="1" latinLnBrk="0" hangingPunct="1">
        <a:lnSpc>
          <a:spcPct val="90000"/>
        </a:lnSpc>
        <a:spcBef>
          <a:spcPct val="0"/>
        </a:spcBef>
        <a:buNone/>
        <a:defRPr sz="26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54864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3pPr>
      <a:lvl4pPr marL="8229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1945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5.png"/><Relationship Id="rId39" Type="http://schemas.openxmlformats.org/officeDocument/2006/relationships/image" Target="../media/image26.png"/><Relationship Id="rId51" Type="http://schemas.openxmlformats.org/officeDocument/2006/relationships/image" Target="../media/image38.png"/><Relationship Id="rId34" Type="http://schemas.openxmlformats.org/officeDocument/2006/relationships/image" Target="../media/image19.png"/><Relationship Id="rId21" Type="http://schemas.openxmlformats.org/officeDocument/2006/relationships/image" Target="../media/image200.png"/><Relationship Id="rId42" Type="http://schemas.openxmlformats.org/officeDocument/2006/relationships/image" Target="../media/image29.png"/><Relationship Id="rId47" Type="http://schemas.openxmlformats.org/officeDocument/2006/relationships/image" Target="../media/image34.png"/><Relationship Id="rId50" Type="http://schemas.openxmlformats.org/officeDocument/2006/relationships/image" Target="../media/image37.png"/><Relationship Id="rId55" Type="http://schemas.openxmlformats.org/officeDocument/2006/relationships/image" Target="../media/image42.png"/><Relationship Id="rId25" Type="http://schemas.openxmlformats.org/officeDocument/2006/relationships/image" Target="../media/image24.png"/><Relationship Id="rId33" Type="http://schemas.openxmlformats.org/officeDocument/2006/relationships/image" Target="../media/image18.png"/><Relationship Id="rId38" Type="http://schemas.openxmlformats.org/officeDocument/2006/relationships/image" Target="../media/image23.png"/><Relationship Id="rId46" Type="http://schemas.openxmlformats.org/officeDocument/2006/relationships/image" Target="../media/image33.png"/><Relationship Id="rId59" Type="http://schemas.openxmlformats.org/officeDocument/2006/relationships/image" Target="../media/image46.png"/><Relationship Id="rId29" Type="http://schemas.openxmlformats.org/officeDocument/2006/relationships/image" Target="../media/image15.png"/><Relationship Id="rId41" Type="http://schemas.openxmlformats.org/officeDocument/2006/relationships/image" Target="../media/image28.png"/><Relationship Id="rId54" Type="http://schemas.openxmlformats.org/officeDocument/2006/relationships/image" Target="../media/image41.png"/><Relationship Id="rId62" Type="http://schemas.openxmlformats.org/officeDocument/2006/relationships/image" Target="../media/image49.png"/><Relationship Id="rId1" Type="http://schemas.openxmlformats.org/officeDocument/2006/relationships/slideLayout" Target="../slideLayouts/slideLayout7.xml"/><Relationship Id="rId32" Type="http://schemas.openxmlformats.org/officeDocument/2006/relationships/image" Target="../media/image17.png"/><Relationship Id="rId37" Type="http://schemas.openxmlformats.org/officeDocument/2006/relationships/image" Target="../media/image22.png"/><Relationship Id="rId40" Type="http://schemas.openxmlformats.org/officeDocument/2006/relationships/image" Target="../media/image27.png"/><Relationship Id="rId45" Type="http://schemas.openxmlformats.org/officeDocument/2006/relationships/image" Target="../media/image32.png"/><Relationship Id="rId53" Type="http://schemas.openxmlformats.org/officeDocument/2006/relationships/image" Target="../media/image40.png"/><Relationship Id="rId58" Type="http://schemas.openxmlformats.org/officeDocument/2006/relationships/image" Target="../media/image45.png"/><Relationship Id="rId28" Type="http://schemas.openxmlformats.org/officeDocument/2006/relationships/image" Target="../media/image14.png"/><Relationship Id="rId36" Type="http://schemas.openxmlformats.org/officeDocument/2006/relationships/image" Target="../media/image21.png"/><Relationship Id="rId49" Type="http://schemas.openxmlformats.org/officeDocument/2006/relationships/image" Target="../media/image36.png"/><Relationship Id="rId57" Type="http://schemas.openxmlformats.org/officeDocument/2006/relationships/image" Target="../media/image44.png"/><Relationship Id="rId61" Type="http://schemas.openxmlformats.org/officeDocument/2006/relationships/image" Target="../media/image48.png"/><Relationship Id="rId31" Type="http://schemas.openxmlformats.org/officeDocument/2006/relationships/image" Target="../media/image5.png"/><Relationship Id="rId44" Type="http://schemas.openxmlformats.org/officeDocument/2006/relationships/image" Target="../media/image31.png"/><Relationship Id="rId52" Type="http://schemas.openxmlformats.org/officeDocument/2006/relationships/image" Target="../media/image39.png"/><Relationship Id="rId60" Type="http://schemas.openxmlformats.org/officeDocument/2006/relationships/image" Target="../media/image47.png"/><Relationship Id="rId27" Type="http://schemas.openxmlformats.org/officeDocument/2006/relationships/image" Target="../media/image1.png"/><Relationship Id="rId30" Type="http://schemas.openxmlformats.org/officeDocument/2006/relationships/image" Target="../media/image16.png"/><Relationship Id="rId35" Type="http://schemas.openxmlformats.org/officeDocument/2006/relationships/image" Target="../media/image20.png"/><Relationship Id="rId22" Type="http://schemas.openxmlformats.org/officeDocument/2006/relationships/image" Target="../media/image210.png"/><Relationship Id="rId43" Type="http://schemas.openxmlformats.org/officeDocument/2006/relationships/image" Target="../media/image30.png"/><Relationship Id="rId48" Type="http://schemas.openxmlformats.org/officeDocument/2006/relationships/image" Target="../media/image35.png"/><Relationship Id="rId56" Type="http://schemas.openxmlformats.org/officeDocument/2006/relationships/image" Target="../media/image43.png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2.png"/><Relationship Id="rId18" Type="http://schemas.openxmlformats.org/officeDocument/2006/relationships/image" Target="../media/image23.png"/><Relationship Id="rId26" Type="http://schemas.openxmlformats.org/officeDocument/2006/relationships/image" Target="../media/image25.png"/><Relationship Id="rId39" Type="http://schemas.openxmlformats.org/officeDocument/2006/relationships/image" Target="../media/image411.png"/><Relationship Id="rId3" Type="http://schemas.openxmlformats.org/officeDocument/2006/relationships/image" Target="../media/image53.png"/><Relationship Id="rId21" Type="http://schemas.openxmlformats.org/officeDocument/2006/relationships/image" Target="../media/image200.png"/><Relationship Id="rId34" Type="http://schemas.openxmlformats.org/officeDocument/2006/relationships/image" Target="../media/image220.png"/><Relationship Id="rId42" Type="http://schemas.openxmlformats.org/officeDocument/2006/relationships/image" Target="../media/image16.png"/><Relationship Id="rId47" Type="http://schemas.openxmlformats.org/officeDocument/2006/relationships/image" Target="../media/image71.png"/><Relationship Id="rId50" Type="http://schemas.openxmlformats.org/officeDocument/2006/relationships/image" Target="../media/image74.png"/><Relationship Id="rId55" Type="http://schemas.openxmlformats.org/officeDocument/2006/relationships/image" Target="../media/image77.png"/><Relationship Id="rId7" Type="http://schemas.openxmlformats.org/officeDocument/2006/relationships/image" Target="../media/image56.png"/><Relationship Id="rId12" Type="http://schemas.openxmlformats.org/officeDocument/2006/relationships/image" Target="../media/image61.png"/><Relationship Id="rId17" Type="http://schemas.openxmlformats.org/officeDocument/2006/relationships/image" Target="../media/image40.png"/><Relationship Id="rId33" Type="http://schemas.openxmlformats.org/officeDocument/2006/relationships/image" Target="../media/image360.png"/><Relationship Id="rId38" Type="http://schemas.openxmlformats.org/officeDocument/2006/relationships/image" Target="../media/image510.png"/><Relationship Id="rId46" Type="http://schemas.openxmlformats.org/officeDocument/2006/relationships/image" Target="../media/image70.png"/><Relationship Id="rId2" Type="http://schemas.openxmlformats.org/officeDocument/2006/relationships/image" Target="../media/image52.png"/><Relationship Id="rId16" Type="http://schemas.openxmlformats.org/officeDocument/2006/relationships/image" Target="../media/image65.png"/><Relationship Id="rId29" Type="http://schemas.openxmlformats.org/officeDocument/2006/relationships/image" Target="../media/image320.png"/><Relationship Id="rId41" Type="http://schemas.openxmlformats.org/officeDocument/2006/relationships/image" Target="../media/image67.png"/><Relationship Id="rId54" Type="http://schemas.openxmlformats.org/officeDocument/2006/relationships/image" Target="../media/image7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5.png"/><Relationship Id="rId11" Type="http://schemas.openxmlformats.org/officeDocument/2006/relationships/image" Target="../media/image60.png"/><Relationship Id="rId32" Type="http://schemas.openxmlformats.org/officeDocument/2006/relationships/image" Target="../media/image350.png"/><Relationship Id="rId37" Type="http://schemas.openxmlformats.org/officeDocument/2006/relationships/image" Target="../media/image391.png"/><Relationship Id="rId40" Type="http://schemas.openxmlformats.org/officeDocument/2006/relationships/image" Target="../media/image66.png"/><Relationship Id="rId45" Type="http://schemas.openxmlformats.org/officeDocument/2006/relationships/image" Target="../media/image69.png"/><Relationship Id="rId53" Type="http://schemas.openxmlformats.org/officeDocument/2006/relationships/image" Target="../media/image75.png"/><Relationship Id="rId58" Type="http://schemas.openxmlformats.org/officeDocument/2006/relationships/image" Target="../media/image49.png"/><Relationship Id="rId5" Type="http://schemas.openxmlformats.org/officeDocument/2006/relationships/image" Target="../media/image54.png"/><Relationship Id="rId15" Type="http://schemas.openxmlformats.org/officeDocument/2006/relationships/image" Target="../media/image64.png"/><Relationship Id="rId23" Type="http://schemas.openxmlformats.org/officeDocument/2006/relationships/image" Target="../media/image290.png"/><Relationship Id="rId28" Type="http://schemas.openxmlformats.org/officeDocument/2006/relationships/image" Target="../media/image310.png"/><Relationship Id="rId36" Type="http://schemas.openxmlformats.org/officeDocument/2006/relationships/image" Target="../media/image381.png"/><Relationship Id="rId49" Type="http://schemas.openxmlformats.org/officeDocument/2006/relationships/image" Target="../media/image73.png"/><Relationship Id="rId57" Type="http://schemas.openxmlformats.org/officeDocument/2006/relationships/image" Target="../media/image79.png"/><Relationship Id="rId10" Type="http://schemas.openxmlformats.org/officeDocument/2006/relationships/image" Target="../media/image59.png"/><Relationship Id="rId31" Type="http://schemas.openxmlformats.org/officeDocument/2006/relationships/image" Target="../media/image340.png"/><Relationship Id="rId44" Type="http://schemas.openxmlformats.org/officeDocument/2006/relationships/image" Target="../media/image68.png"/><Relationship Id="rId52" Type="http://schemas.openxmlformats.org/officeDocument/2006/relationships/image" Target="../media/image51.png"/><Relationship Id="rId4" Type="http://schemas.openxmlformats.org/officeDocument/2006/relationships/image" Target="../media/image1.png"/><Relationship Id="rId9" Type="http://schemas.openxmlformats.org/officeDocument/2006/relationships/image" Target="../media/image58.png"/><Relationship Id="rId14" Type="http://schemas.openxmlformats.org/officeDocument/2006/relationships/image" Target="../media/image63.png"/><Relationship Id="rId22" Type="http://schemas.openxmlformats.org/officeDocument/2006/relationships/image" Target="../media/image210.png"/><Relationship Id="rId27" Type="http://schemas.openxmlformats.org/officeDocument/2006/relationships/image" Target="../media/image300.png"/><Relationship Id="rId30" Type="http://schemas.openxmlformats.org/officeDocument/2006/relationships/image" Target="../media/image330.png"/><Relationship Id="rId35" Type="http://schemas.openxmlformats.org/officeDocument/2006/relationships/image" Target="../media/image371.png"/><Relationship Id="rId43" Type="http://schemas.openxmlformats.org/officeDocument/2006/relationships/image" Target="../media/image430.png"/><Relationship Id="rId48" Type="http://schemas.openxmlformats.org/officeDocument/2006/relationships/image" Target="../media/image72.png"/><Relationship Id="rId56" Type="http://schemas.openxmlformats.org/officeDocument/2006/relationships/image" Target="../media/image78.png"/><Relationship Id="rId8" Type="http://schemas.openxmlformats.org/officeDocument/2006/relationships/image" Target="../media/image57.png"/><Relationship Id="rId51" Type="http://schemas.openxmlformats.org/officeDocument/2006/relationships/image" Target="../media/image5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0.png"/><Relationship Id="rId13" Type="http://schemas.openxmlformats.org/officeDocument/2006/relationships/image" Target="../media/image660.png"/><Relationship Id="rId18" Type="http://schemas.openxmlformats.org/officeDocument/2006/relationships/image" Target="../media/image710.png"/><Relationship Id="rId26" Type="http://schemas.openxmlformats.org/officeDocument/2006/relationships/image" Target="../media/image25.png"/><Relationship Id="rId39" Type="http://schemas.openxmlformats.org/officeDocument/2006/relationships/image" Target="../media/image94.png"/><Relationship Id="rId3" Type="http://schemas.openxmlformats.org/officeDocument/2006/relationships/image" Target="../media/image82.png"/><Relationship Id="rId21" Type="http://schemas.openxmlformats.org/officeDocument/2006/relationships/image" Target="../media/image740.png"/><Relationship Id="rId34" Type="http://schemas.openxmlformats.org/officeDocument/2006/relationships/image" Target="../media/image89.png"/><Relationship Id="rId42" Type="http://schemas.openxmlformats.org/officeDocument/2006/relationships/image" Target="../media/image97.png"/><Relationship Id="rId7" Type="http://schemas.openxmlformats.org/officeDocument/2006/relationships/image" Target="../media/image600.png"/><Relationship Id="rId12" Type="http://schemas.openxmlformats.org/officeDocument/2006/relationships/image" Target="../media/image650.png"/><Relationship Id="rId17" Type="http://schemas.openxmlformats.org/officeDocument/2006/relationships/image" Target="../media/image700.png"/><Relationship Id="rId25" Type="http://schemas.openxmlformats.org/officeDocument/2006/relationships/image" Target="../media/image690.png"/><Relationship Id="rId33" Type="http://schemas.openxmlformats.org/officeDocument/2006/relationships/image" Target="../media/image88.png"/><Relationship Id="rId38" Type="http://schemas.openxmlformats.org/officeDocument/2006/relationships/image" Target="../media/image93.png"/><Relationship Id="rId2" Type="http://schemas.openxmlformats.org/officeDocument/2006/relationships/image" Target="../media/image1.png"/><Relationship Id="rId16" Type="http://schemas.openxmlformats.org/officeDocument/2006/relationships/image" Target="../media/image691.png"/><Relationship Id="rId20" Type="http://schemas.openxmlformats.org/officeDocument/2006/relationships/image" Target="../media/image730.png"/><Relationship Id="rId29" Type="http://schemas.openxmlformats.org/officeDocument/2006/relationships/image" Target="../media/image84.png"/><Relationship Id="rId41" Type="http://schemas.openxmlformats.org/officeDocument/2006/relationships/image" Target="../media/image9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90.png"/><Relationship Id="rId11" Type="http://schemas.openxmlformats.org/officeDocument/2006/relationships/image" Target="../media/image640.png"/><Relationship Id="rId24" Type="http://schemas.openxmlformats.org/officeDocument/2006/relationships/image" Target="../media/image680.png"/><Relationship Id="rId32" Type="http://schemas.openxmlformats.org/officeDocument/2006/relationships/image" Target="../media/image87.png"/><Relationship Id="rId37" Type="http://schemas.openxmlformats.org/officeDocument/2006/relationships/image" Target="../media/image92.png"/><Relationship Id="rId40" Type="http://schemas.openxmlformats.org/officeDocument/2006/relationships/image" Target="../media/image95.png"/><Relationship Id="rId45" Type="http://schemas.openxmlformats.org/officeDocument/2006/relationships/image" Target="../media/image100.png"/><Relationship Id="rId5" Type="http://schemas.openxmlformats.org/officeDocument/2006/relationships/image" Target="../media/image392.png"/><Relationship Id="rId15" Type="http://schemas.openxmlformats.org/officeDocument/2006/relationships/image" Target="../media/image681.png"/><Relationship Id="rId23" Type="http://schemas.openxmlformats.org/officeDocument/2006/relationships/image" Target="../media/image200.png"/><Relationship Id="rId28" Type="http://schemas.openxmlformats.org/officeDocument/2006/relationships/image" Target="../media/image81.png"/><Relationship Id="rId36" Type="http://schemas.openxmlformats.org/officeDocument/2006/relationships/image" Target="../media/image91.png"/><Relationship Id="rId10" Type="http://schemas.openxmlformats.org/officeDocument/2006/relationships/image" Target="../media/image630.png"/><Relationship Id="rId19" Type="http://schemas.openxmlformats.org/officeDocument/2006/relationships/image" Target="../media/image720.png"/><Relationship Id="rId31" Type="http://schemas.openxmlformats.org/officeDocument/2006/relationships/image" Target="../media/image86.png"/><Relationship Id="rId44" Type="http://schemas.openxmlformats.org/officeDocument/2006/relationships/image" Target="../media/image99.png"/><Relationship Id="rId4" Type="http://schemas.openxmlformats.org/officeDocument/2006/relationships/image" Target="../media/image83.png"/><Relationship Id="rId9" Type="http://schemas.openxmlformats.org/officeDocument/2006/relationships/image" Target="../media/image620.png"/><Relationship Id="rId14" Type="http://schemas.openxmlformats.org/officeDocument/2006/relationships/image" Target="../media/image670.png"/><Relationship Id="rId22" Type="http://schemas.openxmlformats.org/officeDocument/2006/relationships/image" Target="../media/image750.png"/><Relationship Id="rId27" Type="http://schemas.openxmlformats.org/officeDocument/2006/relationships/image" Target="../media/image80.png"/><Relationship Id="rId30" Type="http://schemas.openxmlformats.org/officeDocument/2006/relationships/image" Target="../media/image85.png"/><Relationship Id="rId35" Type="http://schemas.openxmlformats.org/officeDocument/2006/relationships/image" Target="../media/image90.png"/><Relationship Id="rId43" Type="http://schemas.openxmlformats.org/officeDocument/2006/relationships/image" Target="../media/image9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png"/><Relationship Id="rId3" Type="http://schemas.openxmlformats.org/officeDocument/2006/relationships/image" Target="../media/image280.png"/><Relationship Id="rId7" Type="http://schemas.openxmlformats.org/officeDocument/2006/relationships/image" Target="../media/image102.png"/><Relationship Id="rId2" Type="http://schemas.openxmlformats.org/officeDocument/2006/relationships/image" Target="../media/image37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0.png"/><Relationship Id="rId5" Type="http://schemas.openxmlformats.org/officeDocument/2006/relationships/image" Target="../media/image390.png"/><Relationship Id="rId4" Type="http://schemas.openxmlformats.org/officeDocument/2006/relationships/image" Target="../media/image10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/>
        </p:nvGrpSpPr>
        <p:grpSpPr>
          <a:xfrm>
            <a:off x="298728" y="2839453"/>
            <a:ext cx="4564713" cy="1626900"/>
            <a:chOff x="298728" y="2839453"/>
            <a:chExt cx="4564713" cy="1626900"/>
          </a:xfrm>
        </p:grpSpPr>
        <p:sp>
          <p:nvSpPr>
            <p:cNvPr id="3" name="Rectangle 2"/>
            <p:cNvSpPr/>
            <p:nvPr/>
          </p:nvSpPr>
          <p:spPr>
            <a:xfrm>
              <a:off x="298728" y="2839453"/>
              <a:ext cx="4506426" cy="16269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8" name="Straight Arrow Connector 77"/>
            <p:cNvCxnSpPr/>
            <p:nvPr/>
          </p:nvCxnSpPr>
          <p:spPr>
            <a:xfrm flipV="1">
              <a:off x="3495562" y="3325424"/>
              <a:ext cx="0" cy="365760"/>
            </a:xfrm>
            <a:prstGeom prst="straightConnector1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 flipV="1">
              <a:off x="2366849" y="3234936"/>
              <a:ext cx="0" cy="457200"/>
            </a:xfrm>
            <a:prstGeom prst="straightConnector1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/>
            <p:cNvCxnSpPr/>
            <p:nvPr/>
          </p:nvCxnSpPr>
          <p:spPr>
            <a:xfrm flipH="1" flipV="1">
              <a:off x="2363590" y="3636735"/>
              <a:ext cx="0" cy="36576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 flipH="1" flipV="1">
              <a:off x="3497066" y="3636735"/>
              <a:ext cx="0" cy="65836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446714" y="3692366"/>
              <a:ext cx="4251960" cy="0"/>
            </a:xfrm>
            <a:prstGeom prst="line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 flipV="1">
              <a:off x="522509" y="3684375"/>
              <a:ext cx="0" cy="54864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 flipV="1">
              <a:off x="4637309" y="4201111"/>
              <a:ext cx="0" cy="18288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4708" y="4097831"/>
              <a:ext cx="443831" cy="347472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 Box 15"/>
                <p:cNvSpPr txBox="1"/>
                <p:nvPr/>
              </p:nvSpPr>
              <p:spPr>
                <a:xfrm flipH="1">
                  <a:off x="2308690" y="3653422"/>
                  <a:ext cx="205000" cy="273894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i="1" dirty="0" smtClean="0">
                            <a:effectLst/>
                            <a:latin typeface="Cambria Math" panose="02040503050406030204" pitchFamily="18" charset="0"/>
                            <a:ea typeface="Calibri"/>
                            <a:cs typeface="Times New Roman"/>
                          </a:rPr>
                          <m:t>𝐸</m:t>
                        </m:r>
                      </m:oMath>
                    </m:oMathPara>
                  </a14:m>
                  <a:endParaRPr lang="en-US" sz="900" dirty="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12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2308690" y="3653422"/>
                  <a:ext cx="205000" cy="27389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r="-3030"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 Box 15"/>
                <p:cNvSpPr txBox="1"/>
                <p:nvPr/>
              </p:nvSpPr>
              <p:spPr>
                <a:xfrm flipH="1">
                  <a:off x="3277107" y="3655332"/>
                  <a:ext cx="201984" cy="273894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900" b="0" i="1" dirty="0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</m:ctrlPr>
                          </m:sSupPr>
                          <m:e>
                            <m:r>
                              <a:rPr lang="en-US" sz="900" i="1" dirty="0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  <m:t>𝐸</m:t>
                            </m:r>
                          </m:e>
                          <m:sup>
                            <m:r>
                              <a:rPr lang="en-US" sz="900" b="0" i="1" dirty="0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  <m:t>′</m:t>
                            </m:r>
                          </m:sup>
                        </m:sSup>
                      </m:oMath>
                    </m:oMathPara>
                  </a14:m>
                  <a:endParaRPr lang="en-US" sz="900" dirty="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13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3277107" y="3655332"/>
                  <a:ext cx="201984" cy="273894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r="-12121"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Oval 13"/>
            <p:cNvSpPr/>
            <p:nvPr/>
          </p:nvSpPr>
          <p:spPr>
            <a:xfrm>
              <a:off x="3467798" y="3665304"/>
              <a:ext cx="56010" cy="56010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1770543" y="3488499"/>
                  <a:ext cx="2492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70543" y="3488499"/>
                  <a:ext cx="249253" cy="26161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3808039" y="3649400"/>
                  <a:ext cx="275121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08039" y="3649400"/>
                  <a:ext cx="275121" cy="261610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r="-444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Arc 16"/>
            <p:cNvSpPr>
              <a:spLocks noChangeAspect="1"/>
            </p:cNvSpPr>
            <p:nvPr/>
          </p:nvSpPr>
          <p:spPr>
            <a:xfrm>
              <a:off x="2022392" y="3450425"/>
              <a:ext cx="448080" cy="448080"/>
            </a:xfrm>
            <a:prstGeom prst="arc">
              <a:avLst>
                <a:gd name="adj1" fmla="val 10429332"/>
                <a:gd name="adj2" fmla="val 12747640"/>
              </a:avLst>
            </a:prstGeom>
            <a:ln w="7620">
              <a:solidFill>
                <a:schemeClr val="tx1">
                  <a:lumMod val="75000"/>
                  <a:lumOff val="25000"/>
                </a:schemeClr>
              </a:solidFill>
              <a:headEnd type="none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Arc 17"/>
            <p:cNvSpPr>
              <a:spLocks noChangeAspect="1"/>
            </p:cNvSpPr>
            <p:nvPr/>
          </p:nvSpPr>
          <p:spPr>
            <a:xfrm>
              <a:off x="3389795" y="3497304"/>
              <a:ext cx="448080" cy="448080"/>
            </a:xfrm>
            <a:prstGeom prst="arc">
              <a:avLst>
                <a:gd name="adj1" fmla="val 21081983"/>
                <a:gd name="adj2" fmla="val 1870892"/>
              </a:avLst>
            </a:prstGeom>
            <a:ln w="7620">
              <a:solidFill>
                <a:schemeClr val="tx1">
                  <a:lumMod val="75000"/>
                  <a:lumOff val="25000"/>
                </a:schemeClr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546077" y="3640437"/>
              <a:ext cx="76179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i="1" dirty="0" smtClean="0"/>
                <a:t>OPTICAL AXIS</a:t>
              </a:r>
              <a:endParaRPr lang="en-US" sz="800" i="1" dirty="0"/>
            </a:p>
          </p:txBody>
        </p:sp>
        <p:sp>
          <p:nvSpPr>
            <p:cNvPr id="22" name="Oval 21"/>
            <p:cNvSpPr>
              <a:spLocks noChangeAspect="1"/>
            </p:cNvSpPr>
            <p:nvPr/>
          </p:nvSpPr>
          <p:spPr>
            <a:xfrm>
              <a:off x="498615" y="2878884"/>
              <a:ext cx="56010" cy="5601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>
              <a:spLocks noChangeAspect="1"/>
            </p:cNvSpPr>
            <p:nvPr/>
          </p:nvSpPr>
          <p:spPr>
            <a:xfrm>
              <a:off x="4611687" y="4193410"/>
              <a:ext cx="56010" cy="5601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4107516" y="2889490"/>
              <a:ext cx="508473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 smtClean="0"/>
                <a:t>Chief ray</a:t>
              </a:r>
              <a:endParaRPr lang="en-US" sz="700" dirty="0"/>
            </a:p>
          </p:txBody>
        </p:sp>
        <p:grpSp>
          <p:nvGrpSpPr>
            <p:cNvPr id="68" name="Group 67"/>
            <p:cNvGrpSpPr/>
            <p:nvPr/>
          </p:nvGrpSpPr>
          <p:grpSpPr>
            <a:xfrm>
              <a:off x="3877478" y="2975531"/>
              <a:ext cx="256032" cy="45720"/>
              <a:chOff x="3948921" y="2975531"/>
              <a:chExt cx="256032" cy="45720"/>
            </a:xfrm>
          </p:grpSpPr>
          <p:cxnSp>
            <p:nvCxnSpPr>
              <p:cNvPr id="61" name="Straight Connector 60"/>
              <p:cNvCxnSpPr/>
              <p:nvPr/>
            </p:nvCxnSpPr>
            <p:spPr>
              <a:xfrm>
                <a:off x="3948921" y="2998391"/>
                <a:ext cx="256032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Isosceles Triangle 61"/>
              <p:cNvSpPr/>
              <p:nvPr/>
            </p:nvSpPr>
            <p:spPr>
              <a:xfrm rot="5400000">
                <a:off x="4054077" y="2975531"/>
                <a:ext cx="45720" cy="45720"/>
              </a:xfrm>
              <a:prstGeom prst="triangle">
                <a:avLst/>
              </a:prstGeom>
              <a:solidFill>
                <a:schemeClr val="bg1"/>
              </a:solidFill>
              <a:ln w="63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63" name="Rounded Rectangle 62"/>
            <p:cNvSpPr/>
            <p:nvPr/>
          </p:nvSpPr>
          <p:spPr>
            <a:xfrm>
              <a:off x="3831353" y="2921328"/>
              <a:ext cx="859710" cy="260022"/>
            </a:xfrm>
            <a:prstGeom prst="roundRect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9" name="Group 28"/>
            <p:cNvGrpSpPr/>
            <p:nvPr/>
          </p:nvGrpSpPr>
          <p:grpSpPr>
            <a:xfrm>
              <a:off x="525307" y="3934348"/>
              <a:ext cx="1837944" cy="115535"/>
              <a:chOff x="1102904" y="1262591"/>
              <a:chExt cx="1842047" cy="115535"/>
            </a:xfrm>
          </p:grpSpPr>
          <p:cxnSp>
            <p:nvCxnSpPr>
              <p:cNvPr id="54" name="Straight Connector 53"/>
              <p:cNvCxnSpPr>
                <a:cxnSpLocks/>
              </p:cNvCxnSpPr>
              <p:nvPr/>
            </p:nvCxnSpPr>
            <p:spPr>
              <a:xfrm>
                <a:off x="2942178" y="1262591"/>
                <a:ext cx="0" cy="115535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/>
              <p:cNvCxnSpPr/>
              <p:nvPr/>
            </p:nvCxnSpPr>
            <p:spPr>
              <a:xfrm flipH="1" flipV="1">
                <a:off x="1102904" y="1320358"/>
                <a:ext cx="1842047" cy="0"/>
              </a:xfrm>
              <a:prstGeom prst="straightConnector1">
                <a:avLst/>
              </a:prstGeom>
              <a:ln>
                <a:headEnd type="none" w="med" len="med"/>
                <a:tailEnd type="arrow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Group 29"/>
            <p:cNvGrpSpPr/>
            <p:nvPr/>
          </p:nvGrpSpPr>
          <p:grpSpPr>
            <a:xfrm>
              <a:off x="3493520" y="4278504"/>
              <a:ext cx="1144713" cy="115535"/>
              <a:chOff x="2605298" y="1651989"/>
              <a:chExt cx="1144713" cy="115535"/>
            </a:xfrm>
          </p:grpSpPr>
          <p:cxnSp>
            <p:nvCxnSpPr>
              <p:cNvPr id="52" name="Straight Connector 51"/>
              <p:cNvCxnSpPr>
                <a:cxnSpLocks/>
              </p:cNvCxnSpPr>
              <p:nvPr/>
            </p:nvCxnSpPr>
            <p:spPr>
              <a:xfrm flipH="1">
                <a:off x="2605298" y="1651989"/>
                <a:ext cx="0" cy="115535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/>
              <p:cNvCxnSpPr/>
              <p:nvPr/>
            </p:nvCxnSpPr>
            <p:spPr>
              <a:xfrm flipV="1">
                <a:off x="2607011" y="1709756"/>
                <a:ext cx="1143000" cy="0"/>
              </a:xfrm>
              <a:prstGeom prst="straightConnector1">
                <a:avLst/>
              </a:prstGeom>
              <a:ln>
                <a:headEnd type="none" w="med" len="med"/>
                <a:tailEnd type="arrow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1190883" y="3771668"/>
                  <a:ext cx="347724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</m:oMath>
                    </m:oMathPara>
                  </a14:m>
                  <a:endPara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0883" y="3771668"/>
                  <a:ext cx="347724" cy="246221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3822562" y="4108974"/>
                  <a:ext cx="344518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  <m:sup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22562" y="4108974"/>
                  <a:ext cx="344518" cy="246221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3" name="Group 32"/>
            <p:cNvGrpSpPr/>
            <p:nvPr/>
          </p:nvGrpSpPr>
          <p:grpSpPr>
            <a:xfrm>
              <a:off x="2339176" y="3659269"/>
              <a:ext cx="59855" cy="58879"/>
              <a:chOff x="2398645" y="3863270"/>
              <a:chExt cx="59855" cy="58879"/>
            </a:xfrm>
          </p:grpSpPr>
          <p:sp>
            <p:nvSpPr>
              <p:cNvPr id="50" name="Oval 49"/>
              <p:cNvSpPr/>
              <p:nvPr/>
            </p:nvSpPr>
            <p:spPr>
              <a:xfrm>
                <a:off x="2402490" y="3866139"/>
                <a:ext cx="56010" cy="5601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/>
              <p:cNvSpPr/>
              <p:nvPr/>
            </p:nvSpPr>
            <p:spPr>
              <a:xfrm flipH="1">
                <a:off x="2398645" y="3863270"/>
                <a:ext cx="56009" cy="56010"/>
              </a:xfrm>
              <a:prstGeom prst="ellipse">
                <a:avLst/>
              </a:prstGeom>
              <a:solidFill>
                <a:srgbClr val="CC0000">
                  <a:alpha val="0"/>
                </a:srgbClr>
              </a:solidFill>
              <a:ln>
                <a:solidFill>
                  <a:srgbClr val="CC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9" name="Group 88"/>
            <p:cNvGrpSpPr/>
            <p:nvPr/>
          </p:nvGrpSpPr>
          <p:grpSpPr>
            <a:xfrm>
              <a:off x="527050" y="2908300"/>
              <a:ext cx="1846580" cy="783838"/>
              <a:chOff x="527050" y="2908300"/>
              <a:chExt cx="1846580" cy="783838"/>
            </a:xfrm>
          </p:grpSpPr>
          <p:cxnSp>
            <p:nvCxnSpPr>
              <p:cNvPr id="34" name="Straight Connector 33"/>
              <p:cNvCxnSpPr/>
              <p:nvPr/>
            </p:nvCxnSpPr>
            <p:spPr>
              <a:xfrm>
                <a:off x="527050" y="2908300"/>
                <a:ext cx="1846580" cy="783838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Isosceles Triangle 34"/>
              <p:cNvSpPr>
                <a:spLocks noChangeAspect="1"/>
              </p:cNvSpPr>
              <p:nvPr/>
            </p:nvSpPr>
            <p:spPr>
              <a:xfrm rot="6960000">
                <a:off x="1532664" y="3308205"/>
                <a:ext cx="73152" cy="76229"/>
              </a:xfrm>
              <a:prstGeom prst="triangle">
                <a:avLst/>
              </a:prstGeom>
              <a:solidFill>
                <a:schemeClr val="bg1"/>
              </a:solidFill>
              <a:ln w="63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8" name="Straight Connector 37"/>
            <p:cNvCxnSpPr/>
            <p:nvPr/>
          </p:nvCxnSpPr>
          <p:spPr>
            <a:xfrm>
              <a:off x="3494764" y="3696114"/>
              <a:ext cx="1149357" cy="53158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Isosceles Triangle 38"/>
            <p:cNvSpPr>
              <a:spLocks noChangeAspect="1"/>
            </p:cNvSpPr>
            <p:nvPr/>
          </p:nvSpPr>
          <p:spPr>
            <a:xfrm rot="6900000">
              <a:off x="4174651" y="3990924"/>
              <a:ext cx="73152" cy="73150"/>
            </a:xfrm>
            <a:prstGeom prst="triangle">
              <a:avLst/>
            </a:prstGeom>
            <a:solidFill>
              <a:schemeClr val="bg1"/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4107508" y="2994271"/>
              <a:ext cx="646331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 smtClean="0"/>
                <a:t>Marginal ray</a:t>
              </a:r>
              <a:endParaRPr lang="en-US" sz="700" dirty="0"/>
            </a:p>
          </p:txBody>
        </p:sp>
        <p:grpSp>
          <p:nvGrpSpPr>
            <p:cNvPr id="70" name="Group 69"/>
            <p:cNvGrpSpPr/>
            <p:nvPr/>
          </p:nvGrpSpPr>
          <p:grpSpPr>
            <a:xfrm>
              <a:off x="3877470" y="3080312"/>
              <a:ext cx="256032" cy="45720"/>
              <a:chOff x="3948921" y="2975531"/>
              <a:chExt cx="256032" cy="45720"/>
            </a:xfrm>
          </p:grpSpPr>
          <p:cxnSp>
            <p:nvCxnSpPr>
              <p:cNvPr id="71" name="Straight Connector 70"/>
              <p:cNvCxnSpPr/>
              <p:nvPr/>
            </p:nvCxnSpPr>
            <p:spPr>
              <a:xfrm>
                <a:off x="3948921" y="2998391"/>
                <a:ext cx="256032" cy="0"/>
              </a:xfrm>
              <a:prstGeom prst="line">
                <a:avLst/>
              </a:prstGeom>
              <a:ln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" name="Isosceles Triangle 71"/>
              <p:cNvSpPr/>
              <p:nvPr/>
            </p:nvSpPr>
            <p:spPr>
              <a:xfrm rot="5400000">
                <a:off x="4054077" y="2975531"/>
                <a:ext cx="45720" cy="45720"/>
              </a:xfrm>
              <a:prstGeom prst="triangle">
                <a:avLst/>
              </a:prstGeom>
              <a:solidFill>
                <a:schemeClr val="bg1"/>
              </a:solidFill>
              <a:ln w="63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</p:grpSp>
        <p:cxnSp>
          <p:nvCxnSpPr>
            <p:cNvPr id="73" name="Straight Arrow Connector 72"/>
            <p:cNvCxnSpPr/>
            <p:nvPr/>
          </p:nvCxnSpPr>
          <p:spPr>
            <a:xfrm flipV="1">
              <a:off x="528523" y="2930138"/>
              <a:ext cx="0" cy="758952"/>
            </a:xfrm>
            <a:prstGeom prst="straightConnector1">
              <a:avLst/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  <a:prstDash val="lgDashDot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/>
            <p:nvPr/>
          </p:nvCxnSpPr>
          <p:spPr>
            <a:xfrm>
              <a:off x="4638562" y="3692139"/>
              <a:ext cx="0" cy="512064"/>
            </a:xfrm>
            <a:prstGeom prst="straightConnector1">
              <a:avLst/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  <a:prstDash val="lgDashDot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 Box 15"/>
                <p:cNvSpPr txBox="1"/>
                <p:nvPr/>
              </p:nvSpPr>
              <p:spPr>
                <a:xfrm flipH="1">
                  <a:off x="314302" y="3232026"/>
                  <a:ext cx="204810" cy="273894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b="0" i="1" dirty="0" smtClean="0">
                            <a:effectLst/>
                            <a:latin typeface="Cambria Math" panose="02040503050406030204" pitchFamily="18" charset="0"/>
                            <a:ea typeface="Calibri"/>
                            <a:cs typeface="Times New Roman"/>
                          </a:rPr>
                          <m:t>𝑦</m:t>
                        </m:r>
                      </m:oMath>
                    </m:oMathPara>
                  </a14:m>
                  <a:endParaRPr lang="en-US" sz="900" dirty="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77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314302" y="3232026"/>
                  <a:ext cx="204810" cy="273894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5" name="Straight Connector 84"/>
            <p:cNvCxnSpPr/>
            <p:nvPr/>
          </p:nvCxnSpPr>
          <p:spPr>
            <a:xfrm>
              <a:off x="3497307" y="3318798"/>
              <a:ext cx="1143911" cy="378875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Arc 85"/>
            <p:cNvSpPr>
              <a:spLocks noChangeAspect="1"/>
            </p:cNvSpPr>
            <p:nvPr/>
          </p:nvSpPr>
          <p:spPr>
            <a:xfrm flipH="1">
              <a:off x="440710" y="3468033"/>
              <a:ext cx="448080" cy="448080"/>
            </a:xfrm>
            <a:prstGeom prst="arc">
              <a:avLst>
                <a:gd name="adj1" fmla="val 10821468"/>
                <a:gd name="adj2" fmla="val 12187692"/>
              </a:avLst>
            </a:prstGeom>
            <a:ln w="7620">
              <a:solidFill>
                <a:schemeClr val="tx1">
                  <a:lumMod val="75000"/>
                  <a:lumOff val="25000"/>
                </a:schemeClr>
              </a:solidFill>
              <a:headEnd type="none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Isosceles Triangle 86"/>
            <p:cNvSpPr>
              <a:spLocks noChangeAspect="1"/>
            </p:cNvSpPr>
            <p:nvPr/>
          </p:nvSpPr>
          <p:spPr>
            <a:xfrm rot="6600000">
              <a:off x="3992240" y="3457170"/>
              <a:ext cx="73152" cy="76229"/>
            </a:xfrm>
            <a:prstGeom prst="triangle">
              <a:avLst/>
            </a:prstGeom>
            <a:solidFill>
              <a:schemeClr val="bg1"/>
            </a:solidFill>
            <a:ln w="63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8" name="Group 87"/>
            <p:cNvGrpSpPr/>
            <p:nvPr/>
          </p:nvGrpSpPr>
          <p:grpSpPr>
            <a:xfrm>
              <a:off x="528239" y="3238652"/>
              <a:ext cx="1843372" cy="455379"/>
              <a:chOff x="528239" y="3238652"/>
              <a:chExt cx="1843372" cy="455379"/>
            </a:xfrm>
          </p:grpSpPr>
          <p:cxnSp>
            <p:nvCxnSpPr>
              <p:cNvPr id="81" name="Straight Connector 80"/>
              <p:cNvCxnSpPr/>
              <p:nvPr/>
            </p:nvCxnSpPr>
            <p:spPr>
              <a:xfrm flipV="1">
                <a:off x="528239" y="3238652"/>
                <a:ext cx="1843372" cy="455379"/>
              </a:xfrm>
              <a:prstGeom prst="line">
                <a:avLst/>
              </a:prstGeom>
              <a:ln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" name="Isosceles Triangle 78"/>
              <p:cNvSpPr>
                <a:spLocks noChangeAspect="1"/>
              </p:cNvSpPr>
              <p:nvPr/>
            </p:nvSpPr>
            <p:spPr>
              <a:xfrm rot="4500000">
                <a:off x="1395368" y="3432279"/>
                <a:ext cx="73152" cy="76229"/>
              </a:xfrm>
              <a:prstGeom prst="triangle">
                <a:avLst/>
              </a:prstGeom>
              <a:solidFill>
                <a:schemeClr val="bg1"/>
              </a:solidFill>
              <a:ln w="63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TextBox 89"/>
                <p:cNvSpPr txBox="1"/>
                <p:nvPr/>
              </p:nvSpPr>
              <p:spPr>
                <a:xfrm>
                  <a:off x="946611" y="3488499"/>
                  <a:ext cx="2492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90" name="TextBox 8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6611" y="3488499"/>
                  <a:ext cx="249253" cy="261610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Text Box 15"/>
                <p:cNvSpPr txBox="1"/>
                <p:nvPr/>
              </p:nvSpPr>
              <p:spPr>
                <a:xfrm flipH="1">
                  <a:off x="4572394" y="3821589"/>
                  <a:ext cx="291047" cy="273894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900" b="0" i="1" dirty="0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</m:ctrlPr>
                          </m:sSupPr>
                          <m:e>
                            <m:r>
                              <a:rPr lang="en-US" sz="900" b="0" i="1" dirty="0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  <m:t>𝑦</m:t>
                            </m:r>
                          </m:e>
                          <m:sup>
                            <m:r>
                              <a:rPr lang="en-US" sz="900" b="0" i="1" dirty="0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  <m:t>′</m:t>
                            </m:r>
                          </m:sup>
                        </m:sSup>
                      </m:oMath>
                    </m:oMathPara>
                  </a14:m>
                  <a:endParaRPr lang="en-US" sz="900" dirty="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91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572394" y="3821589"/>
                  <a:ext cx="291047" cy="273894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TextBox 91"/>
                <p:cNvSpPr txBox="1"/>
                <p:nvPr/>
              </p:nvSpPr>
              <p:spPr>
                <a:xfrm>
                  <a:off x="3960439" y="3488499"/>
                  <a:ext cx="275121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92" name="TextBox 9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60439" y="3488499"/>
                  <a:ext cx="275121" cy="261610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3" name="Arc 92"/>
            <p:cNvSpPr>
              <a:spLocks noChangeAspect="1"/>
            </p:cNvSpPr>
            <p:nvPr/>
          </p:nvSpPr>
          <p:spPr>
            <a:xfrm>
              <a:off x="4245301" y="3442051"/>
              <a:ext cx="448080" cy="448080"/>
            </a:xfrm>
            <a:prstGeom prst="arc">
              <a:avLst>
                <a:gd name="adj1" fmla="val 10384443"/>
                <a:gd name="adj2" fmla="val 12302202"/>
              </a:avLst>
            </a:prstGeom>
            <a:ln w="7620">
              <a:solidFill>
                <a:schemeClr val="tx1">
                  <a:lumMod val="75000"/>
                  <a:lumOff val="25000"/>
                </a:schemeClr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Text Box 15"/>
                <p:cNvSpPr txBox="1"/>
                <p:nvPr/>
              </p:nvSpPr>
              <p:spPr>
                <a:xfrm flipH="1">
                  <a:off x="2313717" y="3366210"/>
                  <a:ext cx="204810" cy="273894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900" b="0" i="1" dirty="0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</m:ctrlPr>
                          </m:sSubPr>
                          <m:e>
                            <m:r>
                              <a:rPr lang="en-US" sz="900" b="0" i="1" dirty="0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  <m:t>h</m:t>
                            </m:r>
                          </m:e>
                          <m:sub>
                            <m:r>
                              <a:rPr lang="en-US" sz="900" b="0" i="1" dirty="0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  <m:t>𝑒</m:t>
                            </m:r>
                          </m:sub>
                        </m:sSub>
                      </m:oMath>
                    </m:oMathPara>
                  </a14:m>
                  <a:endParaRPr lang="en-US" sz="900" dirty="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94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2313717" y="3366210"/>
                  <a:ext cx="204810" cy="273894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r="-15152"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Text Box 15"/>
                <p:cNvSpPr txBox="1"/>
                <p:nvPr/>
              </p:nvSpPr>
              <p:spPr>
                <a:xfrm flipH="1">
                  <a:off x="3256654" y="3366210"/>
                  <a:ext cx="204810" cy="273894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900" b="0" i="1" dirty="0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</m:ctrlPr>
                          </m:sSubSupPr>
                          <m:e>
                            <m:r>
                              <a:rPr lang="en-US" sz="900" b="0" i="1" dirty="0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  <m:t>h</m:t>
                            </m:r>
                          </m:e>
                          <m:sub>
                            <m:r>
                              <a:rPr lang="en-US" sz="900" b="0" i="1" dirty="0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  <m:t>𝑒</m:t>
                            </m:r>
                          </m:sub>
                          <m:sup>
                            <m:r>
                              <a:rPr lang="en-US" sz="900" b="0" i="1" dirty="0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en-US" sz="900" dirty="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95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3256654" y="3366210"/>
                  <a:ext cx="204810" cy="273894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r="-11765"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522065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85738" y="2821743"/>
            <a:ext cx="4800600" cy="1693106"/>
            <a:chOff x="185738" y="2821743"/>
            <a:chExt cx="4800600" cy="1693106"/>
          </a:xfrm>
        </p:grpSpPr>
        <p:sp>
          <p:nvSpPr>
            <p:cNvPr id="53" name="Rectangle 52"/>
            <p:cNvSpPr/>
            <p:nvPr/>
          </p:nvSpPr>
          <p:spPr>
            <a:xfrm>
              <a:off x="266701" y="2840782"/>
              <a:ext cx="4638674" cy="167406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4" name="Straight Connector 53"/>
            <p:cNvCxnSpPr/>
            <p:nvPr/>
          </p:nvCxnSpPr>
          <p:spPr>
            <a:xfrm flipH="1" flipV="1">
              <a:off x="2363590" y="3636735"/>
              <a:ext cx="0" cy="65836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flipH="1" flipV="1">
              <a:off x="2944616" y="3636735"/>
              <a:ext cx="0" cy="73152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flipH="1" flipV="1">
              <a:off x="3497066" y="3636735"/>
              <a:ext cx="0" cy="65836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>
              <a:off x="527686" y="3692366"/>
              <a:ext cx="4144745" cy="0"/>
            </a:xfrm>
            <a:prstGeom prst="line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4" name="Group 113"/>
            <p:cNvGrpSpPr/>
            <p:nvPr/>
          </p:nvGrpSpPr>
          <p:grpSpPr>
            <a:xfrm>
              <a:off x="2813386" y="3146666"/>
              <a:ext cx="653282" cy="577260"/>
              <a:chOff x="3056010" y="2284667"/>
              <a:chExt cx="653282" cy="577260"/>
            </a:xfrm>
          </p:grpSpPr>
          <p:cxnSp>
            <p:nvCxnSpPr>
              <p:cNvPr id="117" name="Straight Arrow Connector 116"/>
              <p:cNvCxnSpPr/>
              <p:nvPr/>
            </p:nvCxnSpPr>
            <p:spPr>
              <a:xfrm flipV="1">
                <a:off x="3190593" y="2469213"/>
                <a:ext cx="0" cy="365760"/>
              </a:xfrm>
              <a:prstGeom prst="straightConnector1">
                <a:avLst/>
              </a:prstGeom>
              <a:ln w="9525">
                <a:solidFill>
                  <a:srgbClr val="00B050"/>
                </a:solidFill>
                <a:prstDash val="sysDot"/>
                <a:headEnd type="none" w="med" len="med"/>
                <a:tailEnd type="triangle" w="sm" len="lg"/>
              </a:ln>
              <a:effectLst>
                <a:outerShdw blurRad="127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/>
              <p:cNvCxnSpPr/>
              <p:nvPr/>
            </p:nvCxnSpPr>
            <p:spPr>
              <a:xfrm>
                <a:off x="3191740" y="2831612"/>
                <a:ext cx="365760" cy="0"/>
              </a:xfrm>
              <a:prstGeom prst="line">
                <a:avLst/>
              </a:prstGeom>
              <a:ln w="9525">
                <a:solidFill>
                  <a:srgbClr val="1C87FC"/>
                </a:solidFill>
                <a:prstDash val="sysDot"/>
                <a:headEnd type="none" w="med" len="med"/>
                <a:tailEnd type="triangle" w="sm" len="lg"/>
              </a:ln>
              <a:effectLst>
                <a:outerShdw blurRad="127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1" name="TextBox 120"/>
                  <p:cNvSpPr txBox="1"/>
                  <p:nvPr/>
                </p:nvSpPr>
                <p:spPr>
                  <a:xfrm>
                    <a:off x="3402605" y="2646483"/>
                    <a:ext cx="306687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800" b="0" i="1" smtClean="0">
                                  <a:solidFill>
                                    <a:srgbClr val="1C87F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800" b="0" i="1" smtClean="0">
                                      <a:solidFill>
                                        <a:srgbClr val="1C87F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800" i="1">
                                      <a:solidFill>
                                        <a:srgbClr val="1C87FC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800" b="0" i="1" smtClean="0">
                                  <a:solidFill>
                                    <a:srgbClr val="1C87FC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oMath>
                      </m:oMathPara>
                    </a14:m>
                    <a:endParaRPr lang="en-US" sz="800" dirty="0">
                      <a:solidFill>
                        <a:srgbClr val="1C87FC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1" name="TextBox 1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02605" y="2646483"/>
                    <a:ext cx="306687" cy="215444"/>
                  </a:xfrm>
                  <a:prstGeom prst="rect">
                    <a:avLst/>
                  </a:prstGeom>
                  <a:blipFill rotWithShape="0">
                    <a:blip r:embed="rId25"/>
                    <a:stretch>
                      <a:fillRect r="-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2" name="TextBox 121"/>
                  <p:cNvSpPr txBox="1"/>
                  <p:nvPr/>
                </p:nvSpPr>
                <p:spPr>
                  <a:xfrm>
                    <a:off x="3056010" y="2284667"/>
                    <a:ext cx="300852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8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8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oMath>
                      </m:oMathPara>
                    </a14:m>
                    <a:endParaRPr lang="en-US" sz="800" dirty="0">
                      <a:solidFill>
                        <a:srgbClr val="00B05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2" name="TextBox 1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56010" y="2284667"/>
                    <a:ext cx="300852" cy="215444"/>
                  </a:xfrm>
                  <a:prstGeom prst="rect">
                    <a:avLst/>
                  </a:prstGeom>
                  <a:blipFill rotWithShape="0">
                    <a:blip r:embed="rId2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55" name="Straight Connector 54"/>
            <p:cNvCxnSpPr/>
            <p:nvPr/>
          </p:nvCxnSpPr>
          <p:spPr>
            <a:xfrm flipH="1" flipV="1">
              <a:off x="522509" y="2898548"/>
              <a:ext cx="0" cy="146304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flipH="1" flipV="1">
              <a:off x="4632546" y="3677216"/>
              <a:ext cx="0" cy="76809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0" name="Picture 59"/>
            <p:cNvPicPr>
              <a:picLocks noChangeAspect="1"/>
            </p:cNvPicPr>
            <p:nvPr/>
          </p:nvPicPr>
          <p:blipFill>
            <a:blip r:embed="rId27"/>
            <a:stretch>
              <a:fillRect/>
            </a:stretch>
          </p:blipFill>
          <p:spPr>
            <a:xfrm>
              <a:off x="296420" y="4078779"/>
              <a:ext cx="443831" cy="347472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 Box 15"/>
                <p:cNvSpPr txBox="1"/>
                <p:nvPr/>
              </p:nvSpPr>
              <p:spPr>
                <a:xfrm flipH="1">
                  <a:off x="2266929" y="3474914"/>
                  <a:ext cx="371496" cy="273894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i="1" dirty="0" smtClean="0">
                            <a:effectLst/>
                            <a:latin typeface="Cambria Math" panose="02040503050406030204" pitchFamily="18" charset="0"/>
                            <a:ea typeface="Calibri"/>
                            <a:cs typeface="Times New Roman"/>
                          </a:rPr>
                          <m:t>𝐸</m:t>
                        </m:r>
                      </m:oMath>
                    </m:oMathPara>
                  </a14:m>
                  <a:endParaRPr lang="en-US" sz="900" dirty="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61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2266929" y="3474914"/>
                  <a:ext cx="371496" cy="273894"/>
                </a:xfrm>
                <a:prstGeom prst="rect">
                  <a:avLst/>
                </a:prstGeom>
                <a:blipFill rotWithShape="0">
                  <a:blip r:embed="rId28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 Box 15"/>
                <p:cNvSpPr txBox="1"/>
                <p:nvPr/>
              </p:nvSpPr>
              <p:spPr>
                <a:xfrm flipH="1">
                  <a:off x="3382639" y="3474914"/>
                  <a:ext cx="414937" cy="273894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900" b="0" i="1" dirty="0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</m:ctrlPr>
                          </m:sSupPr>
                          <m:e>
                            <m:r>
                              <a:rPr lang="en-US" sz="900" i="1" dirty="0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  <m:t>𝐸</m:t>
                            </m:r>
                          </m:e>
                          <m:sup>
                            <m:r>
                              <a:rPr lang="en-US" sz="900" b="0" i="1" dirty="0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  <m:t>′</m:t>
                            </m:r>
                          </m:sup>
                        </m:sSup>
                      </m:oMath>
                    </m:oMathPara>
                  </a14:m>
                  <a:endParaRPr lang="en-US" sz="900" dirty="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64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3382639" y="3474914"/>
                  <a:ext cx="414937" cy="273894"/>
                </a:xfrm>
                <a:prstGeom prst="rect">
                  <a:avLst/>
                </a:prstGeom>
                <a:blipFill rotWithShape="0">
                  <a:blip r:embed="rId29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5" name="Oval 64"/>
            <p:cNvSpPr/>
            <p:nvPr/>
          </p:nvSpPr>
          <p:spPr>
            <a:xfrm>
              <a:off x="3467798" y="3665304"/>
              <a:ext cx="56010" cy="56010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TextBox 68"/>
                <p:cNvSpPr txBox="1"/>
                <p:nvPr/>
              </p:nvSpPr>
              <p:spPr>
                <a:xfrm>
                  <a:off x="1770543" y="3460561"/>
                  <a:ext cx="2492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69" name="TextBox 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70543" y="3460561"/>
                  <a:ext cx="249253" cy="261610"/>
                </a:xfrm>
                <a:prstGeom prst="rect">
                  <a:avLst/>
                </a:prstGeom>
                <a:blipFill rotWithShape="0"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Box 69"/>
                <p:cNvSpPr txBox="1"/>
                <p:nvPr/>
              </p:nvSpPr>
              <p:spPr>
                <a:xfrm>
                  <a:off x="3808039" y="3649400"/>
                  <a:ext cx="275121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70" name="TextBox 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08039" y="3649400"/>
                  <a:ext cx="275121" cy="261610"/>
                </a:xfrm>
                <a:prstGeom prst="rect">
                  <a:avLst/>
                </a:prstGeom>
                <a:blipFill rotWithShape="0">
                  <a:blip r:embed="rId31"/>
                  <a:stretch>
                    <a:fillRect r="-444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1" name="Arc 70"/>
            <p:cNvSpPr>
              <a:spLocks noChangeAspect="1"/>
            </p:cNvSpPr>
            <p:nvPr/>
          </p:nvSpPr>
          <p:spPr>
            <a:xfrm>
              <a:off x="2022392" y="3450425"/>
              <a:ext cx="448080" cy="448080"/>
            </a:xfrm>
            <a:prstGeom prst="arc">
              <a:avLst>
                <a:gd name="adj1" fmla="val 10429332"/>
                <a:gd name="adj2" fmla="val 12747640"/>
              </a:avLst>
            </a:prstGeom>
            <a:ln w="7620">
              <a:solidFill>
                <a:schemeClr val="tx1">
                  <a:lumMod val="75000"/>
                  <a:lumOff val="25000"/>
                </a:schemeClr>
              </a:solidFill>
              <a:headEnd type="none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Arc 71"/>
            <p:cNvSpPr>
              <a:spLocks noChangeAspect="1"/>
            </p:cNvSpPr>
            <p:nvPr/>
          </p:nvSpPr>
          <p:spPr>
            <a:xfrm>
              <a:off x="3389795" y="3497304"/>
              <a:ext cx="448080" cy="448080"/>
            </a:xfrm>
            <a:prstGeom prst="arc">
              <a:avLst>
                <a:gd name="adj1" fmla="val 21081983"/>
                <a:gd name="adj2" fmla="val 1870892"/>
              </a:avLst>
            </a:prstGeom>
            <a:ln w="7620">
              <a:solidFill>
                <a:schemeClr val="tx1">
                  <a:lumMod val="75000"/>
                  <a:lumOff val="25000"/>
                </a:schemeClr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640520" y="3524733"/>
              <a:ext cx="909626" cy="2639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i="1" dirty="0" smtClean="0"/>
                <a:t>OPTICAL AXIS</a:t>
              </a:r>
              <a:endParaRPr lang="en-US" sz="800" i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TextBox 74"/>
                <p:cNvSpPr txBox="1"/>
                <p:nvPr/>
              </p:nvSpPr>
              <p:spPr>
                <a:xfrm rot="1397696">
                  <a:off x="1076239" y="3090121"/>
                  <a:ext cx="94397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acc>
                        <m:r>
                          <a:rPr lang="en-US" sz="1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1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en-US" sz="1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1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  <m:r>
                                  <a:rPr lang="en-US" sz="1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</m:d>
                          </m:e>
                          <m:sup>
                            <m:r>
                              <a:rPr lang="en-US" sz="1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oMath>
                    </m:oMathPara>
                  </a14:m>
                  <a:endParaRPr lang="en-US" sz="10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75" name="TextBox 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397696">
                  <a:off x="1076239" y="3090121"/>
                  <a:ext cx="943977" cy="246221"/>
                </a:xfrm>
                <a:prstGeom prst="rect">
                  <a:avLst/>
                </a:prstGeom>
                <a:blipFill rotWithShape="0">
                  <a:blip r:embed="rId3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/>
                <p:cNvSpPr txBox="1"/>
                <p:nvPr/>
              </p:nvSpPr>
              <p:spPr>
                <a:xfrm rot="1486279">
                  <a:off x="3510434" y="3955840"/>
                  <a:ext cx="1108958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>
                    <a:defRPr sz="1200" b="0" i="1">
                      <a:solidFill>
                        <a:srgbClr val="C00000"/>
                      </a:solidFill>
                      <a:latin typeface="Cambria Math" panose="020405030504060302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⃗"/>
                                <m:ctrlPr>
                                  <a:rPr lang="en-US" sz="100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00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</m:acc>
                          </m:e>
                          <m:sup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100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000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sz="100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p>
                                  <m:sSupPr>
                                    <m:ctrlP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00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p>
                                    <m: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sz="100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000"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  <m:sup>
                                    <m: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76" name="TextBox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486279">
                  <a:off x="3510434" y="3955840"/>
                  <a:ext cx="1108958" cy="246221"/>
                </a:xfrm>
                <a:prstGeom prst="rect">
                  <a:avLst/>
                </a:prstGeom>
                <a:blipFill rotWithShape="0">
                  <a:blip r:embed="rId3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7" name="Oval 76"/>
            <p:cNvSpPr>
              <a:spLocks noChangeAspect="1"/>
            </p:cNvSpPr>
            <p:nvPr/>
          </p:nvSpPr>
          <p:spPr>
            <a:xfrm>
              <a:off x="498615" y="2878884"/>
              <a:ext cx="56010" cy="5601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Box 77"/>
                <p:cNvSpPr txBox="1"/>
                <p:nvPr/>
              </p:nvSpPr>
              <p:spPr>
                <a:xfrm>
                  <a:off x="185738" y="2821743"/>
                  <a:ext cx="379112" cy="4973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10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e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en-US" sz="1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78" name="TextBox 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738" y="2821743"/>
                  <a:ext cx="379112" cy="497316"/>
                </a:xfrm>
                <a:prstGeom prst="rect">
                  <a:avLst/>
                </a:prstGeom>
                <a:blipFill rotWithShape="0">
                  <a:blip r:embed="rId3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9" name="Oval 78"/>
            <p:cNvSpPr>
              <a:spLocks noChangeAspect="1"/>
            </p:cNvSpPr>
            <p:nvPr/>
          </p:nvSpPr>
          <p:spPr>
            <a:xfrm>
              <a:off x="4611687" y="4193410"/>
              <a:ext cx="56010" cy="5601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Box 79"/>
                <p:cNvSpPr txBox="1"/>
                <p:nvPr/>
              </p:nvSpPr>
              <p:spPr>
                <a:xfrm>
                  <a:off x="4541162" y="3729616"/>
                  <a:ext cx="445176" cy="51001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10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′ </m:t>
                                </m:r>
                              </m:e>
                              <m:e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  <m:e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en-US" sz="1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80" name="TextBox 7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41162" y="3729616"/>
                  <a:ext cx="445176" cy="510011"/>
                </a:xfrm>
                <a:prstGeom prst="rect">
                  <a:avLst/>
                </a:prstGeom>
                <a:blipFill rotWithShape="0">
                  <a:blip r:embed="rId3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81" name="Group 80"/>
            <p:cNvGrpSpPr/>
            <p:nvPr/>
          </p:nvGrpSpPr>
          <p:grpSpPr>
            <a:xfrm>
              <a:off x="3902796" y="2889490"/>
              <a:ext cx="784636" cy="200055"/>
              <a:chOff x="3893271" y="241540"/>
              <a:chExt cx="784636" cy="200055"/>
            </a:xfrm>
          </p:grpSpPr>
          <p:sp>
            <p:nvSpPr>
              <p:cNvPr id="94" name="TextBox 93"/>
              <p:cNvSpPr txBox="1"/>
              <p:nvPr/>
            </p:nvSpPr>
            <p:spPr>
              <a:xfrm>
                <a:off x="4169434" y="241540"/>
                <a:ext cx="508473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00" dirty="0" smtClean="0"/>
                  <a:t>Chief ray</a:t>
                </a:r>
                <a:endParaRPr lang="en-US" sz="700" dirty="0"/>
              </a:p>
            </p:txBody>
          </p:sp>
          <p:cxnSp>
            <p:nvCxnSpPr>
              <p:cNvPr id="95" name="Straight Connector 94"/>
              <p:cNvCxnSpPr/>
              <p:nvPr/>
            </p:nvCxnSpPr>
            <p:spPr>
              <a:xfrm>
                <a:off x="3939396" y="350441"/>
                <a:ext cx="256032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6" name="Isosceles Triangle 95"/>
              <p:cNvSpPr/>
              <p:nvPr/>
            </p:nvSpPr>
            <p:spPr>
              <a:xfrm rot="5400000">
                <a:off x="4044552" y="327581"/>
                <a:ext cx="45720" cy="45720"/>
              </a:xfrm>
              <a:prstGeom prst="triangle">
                <a:avLst/>
              </a:prstGeom>
              <a:solidFill>
                <a:schemeClr val="bg1"/>
              </a:solidFill>
              <a:ln w="63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  <p:sp>
            <p:nvSpPr>
              <p:cNvPr id="97" name="Rounded Rectangle 96"/>
              <p:cNvSpPr/>
              <p:nvPr/>
            </p:nvSpPr>
            <p:spPr>
              <a:xfrm>
                <a:off x="3893271" y="273378"/>
                <a:ext cx="744717" cy="141402"/>
              </a:xfrm>
              <a:prstGeom prst="roundRect">
                <a:avLst/>
              </a:prstGeom>
              <a:noFill/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TextBox 81"/>
                <p:cNvSpPr txBox="1"/>
                <p:nvPr/>
              </p:nvSpPr>
              <p:spPr>
                <a:xfrm>
                  <a:off x="2870200" y="3660046"/>
                  <a:ext cx="244475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}"/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82" name="TextBox 8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70200" y="3660046"/>
                  <a:ext cx="244475" cy="215444"/>
                </a:xfrm>
                <a:prstGeom prst="rect">
                  <a:avLst/>
                </a:prstGeom>
                <a:blipFill rotWithShape="0">
                  <a:blip r:embed="rId3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2" name="Group 21"/>
            <p:cNvGrpSpPr/>
            <p:nvPr/>
          </p:nvGrpSpPr>
          <p:grpSpPr>
            <a:xfrm>
              <a:off x="2233216" y="3146141"/>
              <a:ext cx="652513" cy="586878"/>
              <a:chOff x="3056010" y="2284667"/>
              <a:chExt cx="652513" cy="586878"/>
            </a:xfrm>
          </p:grpSpPr>
          <p:cxnSp>
            <p:nvCxnSpPr>
              <p:cNvPr id="58" name="Straight Arrow Connector 57"/>
              <p:cNvCxnSpPr/>
              <p:nvPr/>
            </p:nvCxnSpPr>
            <p:spPr>
              <a:xfrm flipV="1">
                <a:off x="3190593" y="2469213"/>
                <a:ext cx="0" cy="365760"/>
              </a:xfrm>
              <a:prstGeom prst="straightConnector1">
                <a:avLst/>
              </a:prstGeom>
              <a:ln w="9525">
                <a:solidFill>
                  <a:srgbClr val="00B050"/>
                </a:solidFill>
                <a:prstDash val="sysDot"/>
                <a:headEnd type="none" w="med" len="med"/>
                <a:tailEnd type="triangle" w="sm" len="lg"/>
              </a:ln>
              <a:effectLst>
                <a:outerShdw blurRad="127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>
                <a:off x="3191740" y="2831612"/>
                <a:ext cx="365760" cy="0"/>
              </a:xfrm>
              <a:prstGeom prst="line">
                <a:avLst/>
              </a:prstGeom>
              <a:ln w="9525">
                <a:solidFill>
                  <a:srgbClr val="1C87FC"/>
                </a:solidFill>
                <a:prstDash val="sysDot"/>
                <a:headEnd type="none" w="med" len="med"/>
                <a:tailEnd type="triangle" w="sm" len="lg"/>
              </a:ln>
              <a:effectLst>
                <a:outerShdw blurRad="127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3" name="TextBox 82"/>
                  <p:cNvSpPr txBox="1"/>
                  <p:nvPr/>
                </p:nvSpPr>
                <p:spPr>
                  <a:xfrm>
                    <a:off x="3402605" y="2646483"/>
                    <a:ext cx="305918" cy="22506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800" b="0" i="1" smtClean="0">
                                  <a:solidFill>
                                    <a:srgbClr val="1C87F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800" b="0" i="1" smtClean="0">
                                      <a:solidFill>
                                        <a:srgbClr val="1C87F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800" i="1">
                                      <a:solidFill>
                                        <a:srgbClr val="1C87FC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800" b="0" i="1" smtClean="0">
                                  <a:solidFill>
                                    <a:srgbClr val="1C87FC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oMath>
                      </m:oMathPara>
                    </a14:m>
                    <a:endParaRPr lang="en-US" sz="800" dirty="0">
                      <a:solidFill>
                        <a:srgbClr val="1C87FC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3" name="TextBox 8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02605" y="2646483"/>
                    <a:ext cx="305918" cy="225062"/>
                  </a:xfrm>
                  <a:prstGeom prst="rect">
                    <a:avLst/>
                  </a:prstGeom>
                  <a:blipFill rotWithShape="0">
                    <a:blip r:embed="rId2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4" name="TextBox 83"/>
                  <p:cNvSpPr txBox="1"/>
                  <p:nvPr/>
                </p:nvSpPr>
                <p:spPr>
                  <a:xfrm>
                    <a:off x="3056010" y="2284667"/>
                    <a:ext cx="307392" cy="22506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8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8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oMath>
                      </m:oMathPara>
                    </a14:m>
                    <a:endParaRPr lang="en-US" sz="800" dirty="0">
                      <a:solidFill>
                        <a:srgbClr val="00B05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4" name="TextBox 8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56010" y="2284667"/>
                    <a:ext cx="307392" cy="225062"/>
                  </a:xfrm>
                  <a:prstGeom prst="rect">
                    <a:avLst/>
                  </a:prstGeom>
                  <a:blipFill rotWithShape="0">
                    <a:blip r:embed="rId2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85" name="Group 84"/>
            <p:cNvGrpSpPr/>
            <p:nvPr/>
          </p:nvGrpSpPr>
          <p:grpSpPr>
            <a:xfrm>
              <a:off x="520550" y="4034368"/>
              <a:ext cx="2425736" cy="115535"/>
              <a:chOff x="511025" y="1262591"/>
              <a:chExt cx="2431153" cy="115535"/>
            </a:xfrm>
          </p:grpSpPr>
          <p:cxnSp>
            <p:nvCxnSpPr>
              <p:cNvPr id="92" name="Straight Connector 91"/>
              <p:cNvCxnSpPr>
                <a:cxnSpLocks/>
              </p:cNvCxnSpPr>
              <p:nvPr/>
            </p:nvCxnSpPr>
            <p:spPr>
              <a:xfrm>
                <a:off x="2942178" y="1262591"/>
                <a:ext cx="0" cy="115535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Arrow Connector 92"/>
              <p:cNvCxnSpPr/>
              <p:nvPr/>
            </p:nvCxnSpPr>
            <p:spPr>
              <a:xfrm flipH="1" flipV="1">
                <a:off x="511025" y="1320358"/>
                <a:ext cx="2428572" cy="0"/>
              </a:xfrm>
              <a:prstGeom prst="straightConnector1">
                <a:avLst/>
              </a:prstGeom>
              <a:ln>
                <a:headEnd type="none" w="med" len="med"/>
                <a:tailEnd type="arrow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86" name="Group 85"/>
            <p:cNvGrpSpPr/>
            <p:nvPr/>
          </p:nvGrpSpPr>
          <p:grpSpPr>
            <a:xfrm>
              <a:off x="2945816" y="4364234"/>
              <a:ext cx="1684209" cy="115535"/>
              <a:chOff x="2605298" y="1651989"/>
              <a:chExt cx="1684209" cy="115535"/>
            </a:xfrm>
          </p:grpSpPr>
          <p:cxnSp>
            <p:nvCxnSpPr>
              <p:cNvPr id="90" name="Straight Connector 89"/>
              <p:cNvCxnSpPr>
                <a:cxnSpLocks/>
              </p:cNvCxnSpPr>
              <p:nvPr/>
            </p:nvCxnSpPr>
            <p:spPr>
              <a:xfrm flipH="1">
                <a:off x="2605298" y="1651989"/>
                <a:ext cx="0" cy="115535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Arrow Connector 90"/>
              <p:cNvCxnSpPr/>
              <p:nvPr/>
            </p:nvCxnSpPr>
            <p:spPr>
              <a:xfrm flipV="1">
                <a:off x="2607011" y="1709756"/>
                <a:ext cx="1682496" cy="0"/>
              </a:xfrm>
              <a:prstGeom prst="straightConnector1">
                <a:avLst/>
              </a:prstGeom>
              <a:ln>
                <a:headEnd type="none" w="med" len="med"/>
                <a:tailEnd type="arrow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TextBox 86"/>
                <p:cNvSpPr txBox="1"/>
                <p:nvPr/>
              </p:nvSpPr>
              <p:spPr>
                <a:xfrm>
                  <a:off x="1190883" y="3909792"/>
                  <a:ext cx="301749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oMath>
                    </m:oMathPara>
                  </a14:m>
                  <a:endPara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87" name="TextBox 8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0883" y="3909792"/>
                  <a:ext cx="301749" cy="253916"/>
                </a:xfrm>
                <a:prstGeom prst="rect">
                  <a:avLst/>
                </a:prstGeom>
                <a:blipFill rotWithShape="0">
                  <a:blip r:embed="rId3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TextBox 87"/>
                <p:cNvSpPr txBox="1"/>
                <p:nvPr/>
              </p:nvSpPr>
              <p:spPr>
                <a:xfrm>
                  <a:off x="3717782" y="4232812"/>
                  <a:ext cx="333168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  <m:sup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88" name="TextBox 8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17782" y="4232812"/>
                  <a:ext cx="333168" cy="246221"/>
                </a:xfrm>
                <a:prstGeom prst="rect">
                  <a:avLst/>
                </a:prstGeom>
                <a:blipFill rotWithShape="0">
                  <a:blip r:embed="rId3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4" name="Group 13"/>
            <p:cNvGrpSpPr/>
            <p:nvPr/>
          </p:nvGrpSpPr>
          <p:grpSpPr>
            <a:xfrm>
              <a:off x="2339176" y="3659269"/>
              <a:ext cx="59855" cy="58879"/>
              <a:chOff x="2398645" y="3863270"/>
              <a:chExt cx="59855" cy="58879"/>
            </a:xfrm>
          </p:grpSpPr>
          <p:sp>
            <p:nvSpPr>
              <p:cNvPr id="62" name="Oval 61"/>
              <p:cNvSpPr/>
              <p:nvPr/>
            </p:nvSpPr>
            <p:spPr>
              <a:xfrm>
                <a:off x="2402490" y="3866139"/>
                <a:ext cx="56010" cy="5601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Oval 62"/>
              <p:cNvSpPr/>
              <p:nvPr/>
            </p:nvSpPr>
            <p:spPr>
              <a:xfrm flipH="1">
                <a:off x="2398645" y="3863270"/>
                <a:ext cx="56009" cy="56010"/>
              </a:xfrm>
              <a:prstGeom prst="ellipse">
                <a:avLst/>
              </a:prstGeom>
              <a:solidFill>
                <a:srgbClr val="CC0000">
                  <a:alpha val="0"/>
                </a:srgbClr>
              </a:solidFill>
              <a:ln>
                <a:solidFill>
                  <a:srgbClr val="CC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00" name="Straight Connector 99"/>
            <p:cNvCxnSpPr/>
            <p:nvPr/>
          </p:nvCxnSpPr>
          <p:spPr>
            <a:xfrm>
              <a:off x="527050" y="2908300"/>
              <a:ext cx="1846580" cy="78383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Isosceles Triangle 100"/>
            <p:cNvSpPr>
              <a:spLocks noChangeAspect="1"/>
            </p:cNvSpPr>
            <p:nvPr/>
          </p:nvSpPr>
          <p:spPr>
            <a:xfrm rot="6960000">
              <a:off x="1517424" y="3308205"/>
              <a:ext cx="73152" cy="76229"/>
            </a:xfrm>
            <a:prstGeom prst="triangle">
              <a:avLst/>
            </a:prstGeom>
            <a:solidFill>
              <a:schemeClr val="bg1"/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2919683" y="3665338"/>
              <a:ext cx="56010" cy="56010"/>
              <a:chOff x="3011758" y="4033638"/>
              <a:chExt cx="56010" cy="56010"/>
            </a:xfrm>
          </p:grpSpPr>
          <p:sp>
            <p:nvSpPr>
              <p:cNvPr id="123" name="Oval 122"/>
              <p:cNvSpPr/>
              <p:nvPr/>
            </p:nvSpPr>
            <p:spPr>
              <a:xfrm>
                <a:off x="3011758" y="4033638"/>
                <a:ext cx="56010" cy="5601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3035191" y="4057071"/>
                <a:ext cx="9144" cy="914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TextBox 103"/>
                <p:cNvSpPr txBox="1"/>
                <p:nvPr/>
              </p:nvSpPr>
              <p:spPr>
                <a:xfrm>
                  <a:off x="2103104" y="3653696"/>
                  <a:ext cx="353237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}"/>
                            <m:ctrlPr>
                              <a:rPr lang="en-US" sz="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8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d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04" name="TextBox 10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03104" y="3653696"/>
                  <a:ext cx="353237" cy="215444"/>
                </a:xfrm>
                <a:prstGeom prst="rect">
                  <a:avLst/>
                </a:prstGeom>
                <a:blipFill rotWithShape="0">
                  <a:blip r:embed="rId3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8" name="Straight Connector 97"/>
            <p:cNvCxnSpPr/>
            <p:nvPr/>
          </p:nvCxnSpPr>
          <p:spPr>
            <a:xfrm>
              <a:off x="3494764" y="3696114"/>
              <a:ext cx="1149357" cy="53158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Isosceles Triangle 98"/>
            <p:cNvSpPr>
              <a:spLocks noChangeAspect="1"/>
            </p:cNvSpPr>
            <p:nvPr/>
          </p:nvSpPr>
          <p:spPr>
            <a:xfrm rot="6900000">
              <a:off x="4178294" y="3990924"/>
              <a:ext cx="73152" cy="73150"/>
            </a:xfrm>
            <a:prstGeom prst="triangle">
              <a:avLst/>
            </a:prstGeom>
            <a:solidFill>
              <a:schemeClr val="bg1"/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9" name="Group 108"/>
            <p:cNvGrpSpPr/>
            <p:nvPr/>
          </p:nvGrpSpPr>
          <p:grpSpPr>
            <a:xfrm>
              <a:off x="2363657" y="3867678"/>
              <a:ext cx="585216" cy="115535"/>
              <a:chOff x="1775919" y="1262591"/>
              <a:chExt cx="586525" cy="115535"/>
            </a:xfrm>
          </p:grpSpPr>
          <p:cxnSp>
            <p:nvCxnSpPr>
              <p:cNvPr id="111" name="Straight Connector 110"/>
              <p:cNvCxnSpPr>
                <a:cxnSpLocks/>
              </p:cNvCxnSpPr>
              <p:nvPr/>
            </p:nvCxnSpPr>
            <p:spPr>
              <a:xfrm>
                <a:off x="2359854" y="1262591"/>
                <a:ext cx="0" cy="115535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Arrow Connector 112"/>
              <p:cNvCxnSpPr/>
              <p:nvPr/>
            </p:nvCxnSpPr>
            <p:spPr>
              <a:xfrm flipH="1" flipV="1">
                <a:off x="1775919" y="1320358"/>
                <a:ext cx="586525" cy="0"/>
              </a:xfrm>
              <a:prstGeom prst="straightConnector1">
                <a:avLst/>
              </a:prstGeom>
              <a:ln>
                <a:headEnd type="none" w="med" len="med"/>
                <a:tailEnd type="arrow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24" name="Group 123"/>
            <p:cNvGrpSpPr/>
            <p:nvPr/>
          </p:nvGrpSpPr>
          <p:grpSpPr>
            <a:xfrm flipH="1">
              <a:off x="2942301" y="4196290"/>
              <a:ext cx="557784" cy="115535"/>
              <a:chOff x="1803412" y="1262591"/>
              <a:chExt cx="559032" cy="115535"/>
            </a:xfrm>
          </p:grpSpPr>
          <p:cxnSp>
            <p:nvCxnSpPr>
              <p:cNvPr id="131" name="Straight Connector 130"/>
              <p:cNvCxnSpPr>
                <a:cxnSpLocks/>
              </p:cNvCxnSpPr>
              <p:nvPr/>
            </p:nvCxnSpPr>
            <p:spPr>
              <a:xfrm>
                <a:off x="2359854" y="1262591"/>
                <a:ext cx="0" cy="115535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Arrow Connector 131"/>
              <p:cNvCxnSpPr/>
              <p:nvPr/>
            </p:nvCxnSpPr>
            <p:spPr>
              <a:xfrm flipH="1" flipV="1">
                <a:off x="1803412" y="1320358"/>
                <a:ext cx="559032" cy="0"/>
              </a:xfrm>
              <a:prstGeom prst="straightConnector1">
                <a:avLst/>
              </a:prstGeom>
              <a:ln>
                <a:headEnd type="none" w="med" len="med"/>
                <a:tailEnd type="arrow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6" name="TextBox 135"/>
                <p:cNvSpPr txBox="1"/>
                <p:nvPr/>
              </p:nvSpPr>
              <p:spPr>
                <a:xfrm>
                  <a:off x="2512476" y="3716910"/>
                  <a:ext cx="349904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</m:oMath>
                    </m:oMathPara>
                  </a14:m>
                  <a:endPara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36" name="TextBox 1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2476" y="3716910"/>
                  <a:ext cx="349904" cy="246221"/>
                </a:xfrm>
                <a:prstGeom prst="rect">
                  <a:avLst/>
                </a:prstGeom>
                <a:blipFill rotWithShape="0">
                  <a:blip r:embed="rId4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8" name="TextBox 137"/>
                <p:cNvSpPr txBox="1"/>
                <p:nvPr/>
              </p:nvSpPr>
              <p:spPr>
                <a:xfrm>
                  <a:off x="3074451" y="4040760"/>
                  <a:ext cx="349904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  <m:sup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38" name="TextBox 1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74451" y="4040760"/>
                  <a:ext cx="349904" cy="246221"/>
                </a:xfrm>
                <a:prstGeom prst="rect">
                  <a:avLst/>
                </a:prstGeom>
                <a:blipFill rotWithShape="0">
                  <a:blip r:embed="rId4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Group 9"/>
          <p:cNvGrpSpPr/>
          <p:nvPr/>
        </p:nvGrpSpPr>
        <p:grpSpPr>
          <a:xfrm>
            <a:off x="266693" y="716718"/>
            <a:ext cx="4714882" cy="1621670"/>
            <a:chOff x="266693" y="716718"/>
            <a:chExt cx="4714882" cy="1621670"/>
          </a:xfrm>
        </p:grpSpPr>
        <p:sp>
          <p:nvSpPr>
            <p:cNvPr id="137" name="Rectangle 136"/>
            <p:cNvSpPr/>
            <p:nvPr/>
          </p:nvSpPr>
          <p:spPr>
            <a:xfrm>
              <a:off x="342901" y="735758"/>
              <a:ext cx="4638674" cy="16026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9" name="Straight Connector 38"/>
            <p:cNvCxnSpPr/>
            <p:nvPr/>
          </p:nvCxnSpPr>
          <p:spPr>
            <a:xfrm flipH="1" flipV="1">
              <a:off x="2689447" y="1526948"/>
              <a:ext cx="0" cy="73152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flipH="1" flipV="1">
              <a:off x="598709" y="793523"/>
              <a:ext cx="0" cy="146304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flipH="1" flipV="1">
              <a:off x="4708746" y="1569810"/>
              <a:ext cx="0" cy="73152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603886" y="1587341"/>
              <a:ext cx="4144745" cy="0"/>
            </a:xfrm>
            <a:prstGeom prst="line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 flipV="1">
              <a:off x="2690491" y="1225662"/>
              <a:ext cx="0" cy="365760"/>
            </a:xfrm>
            <a:prstGeom prst="straightConnector1">
              <a:avLst/>
            </a:prstGeom>
            <a:ln w="9525">
              <a:solidFill>
                <a:srgbClr val="00B050"/>
              </a:solidFill>
              <a:prstDash val="sysDot"/>
              <a:headEnd type="none" w="med" len="med"/>
              <a:tailEnd type="triangle" w="sm" len="lg"/>
            </a:ln>
            <a:effectLst>
              <a:outerShdw blurRad="12700" dir="2700000" algn="tl" rotWithShape="0">
                <a:prstClr val="black">
                  <a:alpha val="5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2691638" y="1584085"/>
              <a:ext cx="365760" cy="0"/>
            </a:xfrm>
            <a:prstGeom prst="line">
              <a:avLst/>
            </a:prstGeom>
            <a:ln w="9525">
              <a:solidFill>
                <a:srgbClr val="1C87FC"/>
              </a:solidFill>
              <a:prstDash val="sysDot"/>
              <a:headEnd type="none" w="med" len="med"/>
              <a:tailEnd type="triangle" w="sm" len="lg"/>
            </a:ln>
            <a:effectLst>
              <a:outerShdw blurRad="12700" dir="2700000" algn="tl" rotWithShape="0">
                <a:prstClr val="black">
                  <a:alpha val="5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7"/>
            <a:stretch>
              <a:fillRect/>
            </a:stretch>
          </p:blipFill>
          <p:spPr>
            <a:xfrm>
              <a:off x="372620" y="1973754"/>
              <a:ext cx="443831" cy="347472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Text Box 15"/>
                <p:cNvSpPr txBox="1"/>
                <p:nvPr/>
              </p:nvSpPr>
              <p:spPr>
                <a:xfrm flipH="1">
                  <a:off x="2627720" y="1385792"/>
                  <a:ext cx="305980" cy="273894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i="1" dirty="0" smtClean="0">
                            <a:effectLst/>
                            <a:latin typeface="Cambria Math" panose="02040503050406030204" pitchFamily="18" charset="0"/>
                            <a:ea typeface="Calibri"/>
                            <a:cs typeface="Times New Roman"/>
                          </a:rPr>
                          <m:t>𝐸</m:t>
                        </m:r>
                      </m:oMath>
                    </m:oMathPara>
                  </a14:m>
                  <a:endParaRPr lang="en-US" sz="900" dirty="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89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2627720" y="1385792"/>
                  <a:ext cx="305980" cy="273894"/>
                </a:xfrm>
                <a:prstGeom prst="rect">
                  <a:avLst/>
                </a:prstGeom>
                <a:blipFill rotWithShape="0">
                  <a:blip r:embed="rId42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7" name="Oval 106"/>
            <p:cNvSpPr/>
            <p:nvPr/>
          </p:nvSpPr>
          <p:spPr>
            <a:xfrm>
              <a:off x="2665713" y="1561089"/>
              <a:ext cx="56010" cy="5601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Oval 109"/>
            <p:cNvSpPr/>
            <p:nvPr/>
          </p:nvSpPr>
          <p:spPr>
            <a:xfrm flipH="1">
              <a:off x="2661868" y="1558220"/>
              <a:ext cx="56009" cy="56010"/>
            </a:xfrm>
            <a:prstGeom prst="ellipse">
              <a:avLst/>
            </a:prstGeom>
            <a:solidFill>
              <a:srgbClr val="CC0000">
                <a:alpha val="0"/>
              </a:srgbClr>
            </a:solidFill>
            <a:ln>
              <a:solidFill>
                <a:srgbClr val="CC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Text Box 15"/>
                <p:cNvSpPr txBox="1"/>
                <p:nvPr/>
              </p:nvSpPr>
              <p:spPr>
                <a:xfrm flipH="1">
                  <a:off x="3152052" y="1381080"/>
                  <a:ext cx="292188" cy="273894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i="1" dirty="0" smtClean="0">
                            <a:effectLst/>
                            <a:latin typeface="Cambria Math" panose="02040503050406030204" pitchFamily="18" charset="0"/>
                            <a:ea typeface="Calibri"/>
                            <a:cs typeface="Times New Roman"/>
                          </a:rPr>
                          <m:t>𝐸</m:t>
                        </m:r>
                        <m:r>
                          <a:rPr lang="en-US" sz="900" b="0" i="1" dirty="0" smtClean="0">
                            <a:effectLst/>
                            <a:latin typeface="Cambria Math" panose="02040503050406030204" pitchFamily="18" charset="0"/>
                            <a:ea typeface="Calibri"/>
                            <a:cs typeface="Times New Roman"/>
                          </a:rPr>
                          <m:t>′</m:t>
                        </m:r>
                      </m:oMath>
                    </m:oMathPara>
                  </a14:m>
                  <a:endParaRPr lang="en-US" sz="900" dirty="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112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3152052" y="1381080"/>
                  <a:ext cx="292188" cy="273894"/>
                </a:xfrm>
                <a:prstGeom prst="rect">
                  <a:avLst/>
                </a:prstGeom>
                <a:blipFill rotWithShape="0">
                  <a:blip r:embed="rId43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5" name="Oval 114"/>
            <p:cNvSpPr/>
            <p:nvPr/>
          </p:nvSpPr>
          <p:spPr>
            <a:xfrm>
              <a:off x="3190166" y="1564253"/>
              <a:ext cx="56010" cy="56010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Oval 115"/>
            <p:cNvSpPr/>
            <p:nvPr/>
          </p:nvSpPr>
          <p:spPr>
            <a:xfrm flipH="1">
              <a:off x="3186322" y="1561384"/>
              <a:ext cx="56009" cy="56010"/>
            </a:xfrm>
            <a:prstGeom prst="ellipse">
              <a:avLst/>
            </a:prstGeom>
            <a:solidFill>
              <a:srgbClr val="CC0000">
                <a:alpha val="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9" name="TextBox 128"/>
                <p:cNvSpPr txBox="1"/>
                <p:nvPr/>
              </p:nvSpPr>
              <p:spPr>
                <a:xfrm>
                  <a:off x="2057455" y="1375414"/>
                  <a:ext cx="394957" cy="32049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29" name="TextBox 1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57455" y="1375414"/>
                  <a:ext cx="394957" cy="320490"/>
                </a:xfrm>
                <a:prstGeom prst="rect">
                  <a:avLst/>
                </a:prstGeom>
                <a:blipFill rotWithShape="0">
                  <a:blip r:embed="rId4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0" name="TextBox 129"/>
                <p:cNvSpPr txBox="1"/>
                <p:nvPr/>
              </p:nvSpPr>
              <p:spPr>
                <a:xfrm>
                  <a:off x="3514504" y="1540399"/>
                  <a:ext cx="436354" cy="32049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30" name="TextBox 1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4504" y="1540399"/>
                  <a:ext cx="436354" cy="320490"/>
                </a:xfrm>
                <a:prstGeom prst="rect">
                  <a:avLst/>
                </a:prstGeom>
                <a:blipFill rotWithShape="0">
                  <a:blip r:embed="rId4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3" name="Arc 132"/>
            <p:cNvSpPr>
              <a:spLocks noChangeAspect="1"/>
            </p:cNvSpPr>
            <p:nvPr/>
          </p:nvSpPr>
          <p:spPr>
            <a:xfrm>
              <a:off x="2372913" y="1345400"/>
              <a:ext cx="448080" cy="448080"/>
            </a:xfrm>
            <a:prstGeom prst="arc">
              <a:avLst>
                <a:gd name="adj1" fmla="val 10429332"/>
                <a:gd name="adj2" fmla="val 12301868"/>
              </a:avLst>
            </a:prstGeom>
            <a:ln w="7620">
              <a:solidFill>
                <a:schemeClr val="tx1">
                  <a:lumMod val="75000"/>
                  <a:lumOff val="25000"/>
                </a:schemeClr>
              </a:solidFill>
              <a:headEnd type="none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Arc 133"/>
            <p:cNvSpPr>
              <a:spLocks noChangeAspect="1"/>
            </p:cNvSpPr>
            <p:nvPr/>
          </p:nvSpPr>
          <p:spPr>
            <a:xfrm>
              <a:off x="3108187" y="1364449"/>
              <a:ext cx="448080" cy="448080"/>
            </a:xfrm>
            <a:prstGeom prst="arc">
              <a:avLst>
                <a:gd name="adj1" fmla="val 21537428"/>
                <a:gd name="adj2" fmla="val 1870892"/>
              </a:avLst>
            </a:prstGeom>
            <a:ln w="7620">
              <a:solidFill>
                <a:schemeClr val="tx1">
                  <a:lumMod val="75000"/>
                  <a:lumOff val="25000"/>
                </a:schemeClr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716720" y="1419708"/>
              <a:ext cx="909626" cy="2639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i="1" dirty="0" smtClean="0"/>
                <a:t>OPTICAL AXIS</a:t>
              </a:r>
              <a:endParaRPr lang="en-US" sz="800" i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2" name="TextBox 161"/>
                <p:cNvSpPr txBox="1"/>
                <p:nvPr/>
              </p:nvSpPr>
              <p:spPr>
                <a:xfrm rot="1274877">
                  <a:off x="1547878" y="1071870"/>
                  <a:ext cx="94397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acc>
                        <m:r>
                          <a:rPr lang="en-US" sz="1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1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en-US" sz="1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1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  <m:r>
                                  <a:rPr lang="en-US" sz="1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</m:d>
                          </m:e>
                          <m:sup>
                            <m:r>
                              <a:rPr lang="en-US" sz="1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oMath>
                    </m:oMathPara>
                  </a14:m>
                  <a:endParaRPr lang="en-US" sz="10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162" name="TextBox 1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274877">
                  <a:off x="1547878" y="1071870"/>
                  <a:ext cx="943977" cy="246221"/>
                </a:xfrm>
                <a:prstGeom prst="rect">
                  <a:avLst/>
                </a:prstGeom>
                <a:blipFill rotWithShape="0">
                  <a:blip r:embed="rId4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3" name="TextBox 162"/>
                <p:cNvSpPr txBox="1"/>
                <p:nvPr/>
              </p:nvSpPr>
              <p:spPr>
                <a:xfrm rot="1200637">
                  <a:off x="3157263" y="1782236"/>
                  <a:ext cx="1108958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>
                    <a:defRPr sz="1200" b="0" i="1">
                      <a:solidFill>
                        <a:srgbClr val="C00000"/>
                      </a:solidFill>
                      <a:latin typeface="Cambria Math" panose="020405030504060302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⃗"/>
                                <m:ctrlPr>
                                  <a:rPr lang="en-US" sz="100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00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</m:acc>
                          </m:e>
                          <m:sup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100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000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sz="100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p>
                                  <m:sSupPr>
                                    <m:ctrlP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00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p>
                                    <m: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sz="100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000"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  <m:sup>
                                    <m: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163" name="TextBox 1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200637">
                  <a:off x="3157263" y="1782236"/>
                  <a:ext cx="1108958" cy="246221"/>
                </a:xfrm>
                <a:prstGeom prst="rect">
                  <a:avLst/>
                </a:prstGeom>
                <a:blipFill rotWithShape="0">
                  <a:blip r:embed="rId4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4" name="Oval 163"/>
            <p:cNvSpPr>
              <a:spLocks noChangeAspect="1"/>
            </p:cNvSpPr>
            <p:nvPr/>
          </p:nvSpPr>
          <p:spPr>
            <a:xfrm>
              <a:off x="574815" y="773859"/>
              <a:ext cx="56010" cy="5601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5" name="TextBox 164"/>
                <p:cNvSpPr txBox="1"/>
                <p:nvPr/>
              </p:nvSpPr>
              <p:spPr>
                <a:xfrm>
                  <a:off x="266693" y="716718"/>
                  <a:ext cx="298150" cy="4973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10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e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en-US" sz="1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65" name="TextBox 1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6693" y="716718"/>
                  <a:ext cx="298150" cy="497316"/>
                </a:xfrm>
                <a:prstGeom prst="rect">
                  <a:avLst/>
                </a:prstGeom>
                <a:blipFill rotWithShape="0">
                  <a:blip r:embed="rId4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6" name="Oval 165"/>
            <p:cNvSpPr>
              <a:spLocks noChangeAspect="1"/>
            </p:cNvSpPr>
            <p:nvPr/>
          </p:nvSpPr>
          <p:spPr>
            <a:xfrm>
              <a:off x="4687887" y="2088385"/>
              <a:ext cx="56010" cy="5601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7" name="TextBox 166"/>
                <p:cNvSpPr txBox="1"/>
                <p:nvPr/>
              </p:nvSpPr>
              <p:spPr>
                <a:xfrm>
                  <a:off x="4617362" y="1624591"/>
                  <a:ext cx="359451" cy="51001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10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′ </m:t>
                                </m:r>
                              </m:e>
                              <m:e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  <m:e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en-US" sz="1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67" name="TextBox 1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17362" y="1624591"/>
                  <a:ext cx="359451" cy="510011"/>
                </a:xfrm>
                <a:prstGeom prst="rect">
                  <a:avLst/>
                </a:prstGeom>
                <a:blipFill rotWithShape="0">
                  <a:blip r:embed="rId4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8" name="Group 7"/>
            <p:cNvGrpSpPr/>
            <p:nvPr/>
          </p:nvGrpSpPr>
          <p:grpSpPr>
            <a:xfrm>
              <a:off x="3978996" y="784465"/>
              <a:ext cx="784636" cy="200055"/>
              <a:chOff x="3893271" y="241540"/>
              <a:chExt cx="784636" cy="200055"/>
            </a:xfrm>
          </p:grpSpPr>
          <p:sp>
            <p:nvSpPr>
              <p:cNvPr id="169" name="TextBox 168"/>
              <p:cNvSpPr txBox="1"/>
              <p:nvPr/>
            </p:nvSpPr>
            <p:spPr>
              <a:xfrm>
                <a:off x="4169434" y="241540"/>
                <a:ext cx="508473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00" dirty="0" smtClean="0"/>
                  <a:t>Chief ray</a:t>
                </a:r>
                <a:endParaRPr lang="en-US" sz="700" dirty="0"/>
              </a:p>
            </p:txBody>
          </p:sp>
          <p:cxnSp>
            <p:nvCxnSpPr>
              <p:cNvPr id="174" name="Straight Connector 173"/>
              <p:cNvCxnSpPr/>
              <p:nvPr/>
            </p:nvCxnSpPr>
            <p:spPr>
              <a:xfrm>
                <a:off x="3939396" y="350441"/>
                <a:ext cx="256032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5" name="Isosceles Triangle 174"/>
              <p:cNvSpPr/>
              <p:nvPr/>
            </p:nvSpPr>
            <p:spPr>
              <a:xfrm rot="5400000">
                <a:off x="4044552" y="327581"/>
                <a:ext cx="45720" cy="45720"/>
              </a:xfrm>
              <a:prstGeom prst="triangle">
                <a:avLst/>
              </a:prstGeom>
              <a:solidFill>
                <a:schemeClr val="bg1"/>
              </a:solidFill>
              <a:ln w="63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  <p:sp>
            <p:nvSpPr>
              <p:cNvPr id="176" name="Rounded Rectangle 175"/>
              <p:cNvSpPr/>
              <p:nvPr/>
            </p:nvSpPr>
            <p:spPr>
              <a:xfrm>
                <a:off x="3893271" y="273378"/>
                <a:ext cx="744717" cy="141402"/>
              </a:xfrm>
              <a:prstGeom prst="roundRect">
                <a:avLst/>
              </a:prstGeom>
              <a:noFill/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2417348" y="1571696"/>
                  <a:ext cx="537327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}"/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8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d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7348" y="1571696"/>
                  <a:ext cx="537327" cy="215444"/>
                </a:xfrm>
                <a:prstGeom prst="rect">
                  <a:avLst/>
                </a:prstGeom>
                <a:blipFill rotWithShape="0">
                  <a:blip r:embed="rId5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2902501" y="1402932"/>
                  <a:ext cx="305918" cy="22506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rgbClr val="1C87F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800" b="0" i="1" smtClean="0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i="1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b="0" i="1" smtClean="0">
                                <a:solidFill>
                                  <a:srgbClr val="1C87FC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rgbClr val="1C87FC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2501" y="1402932"/>
                  <a:ext cx="305918" cy="225062"/>
                </a:xfrm>
                <a:prstGeom prst="rect">
                  <a:avLst/>
                </a:prstGeom>
                <a:blipFill rotWithShape="0">
                  <a:blip r:embed="rId51"/>
                  <a:stretch>
                    <a:fillRect r="-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/>
                <p:cNvSpPr txBox="1"/>
                <p:nvPr/>
              </p:nvSpPr>
              <p:spPr>
                <a:xfrm>
                  <a:off x="2555908" y="1041116"/>
                  <a:ext cx="307392" cy="22506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8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55908" y="1041116"/>
                  <a:ext cx="307392" cy="225062"/>
                </a:xfrm>
                <a:prstGeom prst="rect">
                  <a:avLst/>
                </a:prstGeom>
                <a:blipFill rotWithShape="0">
                  <a:blip r:embed="rId5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" name="Group 4"/>
            <p:cNvGrpSpPr/>
            <p:nvPr/>
          </p:nvGrpSpPr>
          <p:grpSpPr>
            <a:xfrm>
              <a:off x="596751" y="1805516"/>
              <a:ext cx="2095689" cy="115535"/>
              <a:chOff x="511026" y="1262591"/>
              <a:chExt cx="2095689" cy="115535"/>
            </a:xfrm>
          </p:grpSpPr>
          <p:cxnSp>
            <p:nvCxnSpPr>
              <p:cNvPr id="41" name="Straight Connector 40"/>
              <p:cNvCxnSpPr>
                <a:cxnSpLocks/>
              </p:cNvCxnSpPr>
              <p:nvPr/>
            </p:nvCxnSpPr>
            <p:spPr>
              <a:xfrm>
                <a:off x="2606715" y="1262591"/>
                <a:ext cx="0" cy="115535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/>
              <p:cNvCxnSpPr/>
              <p:nvPr/>
            </p:nvCxnSpPr>
            <p:spPr>
              <a:xfrm flipH="1" flipV="1">
                <a:off x="511026" y="1320358"/>
                <a:ext cx="2093976" cy="0"/>
              </a:xfrm>
              <a:prstGeom prst="straightConnector1">
                <a:avLst/>
              </a:prstGeom>
              <a:ln>
                <a:headEnd type="none" w="med" len="med"/>
                <a:tailEnd type="arrow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" name="Group 1"/>
            <p:cNvGrpSpPr/>
            <p:nvPr/>
          </p:nvGrpSpPr>
          <p:grpSpPr>
            <a:xfrm>
              <a:off x="2691023" y="2194914"/>
              <a:ext cx="2022537" cy="115535"/>
              <a:chOff x="2605298" y="1651989"/>
              <a:chExt cx="2022537" cy="115535"/>
            </a:xfrm>
          </p:grpSpPr>
          <p:cxnSp>
            <p:nvCxnSpPr>
              <p:cNvPr id="46" name="Straight Connector 45"/>
              <p:cNvCxnSpPr>
                <a:cxnSpLocks/>
              </p:cNvCxnSpPr>
              <p:nvPr/>
            </p:nvCxnSpPr>
            <p:spPr>
              <a:xfrm flipH="1">
                <a:off x="2605298" y="1651989"/>
                <a:ext cx="0" cy="115535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/>
              <p:cNvCxnSpPr/>
              <p:nvPr/>
            </p:nvCxnSpPr>
            <p:spPr>
              <a:xfrm flipV="1">
                <a:off x="2607011" y="1709756"/>
                <a:ext cx="2020824" cy="0"/>
              </a:xfrm>
              <a:prstGeom prst="straightConnector1">
                <a:avLst/>
              </a:prstGeom>
              <a:ln>
                <a:headEnd type="none" w="med" len="med"/>
                <a:tailEnd type="arrow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/>
                <p:cNvSpPr txBox="1"/>
                <p:nvPr/>
              </p:nvSpPr>
              <p:spPr>
                <a:xfrm>
                  <a:off x="1505208" y="1683323"/>
                  <a:ext cx="301749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oMath>
                    </m:oMathPara>
                  </a14:m>
                  <a:endPara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48" name="TextBox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05208" y="1683323"/>
                  <a:ext cx="301749" cy="253916"/>
                </a:xfrm>
                <a:prstGeom prst="rect">
                  <a:avLst/>
                </a:prstGeom>
                <a:blipFill rotWithShape="0">
                  <a:blip r:embed="rId5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/>
                <p:cNvSpPr txBox="1"/>
                <p:nvPr/>
              </p:nvSpPr>
              <p:spPr>
                <a:xfrm>
                  <a:off x="3286775" y="2044440"/>
                  <a:ext cx="333168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  <m:sup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49" name="TextBox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86775" y="2044440"/>
                  <a:ext cx="333168" cy="246221"/>
                </a:xfrm>
                <a:prstGeom prst="rect">
                  <a:avLst/>
                </a:prstGeom>
                <a:blipFill rotWithShape="0">
                  <a:blip r:embed="rId3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9" name="Straight Connector 118"/>
            <p:cNvCxnSpPr/>
            <p:nvPr/>
          </p:nvCxnSpPr>
          <p:spPr>
            <a:xfrm>
              <a:off x="3209846" y="1582595"/>
              <a:ext cx="1510475" cy="54007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Isosceles Triangle 125"/>
            <p:cNvSpPr>
              <a:spLocks noChangeAspect="1"/>
            </p:cNvSpPr>
            <p:nvPr/>
          </p:nvSpPr>
          <p:spPr>
            <a:xfrm rot="6600000">
              <a:off x="4075591" y="1869196"/>
              <a:ext cx="73152" cy="73150"/>
            </a:xfrm>
            <a:prstGeom prst="triangle">
              <a:avLst/>
            </a:prstGeom>
            <a:solidFill>
              <a:schemeClr val="bg1"/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8" name="Straight Connector 117"/>
            <p:cNvCxnSpPr/>
            <p:nvPr/>
          </p:nvCxnSpPr>
          <p:spPr>
            <a:xfrm>
              <a:off x="590056" y="789100"/>
              <a:ext cx="2092672" cy="79631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Isosceles Triangle 124"/>
            <p:cNvSpPr>
              <a:spLocks noChangeAspect="1"/>
            </p:cNvSpPr>
            <p:nvPr/>
          </p:nvSpPr>
          <p:spPr>
            <a:xfrm rot="6840000">
              <a:off x="1656571" y="1172161"/>
              <a:ext cx="73152" cy="76229"/>
            </a:xfrm>
            <a:prstGeom prst="triangle">
              <a:avLst/>
            </a:prstGeom>
            <a:solidFill>
              <a:schemeClr val="bg1"/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09563" y="5488743"/>
            <a:ext cx="4719637" cy="1626432"/>
            <a:chOff x="309563" y="5488743"/>
            <a:chExt cx="4719637" cy="1626432"/>
          </a:xfrm>
        </p:grpSpPr>
        <p:sp>
          <p:nvSpPr>
            <p:cNvPr id="128" name="Rectangle 127"/>
            <p:cNvSpPr/>
            <p:nvPr/>
          </p:nvSpPr>
          <p:spPr>
            <a:xfrm>
              <a:off x="390526" y="5507782"/>
              <a:ext cx="4638674" cy="16073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0" name="Straight Connector 139"/>
            <p:cNvCxnSpPr/>
            <p:nvPr/>
          </p:nvCxnSpPr>
          <p:spPr>
            <a:xfrm flipH="1" flipV="1">
              <a:off x="3068441" y="6303735"/>
              <a:ext cx="0" cy="438912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/>
          </p:nvCxnSpPr>
          <p:spPr>
            <a:xfrm>
              <a:off x="651511" y="6359366"/>
              <a:ext cx="4144745" cy="0"/>
            </a:xfrm>
            <a:prstGeom prst="line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3" name="Group 142"/>
            <p:cNvGrpSpPr/>
            <p:nvPr/>
          </p:nvGrpSpPr>
          <p:grpSpPr>
            <a:xfrm>
              <a:off x="2937211" y="5813666"/>
              <a:ext cx="653282" cy="577260"/>
              <a:chOff x="3056010" y="2284667"/>
              <a:chExt cx="653282" cy="577260"/>
            </a:xfrm>
          </p:grpSpPr>
          <p:cxnSp>
            <p:nvCxnSpPr>
              <p:cNvPr id="209" name="Straight Arrow Connector 208"/>
              <p:cNvCxnSpPr/>
              <p:nvPr/>
            </p:nvCxnSpPr>
            <p:spPr>
              <a:xfrm flipV="1">
                <a:off x="3190593" y="2469213"/>
                <a:ext cx="0" cy="365760"/>
              </a:xfrm>
              <a:prstGeom prst="straightConnector1">
                <a:avLst/>
              </a:prstGeom>
              <a:ln w="9525">
                <a:solidFill>
                  <a:srgbClr val="00B050"/>
                </a:solidFill>
                <a:prstDash val="sysDot"/>
                <a:headEnd type="none" w="med" len="med"/>
                <a:tailEnd type="triangle" w="sm" len="lg"/>
              </a:ln>
              <a:effectLst>
                <a:outerShdw blurRad="127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/>
              <p:cNvCxnSpPr/>
              <p:nvPr/>
            </p:nvCxnSpPr>
            <p:spPr>
              <a:xfrm>
                <a:off x="3191740" y="2831612"/>
                <a:ext cx="365760" cy="0"/>
              </a:xfrm>
              <a:prstGeom prst="line">
                <a:avLst/>
              </a:prstGeom>
              <a:ln w="9525">
                <a:solidFill>
                  <a:srgbClr val="1C87FC"/>
                </a:solidFill>
                <a:prstDash val="sysDot"/>
                <a:headEnd type="none" w="med" len="med"/>
                <a:tailEnd type="triangle" w="sm" len="lg"/>
              </a:ln>
              <a:effectLst>
                <a:outerShdw blurRad="127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1" name="TextBox 210"/>
                  <p:cNvSpPr txBox="1"/>
                  <p:nvPr/>
                </p:nvSpPr>
                <p:spPr>
                  <a:xfrm>
                    <a:off x="3402605" y="2646483"/>
                    <a:ext cx="306687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800" b="0" i="1" smtClean="0">
                                  <a:solidFill>
                                    <a:srgbClr val="1C87F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800" b="0" i="1" smtClean="0">
                                      <a:solidFill>
                                        <a:srgbClr val="1C87F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800" i="1">
                                      <a:solidFill>
                                        <a:srgbClr val="1C87FC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800" b="0" i="1" smtClean="0">
                                  <a:solidFill>
                                    <a:srgbClr val="1C87FC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oMath>
                      </m:oMathPara>
                    </a14:m>
                    <a:endParaRPr lang="en-US" sz="800" dirty="0">
                      <a:solidFill>
                        <a:srgbClr val="1C87FC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1" name="TextBox 1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02605" y="2646483"/>
                    <a:ext cx="306687" cy="215444"/>
                  </a:xfrm>
                  <a:prstGeom prst="rect">
                    <a:avLst/>
                  </a:prstGeom>
                  <a:blipFill rotWithShape="0">
                    <a:blip r:embed="rId25"/>
                    <a:stretch>
                      <a:fillRect r="-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2" name="TextBox 211"/>
                  <p:cNvSpPr txBox="1"/>
                  <p:nvPr/>
                </p:nvSpPr>
                <p:spPr>
                  <a:xfrm>
                    <a:off x="3056010" y="2284667"/>
                    <a:ext cx="300852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8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8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oMath>
                      </m:oMathPara>
                    </a14:m>
                    <a:endParaRPr lang="en-US" sz="800" dirty="0">
                      <a:solidFill>
                        <a:srgbClr val="00B05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2" name="TextBox 1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56010" y="2284667"/>
                    <a:ext cx="300852" cy="215444"/>
                  </a:xfrm>
                  <a:prstGeom prst="rect">
                    <a:avLst/>
                  </a:prstGeom>
                  <a:blipFill rotWithShape="0">
                    <a:blip r:embed="rId2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44" name="Straight Connector 143"/>
            <p:cNvCxnSpPr/>
            <p:nvPr/>
          </p:nvCxnSpPr>
          <p:spPr>
            <a:xfrm flipH="1" flipV="1">
              <a:off x="646334" y="5565548"/>
              <a:ext cx="0" cy="146304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46" name="Picture 145"/>
            <p:cNvPicPr>
              <a:picLocks noChangeAspect="1"/>
            </p:cNvPicPr>
            <p:nvPr/>
          </p:nvPicPr>
          <p:blipFill>
            <a:blip r:embed="rId27"/>
            <a:stretch>
              <a:fillRect/>
            </a:stretch>
          </p:blipFill>
          <p:spPr>
            <a:xfrm>
              <a:off x="420245" y="6745779"/>
              <a:ext cx="443831" cy="347472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7" name="Text Box 15"/>
                <p:cNvSpPr txBox="1"/>
                <p:nvPr/>
              </p:nvSpPr>
              <p:spPr>
                <a:xfrm flipH="1">
                  <a:off x="2383134" y="6141914"/>
                  <a:ext cx="371496" cy="273894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i="1" dirty="0" smtClean="0">
                            <a:effectLst/>
                            <a:latin typeface="Cambria Math" panose="02040503050406030204" pitchFamily="18" charset="0"/>
                            <a:ea typeface="Calibri"/>
                            <a:cs typeface="Times New Roman"/>
                          </a:rPr>
                          <m:t>𝐸</m:t>
                        </m:r>
                      </m:oMath>
                    </m:oMathPara>
                  </a14:m>
                  <a:endParaRPr lang="en-US" sz="900" dirty="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147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2383134" y="6141914"/>
                  <a:ext cx="371496" cy="273894"/>
                </a:xfrm>
                <a:prstGeom prst="rect">
                  <a:avLst/>
                </a:prstGeom>
                <a:blipFill rotWithShape="0">
                  <a:blip r:embed="rId54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8" name="Text Box 15"/>
                <p:cNvSpPr txBox="1"/>
                <p:nvPr/>
              </p:nvSpPr>
              <p:spPr>
                <a:xfrm flipH="1">
                  <a:off x="3491224" y="6129251"/>
                  <a:ext cx="414937" cy="273894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i="1" dirty="0" smtClean="0">
                            <a:effectLst/>
                            <a:latin typeface="Cambria Math" panose="02040503050406030204" pitchFamily="18" charset="0"/>
                            <a:ea typeface="Calibri"/>
                            <a:cs typeface="Times New Roman"/>
                          </a:rPr>
                          <m:t>𝐸</m:t>
                        </m:r>
                        <m:r>
                          <a:rPr lang="en-US" sz="900" b="0" i="1" dirty="0" smtClean="0">
                            <a:effectLst/>
                            <a:latin typeface="Cambria Math" panose="02040503050406030204" pitchFamily="18" charset="0"/>
                            <a:ea typeface="Calibri"/>
                            <a:cs typeface="Times New Roman"/>
                          </a:rPr>
                          <m:t>′</m:t>
                        </m:r>
                      </m:oMath>
                    </m:oMathPara>
                  </a14:m>
                  <a:endParaRPr lang="en-US" sz="900" dirty="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148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3491224" y="6129251"/>
                  <a:ext cx="414937" cy="273894"/>
                </a:xfrm>
                <a:prstGeom prst="rect">
                  <a:avLst/>
                </a:prstGeom>
                <a:blipFill rotWithShape="0">
                  <a:blip r:embed="rId55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9" name="Oval 148"/>
            <p:cNvSpPr/>
            <p:nvPr/>
          </p:nvSpPr>
          <p:spPr>
            <a:xfrm>
              <a:off x="3591623" y="6332304"/>
              <a:ext cx="56010" cy="56010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0" name="TextBox 149"/>
                <p:cNvSpPr txBox="1"/>
                <p:nvPr/>
              </p:nvSpPr>
              <p:spPr>
                <a:xfrm>
                  <a:off x="1894368" y="6127561"/>
                  <a:ext cx="2492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50" name="TextBox 1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94368" y="6127561"/>
                  <a:ext cx="249253" cy="261610"/>
                </a:xfrm>
                <a:prstGeom prst="rect">
                  <a:avLst/>
                </a:prstGeom>
                <a:blipFill rotWithShape="0">
                  <a:blip r:embed="rId5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1" name="TextBox 150"/>
                <p:cNvSpPr txBox="1"/>
                <p:nvPr/>
              </p:nvSpPr>
              <p:spPr>
                <a:xfrm>
                  <a:off x="3931864" y="6316400"/>
                  <a:ext cx="275121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51" name="TextBox 1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31864" y="6316400"/>
                  <a:ext cx="275121" cy="261610"/>
                </a:xfrm>
                <a:prstGeom prst="rect">
                  <a:avLst/>
                </a:prstGeom>
                <a:blipFill rotWithShape="0">
                  <a:blip r:embed="rId57"/>
                  <a:stretch>
                    <a:fillRect r="-444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2" name="Arc 151"/>
            <p:cNvSpPr>
              <a:spLocks noChangeAspect="1"/>
            </p:cNvSpPr>
            <p:nvPr/>
          </p:nvSpPr>
          <p:spPr>
            <a:xfrm>
              <a:off x="2146217" y="6117425"/>
              <a:ext cx="448080" cy="448080"/>
            </a:xfrm>
            <a:prstGeom prst="arc">
              <a:avLst>
                <a:gd name="adj1" fmla="val 10429332"/>
                <a:gd name="adj2" fmla="val 12747640"/>
              </a:avLst>
            </a:prstGeom>
            <a:ln w="7620">
              <a:solidFill>
                <a:schemeClr val="tx1">
                  <a:lumMod val="75000"/>
                  <a:lumOff val="25000"/>
                </a:schemeClr>
              </a:solidFill>
              <a:headEnd type="none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Arc 152"/>
            <p:cNvSpPr>
              <a:spLocks noChangeAspect="1"/>
            </p:cNvSpPr>
            <p:nvPr/>
          </p:nvSpPr>
          <p:spPr>
            <a:xfrm>
              <a:off x="3513620" y="6164304"/>
              <a:ext cx="448080" cy="448080"/>
            </a:xfrm>
            <a:prstGeom prst="arc">
              <a:avLst>
                <a:gd name="adj1" fmla="val 21081983"/>
                <a:gd name="adj2" fmla="val 1870892"/>
              </a:avLst>
            </a:prstGeom>
            <a:ln w="7620">
              <a:solidFill>
                <a:schemeClr val="tx1">
                  <a:lumMod val="75000"/>
                  <a:lumOff val="25000"/>
                </a:schemeClr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TextBox 153"/>
            <p:cNvSpPr txBox="1"/>
            <p:nvPr/>
          </p:nvSpPr>
          <p:spPr>
            <a:xfrm>
              <a:off x="764345" y="6191733"/>
              <a:ext cx="909626" cy="2639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i="1" dirty="0" smtClean="0"/>
                <a:t>OPTICAL AXIS</a:t>
              </a:r>
              <a:endParaRPr lang="en-US" sz="800" i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5" name="TextBox 154"/>
                <p:cNvSpPr txBox="1"/>
                <p:nvPr/>
              </p:nvSpPr>
              <p:spPr>
                <a:xfrm rot="1397696">
                  <a:off x="1200064" y="5757121"/>
                  <a:ext cx="94397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acc>
                        <m:r>
                          <a:rPr lang="en-US" sz="1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1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en-US" sz="1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1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  <m:r>
                                  <a:rPr lang="en-US" sz="1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</m:d>
                          </m:e>
                          <m:sup>
                            <m:r>
                              <a:rPr lang="en-US" sz="1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oMath>
                    </m:oMathPara>
                  </a14:m>
                  <a:endParaRPr lang="en-US" sz="10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155" name="TextBox 1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397696">
                  <a:off x="1200064" y="5757121"/>
                  <a:ext cx="943977" cy="246221"/>
                </a:xfrm>
                <a:prstGeom prst="rect">
                  <a:avLst/>
                </a:prstGeom>
                <a:blipFill rotWithShape="0">
                  <a:blip r:embed="rId5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6" name="TextBox 155"/>
                <p:cNvSpPr txBox="1"/>
                <p:nvPr/>
              </p:nvSpPr>
              <p:spPr>
                <a:xfrm rot="1486279">
                  <a:off x="3634259" y="6622840"/>
                  <a:ext cx="1108958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>
                    <a:defRPr sz="1200" b="0" i="1">
                      <a:solidFill>
                        <a:srgbClr val="C00000"/>
                      </a:solidFill>
                      <a:latin typeface="Cambria Math" panose="020405030504060302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⃗"/>
                                <m:ctrlPr>
                                  <a:rPr lang="en-US" sz="100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00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</m:acc>
                          </m:e>
                          <m:sup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100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000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sz="100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p>
                                  <m:sSupPr>
                                    <m:ctrlP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00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p>
                                    <m: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sz="100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000"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  <m:sup>
                                    <m: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156" name="TextBox 1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486279">
                  <a:off x="3634259" y="6622840"/>
                  <a:ext cx="1108958" cy="246221"/>
                </a:xfrm>
                <a:prstGeom prst="rect">
                  <a:avLst/>
                </a:prstGeom>
                <a:blipFill rotWithShape="0">
                  <a:blip r:embed="rId5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7" name="Oval 156"/>
            <p:cNvSpPr>
              <a:spLocks noChangeAspect="1"/>
            </p:cNvSpPr>
            <p:nvPr/>
          </p:nvSpPr>
          <p:spPr>
            <a:xfrm>
              <a:off x="622440" y="5545884"/>
              <a:ext cx="56010" cy="5601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8" name="TextBox 157"/>
                <p:cNvSpPr txBox="1"/>
                <p:nvPr/>
              </p:nvSpPr>
              <p:spPr>
                <a:xfrm>
                  <a:off x="309563" y="5488743"/>
                  <a:ext cx="379112" cy="4973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10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e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en-US" sz="1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58" name="TextBox 1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9563" y="5488743"/>
                  <a:ext cx="379112" cy="497316"/>
                </a:xfrm>
                <a:prstGeom prst="rect">
                  <a:avLst/>
                </a:prstGeom>
                <a:blipFill rotWithShape="0">
                  <a:blip r:embed="rId6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61" name="Group 160"/>
            <p:cNvGrpSpPr/>
            <p:nvPr/>
          </p:nvGrpSpPr>
          <p:grpSpPr>
            <a:xfrm>
              <a:off x="4026621" y="5556490"/>
              <a:ext cx="784636" cy="200055"/>
              <a:chOff x="3893271" y="241540"/>
              <a:chExt cx="784636" cy="200055"/>
            </a:xfrm>
          </p:grpSpPr>
          <p:sp>
            <p:nvSpPr>
              <p:cNvPr id="205" name="TextBox 204"/>
              <p:cNvSpPr txBox="1"/>
              <p:nvPr/>
            </p:nvSpPr>
            <p:spPr>
              <a:xfrm>
                <a:off x="4169434" y="241540"/>
                <a:ext cx="508473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00" dirty="0" smtClean="0"/>
                  <a:t>Chief ray</a:t>
                </a:r>
                <a:endParaRPr lang="en-US" sz="700" dirty="0"/>
              </a:p>
            </p:txBody>
          </p:sp>
          <p:cxnSp>
            <p:nvCxnSpPr>
              <p:cNvPr id="206" name="Straight Connector 205"/>
              <p:cNvCxnSpPr/>
              <p:nvPr/>
            </p:nvCxnSpPr>
            <p:spPr>
              <a:xfrm>
                <a:off x="3939396" y="350441"/>
                <a:ext cx="256032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7" name="Isosceles Triangle 206"/>
              <p:cNvSpPr/>
              <p:nvPr/>
            </p:nvSpPr>
            <p:spPr>
              <a:xfrm rot="5400000">
                <a:off x="4044552" y="327581"/>
                <a:ext cx="45720" cy="45720"/>
              </a:xfrm>
              <a:prstGeom prst="triangle">
                <a:avLst/>
              </a:prstGeom>
              <a:solidFill>
                <a:schemeClr val="bg1"/>
              </a:solidFill>
              <a:ln w="63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  <p:sp>
            <p:nvSpPr>
              <p:cNvPr id="208" name="Rounded Rectangle 207"/>
              <p:cNvSpPr/>
              <p:nvPr/>
            </p:nvSpPr>
            <p:spPr>
              <a:xfrm>
                <a:off x="3893271" y="273378"/>
                <a:ext cx="744717" cy="141402"/>
              </a:xfrm>
              <a:prstGeom prst="roundRect">
                <a:avLst/>
              </a:prstGeom>
              <a:noFill/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8" name="TextBox 167"/>
                <p:cNvSpPr txBox="1"/>
                <p:nvPr/>
              </p:nvSpPr>
              <p:spPr>
                <a:xfrm>
                  <a:off x="2994025" y="6327046"/>
                  <a:ext cx="244475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}"/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68" name="TextBox 1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94025" y="6327046"/>
                  <a:ext cx="244475" cy="215444"/>
                </a:xfrm>
                <a:prstGeom prst="rect">
                  <a:avLst/>
                </a:prstGeom>
                <a:blipFill rotWithShape="0">
                  <a:blip r:embed="rId6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71" name="Group 170"/>
            <p:cNvGrpSpPr/>
            <p:nvPr/>
          </p:nvGrpSpPr>
          <p:grpSpPr>
            <a:xfrm>
              <a:off x="644375" y="6520393"/>
              <a:ext cx="2425736" cy="115535"/>
              <a:chOff x="511025" y="1262591"/>
              <a:chExt cx="2431153" cy="115535"/>
            </a:xfrm>
          </p:grpSpPr>
          <p:cxnSp>
            <p:nvCxnSpPr>
              <p:cNvPr id="199" name="Straight Connector 198"/>
              <p:cNvCxnSpPr>
                <a:cxnSpLocks/>
              </p:cNvCxnSpPr>
              <p:nvPr/>
            </p:nvCxnSpPr>
            <p:spPr>
              <a:xfrm>
                <a:off x="2942178" y="1262591"/>
                <a:ext cx="0" cy="115535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Arrow Connector 199"/>
              <p:cNvCxnSpPr/>
              <p:nvPr/>
            </p:nvCxnSpPr>
            <p:spPr>
              <a:xfrm flipH="1" flipV="1">
                <a:off x="511025" y="1320358"/>
                <a:ext cx="2428572" cy="0"/>
              </a:xfrm>
              <a:prstGeom prst="straightConnector1">
                <a:avLst/>
              </a:prstGeom>
              <a:ln>
                <a:headEnd type="none" w="med" len="med"/>
                <a:tailEnd type="arrow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3" name="TextBox 172"/>
                <p:cNvSpPr txBox="1"/>
                <p:nvPr/>
              </p:nvSpPr>
              <p:spPr>
                <a:xfrm>
                  <a:off x="1581408" y="6376767"/>
                  <a:ext cx="301749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oMath>
                    </m:oMathPara>
                  </a14:m>
                  <a:endPara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73" name="TextBox 17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81408" y="6376767"/>
                  <a:ext cx="301749" cy="253916"/>
                </a:xfrm>
                <a:prstGeom prst="rect">
                  <a:avLst/>
                </a:prstGeom>
                <a:blipFill rotWithShape="0">
                  <a:blip r:embed="rId6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78" name="Group 177"/>
            <p:cNvGrpSpPr/>
            <p:nvPr/>
          </p:nvGrpSpPr>
          <p:grpSpPr>
            <a:xfrm>
              <a:off x="2463001" y="6326269"/>
              <a:ext cx="59855" cy="58879"/>
              <a:chOff x="2398645" y="3863270"/>
              <a:chExt cx="59855" cy="58879"/>
            </a:xfrm>
          </p:grpSpPr>
          <p:sp>
            <p:nvSpPr>
              <p:cNvPr id="195" name="Oval 194"/>
              <p:cNvSpPr/>
              <p:nvPr/>
            </p:nvSpPr>
            <p:spPr>
              <a:xfrm>
                <a:off x="2402490" y="3866139"/>
                <a:ext cx="56010" cy="5601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6" name="Oval 195"/>
              <p:cNvSpPr/>
              <p:nvPr/>
            </p:nvSpPr>
            <p:spPr>
              <a:xfrm flipH="1">
                <a:off x="2398645" y="3863270"/>
                <a:ext cx="56009" cy="56010"/>
              </a:xfrm>
              <a:prstGeom prst="ellipse">
                <a:avLst/>
              </a:prstGeom>
              <a:solidFill>
                <a:srgbClr val="CC0000">
                  <a:alpha val="0"/>
                </a:srgbClr>
              </a:solidFill>
              <a:ln>
                <a:solidFill>
                  <a:srgbClr val="CC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79" name="Straight Connector 178"/>
            <p:cNvCxnSpPr/>
            <p:nvPr/>
          </p:nvCxnSpPr>
          <p:spPr>
            <a:xfrm>
              <a:off x="650875" y="5575300"/>
              <a:ext cx="1846580" cy="78383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0" name="Isosceles Triangle 179"/>
            <p:cNvSpPr>
              <a:spLocks noChangeAspect="1"/>
            </p:cNvSpPr>
            <p:nvPr/>
          </p:nvSpPr>
          <p:spPr>
            <a:xfrm rot="6960000">
              <a:off x="1641249" y="5975205"/>
              <a:ext cx="73152" cy="76229"/>
            </a:xfrm>
            <a:prstGeom prst="triangle">
              <a:avLst/>
            </a:prstGeom>
            <a:solidFill>
              <a:schemeClr val="bg1"/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1" name="Group 180"/>
            <p:cNvGrpSpPr/>
            <p:nvPr/>
          </p:nvGrpSpPr>
          <p:grpSpPr>
            <a:xfrm>
              <a:off x="3043508" y="6332338"/>
              <a:ext cx="56010" cy="56010"/>
              <a:chOff x="3011758" y="4033638"/>
              <a:chExt cx="56010" cy="56010"/>
            </a:xfrm>
          </p:grpSpPr>
          <p:sp>
            <p:nvSpPr>
              <p:cNvPr id="193" name="Oval 192"/>
              <p:cNvSpPr/>
              <p:nvPr/>
            </p:nvSpPr>
            <p:spPr>
              <a:xfrm>
                <a:off x="3011758" y="4033638"/>
                <a:ext cx="56010" cy="5601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4" name="Oval 193"/>
              <p:cNvSpPr/>
              <p:nvPr/>
            </p:nvSpPr>
            <p:spPr>
              <a:xfrm>
                <a:off x="3035191" y="4057071"/>
                <a:ext cx="9144" cy="914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83" name="Straight Connector 182"/>
            <p:cNvCxnSpPr/>
            <p:nvPr/>
          </p:nvCxnSpPr>
          <p:spPr>
            <a:xfrm>
              <a:off x="3618589" y="6363114"/>
              <a:ext cx="1149357" cy="53158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4" name="Isosceles Triangle 183"/>
            <p:cNvSpPr>
              <a:spLocks noChangeAspect="1"/>
            </p:cNvSpPr>
            <p:nvPr/>
          </p:nvSpPr>
          <p:spPr>
            <a:xfrm rot="6900000">
              <a:off x="4302119" y="6657924"/>
              <a:ext cx="73152" cy="73150"/>
            </a:xfrm>
            <a:prstGeom prst="triangle">
              <a:avLst/>
            </a:prstGeom>
            <a:solidFill>
              <a:schemeClr val="bg1"/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32881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176213" y="173793"/>
            <a:ext cx="4791074" cy="1664532"/>
            <a:chOff x="176213" y="173793"/>
            <a:chExt cx="4791074" cy="1664532"/>
          </a:xfrm>
        </p:grpSpPr>
        <p:sp>
          <p:nvSpPr>
            <p:cNvPr id="137" name="Rectangle 136"/>
            <p:cNvSpPr/>
            <p:nvPr/>
          </p:nvSpPr>
          <p:spPr>
            <a:xfrm>
              <a:off x="238125" y="179893"/>
              <a:ext cx="4714875" cy="1658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Text Box 15"/>
                <p:cNvSpPr txBox="1"/>
                <p:nvPr/>
              </p:nvSpPr>
              <p:spPr>
                <a:xfrm rot="21060000" flipH="1">
                  <a:off x="2380169" y="823009"/>
                  <a:ext cx="594488" cy="273894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i="1" dirty="0" smtClean="0">
                            <a:effectLst/>
                            <a:latin typeface="Cambria Math" panose="02040503050406030204" pitchFamily="18" charset="0"/>
                            <a:ea typeface="Calibri"/>
                            <a:cs typeface="Times New Roman"/>
                          </a:rPr>
                          <m:t>𝐸</m:t>
                        </m:r>
                      </m:oMath>
                    </m:oMathPara>
                  </a14:m>
                  <a:endParaRPr lang="en-US" sz="900" dirty="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89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060000" flipH="1">
                  <a:off x="2380169" y="823009"/>
                  <a:ext cx="594488" cy="273894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/>
                <p:cNvSpPr txBox="1"/>
                <p:nvPr/>
              </p:nvSpPr>
              <p:spPr>
                <a:xfrm>
                  <a:off x="2802912" y="1015624"/>
                  <a:ext cx="299377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rgbClr val="1C87F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800" b="0" i="1" smtClean="0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i="1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b="0" i="1" smtClean="0">
                                <a:solidFill>
                                  <a:srgbClr val="1C87FC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rgbClr val="1C87FC"/>
                    </a:solidFill>
                  </a:endParaRPr>
                </a:p>
              </p:txBody>
            </p:sp>
          </mc:Choice>
          <mc:Fallback xmlns="">
            <p:sp>
              <p:nvSpPr>
                <p:cNvPr id="56" name="TextBox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02912" y="1015624"/>
                  <a:ext cx="299377" cy="21544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9" name="Straight Connector 58"/>
            <p:cNvCxnSpPr/>
            <p:nvPr/>
          </p:nvCxnSpPr>
          <p:spPr>
            <a:xfrm flipH="1" flipV="1">
              <a:off x="4613495" y="1041174"/>
              <a:ext cx="0" cy="73152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flipH="1" flipV="1">
              <a:off x="2603722" y="984023"/>
              <a:ext cx="0" cy="73152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0" name="Picture 5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72606" y="1468933"/>
              <a:ext cx="443831" cy="347472"/>
            </a:xfrm>
            <a:prstGeom prst="rect">
              <a:avLst/>
            </a:prstGeom>
          </p:spPr>
        </p:pic>
        <p:cxnSp>
          <p:nvCxnSpPr>
            <p:cNvPr id="51" name="Straight Connector 50"/>
            <p:cNvCxnSpPr/>
            <p:nvPr/>
          </p:nvCxnSpPr>
          <p:spPr>
            <a:xfrm flipH="1" flipV="1">
              <a:off x="512984" y="250598"/>
              <a:ext cx="0" cy="131673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rot="21060000">
              <a:off x="518161" y="1044416"/>
              <a:ext cx="4144745" cy="0"/>
            </a:xfrm>
            <a:prstGeom prst="line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438815" y="1045853"/>
              <a:ext cx="4480560" cy="0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 flipV="1">
              <a:off x="2604766" y="673066"/>
              <a:ext cx="0" cy="365760"/>
            </a:xfrm>
            <a:prstGeom prst="straightConnector1">
              <a:avLst/>
            </a:prstGeom>
            <a:ln w="9525">
              <a:solidFill>
                <a:srgbClr val="00B050"/>
              </a:solidFill>
              <a:prstDash val="sysDot"/>
              <a:headEnd type="none" w="med" len="med"/>
              <a:tailEnd type="triangle" w="sm" len="lg"/>
            </a:ln>
            <a:effectLst>
              <a:outerShdw blurRad="12700" dir="2700000" algn="tl" rotWithShape="0">
                <a:prstClr val="black">
                  <a:alpha val="51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/>
                <p:cNvSpPr txBox="1"/>
                <p:nvPr/>
              </p:nvSpPr>
              <p:spPr>
                <a:xfrm>
                  <a:off x="2531689" y="509051"/>
                  <a:ext cx="300852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8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48" name="TextBox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31689" y="509051"/>
                  <a:ext cx="300852" cy="215444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6" name="Straight Connector 45"/>
            <p:cNvCxnSpPr/>
            <p:nvPr/>
          </p:nvCxnSpPr>
          <p:spPr>
            <a:xfrm>
              <a:off x="2601661" y="1046536"/>
              <a:ext cx="365760" cy="0"/>
            </a:xfrm>
            <a:prstGeom prst="line">
              <a:avLst/>
            </a:prstGeom>
            <a:ln w="9525">
              <a:solidFill>
                <a:srgbClr val="1C87FC"/>
              </a:solidFill>
              <a:prstDash val="sysDot"/>
              <a:headEnd type="none" w="med" len="med"/>
              <a:tailEnd type="triangle" w="sm" len="lg"/>
            </a:ln>
            <a:effectLst>
              <a:outerShdw blurRad="12700" dir="2700000" algn="tl" rotWithShape="0">
                <a:prstClr val="black">
                  <a:alpha val="5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2" name="Group 51"/>
            <p:cNvGrpSpPr>
              <a:grpSpLocks noChangeAspect="1"/>
            </p:cNvGrpSpPr>
            <p:nvPr/>
          </p:nvGrpSpPr>
          <p:grpSpPr>
            <a:xfrm rot="21060000">
              <a:off x="2572236" y="645978"/>
              <a:ext cx="365760" cy="371335"/>
              <a:chOff x="1879164" y="2567870"/>
              <a:chExt cx="365760" cy="371335"/>
            </a:xfrm>
          </p:grpSpPr>
          <p:cxnSp>
            <p:nvCxnSpPr>
              <p:cNvPr id="53" name="Straight Arrow Connector 52"/>
              <p:cNvCxnSpPr/>
              <p:nvPr/>
            </p:nvCxnSpPr>
            <p:spPr>
              <a:xfrm flipV="1">
                <a:off x="1881342" y="2567870"/>
                <a:ext cx="0" cy="365760"/>
              </a:xfrm>
              <a:prstGeom prst="straightConnector1">
                <a:avLst/>
              </a:prstGeom>
              <a:ln w="9525">
                <a:solidFill>
                  <a:srgbClr val="00B050"/>
                </a:solidFill>
                <a:prstDash val="sysDot"/>
                <a:headEnd type="none" w="med" len="med"/>
                <a:tailEnd type="triangle" w="sm" len="lg"/>
              </a:ln>
              <a:effectLst>
                <a:outerShdw blurRad="127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/>
              <p:cNvCxnSpPr/>
              <p:nvPr/>
            </p:nvCxnSpPr>
            <p:spPr>
              <a:xfrm rot="5400000" flipV="1">
                <a:off x="2062044" y="2756325"/>
                <a:ext cx="0" cy="365760"/>
              </a:xfrm>
              <a:prstGeom prst="straightConnector1">
                <a:avLst/>
              </a:prstGeom>
              <a:ln w="9525">
                <a:solidFill>
                  <a:srgbClr val="1C87FC"/>
                </a:solidFill>
                <a:prstDash val="sysDot"/>
                <a:headEnd type="none" w="med" len="med"/>
                <a:tailEnd type="triangle" w="sm" len="lg"/>
              </a:ln>
              <a:effectLst>
                <a:outerShdw blurRad="127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7" name="Oval 106"/>
            <p:cNvSpPr/>
            <p:nvPr/>
          </p:nvSpPr>
          <p:spPr>
            <a:xfrm>
              <a:off x="2579988" y="1018164"/>
              <a:ext cx="56010" cy="5601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Oval 109"/>
            <p:cNvSpPr/>
            <p:nvPr/>
          </p:nvSpPr>
          <p:spPr>
            <a:xfrm flipH="1">
              <a:off x="2576143" y="1015295"/>
              <a:ext cx="56009" cy="56010"/>
            </a:xfrm>
            <a:prstGeom prst="ellipse">
              <a:avLst/>
            </a:prstGeom>
            <a:solidFill>
              <a:srgbClr val="CC0000">
                <a:alpha val="0"/>
              </a:srgbClr>
            </a:solidFill>
            <a:ln>
              <a:solidFill>
                <a:srgbClr val="CC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Text Box 15"/>
                <p:cNvSpPr txBox="1">
                  <a:spLocks noChangeAspect="1"/>
                </p:cNvSpPr>
                <p:nvPr/>
              </p:nvSpPr>
              <p:spPr>
                <a:xfrm rot="21060000" flipH="1">
                  <a:off x="2903896" y="749482"/>
                  <a:ext cx="594488" cy="273894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i="1" dirty="0" smtClean="0">
                            <a:effectLst/>
                            <a:latin typeface="Cambria Math" panose="02040503050406030204" pitchFamily="18" charset="0"/>
                            <a:ea typeface="Calibri"/>
                            <a:cs typeface="Times New Roman"/>
                          </a:rPr>
                          <m:t>𝐸</m:t>
                        </m:r>
                        <m:r>
                          <a:rPr lang="en-US" sz="900" b="0" i="1" dirty="0" smtClean="0">
                            <a:effectLst/>
                            <a:latin typeface="Cambria Math" panose="02040503050406030204" pitchFamily="18" charset="0"/>
                            <a:ea typeface="Calibri"/>
                            <a:cs typeface="Times New Roman"/>
                          </a:rPr>
                          <m:t>′</m:t>
                        </m:r>
                      </m:oMath>
                    </m:oMathPara>
                  </a14:m>
                  <a:endParaRPr lang="en-US" sz="900" dirty="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112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060000" flipH="1">
                  <a:off x="2903896" y="749482"/>
                  <a:ext cx="594488" cy="273894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5" name="Oval 114"/>
            <p:cNvSpPr/>
            <p:nvPr/>
          </p:nvSpPr>
          <p:spPr>
            <a:xfrm>
              <a:off x="3091502" y="930755"/>
              <a:ext cx="56010" cy="56010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Oval 115"/>
            <p:cNvSpPr/>
            <p:nvPr/>
          </p:nvSpPr>
          <p:spPr>
            <a:xfrm flipH="1">
              <a:off x="3087658" y="927886"/>
              <a:ext cx="56009" cy="56010"/>
            </a:xfrm>
            <a:prstGeom prst="ellipse">
              <a:avLst/>
            </a:prstGeom>
            <a:solidFill>
              <a:srgbClr val="CC0000">
                <a:alpha val="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7" name="Group 126"/>
            <p:cNvGrpSpPr/>
            <p:nvPr/>
          </p:nvGrpSpPr>
          <p:grpSpPr>
            <a:xfrm>
              <a:off x="504331" y="246175"/>
              <a:ext cx="2092672" cy="796310"/>
              <a:chOff x="599268" y="1937288"/>
              <a:chExt cx="679752" cy="423335"/>
            </a:xfrm>
          </p:grpSpPr>
          <p:cxnSp>
            <p:nvCxnSpPr>
              <p:cNvPr id="118" name="Straight Connector 117"/>
              <p:cNvCxnSpPr/>
              <p:nvPr/>
            </p:nvCxnSpPr>
            <p:spPr>
              <a:xfrm>
                <a:off x="599268" y="1937288"/>
                <a:ext cx="679752" cy="423335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5" name="Isosceles Triangle 124"/>
              <p:cNvSpPr>
                <a:spLocks noChangeAspect="1"/>
              </p:cNvSpPr>
              <p:nvPr/>
            </p:nvSpPr>
            <p:spPr>
              <a:xfrm rot="6960000">
                <a:off x="939536" y="2148574"/>
                <a:ext cx="38889" cy="24761"/>
              </a:xfrm>
              <a:prstGeom prst="triangle">
                <a:avLst/>
              </a:prstGeom>
              <a:solidFill>
                <a:schemeClr val="bg1"/>
              </a:solidFill>
              <a:ln w="63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8" name="Group 127"/>
            <p:cNvGrpSpPr/>
            <p:nvPr/>
          </p:nvGrpSpPr>
          <p:grpSpPr>
            <a:xfrm>
              <a:off x="3111182" y="949097"/>
              <a:ext cx="1510475" cy="540077"/>
              <a:chOff x="2063858" y="2358326"/>
              <a:chExt cx="638013" cy="286718"/>
            </a:xfrm>
          </p:grpSpPr>
          <p:cxnSp>
            <p:nvCxnSpPr>
              <p:cNvPr id="119" name="Straight Connector 118"/>
              <p:cNvCxnSpPr/>
              <p:nvPr/>
            </p:nvCxnSpPr>
            <p:spPr>
              <a:xfrm>
                <a:off x="2063858" y="2358326"/>
                <a:ext cx="638013" cy="286718"/>
              </a:xfrm>
              <a:prstGeom prst="line">
                <a:avLst/>
              </a:prstGeom>
              <a:solidFill>
                <a:schemeClr val="bg1"/>
              </a:solidFill>
              <a:ln w="63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26" name="Isosceles Triangle 125"/>
              <p:cNvSpPr>
                <a:spLocks noChangeAspect="1"/>
              </p:cNvSpPr>
              <p:nvPr/>
            </p:nvSpPr>
            <p:spPr>
              <a:xfrm rot="6600000">
                <a:off x="2425574" y="2514446"/>
                <a:ext cx="38835" cy="30898"/>
              </a:xfrm>
              <a:prstGeom prst="triangle">
                <a:avLst/>
              </a:prstGeom>
              <a:solidFill>
                <a:schemeClr val="bg1"/>
              </a:solidFill>
              <a:ln w="63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9" name="TextBox 128"/>
                <p:cNvSpPr txBox="1"/>
                <p:nvPr/>
              </p:nvSpPr>
              <p:spPr>
                <a:xfrm>
                  <a:off x="1971730" y="832489"/>
                  <a:ext cx="394957" cy="32049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29" name="TextBox 1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71730" y="832489"/>
                  <a:ext cx="394957" cy="320490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0" name="TextBox 129"/>
                <p:cNvSpPr txBox="1"/>
                <p:nvPr/>
              </p:nvSpPr>
              <p:spPr>
                <a:xfrm>
                  <a:off x="3366569" y="847318"/>
                  <a:ext cx="436354" cy="32049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30" name="TextBox 1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66569" y="847318"/>
                  <a:ext cx="436354" cy="320490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3" name="Arc 132"/>
            <p:cNvSpPr>
              <a:spLocks noChangeAspect="1"/>
            </p:cNvSpPr>
            <p:nvPr/>
          </p:nvSpPr>
          <p:spPr>
            <a:xfrm>
              <a:off x="2309640" y="767971"/>
              <a:ext cx="548640" cy="548640"/>
            </a:xfrm>
            <a:prstGeom prst="arc">
              <a:avLst>
                <a:gd name="adj1" fmla="val 10184832"/>
                <a:gd name="adj2" fmla="val 12024373"/>
              </a:avLst>
            </a:prstGeom>
            <a:ln w="7620">
              <a:solidFill>
                <a:schemeClr val="tx1">
                  <a:lumMod val="75000"/>
                  <a:lumOff val="25000"/>
                </a:schemeClr>
              </a:solidFill>
              <a:headEnd type="none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Arc 133"/>
            <p:cNvSpPr>
              <a:spLocks noChangeAspect="1"/>
            </p:cNvSpPr>
            <p:nvPr/>
          </p:nvSpPr>
          <p:spPr>
            <a:xfrm>
              <a:off x="2931486" y="683508"/>
              <a:ext cx="548640" cy="548640"/>
            </a:xfrm>
            <a:prstGeom prst="arc">
              <a:avLst>
                <a:gd name="adj1" fmla="val 20947419"/>
                <a:gd name="adj2" fmla="val 1532707"/>
              </a:avLst>
            </a:prstGeom>
            <a:ln w="7620">
              <a:solidFill>
                <a:schemeClr val="tx1">
                  <a:lumMod val="75000"/>
                  <a:lumOff val="25000"/>
                </a:schemeClr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TextBox 134"/>
            <p:cNvSpPr txBox="1"/>
            <p:nvPr/>
          </p:nvSpPr>
          <p:spPr>
            <a:xfrm rot="21077016">
              <a:off x="799607" y="1121980"/>
              <a:ext cx="67358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i="1" dirty="0" smtClean="0"/>
                <a:t>OPTICAL AXIS</a:t>
              </a:r>
              <a:endParaRPr lang="en-US" sz="700" i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2" name="TextBox 161"/>
                <p:cNvSpPr txBox="1"/>
                <p:nvPr/>
              </p:nvSpPr>
              <p:spPr>
                <a:xfrm rot="1274877">
                  <a:off x="1462153" y="528945"/>
                  <a:ext cx="94397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acc>
                        <m:r>
                          <a:rPr lang="en-US" sz="1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1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en-US" sz="1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1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  <m:r>
                                  <a:rPr lang="en-US" sz="1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</m:d>
                          </m:e>
                          <m:sup>
                            <m:r>
                              <a:rPr lang="en-US" sz="1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oMath>
                    </m:oMathPara>
                  </a14:m>
                  <a:endParaRPr lang="en-US" sz="10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162" name="TextBox 1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274877">
                  <a:off x="1462153" y="528945"/>
                  <a:ext cx="943977" cy="246221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3" name="TextBox 162"/>
                <p:cNvSpPr txBox="1"/>
                <p:nvPr/>
              </p:nvSpPr>
              <p:spPr>
                <a:xfrm rot="1200637">
                  <a:off x="3187989" y="1187555"/>
                  <a:ext cx="1108958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>
                    <a:defRPr sz="1200" b="0" i="1">
                      <a:solidFill>
                        <a:srgbClr val="C00000"/>
                      </a:solidFill>
                      <a:latin typeface="Cambria Math" panose="020405030504060302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⃗"/>
                                <m:ctrlPr>
                                  <a:rPr lang="en-US" sz="100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00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</m:acc>
                          </m:e>
                          <m:sup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100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000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sz="100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p>
                                  <m:sSupPr>
                                    <m:ctrlP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00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p>
                                    <m: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sz="100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000"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  <m:sup>
                                    <m: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163" name="TextBox 1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200637">
                  <a:off x="3187989" y="1187555"/>
                  <a:ext cx="1108958" cy="246221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4" name="Oval 163"/>
            <p:cNvSpPr>
              <a:spLocks noChangeAspect="1"/>
            </p:cNvSpPr>
            <p:nvPr/>
          </p:nvSpPr>
          <p:spPr>
            <a:xfrm>
              <a:off x="489090" y="230934"/>
              <a:ext cx="56010" cy="5601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Oval 165"/>
            <p:cNvSpPr>
              <a:spLocks noChangeAspect="1"/>
            </p:cNvSpPr>
            <p:nvPr/>
          </p:nvSpPr>
          <p:spPr>
            <a:xfrm>
              <a:off x="4589223" y="1454887"/>
              <a:ext cx="56010" cy="5601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3893271" y="241540"/>
              <a:ext cx="784636" cy="200055"/>
              <a:chOff x="3893271" y="241540"/>
              <a:chExt cx="784636" cy="200055"/>
            </a:xfrm>
          </p:grpSpPr>
          <p:sp>
            <p:nvSpPr>
              <p:cNvPr id="41" name="TextBox 40"/>
              <p:cNvSpPr txBox="1"/>
              <p:nvPr/>
            </p:nvSpPr>
            <p:spPr>
              <a:xfrm>
                <a:off x="4169434" y="241540"/>
                <a:ext cx="508473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00" dirty="0" smtClean="0"/>
                  <a:t>Chief ray</a:t>
                </a:r>
                <a:endParaRPr lang="en-US" sz="700" dirty="0"/>
              </a:p>
            </p:txBody>
          </p:sp>
          <p:cxnSp>
            <p:nvCxnSpPr>
              <p:cNvPr id="42" name="Straight Connector 41"/>
              <p:cNvCxnSpPr/>
              <p:nvPr/>
            </p:nvCxnSpPr>
            <p:spPr>
              <a:xfrm>
                <a:off x="3939396" y="350441"/>
                <a:ext cx="256032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Isosceles Triangle 42"/>
              <p:cNvSpPr/>
              <p:nvPr/>
            </p:nvSpPr>
            <p:spPr>
              <a:xfrm rot="5400000">
                <a:off x="4044552" y="327581"/>
                <a:ext cx="45720" cy="45720"/>
              </a:xfrm>
              <a:prstGeom prst="triangle">
                <a:avLst/>
              </a:prstGeom>
              <a:solidFill>
                <a:schemeClr val="bg1"/>
              </a:solidFill>
              <a:ln w="63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  <p:sp>
            <p:nvSpPr>
              <p:cNvPr id="44" name="Rounded Rectangle 43"/>
              <p:cNvSpPr/>
              <p:nvPr/>
            </p:nvSpPr>
            <p:spPr>
              <a:xfrm>
                <a:off x="3893271" y="273378"/>
                <a:ext cx="744717" cy="141402"/>
              </a:xfrm>
              <a:prstGeom prst="roundRect">
                <a:avLst/>
              </a:prstGeom>
              <a:noFill/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/>
                <p:cNvSpPr txBox="1"/>
                <p:nvPr/>
              </p:nvSpPr>
              <p:spPr>
                <a:xfrm>
                  <a:off x="2331623" y="1028771"/>
                  <a:ext cx="537327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}"/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8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d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31623" y="1028771"/>
                  <a:ext cx="537327" cy="215444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/>
                <p:cNvSpPr txBox="1"/>
                <p:nvPr/>
              </p:nvSpPr>
              <p:spPr>
                <a:xfrm rot="21041056">
                  <a:off x="2767132" y="778697"/>
                  <a:ext cx="305917" cy="22506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rgbClr val="1C87F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800" b="0" i="1" smtClean="0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i="1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b="0" i="1" smtClean="0">
                                <a:solidFill>
                                  <a:srgbClr val="1C87FC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rgbClr val="1C87FC"/>
                    </a:solidFill>
                  </a:endParaRPr>
                </a:p>
              </p:txBody>
            </p:sp>
          </mc:Choice>
          <mc:Fallback xmlns="">
            <p:sp>
              <p:nvSpPr>
                <p:cNvPr id="57" name="TextBox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041056">
                  <a:off x="2767132" y="778697"/>
                  <a:ext cx="305917" cy="225062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/>
                <p:cNvSpPr txBox="1"/>
                <p:nvPr/>
              </p:nvSpPr>
              <p:spPr>
                <a:xfrm>
                  <a:off x="2338172" y="508146"/>
                  <a:ext cx="307392" cy="22506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8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58" name="TextBox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38172" y="508146"/>
                  <a:ext cx="307392" cy="225062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/>
                <p:cNvSpPr txBox="1"/>
                <p:nvPr/>
              </p:nvSpPr>
              <p:spPr>
                <a:xfrm>
                  <a:off x="2807194" y="1010900"/>
                  <a:ext cx="299377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rgbClr val="1C87F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800" b="0" i="1" smtClean="0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i="1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b="0" i="1" smtClean="0">
                                <a:solidFill>
                                  <a:srgbClr val="1C87FC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rgbClr val="1C87FC"/>
                    </a:solidFill>
                  </a:endParaRPr>
                </a:p>
              </p:txBody>
            </p:sp>
          </mc:Choice>
          <mc:Fallback xmlns="">
            <p:sp>
              <p:nvSpPr>
                <p:cNvPr id="50" name="TextBox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07194" y="1010900"/>
                  <a:ext cx="299377" cy="215444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/>
                <p:cNvSpPr txBox="1"/>
                <p:nvPr/>
              </p:nvSpPr>
              <p:spPr>
                <a:xfrm>
                  <a:off x="176213" y="173793"/>
                  <a:ext cx="379112" cy="4973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10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e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en-US" sz="1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1" name="TextBox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6213" y="173793"/>
                  <a:ext cx="379112" cy="497316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/>
                <p:cNvSpPr txBox="1"/>
                <p:nvPr/>
              </p:nvSpPr>
              <p:spPr>
                <a:xfrm>
                  <a:off x="4522111" y="991171"/>
                  <a:ext cx="445176" cy="51001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10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′ </m:t>
                                </m:r>
                              </m:e>
                              <m:e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  <m:e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en-US" sz="1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2" name="TextBox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22111" y="991171"/>
                  <a:ext cx="445176" cy="510011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/>
                <p:cNvSpPr txBox="1"/>
                <p:nvPr/>
              </p:nvSpPr>
              <p:spPr>
                <a:xfrm>
                  <a:off x="1419483" y="1311854"/>
                  <a:ext cx="301749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oMath>
                    </m:oMathPara>
                  </a14:m>
                  <a:endPara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65" name="TextBox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19483" y="1311854"/>
                  <a:ext cx="301749" cy="253916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/>
                <p:cNvSpPr txBox="1"/>
                <p:nvPr/>
              </p:nvSpPr>
              <p:spPr>
                <a:xfrm>
                  <a:off x="3201050" y="1501515"/>
                  <a:ext cx="333168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  <m:sup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66" name="TextBox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01050" y="1501515"/>
                  <a:ext cx="333168" cy="246221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" name="Group 1"/>
            <p:cNvGrpSpPr/>
            <p:nvPr/>
          </p:nvGrpSpPr>
          <p:grpSpPr>
            <a:xfrm>
              <a:off x="2605298" y="1651989"/>
              <a:ext cx="2013393" cy="115535"/>
              <a:chOff x="2605298" y="1651989"/>
              <a:chExt cx="2013393" cy="115535"/>
            </a:xfrm>
          </p:grpSpPr>
          <p:cxnSp>
            <p:nvCxnSpPr>
              <p:cNvPr id="64" name="Straight Arrow Connector 63"/>
              <p:cNvCxnSpPr/>
              <p:nvPr/>
            </p:nvCxnSpPr>
            <p:spPr>
              <a:xfrm flipV="1">
                <a:off x="2607011" y="1709756"/>
                <a:ext cx="2011680" cy="0"/>
              </a:xfrm>
              <a:prstGeom prst="straightConnector1">
                <a:avLst/>
              </a:prstGeom>
              <a:ln>
                <a:headEnd type="none" w="med" len="med"/>
                <a:tailEnd type="arrow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>
                <a:cxnSpLocks/>
              </p:cNvCxnSpPr>
              <p:nvPr/>
            </p:nvCxnSpPr>
            <p:spPr>
              <a:xfrm flipH="1">
                <a:off x="2605298" y="1651989"/>
                <a:ext cx="0" cy="115535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" name="Group 2"/>
            <p:cNvGrpSpPr/>
            <p:nvPr/>
          </p:nvGrpSpPr>
          <p:grpSpPr>
            <a:xfrm>
              <a:off x="511026" y="1434047"/>
              <a:ext cx="2095689" cy="115535"/>
              <a:chOff x="511026" y="1262591"/>
              <a:chExt cx="2095689" cy="115535"/>
            </a:xfrm>
          </p:grpSpPr>
          <p:cxnSp>
            <p:nvCxnSpPr>
              <p:cNvPr id="63" name="Straight Arrow Connector 62"/>
              <p:cNvCxnSpPr/>
              <p:nvPr/>
            </p:nvCxnSpPr>
            <p:spPr>
              <a:xfrm flipH="1" flipV="1">
                <a:off x="511026" y="1320358"/>
                <a:ext cx="2093976" cy="0"/>
              </a:xfrm>
              <a:prstGeom prst="straightConnector1">
                <a:avLst/>
              </a:prstGeom>
              <a:ln>
                <a:headEnd type="none" w="med" len="med"/>
                <a:tailEnd type="arrow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>
                <a:cxnSpLocks/>
              </p:cNvCxnSpPr>
              <p:nvPr/>
            </p:nvCxnSpPr>
            <p:spPr>
              <a:xfrm>
                <a:off x="2606715" y="1262591"/>
                <a:ext cx="0" cy="115535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" name="Group 8"/>
          <p:cNvGrpSpPr/>
          <p:nvPr/>
        </p:nvGrpSpPr>
        <p:grpSpPr>
          <a:xfrm>
            <a:off x="-5091112" y="1921613"/>
            <a:ext cx="4805739" cy="1866900"/>
            <a:chOff x="280988" y="2990850"/>
            <a:chExt cx="4805739" cy="1866900"/>
          </a:xfrm>
        </p:grpSpPr>
        <p:sp>
          <p:nvSpPr>
            <p:cNvPr id="7" name="Rectangle 6"/>
            <p:cNvSpPr/>
            <p:nvPr/>
          </p:nvSpPr>
          <p:spPr>
            <a:xfrm>
              <a:off x="285750" y="2990850"/>
              <a:ext cx="4752975" cy="18669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2" name="Straight Connector 151"/>
            <p:cNvCxnSpPr/>
            <p:nvPr/>
          </p:nvCxnSpPr>
          <p:spPr>
            <a:xfrm rot="21060000">
              <a:off x="578487" y="3955892"/>
              <a:ext cx="4144745" cy="0"/>
            </a:xfrm>
            <a:prstGeom prst="line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3" name="Group 102"/>
            <p:cNvGrpSpPr>
              <a:grpSpLocks noChangeAspect="1"/>
            </p:cNvGrpSpPr>
            <p:nvPr/>
          </p:nvGrpSpPr>
          <p:grpSpPr>
            <a:xfrm rot="21060000">
              <a:off x="2318305" y="3407126"/>
              <a:ext cx="652513" cy="586878"/>
              <a:chOff x="3056010" y="2284667"/>
              <a:chExt cx="652513" cy="586878"/>
            </a:xfrm>
          </p:grpSpPr>
          <p:cxnSp>
            <p:nvCxnSpPr>
              <p:cNvPr id="104" name="Straight Arrow Connector 103"/>
              <p:cNvCxnSpPr/>
              <p:nvPr/>
            </p:nvCxnSpPr>
            <p:spPr>
              <a:xfrm flipV="1">
                <a:off x="3190593" y="2469213"/>
                <a:ext cx="0" cy="365760"/>
              </a:xfrm>
              <a:prstGeom prst="straightConnector1">
                <a:avLst/>
              </a:prstGeom>
              <a:ln w="9525">
                <a:solidFill>
                  <a:srgbClr val="00B050"/>
                </a:solidFill>
                <a:prstDash val="sysDot"/>
                <a:headEnd type="none" w="med" len="med"/>
                <a:tailEnd type="triangle" w="sm" len="lg"/>
              </a:ln>
              <a:effectLst>
                <a:outerShdw blurRad="127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/>
              <p:cNvCxnSpPr/>
              <p:nvPr/>
            </p:nvCxnSpPr>
            <p:spPr>
              <a:xfrm>
                <a:off x="3191740" y="2831612"/>
                <a:ext cx="365760" cy="0"/>
              </a:xfrm>
              <a:prstGeom prst="line">
                <a:avLst/>
              </a:prstGeom>
              <a:ln w="9525">
                <a:solidFill>
                  <a:srgbClr val="1C87FC"/>
                </a:solidFill>
                <a:prstDash val="sysDot"/>
                <a:headEnd type="none" w="med" len="med"/>
                <a:tailEnd type="triangle" w="sm" len="lg"/>
              </a:ln>
              <a:effectLst>
                <a:outerShdw blurRad="127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6" name="TextBox 105"/>
                  <p:cNvSpPr txBox="1"/>
                  <p:nvPr/>
                </p:nvSpPr>
                <p:spPr>
                  <a:xfrm>
                    <a:off x="3402605" y="2646483"/>
                    <a:ext cx="305918" cy="22506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800" b="0" i="1" smtClean="0">
                                  <a:solidFill>
                                    <a:srgbClr val="1C87F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800" b="0" i="1" smtClean="0">
                                      <a:solidFill>
                                        <a:srgbClr val="1C87F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800" i="1">
                                      <a:solidFill>
                                        <a:srgbClr val="1C87FC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800" b="0" i="1" smtClean="0">
                                  <a:solidFill>
                                    <a:srgbClr val="1C87FC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oMath>
                      </m:oMathPara>
                    </a14:m>
                    <a:endParaRPr lang="en-US" sz="800" dirty="0">
                      <a:solidFill>
                        <a:srgbClr val="1C87FC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3" name="TextBox 8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02605" y="2646483"/>
                    <a:ext cx="305918" cy="225062"/>
                  </a:xfrm>
                  <a:prstGeom prst="rect">
                    <a:avLst/>
                  </a:prstGeom>
                  <a:blipFill rotWithShape="0">
                    <a:blip r:embed="rId2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8" name="TextBox 107"/>
                  <p:cNvSpPr txBox="1"/>
                  <p:nvPr/>
                </p:nvSpPr>
                <p:spPr>
                  <a:xfrm>
                    <a:off x="3056010" y="2284667"/>
                    <a:ext cx="307392" cy="22506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8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8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oMath>
                      </m:oMathPara>
                    </a14:m>
                    <a:endParaRPr lang="en-US" sz="800" dirty="0">
                      <a:solidFill>
                        <a:srgbClr val="00B05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4" name="TextBox 8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56010" y="2284667"/>
                    <a:ext cx="307392" cy="225062"/>
                  </a:xfrm>
                  <a:prstGeom prst="rect">
                    <a:avLst/>
                  </a:prstGeom>
                  <a:blipFill rotWithShape="0">
                    <a:blip r:embed="rId2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69" name="Straight Connector 68"/>
            <p:cNvCxnSpPr/>
            <p:nvPr/>
          </p:nvCxnSpPr>
          <p:spPr>
            <a:xfrm flipH="1" flipV="1">
              <a:off x="2494400" y="3915500"/>
              <a:ext cx="0" cy="38404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flipH="1" flipV="1">
              <a:off x="3039866" y="3836760"/>
              <a:ext cx="0" cy="91440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flipH="1" flipV="1">
              <a:off x="3575649" y="3810569"/>
              <a:ext cx="0" cy="82296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532017" y="3892391"/>
              <a:ext cx="4434840" cy="0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3" name="Group 72"/>
            <p:cNvGrpSpPr/>
            <p:nvPr/>
          </p:nvGrpSpPr>
          <p:grpSpPr>
            <a:xfrm>
              <a:off x="2908636" y="3346691"/>
              <a:ext cx="631853" cy="720136"/>
              <a:chOff x="3056010" y="2284667"/>
              <a:chExt cx="631853" cy="720136"/>
            </a:xfrm>
          </p:grpSpPr>
          <p:cxnSp>
            <p:nvCxnSpPr>
              <p:cNvPr id="75" name="Straight Arrow Connector 74"/>
              <p:cNvCxnSpPr/>
              <p:nvPr/>
            </p:nvCxnSpPr>
            <p:spPr>
              <a:xfrm flipV="1">
                <a:off x="3190593" y="2469213"/>
                <a:ext cx="0" cy="365760"/>
              </a:xfrm>
              <a:prstGeom prst="straightConnector1">
                <a:avLst/>
              </a:prstGeom>
              <a:ln w="9525">
                <a:solidFill>
                  <a:srgbClr val="00B050"/>
                </a:solidFill>
                <a:prstDash val="sysDot"/>
                <a:headEnd type="none" w="med" len="med"/>
                <a:tailEnd type="triangle" w="sm" len="lg"/>
              </a:ln>
              <a:effectLst>
                <a:outerShdw blurRad="127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>
                <a:off x="3191740" y="2831612"/>
                <a:ext cx="365760" cy="0"/>
              </a:xfrm>
              <a:prstGeom prst="line">
                <a:avLst/>
              </a:prstGeom>
              <a:ln w="9525">
                <a:solidFill>
                  <a:srgbClr val="1C87FC"/>
                </a:solidFill>
                <a:prstDash val="sysDot"/>
                <a:headEnd type="none" w="med" len="med"/>
                <a:tailEnd type="triangle" w="sm" len="lg"/>
              </a:ln>
              <a:effectLst>
                <a:outerShdw blurRad="127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7" name="TextBox 76"/>
                  <p:cNvSpPr txBox="1"/>
                  <p:nvPr/>
                </p:nvSpPr>
                <p:spPr>
                  <a:xfrm>
                    <a:off x="3381176" y="2789359"/>
                    <a:ext cx="306687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800" b="0" i="1" smtClean="0">
                                  <a:solidFill>
                                    <a:srgbClr val="1C87F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800" b="0" i="1" smtClean="0">
                                      <a:solidFill>
                                        <a:srgbClr val="1C87F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800" i="1">
                                      <a:solidFill>
                                        <a:srgbClr val="1C87FC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800" b="0" i="1" smtClean="0">
                                  <a:solidFill>
                                    <a:srgbClr val="1C87FC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oMath>
                      </m:oMathPara>
                    </a14:m>
                    <a:endParaRPr lang="en-US" sz="800" dirty="0">
                      <a:solidFill>
                        <a:srgbClr val="1C87FC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7" name="TextBox 7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81176" y="2789359"/>
                    <a:ext cx="306687" cy="215444"/>
                  </a:xfrm>
                  <a:prstGeom prst="rect">
                    <a:avLst/>
                  </a:prstGeom>
                  <a:blipFill rotWithShape="0">
                    <a:blip r:embed="rId23"/>
                    <a:stretch>
                      <a:fillRect r="-196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8" name="TextBox 77"/>
                  <p:cNvSpPr txBox="1"/>
                  <p:nvPr/>
                </p:nvSpPr>
                <p:spPr>
                  <a:xfrm>
                    <a:off x="3056010" y="2284667"/>
                    <a:ext cx="300852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8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8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oMath>
                      </m:oMathPara>
                    </a14:m>
                    <a:endParaRPr lang="en-US" sz="800" dirty="0">
                      <a:solidFill>
                        <a:srgbClr val="00B05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2" name="TextBox 1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56010" y="2284667"/>
                    <a:ext cx="300852" cy="215444"/>
                  </a:xfrm>
                  <a:prstGeom prst="rect">
                    <a:avLst/>
                  </a:prstGeom>
                  <a:blipFill rotWithShape="0">
                    <a:blip r:embed="rId2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79" name="Straight Connector 78"/>
            <p:cNvCxnSpPr/>
            <p:nvPr/>
          </p:nvCxnSpPr>
          <p:spPr>
            <a:xfrm flipH="1" flipV="1">
              <a:off x="617759" y="3098573"/>
              <a:ext cx="0" cy="146304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flipH="1" flipV="1">
              <a:off x="4722045" y="3894494"/>
              <a:ext cx="0" cy="91440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1" name="Picture 8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91670" y="4430759"/>
              <a:ext cx="443831" cy="347472"/>
            </a:xfrm>
            <a:prstGeom prst="rect">
              <a:avLst/>
            </a:prstGeom>
          </p:spPr>
        </p:pic>
        <p:sp>
          <p:nvSpPr>
            <p:cNvPr id="82" name="Text Box 15"/>
            <p:cNvSpPr txBox="1">
              <a:spLocks noChangeAspect="1"/>
            </p:cNvSpPr>
            <p:nvPr/>
          </p:nvSpPr>
          <p:spPr>
            <a:xfrm rot="21060000" flipH="1">
              <a:off x="2423279" y="3767324"/>
              <a:ext cx="371496" cy="273894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900" dirty="0" smtClean="0">
                  <a:effectLst/>
                  <a:ea typeface="Calibri"/>
                  <a:cs typeface="Times New Roman"/>
                </a:rPr>
                <a:t>E</a:t>
              </a:r>
              <a:endParaRPr lang="en-US" sz="900" dirty="0">
                <a:effectLst/>
                <a:ea typeface="Calibri"/>
                <a:cs typeface="Times New Roman"/>
              </a:endParaRPr>
            </a:p>
          </p:txBody>
        </p:sp>
        <p:sp>
          <p:nvSpPr>
            <p:cNvPr id="83" name="Text Box 15"/>
            <p:cNvSpPr txBox="1">
              <a:spLocks noChangeAspect="1"/>
            </p:cNvSpPr>
            <p:nvPr/>
          </p:nvSpPr>
          <p:spPr>
            <a:xfrm rot="21060000" flipH="1">
              <a:off x="3488367" y="3596091"/>
              <a:ext cx="414937" cy="273894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900" dirty="0" smtClean="0">
                  <a:effectLst/>
                  <a:ea typeface="Calibri"/>
                  <a:cs typeface="Times New Roman"/>
                </a:rPr>
                <a:t>E’</a:t>
              </a:r>
              <a:endParaRPr lang="en-US" sz="900" dirty="0">
                <a:effectLst/>
                <a:ea typeface="Calibri"/>
                <a:cs typeface="Times New Roman"/>
              </a:endParaRPr>
            </a:p>
          </p:txBody>
        </p:sp>
        <p:sp>
          <p:nvSpPr>
            <p:cNvPr id="84" name="Oval 83"/>
            <p:cNvSpPr/>
            <p:nvPr/>
          </p:nvSpPr>
          <p:spPr>
            <a:xfrm>
              <a:off x="3545795" y="3779064"/>
              <a:ext cx="56010" cy="56010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TextBox 84"/>
                <p:cNvSpPr txBox="1"/>
                <p:nvPr/>
              </p:nvSpPr>
              <p:spPr>
                <a:xfrm>
                  <a:off x="1884173" y="3793840"/>
                  <a:ext cx="2492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85" name="TextBox 8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84173" y="3793840"/>
                  <a:ext cx="249253" cy="261610"/>
                </a:xfrm>
                <a:prstGeom prst="rect">
                  <a:avLst/>
                </a:prstGeom>
                <a:blipFill rotWithShape="0"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TextBox 85"/>
                <p:cNvSpPr txBox="1"/>
                <p:nvPr/>
              </p:nvSpPr>
              <p:spPr>
                <a:xfrm>
                  <a:off x="3869242" y="3688918"/>
                  <a:ext cx="275121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86" name="TextBox 8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69242" y="3688918"/>
                  <a:ext cx="275121" cy="261610"/>
                </a:xfrm>
                <a:prstGeom prst="rect">
                  <a:avLst/>
                </a:prstGeom>
                <a:blipFill rotWithShape="0">
                  <a:blip r:embed="rId28"/>
                  <a:stretch>
                    <a:fillRect r="-444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7" name="Arc 86"/>
            <p:cNvSpPr>
              <a:spLocks noChangeAspect="1"/>
            </p:cNvSpPr>
            <p:nvPr/>
          </p:nvSpPr>
          <p:spPr>
            <a:xfrm>
              <a:off x="2117642" y="3751540"/>
              <a:ext cx="448080" cy="448080"/>
            </a:xfrm>
            <a:prstGeom prst="arc">
              <a:avLst>
                <a:gd name="adj1" fmla="val 9849883"/>
                <a:gd name="adj2" fmla="val 13306073"/>
              </a:avLst>
            </a:prstGeom>
            <a:ln w="7620">
              <a:solidFill>
                <a:schemeClr val="tx1">
                  <a:lumMod val="75000"/>
                  <a:lumOff val="25000"/>
                </a:schemeClr>
              </a:solidFill>
              <a:headEnd type="none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Arc 87"/>
            <p:cNvSpPr>
              <a:spLocks noChangeAspect="1"/>
            </p:cNvSpPr>
            <p:nvPr/>
          </p:nvSpPr>
          <p:spPr>
            <a:xfrm>
              <a:off x="3467792" y="3611064"/>
              <a:ext cx="448080" cy="448080"/>
            </a:xfrm>
            <a:prstGeom prst="arc">
              <a:avLst>
                <a:gd name="adj1" fmla="val 20362638"/>
                <a:gd name="adj2" fmla="val 1870892"/>
              </a:avLst>
            </a:prstGeom>
            <a:ln w="7620">
              <a:solidFill>
                <a:schemeClr val="tx1">
                  <a:lumMod val="75000"/>
                  <a:lumOff val="25000"/>
                </a:schemeClr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TextBox 90"/>
                <p:cNvSpPr txBox="1"/>
                <p:nvPr/>
              </p:nvSpPr>
              <p:spPr>
                <a:xfrm rot="1522105">
                  <a:off x="1171489" y="3290146"/>
                  <a:ext cx="94397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acc>
                        <m:r>
                          <a:rPr lang="en-US" sz="1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1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en-US" sz="1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1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  <m:r>
                                  <a:rPr lang="en-US" sz="1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</m:d>
                          </m:e>
                          <m:sup>
                            <m:r>
                              <a:rPr lang="en-US" sz="1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oMath>
                    </m:oMathPara>
                  </a14:m>
                  <a:endParaRPr lang="en-US" sz="10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91" name="TextBox 9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522105">
                  <a:off x="1171489" y="3290146"/>
                  <a:ext cx="943977" cy="246221"/>
                </a:xfrm>
                <a:prstGeom prst="rect">
                  <a:avLst/>
                </a:prstGeom>
                <a:blipFill rotWithShape="0"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TextBox 91"/>
                <p:cNvSpPr txBox="1"/>
                <p:nvPr/>
              </p:nvSpPr>
              <p:spPr>
                <a:xfrm rot="1486279">
                  <a:off x="3588431" y="4069600"/>
                  <a:ext cx="1108958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>
                    <a:defRPr sz="1200" b="0" i="1">
                      <a:solidFill>
                        <a:srgbClr val="C00000"/>
                      </a:solidFill>
                      <a:latin typeface="Cambria Math" panose="020405030504060302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⃗"/>
                                <m:ctrlPr>
                                  <a:rPr lang="en-US" sz="100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00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</m:acc>
                          </m:e>
                          <m:sup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100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000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sz="100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p>
                                  <m:sSupPr>
                                    <m:ctrlP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00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p>
                                    <m: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sz="100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000"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  <m:sup>
                                    <m: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92" name="TextBox 9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486279">
                  <a:off x="3588431" y="4069600"/>
                  <a:ext cx="1108958" cy="246221"/>
                </a:xfrm>
                <a:prstGeom prst="rect">
                  <a:avLst/>
                </a:prstGeom>
                <a:blipFill rotWithShape="0"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3" name="Oval 92"/>
            <p:cNvSpPr>
              <a:spLocks noChangeAspect="1"/>
            </p:cNvSpPr>
            <p:nvPr/>
          </p:nvSpPr>
          <p:spPr>
            <a:xfrm>
              <a:off x="593865" y="3078909"/>
              <a:ext cx="56010" cy="5601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TextBox 93"/>
                <p:cNvSpPr txBox="1"/>
                <p:nvPr/>
              </p:nvSpPr>
              <p:spPr>
                <a:xfrm>
                  <a:off x="280988" y="3021768"/>
                  <a:ext cx="379112" cy="4973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10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e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en-US" sz="1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94" name="TextBox 9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0988" y="3021768"/>
                  <a:ext cx="379112" cy="497316"/>
                </a:xfrm>
                <a:prstGeom prst="rect">
                  <a:avLst/>
                </a:prstGeom>
                <a:blipFill rotWithShape="0">
                  <a:blip r:embed="rId3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5" name="Oval 94"/>
            <p:cNvSpPr>
              <a:spLocks noChangeAspect="1"/>
            </p:cNvSpPr>
            <p:nvPr/>
          </p:nvSpPr>
          <p:spPr>
            <a:xfrm>
              <a:off x="4695435" y="4307170"/>
              <a:ext cx="56010" cy="5601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TextBox 95"/>
                <p:cNvSpPr txBox="1"/>
                <p:nvPr/>
              </p:nvSpPr>
              <p:spPr>
                <a:xfrm>
                  <a:off x="4641551" y="3866411"/>
                  <a:ext cx="445176" cy="51001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10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′ </m:t>
                                </m:r>
                              </m:e>
                              <m:e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  <m:e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en-US" sz="1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96" name="TextBox 9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41551" y="3866411"/>
                  <a:ext cx="445176" cy="510011"/>
                </a:xfrm>
                <a:prstGeom prst="rect">
                  <a:avLst/>
                </a:prstGeom>
                <a:blipFill rotWithShape="0">
                  <a:blip r:embed="rId3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97" name="Group 96"/>
            <p:cNvGrpSpPr/>
            <p:nvPr/>
          </p:nvGrpSpPr>
          <p:grpSpPr>
            <a:xfrm>
              <a:off x="3998046" y="3089515"/>
              <a:ext cx="784636" cy="200055"/>
              <a:chOff x="3893271" y="241540"/>
              <a:chExt cx="784636" cy="200055"/>
            </a:xfrm>
          </p:grpSpPr>
          <p:sp>
            <p:nvSpPr>
              <p:cNvPr id="98" name="TextBox 97"/>
              <p:cNvSpPr txBox="1"/>
              <p:nvPr/>
            </p:nvSpPr>
            <p:spPr>
              <a:xfrm>
                <a:off x="4169434" y="241540"/>
                <a:ext cx="508473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00" dirty="0" smtClean="0"/>
                  <a:t>Chief ray</a:t>
                </a:r>
                <a:endParaRPr lang="en-US" sz="700" dirty="0"/>
              </a:p>
            </p:txBody>
          </p:sp>
          <p:cxnSp>
            <p:nvCxnSpPr>
              <p:cNvPr id="99" name="Straight Connector 98"/>
              <p:cNvCxnSpPr/>
              <p:nvPr/>
            </p:nvCxnSpPr>
            <p:spPr>
              <a:xfrm>
                <a:off x="3939396" y="350441"/>
                <a:ext cx="256032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0" name="Isosceles Triangle 99"/>
              <p:cNvSpPr/>
              <p:nvPr/>
            </p:nvSpPr>
            <p:spPr>
              <a:xfrm rot="5400000">
                <a:off x="4044552" y="327581"/>
                <a:ext cx="45720" cy="45720"/>
              </a:xfrm>
              <a:prstGeom prst="triangle">
                <a:avLst/>
              </a:prstGeom>
              <a:solidFill>
                <a:schemeClr val="bg1"/>
              </a:solidFill>
              <a:ln w="63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  <p:sp>
            <p:nvSpPr>
              <p:cNvPr id="101" name="Rounded Rectangle 100"/>
              <p:cNvSpPr/>
              <p:nvPr/>
            </p:nvSpPr>
            <p:spPr>
              <a:xfrm>
                <a:off x="3893271" y="273378"/>
                <a:ext cx="744717" cy="141402"/>
              </a:xfrm>
              <a:prstGeom prst="roundRect">
                <a:avLst/>
              </a:prstGeom>
              <a:noFill/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TextBox 101"/>
                <p:cNvSpPr txBox="1"/>
                <p:nvPr/>
              </p:nvSpPr>
              <p:spPr>
                <a:xfrm>
                  <a:off x="2965450" y="3860071"/>
                  <a:ext cx="244475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}"/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02" name="TextBox 10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65450" y="3860071"/>
                  <a:ext cx="244475" cy="215444"/>
                </a:xfrm>
                <a:prstGeom prst="rect">
                  <a:avLst/>
                </a:prstGeom>
                <a:blipFill rotWithShape="0">
                  <a:blip r:embed="rId3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09" name="Group 108"/>
            <p:cNvGrpSpPr/>
            <p:nvPr/>
          </p:nvGrpSpPr>
          <p:grpSpPr>
            <a:xfrm>
              <a:off x="615800" y="4351620"/>
              <a:ext cx="2425736" cy="115535"/>
              <a:chOff x="511025" y="1262591"/>
              <a:chExt cx="2431153" cy="115535"/>
            </a:xfrm>
          </p:grpSpPr>
          <p:cxnSp>
            <p:nvCxnSpPr>
              <p:cNvPr id="111" name="Straight Connector 110"/>
              <p:cNvCxnSpPr>
                <a:cxnSpLocks/>
              </p:cNvCxnSpPr>
              <p:nvPr/>
            </p:nvCxnSpPr>
            <p:spPr>
              <a:xfrm>
                <a:off x="2942178" y="1262591"/>
                <a:ext cx="0" cy="115535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Arrow Connector 112"/>
              <p:cNvCxnSpPr/>
              <p:nvPr/>
            </p:nvCxnSpPr>
            <p:spPr>
              <a:xfrm flipH="1" flipV="1">
                <a:off x="511025" y="1320358"/>
                <a:ext cx="2428572" cy="0"/>
              </a:xfrm>
              <a:prstGeom prst="straightConnector1">
                <a:avLst/>
              </a:prstGeom>
              <a:ln>
                <a:headEnd type="none" w="med" len="med"/>
                <a:tailEnd type="arrow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/>
          </p:nvGrpSpPr>
          <p:grpSpPr>
            <a:xfrm>
              <a:off x="3041066" y="4705301"/>
              <a:ext cx="1684209" cy="115535"/>
              <a:chOff x="2605298" y="1651989"/>
              <a:chExt cx="1684209" cy="115535"/>
            </a:xfrm>
          </p:grpSpPr>
          <p:cxnSp>
            <p:nvCxnSpPr>
              <p:cNvPr id="117" name="Straight Connector 116"/>
              <p:cNvCxnSpPr>
                <a:cxnSpLocks/>
              </p:cNvCxnSpPr>
              <p:nvPr/>
            </p:nvCxnSpPr>
            <p:spPr>
              <a:xfrm flipH="1">
                <a:off x="2605298" y="1651989"/>
                <a:ext cx="0" cy="115535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Arrow Connector 119"/>
              <p:cNvCxnSpPr/>
              <p:nvPr/>
            </p:nvCxnSpPr>
            <p:spPr>
              <a:xfrm flipV="1">
                <a:off x="2607011" y="1709756"/>
                <a:ext cx="1682496" cy="0"/>
              </a:xfrm>
              <a:prstGeom prst="straightConnector1">
                <a:avLst/>
              </a:prstGeom>
              <a:ln>
                <a:headEnd type="none" w="med" len="med"/>
                <a:tailEnd type="arrow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1" name="TextBox 120"/>
                <p:cNvSpPr txBox="1"/>
                <p:nvPr/>
              </p:nvSpPr>
              <p:spPr>
                <a:xfrm>
                  <a:off x="1286133" y="4227044"/>
                  <a:ext cx="301749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oMath>
                    </m:oMathPara>
                  </a14:m>
                  <a:endPara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21" name="TextBox 1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86133" y="4227044"/>
                  <a:ext cx="301749" cy="253916"/>
                </a:xfrm>
                <a:prstGeom prst="rect">
                  <a:avLst/>
                </a:prstGeom>
                <a:blipFill rotWithShape="0">
                  <a:blip r:embed="rId3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2" name="TextBox 121"/>
                <p:cNvSpPr txBox="1"/>
                <p:nvPr/>
              </p:nvSpPr>
              <p:spPr>
                <a:xfrm>
                  <a:off x="3813032" y="4573879"/>
                  <a:ext cx="333168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  <m:sup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122" name="TextBox 1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13032" y="4573879"/>
                  <a:ext cx="333168" cy="246221"/>
                </a:xfrm>
                <a:prstGeom prst="rect">
                  <a:avLst/>
                </a:prstGeom>
                <a:blipFill rotWithShape="0">
                  <a:blip r:embed="rId3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23" name="Group 122"/>
            <p:cNvGrpSpPr/>
            <p:nvPr/>
          </p:nvGrpSpPr>
          <p:grpSpPr>
            <a:xfrm>
              <a:off x="2467446" y="3950734"/>
              <a:ext cx="59855" cy="58879"/>
              <a:chOff x="2398645" y="3863270"/>
              <a:chExt cx="59855" cy="58879"/>
            </a:xfrm>
          </p:grpSpPr>
          <p:sp>
            <p:nvSpPr>
              <p:cNvPr id="124" name="Oval 123"/>
              <p:cNvSpPr/>
              <p:nvPr/>
            </p:nvSpPr>
            <p:spPr>
              <a:xfrm>
                <a:off x="2402490" y="3866139"/>
                <a:ext cx="56010" cy="5601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Oval 130"/>
              <p:cNvSpPr/>
              <p:nvPr/>
            </p:nvSpPr>
            <p:spPr>
              <a:xfrm flipH="1">
                <a:off x="2398645" y="3863270"/>
                <a:ext cx="56009" cy="56010"/>
              </a:xfrm>
              <a:prstGeom prst="ellipse">
                <a:avLst/>
              </a:prstGeom>
              <a:solidFill>
                <a:srgbClr val="CC0000">
                  <a:alpha val="0"/>
                </a:srgbClr>
              </a:solidFill>
              <a:ln>
                <a:solidFill>
                  <a:srgbClr val="CC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32" name="Straight Connector 131"/>
            <p:cNvCxnSpPr/>
            <p:nvPr/>
          </p:nvCxnSpPr>
          <p:spPr>
            <a:xfrm>
              <a:off x="622300" y="3108325"/>
              <a:ext cx="1874520" cy="86931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Isosceles Triangle 135"/>
            <p:cNvSpPr>
              <a:spLocks noChangeAspect="1"/>
            </p:cNvSpPr>
            <p:nvPr/>
          </p:nvSpPr>
          <p:spPr>
            <a:xfrm rot="7140000">
              <a:off x="1627914" y="3551799"/>
              <a:ext cx="73152" cy="76229"/>
            </a:xfrm>
            <a:prstGeom prst="triangle">
              <a:avLst/>
            </a:prstGeom>
            <a:solidFill>
              <a:schemeClr val="bg1"/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8" name="Group 137"/>
            <p:cNvGrpSpPr/>
            <p:nvPr/>
          </p:nvGrpSpPr>
          <p:grpSpPr>
            <a:xfrm>
              <a:off x="3014933" y="3865363"/>
              <a:ext cx="56010" cy="56010"/>
              <a:chOff x="3011758" y="4033638"/>
              <a:chExt cx="56010" cy="56010"/>
            </a:xfrm>
          </p:grpSpPr>
          <p:sp>
            <p:nvSpPr>
              <p:cNvPr id="139" name="Oval 138"/>
              <p:cNvSpPr/>
              <p:nvPr/>
            </p:nvSpPr>
            <p:spPr>
              <a:xfrm>
                <a:off x="3011758" y="4033638"/>
                <a:ext cx="56010" cy="5601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Oval 139"/>
              <p:cNvSpPr/>
              <p:nvPr/>
            </p:nvSpPr>
            <p:spPr>
              <a:xfrm>
                <a:off x="3035191" y="4057071"/>
                <a:ext cx="9144" cy="914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1" name="TextBox 140"/>
                <p:cNvSpPr txBox="1"/>
                <p:nvPr/>
              </p:nvSpPr>
              <p:spPr>
                <a:xfrm>
                  <a:off x="2239367" y="3951290"/>
                  <a:ext cx="353237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}"/>
                            <m:ctrlPr>
                              <a:rPr lang="en-US" sz="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8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d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41" name="TextBox 1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39367" y="3951290"/>
                  <a:ext cx="353237" cy="215444"/>
                </a:xfrm>
                <a:prstGeom prst="rect">
                  <a:avLst/>
                </a:prstGeom>
                <a:blipFill rotWithShape="0">
                  <a:blip r:embed="rId3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2" name="Straight Connector 141"/>
            <p:cNvCxnSpPr/>
            <p:nvPr/>
          </p:nvCxnSpPr>
          <p:spPr>
            <a:xfrm>
              <a:off x="3572761" y="3809874"/>
              <a:ext cx="1149357" cy="53158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3" name="Isosceles Triangle 142"/>
            <p:cNvSpPr>
              <a:spLocks noChangeAspect="1"/>
            </p:cNvSpPr>
            <p:nvPr/>
          </p:nvSpPr>
          <p:spPr>
            <a:xfrm rot="7020000">
              <a:off x="4256291" y="4108117"/>
              <a:ext cx="73152" cy="73150"/>
            </a:xfrm>
            <a:prstGeom prst="triangle">
              <a:avLst/>
            </a:prstGeom>
            <a:solidFill>
              <a:schemeClr val="bg1"/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4" name="Group 143"/>
            <p:cNvGrpSpPr/>
            <p:nvPr/>
          </p:nvGrpSpPr>
          <p:grpSpPr>
            <a:xfrm>
              <a:off x="2494464" y="4184930"/>
              <a:ext cx="548640" cy="115535"/>
              <a:chOff x="1811563" y="1262591"/>
              <a:chExt cx="549868" cy="115535"/>
            </a:xfrm>
          </p:grpSpPr>
          <p:cxnSp>
            <p:nvCxnSpPr>
              <p:cNvPr id="145" name="Straight Connector 144"/>
              <p:cNvCxnSpPr>
                <a:cxnSpLocks/>
              </p:cNvCxnSpPr>
              <p:nvPr/>
            </p:nvCxnSpPr>
            <p:spPr>
              <a:xfrm>
                <a:off x="2359854" y="1262591"/>
                <a:ext cx="0" cy="115535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Arrow Connector 145"/>
              <p:cNvCxnSpPr/>
              <p:nvPr/>
            </p:nvCxnSpPr>
            <p:spPr>
              <a:xfrm flipH="1" flipV="1">
                <a:off x="1811563" y="1320358"/>
                <a:ext cx="549868" cy="0"/>
              </a:xfrm>
              <a:prstGeom prst="straightConnector1">
                <a:avLst/>
              </a:prstGeom>
              <a:ln>
                <a:headEnd type="none" w="med" len="med"/>
                <a:tailEnd type="arrow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47" name="Group 146"/>
            <p:cNvGrpSpPr/>
            <p:nvPr/>
          </p:nvGrpSpPr>
          <p:grpSpPr>
            <a:xfrm flipH="1">
              <a:off x="3032277" y="4537357"/>
              <a:ext cx="540704" cy="115535"/>
              <a:chOff x="1821740" y="1262591"/>
              <a:chExt cx="540704" cy="115535"/>
            </a:xfrm>
          </p:grpSpPr>
          <p:cxnSp>
            <p:nvCxnSpPr>
              <p:cNvPr id="148" name="Straight Connector 147"/>
              <p:cNvCxnSpPr>
                <a:cxnSpLocks/>
              </p:cNvCxnSpPr>
              <p:nvPr/>
            </p:nvCxnSpPr>
            <p:spPr>
              <a:xfrm>
                <a:off x="2359854" y="1262591"/>
                <a:ext cx="0" cy="115535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Arrow Connector 148"/>
              <p:cNvCxnSpPr/>
              <p:nvPr/>
            </p:nvCxnSpPr>
            <p:spPr>
              <a:xfrm flipH="1" flipV="1">
                <a:off x="1821740" y="1320358"/>
                <a:ext cx="540704" cy="0"/>
              </a:xfrm>
              <a:prstGeom prst="straightConnector1">
                <a:avLst/>
              </a:prstGeom>
              <a:ln>
                <a:headEnd type="none" w="med" len="med"/>
                <a:tailEnd type="arrow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0" name="TextBox 149"/>
                <p:cNvSpPr txBox="1"/>
                <p:nvPr/>
              </p:nvSpPr>
              <p:spPr>
                <a:xfrm>
                  <a:off x="2388652" y="4034151"/>
                  <a:ext cx="762838" cy="23128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Pre>
                          <m:sPrePr>
                            <m:ctrlPr>
                              <a:rPr lang="en-US" sz="900" b="0" i="1" smtClean="0">
                                <a:latin typeface="Cambria Math" panose="02040503050406030204" pitchFamily="18" charset="0"/>
                              </a:rPr>
                            </m:ctrlPr>
                          </m:sPrePr>
                          <m:sub>
                            <m:r>
                              <a:rPr lang="en-US" sz="9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  <m:sup>
                            <m:r>
                              <a:rPr lang="en-US" sz="9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  <m:t>ℓ</m:t>
                                </m:r>
                              </m:sub>
                            </m:sSub>
                            <m:r>
                              <a:rPr lang="en-US" sz="900" b="0" i="1" smtClean="0">
                                <a:latin typeface="Cambria Math" panose="02040503050406030204" pitchFamily="18" charset="0"/>
                              </a:rPr>
                              <m:t>(2,2)</m:t>
                            </m:r>
                          </m:e>
                        </m:sPre>
                        <m:sSub>
                          <m:sSubPr>
                            <m:ctrlPr>
                              <a:rPr lang="en-US" sz="9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9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9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</m:oMath>
                    </m:oMathPara>
                  </a14:m>
                  <a:endPara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50" name="TextBox 1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88652" y="4034151"/>
                  <a:ext cx="762838" cy="231282"/>
                </a:xfrm>
                <a:prstGeom prst="rect">
                  <a:avLst/>
                </a:prstGeom>
                <a:blipFill rotWithShape="0">
                  <a:blip r:embed="rId37"/>
                  <a:stretch>
                    <a:fillRect b="-263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3" name="TextBox 152"/>
            <p:cNvSpPr txBox="1"/>
            <p:nvPr/>
          </p:nvSpPr>
          <p:spPr>
            <a:xfrm rot="21077016">
              <a:off x="748807" y="4049330"/>
              <a:ext cx="67358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i="1" dirty="0" smtClean="0"/>
                <a:t>OPTICAL AXIS</a:t>
              </a:r>
              <a:endParaRPr lang="en-US" sz="700" i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4" name="TextBox 153"/>
                <p:cNvSpPr txBox="1"/>
                <p:nvPr/>
              </p:nvSpPr>
              <p:spPr>
                <a:xfrm>
                  <a:off x="2941103" y="4367525"/>
                  <a:ext cx="790729" cy="23128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Pre>
                          <m:sPrePr>
                            <m:ctrlPr>
                              <a:rPr lang="en-US" sz="900" b="0" i="1" smtClean="0">
                                <a:latin typeface="Cambria Math" panose="02040503050406030204" pitchFamily="18" charset="0"/>
                              </a:rPr>
                            </m:ctrlPr>
                          </m:sPrePr>
                          <m:sub>
                            <m:r>
                              <a:rPr lang="en-US" sz="9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  <m:sup>
                            <m:r>
                              <a:rPr lang="en-US" sz="9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  <m:t>ℓ</m:t>
                                </m:r>
                              </m:sub>
                            </m:sSub>
                            <m:r>
                              <a:rPr lang="en-US" sz="900" b="0" i="1" smtClean="0">
                                <a:latin typeface="Cambria Math" panose="02040503050406030204" pitchFamily="18" charset="0"/>
                              </a:rPr>
                              <m:t>(2,2)</m:t>
                            </m:r>
                          </m:e>
                        </m:sPre>
                        <m:sSub>
                          <m:sSubPr>
                            <m:ctrlPr>
                              <a:rPr lang="en-US" sz="9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9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9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  <m:r>
                              <a:rPr lang="en-US" sz="9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b>
                        </m:sSub>
                      </m:oMath>
                    </m:oMathPara>
                  </a14:m>
                  <a:endPara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54" name="TextBox 1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1103" y="4367525"/>
                  <a:ext cx="790729" cy="231282"/>
                </a:xfrm>
                <a:prstGeom prst="rect">
                  <a:avLst/>
                </a:prstGeom>
                <a:blipFill rotWithShape="0">
                  <a:blip r:embed="rId38"/>
                  <a:stretch>
                    <a:fillRect b="-263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" name="Group 10"/>
          <p:cNvGrpSpPr/>
          <p:nvPr/>
        </p:nvGrpSpPr>
        <p:grpSpPr>
          <a:xfrm>
            <a:off x="255957" y="2754939"/>
            <a:ext cx="4805739" cy="1787381"/>
            <a:chOff x="255957" y="2754939"/>
            <a:chExt cx="4805739" cy="1787381"/>
          </a:xfrm>
        </p:grpSpPr>
        <p:sp>
          <p:nvSpPr>
            <p:cNvPr id="156" name="Rectangle 155"/>
            <p:cNvSpPr/>
            <p:nvPr/>
          </p:nvSpPr>
          <p:spPr>
            <a:xfrm>
              <a:off x="260719" y="2754939"/>
              <a:ext cx="4752975" cy="17796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7" name="Straight Connector 156"/>
            <p:cNvCxnSpPr/>
            <p:nvPr/>
          </p:nvCxnSpPr>
          <p:spPr>
            <a:xfrm rot="21060000">
              <a:off x="553456" y="3719981"/>
              <a:ext cx="4144745" cy="0"/>
            </a:xfrm>
            <a:prstGeom prst="line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8" name="Group 157"/>
            <p:cNvGrpSpPr>
              <a:grpSpLocks noChangeAspect="1"/>
            </p:cNvGrpSpPr>
            <p:nvPr/>
          </p:nvGrpSpPr>
          <p:grpSpPr>
            <a:xfrm rot="21060000">
              <a:off x="2293274" y="3171215"/>
              <a:ext cx="652513" cy="586878"/>
              <a:chOff x="3056010" y="2284667"/>
              <a:chExt cx="652513" cy="586878"/>
            </a:xfrm>
          </p:grpSpPr>
          <p:cxnSp>
            <p:nvCxnSpPr>
              <p:cNvPr id="222" name="Straight Arrow Connector 221"/>
              <p:cNvCxnSpPr/>
              <p:nvPr/>
            </p:nvCxnSpPr>
            <p:spPr>
              <a:xfrm flipV="1">
                <a:off x="3190593" y="2469213"/>
                <a:ext cx="0" cy="365760"/>
              </a:xfrm>
              <a:prstGeom prst="straightConnector1">
                <a:avLst/>
              </a:prstGeom>
              <a:ln w="9525">
                <a:solidFill>
                  <a:srgbClr val="00B050"/>
                </a:solidFill>
                <a:prstDash val="sysDot"/>
                <a:headEnd type="none" w="med" len="med"/>
                <a:tailEnd type="triangle" w="sm" len="lg"/>
              </a:ln>
              <a:effectLst>
                <a:outerShdw blurRad="127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Straight Connector 222"/>
              <p:cNvCxnSpPr/>
              <p:nvPr/>
            </p:nvCxnSpPr>
            <p:spPr>
              <a:xfrm>
                <a:off x="3191740" y="2831612"/>
                <a:ext cx="365760" cy="0"/>
              </a:xfrm>
              <a:prstGeom prst="line">
                <a:avLst/>
              </a:prstGeom>
              <a:ln w="9525">
                <a:solidFill>
                  <a:srgbClr val="1C87FC"/>
                </a:solidFill>
                <a:prstDash val="sysDot"/>
                <a:headEnd type="none" w="med" len="med"/>
                <a:tailEnd type="triangle" w="sm" len="lg"/>
              </a:ln>
              <a:effectLst>
                <a:outerShdw blurRad="127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4" name="TextBox 223"/>
                  <p:cNvSpPr txBox="1"/>
                  <p:nvPr/>
                </p:nvSpPr>
                <p:spPr>
                  <a:xfrm>
                    <a:off x="3402605" y="2646483"/>
                    <a:ext cx="305918" cy="22506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800" b="0" i="1" smtClean="0">
                                  <a:solidFill>
                                    <a:srgbClr val="1C87F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800" b="0" i="1" smtClean="0">
                                      <a:solidFill>
                                        <a:srgbClr val="1C87F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800" i="1">
                                      <a:solidFill>
                                        <a:srgbClr val="1C87FC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800" b="0" i="1" smtClean="0">
                                  <a:solidFill>
                                    <a:srgbClr val="1C87FC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oMath>
                      </m:oMathPara>
                    </a14:m>
                    <a:endParaRPr lang="en-US" sz="800" dirty="0">
                      <a:solidFill>
                        <a:srgbClr val="1C87FC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3" name="TextBox 8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02605" y="2646483"/>
                    <a:ext cx="305918" cy="225062"/>
                  </a:xfrm>
                  <a:prstGeom prst="rect">
                    <a:avLst/>
                  </a:prstGeom>
                  <a:blipFill rotWithShape="0">
                    <a:blip r:embed="rId2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5" name="TextBox 224"/>
                  <p:cNvSpPr txBox="1"/>
                  <p:nvPr/>
                </p:nvSpPr>
                <p:spPr>
                  <a:xfrm>
                    <a:off x="3056010" y="2284667"/>
                    <a:ext cx="307392" cy="22506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8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8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oMath>
                      </m:oMathPara>
                    </a14:m>
                    <a:endParaRPr lang="en-US" sz="800" dirty="0">
                      <a:solidFill>
                        <a:srgbClr val="00B05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4" name="TextBox 8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56010" y="2284667"/>
                    <a:ext cx="307392" cy="225062"/>
                  </a:xfrm>
                  <a:prstGeom prst="rect">
                    <a:avLst/>
                  </a:prstGeom>
                  <a:blipFill rotWithShape="0">
                    <a:blip r:embed="rId2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60" name="Straight Connector 159"/>
            <p:cNvCxnSpPr/>
            <p:nvPr/>
          </p:nvCxnSpPr>
          <p:spPr>
            <a:xfrm flipH="1" flipV="1">
              <a:off x="3014835" y="3600849"/>
              <a:ext cx="0" cy="82296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>
              <a:off x="506986" y="3656480"/>
              <a:ext cx="4434840" cy="0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7" name="Group 166"/>
            <p:cNvGrpSpPr/>
            <p:nvPr/>
          </p:nvGrpSpPr>
          <p:grpSpPr>
            <a:xfrm>
              <a:off x="2883605" y="3110780"/>
              <a:ext cx="631853" cy="720136"/>
              <a:chOff x="3056010" y="2284667"/>
              <a:chExt cx="631853" cy="720136"/>
            </a:xfrm>
          </p:grpSpPr>
          <p:cxnSp>
            <p:nvCxnSpPr>
              <p:cNvPr id="218" name="Straight Arrow Connector 217"/>
              <p:cNvCxnSpPr/>
              <p:nvPr/>
            </p:nvCxnSpPr>
            <p:spPr>
              <a:xfrm flipV="1">
                <a:off x="3190593" y="2469213"/>
                <a:ext cx="0" cy="365760"/>
              </a:xfrm>
              <a:prstGeom prst="straightConnector1">
                <a:avLst/>
              </a:prstGeom>
              <a:ln w="9525">
                <a:solidFill>
                  <a:srgbClr val="00B050"/>
                </a:solidFill>
                <a:prstDash val="sysDot"/>
                <a:headEnd type="none" w="med" len="med"/>
                <a:tailEnd type="triangle" w="sm" len="lg"/>
              </a:ln>
              <a:effectLst>
                <a:outerShdw blurRad="127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Straight Connector 218"/>
              <p:cNvCxnSpPr/>
              <p:nvPr/>
            </p:nvCxnSpPr>
            <p:spPr>
              <a:xfrm>
                <a:off x="3191740" y="2831612"/>
                <a:ext cx="365760" cy="0"/>
              </a:xfrm>
              <a:prstGeom prst="line">
                <a:avLst/>
              </a:prstGeom>
              <a:ln w="9525">
                <a:solidFill>
                  <a:srgbClr val="1C87FC"/>
                </a:solidFill>
                <a:prstDash val="sysDot"/>
                <a:headEnd type="none" w="med" len="med"/>
                <a:tailEnd type="triangle" w="sm" len="lg"/>
              </a:ln>
              <a:effectLst>
                <a:outerShdw blurRad="127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0" name="TextBox 219"/>
                  <p:cNvSpPr txBox="1"/>
                  <p:nvPr/>
                </p:nvSpPr>
                <p:spPr>
                  <a:xfrm>
                    <a:off x="3381176" y="2789359"/>
                    <a:ext cx="306687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800" b="0" i="1" smtClean="0">
                                  <a:solidFill>
                                    <a:srgbClr val="1C87F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800" b="0" i="1" smtClean="0">
                                      <a:solidFill>
                                        <a:srgbClr val="1C87F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800" i="1">
                                      <a:solidFill>
                                        <a:srgbClr val="1C87FC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800" b="0" i="1" smtClean="0">
                                  <a:solidFill>
                                    <a:srgbClr val="1C87FC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oMath>
                      </m:oMathPara>
                    </a14:m>
                    <a:endParaRPr lang="en-US" sz="800" dirty="0">
                      <a:solidFill>
                        <a:srgbClr val="1C87FC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20" name="TextBox 2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81176" y="2789359"/>
                    <a:ext cx="306687" cy="215444"/>
                  </a:xfrm>
                  <a:prstGeom prst="rect">
                    <a:avLst/>
                  </a:prstGeom>
                  <a:blipFill rotWithShape="0">
                    <a:blip r:embed="rId39"/>
                    <a:stretch>
                      <a:fillRect r="-4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1" name="TextBox 220"/>
                  <p:cNvSpPr txBox="1"/>
                  <p:nvPr/>
                </p:nvSpPr>
                <p:spPr>
                  <a:xfrm>
                    <a:off x="3056010" y="2284667"/>
                    <a:ext cx="300852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8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8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oMath>
                      </m:oMathPara>
                    </a14:m>
                    <a:endParaRPr lang="en-US" sz="800" dirty="0">
                      <a:solidFill>
                        <a:srgbClr val="00B05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2" name="TextBox 1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56010" y="2284667"/>
                    <a:ext cx="300852" cy="215444"/>
                  </a:xfrm>
                  <a:prstGeom prst="rect">
                    <a:avLst/>
                  </a:prstGeom>
                  <a:blipFill rotWithShape="0">
                    <a:blip r:embed="rId2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68" name="Straight Connector 167"/>
            <p:cNvCxnSpPr/>
            <p:nvPr/>
          </p:nvCxnSpPr>
          <p:spPr>
            <a:xfrm flipH="1" flipV="1">
              <a:off x="592728" y="2862662"/>
              <a:ext cx="0" cy="146304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 flipH="1" flipV="1">
              <a:off x="4697014" y="3658583"/>
              <a:ext cx="0" cy="77724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70" name="Picture 16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66639" y="4194848"/>
              <a:ext cx="443831" cy="347472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1" name="Text Box 15"/>
                <p:cNvSpPr txBox="1">
                  <a:spLocks noChangeAspect="1"/>
                </p:cNvSpPr>
                <p:nvPr/>
              </p:nvSpPr>
              <p:spPr>
                <a:xfrm rot="21060000" flipH="1">
                  <a:off x="2360148" y="3531413"/>
                  <a:ext cx="371496" cy="273894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i="1" dirty="0" smtClean="0">
                            <a:effectLst/>
                            <a:latin typeface="Cambria Math" panose="02040503050406030204" pitchFamily="18" charset="0"/>
                            <a:ea typeface="Calibri"/>
                            <a:cs typeface="Times New Roman"/>
                          </a:rPr>
                          <m:t>𝐸</m:t>
                        </m:r>
                      </m:oMath>
                    </m:oMathPara>
                  </a14:m>
                  <a:endParaRPr lang="en-US" sz="900" dirty="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171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060000" flipH="1">
                  <a:off x="2360148" y="3531413"/>
                  <a:ext cx="371496" cy="273894"/>
                </a:xfrm>
                <a:prstGeom prst="rect">
                  <a:avLst/>
                </a:prstGeom>
                <a:blipFill rotWithShape="0">
                  <a:blip r:embed="rId40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2" name="Text Box 15"/>
                <p:cNvSpPr txBox="1">
                  <a:spLocks noChangeAspect="1"/>
                </p:cNvSpPr>
                <p:nvPr/>
              </p:nvSpPr>
              <p:spPr>
                <a:xfrm rot="21060000" flipH="1">
                  <a:off x="3425236" y="3352560"/>
                  <a:ext cx="414937" cy="273894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i="1" dirty="0" smtClean="0">
                            <a:effectLst/>
                            <a:latin typeface="Cambria Math" panose="02040503050406030204" pitchFamily="18" charset="0"/>
                            <a:ea typeface="Calibri"/>
                            <a:cs typeface="Times New Roman"/>
                          </a:rPr>
                          <m:t>𝐸</m:t>
                        </m:r>
                        <m:r>
                          <a:rPr lang="en-US" sz="900" b="0" i="1" dirty="0" smtClean="0">
                            <a:effectLst/>
                            <a:latin typeface="Cambria Math" panose="02040503050406030204" pitchFamily="18" charset="0"/>
                            <a:ea typeface="Calibri"/>
                            <a:cs typeface="Times New Roman"/>
                          </a:rPr>
                          <m:t>′</m:t>
                        </m:r>
                      </m:oMath>
                    </m:oMathPara>
                  </a14:m>
                  <a:endParaRPr lang="en-US" sz="900" dirty="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172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060000" flipH="1">
                  <a:off x="3425236" y="3352560"/>
                  <a:ext cx="414937" cy="273894"/>
                </a:xfrm>
                <a:prstGeom prst="rect">
                  <a:avLst/>
                </a:prstGeom>
                <a:blipFill rotWithShape="0">
                  <a:blip r:embed="rId41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3" name="Oval 172"/>
            <p:cNvSpPr/>
            <p:nvPr/>
          </p:nvSpPr>
          <p:spPr>
            <a:xfrm>
              <a:off x="3520764" y="3543153"/>
              <a:ext cx="56010" cy="56010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4" name="TextBox 173"/>
                <p:cNvSpPr txBox="1"/>
                <p:nvPr/>
              </p:nvSpPr>
              <p:spPr>
                <a:xfrm>
                  <a:off x="1859142" y="3557929"/>
                  <a:ext cx="2492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74" name="TextBox 17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9142" y="3557929"/>
                  <a:ext cx="249253" cy="261610"/>
                </a:xfrm>
                <a:prstGeom prst="rect">
                  <a:avLst/>
                </a:prstGeom>
                <a:blipFill rotWithShape="0">
                  <a:blip r:embed="rId4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5" name="TextBox 174"/>
                <p:cNvSpPr txBox="1"/>
                <p:nvPr/>
              </p:nvSpPr>
              <p:spPr>
                <a:xfrm>
                  <a:off x="3844211" y="3453007"/>
                  <a:ext cx="275121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75" name="TextBox 1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4211" y="3453007"/>
                  <a:ext cx="275121" cy="261610"/>
                </a:xfrm>
                <a:prstGeom prst="rect">
                  <a:avLst/>
                </a:prstGeom>
                <a:blipFill rotWithShape="0">
                  <a:blip r:embed="rId43"/>
                  <a:stretch>
                    <a:fillRect r="-444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6" name="Arc 175"/>
            <p:cNvSpPr>
              <a:spLocks noChangeAspect="1"/>
            </p:cNvSpPr>
            <p:nvPr/>
          </p:nvSpPr>
          <p:spPr>
            <a:xfrm>
              <a:off x="2092611" y="3515629"/>
              <a:ext cx="448080" cy="448080"/>
            </a:xfrm>
            <a:prstGeom prst="arc">
              <a:avLst>
                <a:gd name="adj1" fmla="val 9849883"/>
                <a:gd name="adj2" fmla="val 13306073"/>
              </a:avLst>
            </a:prstGeom>
            <a:ln w="7620">
              <a:solidFill>
                <a:schemeClr val="tx1">
                  <a:lumMod val="75000"/>
                  <a:lumOff val="25000"/>
                </a:schemeClr>
              </a:solidFill>
              <a:headEnd type="none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Arc 176"/>
            <p:cNvSpPr>
              <a:spLocks noChangeAspect="1"/>
            </p:cNvSpPr>
            <p:nvPr/>
          </p:nvSpPr>
          <p:spPr>
            <a:xfrm>
              <a:off x="3442761" y="3375153"/>
              <a:ext cx="448080" cy="448080"/>
            </a:xfrm>
            <a:prstGeom prst="arc">
              <a:avLst>
                <a:gd name="adj1" fmla="val 20362638"/>
                <a:gd name="adj2" fmla="val 1870892"/>
              </a:avLst>
            </a:prstGeom>
            <a:ln w="7620">
              <a:solidFill>
                <a:schemeClr val="tx1">
                  <a:lumMod val="75000"/>
                  <a:lumOff val="25000"/>
                </a:schemeClr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8" name="TextBox 177"/>
                <p:cNvSpPr txBox="1"/>
                <p:nvPr/>
              </p:nvSpPr>
              <p:spPr>
                <a:xfrm rot="1522105">
                  <a:off x="1146458" y="3054235"/>
                  <a:ext cx="94397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acc>
                        <m:r>
                          <a:rPr lang="en-US" sz="1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1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en-US" sz="1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1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  <m:r>
                                  <a:rPr lang="en-US" sz="1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</m:d>
                          </m:e>
                          <m:sup>
                            <m:r>
                              <a:rPr lang="en-US" sz="1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oMath>
                    </m:oMathPara>
                  </a14:m>
                  <a:endParaRPr lang="en-US" sz="10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178" name="TextBox 1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522105">
                  <a:off x="1146458" y="3054235"/>
                  <a:ext cx="943977" cy="246221"/>
                </a:xfrm>
                <a:prstGeom prst="rect">
                  <a:avLst/>
                </a:prstGeom>
                <a:blipFill rotWithShape="0">
                  <a:blip r:embed="rId4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9" name="TextBox 178"/>
                <p:cNvSpPr txBox="1"/>
                <p:nvPr/>
              </p:nvSpPr>
              <p:spPr>
                <a:xfrm rot="1486279">
                  <a:off x="3563400" y="3833689"/>
                  <a:ext cx="1108958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>
                    <a:defRPr sz="1200" b="0" i="1">
                      <a:solidFill>
                        <a:srgbClr val="C00000"/>
                      </a:solidFill>
                      <a:latin typeface="Cambria Math" panose="020405030504060302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⃗"/>
                                <m:ctrlPr>
                                  <a:rPr lang="en-US" sz="100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00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</m:acc>
                          </m:e>
                          <m:sup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100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000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sz="100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p>
                                  <m:sSupPr>
                                    <m:ctrlP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00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p>
                                    <m: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sz="100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000"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  <m:sup>
                                    <m: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179" name="TextBox 17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486279">
                  <a:off x="3563400" y="3833689"/>
                  <a:ext cx="1108958" cy="246221"/>
                </a:xfrm>
                <a:prstGeom prst="rect">
                  <a:avLst/>
                </a:prstGeom>
                <a:blipFill rotWithShape="0">
                  <a:blip r:embed="rId4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0" name="Oval 179"/>
            <p:cNvSpPr>
              <a:spLocks noChangeAspect="1"/>
            </p:cNvSpPr>
            <p:nvPr/>
          </p:nvSpPr>
          <p:spPr>
            <a:xfrm>
              <a:off x="568834" y="2842998"/>
              <a:ext cx="56010" cy="5601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1" name="TextBox 180"/>
                <p:cNvSpPr txBox="1"/>
                <p:nvPr/>
              </p:nvSpPr>
              <p:spPr>
                <a:xfrm>
                  <a:off x="255957" y="2785857"/>
                  <a:ext cx="379112" cy="4973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10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e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en-US" sz="1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81" name="TextBox 18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5957" y="2785857"/>
                  <a:ext cx="379112" cy="497316"/>
                </a:xfrm>
                <a:prstGeom prst="rect">
                  <a:avLst/>
                </a:prstGeom>
                <a:blipFill rotWithShape="0">
                  <a:blip r:embed="rId4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2" name="Oval 181"/>
            <p:cNvSpPr>
              <a:spLocks noChangeAspect="1"/>
            </p:cNvSpPr>
            <p:nvPr/>
          </p:nvSpPr>
          <p:spPr>
            <a:xfrm>
              <a:off x="4670404" y="4071259"/>
              <a:ext cx="56010" cy="5601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3" name="TextBox 182"/>
                <p:cNvSpPr txBox="1"/>
                <p:nvPr/>
              </p:nvSpPr>
              <p:spPr>
                <a:xfrm>
                  <a:off x="4616520" y="3630500"/>
                  <a:ext cx="445176" cy="51001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10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′ </m:t>
                                </m:r>
                              </m:e>
                              <m:e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  <m:e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en-US" sz="1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83" name="TextBox 18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16520" y="3630500"/>
                  <a:ext cx="445176" cy="510011"/>
                </a:xfrm>
                <a:prstGeom prst="rect">
                  <a:avLst/>
                </a:prstGeom>
                <a:blipFill rotWithShape="0">
                  <a:blip r:embed="rId4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84" name="Group 183"/>
            <p:cNvGrpSpPr/>
            <p:nvPr/>
          </p:nvGrpSpPr>
          <p:grpSpPr>
            <a:xfrm>
              <a:off x="3973015" y="2853604"/>
              <a:ext cx="784636" cy="200055"/>
              <a:chOff x="3893271" y="241540"/>
              <a:chExt cx="784636" cy="200055"/>
            </a:xfrm>
          </p:grpSpPr>
          <p:sp>
            <p:nvSpPr>
              <p:cNvPr id="214" name="TextBox 213"/>
              <p:cNvSpPr txBox="1"/>
              <p:nvPr/>
            </p:nvSpPr>
            <p:spPr>
              <a:xfrm>
                <a:off x="4169434" y="241540"/>
                <a:ext cx="508473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00" dirty="0" smtClean="0"/>
                  <a:t>Chief ray</a:t>
                </a:r>
                <a:endParaRPr lang="en-US" sz="700" dirty="0"/>
              </a:p>
            </p:txBody>
          </p:sp>
          <p:cxnSp>
            <p:nvCxnSpPr>
              <p:cNvPr id="215" name="Straight Connector 214"/>
              <p:cNvCxnSpPr/>
              <p:nvPr/>
            </p:nvCxnSpPr>
            <p:spPr>
              <a:xfrm>
                <a:off x="3939396" y="350441"/>
                <a:ext cx="256032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6" name="Isosceles Triangle 215"/>
              <p:cNvSpPr/>
              <p:nvPr/>
            </p:nvSpPr>
            <p:spPr>
              <a:xfrm rot="5400000">
                <a:off x="4044552" y="327581"/>
                <a:ext cx="45720" cy="45720"/>
              </a:xfrm>
              <a:prstGeom prst="triangle">
                <a:avLst/>
              </a:prstGeom>
              <a:solidFill>
                <a:schemeClr val="bg1"/>
              </a:solidFill>
              <a:ln w="63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  <p:sp>
            <p:nvSpPr>
              <p:cNvPr id="217" name="Rounded Rectangle 216"/>
              <p:cNvSpPr/>
              <p:nvPr/>
            </p:nvSpPr>
            <p:spPr>
              <a:xfrm>
                <a:off x="3893271" y="273378"/>
                <a:ext cx="744717" cy="141402"/>
              </a:xfrm>
              <a:prstGeom prst="roundRect">
                <a:avLst/>
              </a:prstGeom>
              <a:noFill/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5" name="TextBox 184"/>
                <p:cNvSpPr txBox="1"/>
                <p:nvPr/>
              </p:nvSpPr>
              <p:spPr>
                <a:xfrm>
                  <a:off x="2940419" y="3624160"/>
                  <a:ext cx="244475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}"/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85" name="TextBox 18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0419" y="3624160"/>
                  <a:ext cx="244475" cy="215444"/>
                </a:xfrm>
                <a:prstGeom prst="rect">
                  <a:avLst/>
                </a:prstGeom>
                <a:blipFill rotWithShape="0">
                  <a:blip r:embed="rId4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86" name="Group 185"/>
            <p:cNvGrpSpPr/>
            <p:nvPr/>
          </p:nvGrpSpPr>
          <p:grpSpPr>
            <a:xfrm>
              <a:off x="590769" y="4115709"/>
              <a:ext cx="2425736" cy="115535"/>
              <a:chOff x="511025" y="1262591"/>
              <a:chExt cx="2431153" cy="115535"/>
            </a:xfrm>
          </p:grpSpPr>
          <p:cxnSp>
            <p:nvCxnSpPr>
              <p:cNvPr id="212" name="Straight Connector 211"/>
              <p:cNvCxnSpPr>
                <a:cxnSpLocks/>
              </p:cNvCxnSpPr>
              <p:nvPr/>
            </p:nvCxnSpPr>
            <p:spPr>
              <a:xfrm>
                <a:off x="2942178" y="1262591"/>
                <a:ext cx="0" cy="115535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Arrow Connector 212"/>
              <p:cNvCxnSpPr/>
              <p:nvPr/>
            </p:nvCxnSpPr>
            <p:spPr>
              <a:xfrm flipH="1" flipV="1">
                <a:off x="511025" y="1320358"/>
                <a:ext cx="2428572" cy="0"/>
              </a:xfrm>
              <a:prstGeom prst="straightConnector1">
                <a:avLst/>
              </a:prstGeom>
              <a:ln>
                <a:headEnd type="none" w="med" len="med"/>
                <a:tailEnd type="arrow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87" name="Group 186"/>
            <p:cNvGrpSpPr/>
            <p:nvPr/>
          </p:nvGrpSpPr>
          <p:grpSpPr>
            <a:xfrm>
              <a:off x="3016035" y="4278009"/>
              <a:ext cx="1684209" cy="115535"/>
              <a:chOff x="2605298" y="1651989"/>
              <a:chExt cx="1684209" cy="115535"/>
            </a:xfrm>
          </p:grpSpPr>
          <p:cxnSp>
            <p:nvCxnSpPr>
              <p:cNvPr id="210" name="Straight Connector 209"/>
              <p:cNvCxnSpPr>
                <a:cxnSpLocks/>
              </p:cNvCxnSpPr>
              <p:nvPr/>
            </p:nvCxnSpPr>
            <p:spPr>
              <a:xfrm flipH="1">
                <a:off x="2605298" y="1651989"/>
                <a:ext cx="0" cy="115535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Arrow Connector 210"/>
              <p:cNvCxnSpPr/>
              <p:nvPr/>
            </p:nvCxnSpPr>
            <p:spPr>
              <a:xfrm flipV="1">
                <a:off x="2607011" y="1709756"/>
                <a:ext cx="1682496" cy="0"/>
              </a:xfrm>
              <a:prstGeom prst="straightConnector1">
                <a:avLst/>
              </a:prstGeom>
              <a:ln>
                <a:headEnd type="none" w="med" len="med"/>
                <a:tailEnd type="arrow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8" name="TextBox 187"/>
                <p:cNvSpPr txBox="1"/>
                <p:nvPr/>
              </p:nvSpPr>
              <p:spPr>
                <a:xfrm>
                  <a:off x="1261102" y="3991133"/>
                  <a:ext cx="301749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oMath>
                    </m:oMathPara>
                  </a14:m>
                  <a:endPara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88" name="TextBox 18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61102" y="3991133"/>
                  <a:ext cx="301749" cy="253916"/>
                </a:xfrm>
                <a:prstGeom prst="rect">
                  <a:avLst/>
                </a:prstGeom>
                <a:blipFill rotWithShape="0">
                  <a:blip r:embed="rId4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9" name="TextBox 188"/>
                <p:cNvSpPr txBox="1"/>
                <p:nvPr/>
              </p:nvSpPr>
              <p:spPr>
                <a:xfrm>
                  <a:off x="3788001" y="4146587"/>
                  <a:ext cx="333168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  <m:sup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189" name="TextBox 18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88001" y="4146587"/>
                  <a:ext cx="333168" cy="246221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90" name="Group 189"/>
            <p:cNvGrpSpPr/>
            <p:nvPr/>
          </p:nvGrpSpPr>
          <p:grpSpPr>
            <a:xfrm>
              <a:off x="2442415" y="3714823"/>
              <a:ext cx="59855" cy="58879"/>
              <a:chOff x="2398645" y="3863270"/>
              <a:chExt cx="59855" cy="58879"/>
            </a:xfrm>
          </p:grpSpPr>
          <p:sp>
            <p:nvSpPr>
              <p:cNvPr id="208" name="Oval 207"/>
              <p:cNvSpPr/>
              <p:nvPr/>
            </p:nvSpPr>
            <p:spPr>
              <a:xfrm>
                <a:off x="2402490" y="3866139"/>
                <a:ext cx="56010" cy="5601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9" name="Oval 208"/>
              <p:cNvSpPr/>
              <p:nvPr/>
            </p:nvSpPr>
            <p:spPr>
              <a:xfrm flipH="1">
                <a:off x="2398645" y="3863270"/>
                <a:ext cx="56009" cy="56010"/>
              </a:xfrm>
              <a:prstGeom prst="ellipse">
                <a:avLst/>
              </a:prstGeom>
              <a:solidFill>
                <a:srgbClr val="CC0000">
                  <a:alpha val="0"/>
                </a:srgbClr>
              </a:solidFill>
              <a:ln>
                <a:solidFill>
                  <a:srgbClr val="CC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91" name="Straight Connector 190"/>
            <p:cNvCxnSpPr/>
            <p:nvPr/>
          </p:nvCxnSpPr>
          <p:spPr>
            <a:xfrm>
              <a:off x="597269" y="2872414"/>
              <a:ext cx="1874520" cy="86931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2" name="Isosceles Triangle 191"/>
            <p:cNvSpPr>
              <a:spLocks noChangeAspect="1"/>
            </p:cNvSpPr>
            <p:nvPr/>
          </p:nvSpPr>
          <p:spPr>
            <a:xfrm rot="7140000">
              <a:off x="1595263" y="3315888"/>
              <a:ext cx="73152" cy="76229"/>
            </a:xfrm>
            <a:prstGeom prst="triangle">
              <a:avLst/>
            </a:prstGeom>
            <a:solidFill>
              <a:schemeClr val="bg1"/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3" name="Group 192"/>
            <p:cNvGrpSpPr/>
            <p:nvPr/>
          </p:nvGrpSpPr>
          <p:grpSpPr>
            <a:xfrm>
              <a:off x="2989902" y="3629452"/>
              <a:ext cx="56010" cy="56010"/>
              <a:chOff x="3011758" y="4033638"/>
              <a:chExt cx="56010" cy="56010"/>
            </a:xfrm>
          </p:grpSpPr>
          <p:sp>
            <p:nvSpPr>
              <p:cNvPr id="206" name="Oval 205"/>
              <p:cNvSpPr/>
              <p:nvPr/>
            </p:nvSpPr>
            <p:spPr>
              <a:xfrm>
                <a:off x="3011758" y="4033638"/>
                <a:ext cx="56010" cy="5601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7" name="Oval 206"/>
              <p:cNvSpPr/>
              <p:nvPr/>
            </p:nvSpPr>
            <p:spPr>
              <a:xfrm>
                <a:off x="3035191" y="4057071"/>
                <a:ext cx="9144" cy="914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4" name="TextBox 193"/>
                <p:cNvSpPr txBox="1"/>
                <p:nvPr/>
              </p:nvSpPr>
              <p:spPr>
                <a:xfrm>
                  <a:off x="2214336" y="3715379"/>
                  <a:ext cx="353237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}"/>
                            <m:ctrlPr>
                              <a:rPr lang="en-US" sz="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8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d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94" name="TextBox 19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14336" y="3715379"/>
                  <a:ext cx="353237" cy="215444"/>
                </a:xfrm>
                <a:prstGeom prst="rect">
                  <a:avLst/>
                </a:prstGeom>
                <a:blipFill rotWithShape="0">
                  <a:blip r:embed="rId5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5" name="Straight Connector 194"/>
            <p:cNvCxnSpPr/>
            <p:nvPr/>
          </p:nvCxnSpPr>
          <p:spPr>
            <a:xfrm>
              <a:off x="3547730" y="3573963"/>
              <a:ext cx="1149357" cy="53158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6" name="Isosceles Triangle 195"/>
            <p:cNvSpPr>
              <a:spLocks noChangeAspect="1"/>
            </p:cNvSpPr>
            <p:nvPr/>
          </p:nvSpPr>
          <p:spPr>
            <a:xfrm rot="7020000">
              <a:off x="4231260" y="3872206"/>
              <a:ext cx="73152" cy="73150"/>
            </a:xfrm>
            <a:prstGeom prst="triangle">
              <a:avLst/>
            </a:prstGeom>
            <a:solidFill>
              <a:schemeClr val="bg1"/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TextBox 199"/>
            <p:cNvSpPr txBox="1"/>
            <p:nvPr/>
          </p:nvSpPr>
          <p:spPr>
            <a:xfrm rot="21077016">
              <a:off x="723776" y="3813419"/>
              <a:ext cx="67358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i="1" dirty="0" smtClean="0"/>
                <a:t>OPTICAL AXIS</a:t>
              </a:r>
              <a:endParaRPr lang="en-US" sz="700" i="1" dirty="0"/>
            </a:p>
          </p:txBody>
        </p:sp>
      </p:grpSp>
      <p:sp>
        <p:nvSpPr>
          <p:cNvPr id="4" name="Rectangle 3"/>
          <p:cNvSpPr/>
          <p:nvPr/>
        </p:nvSpPr>
        <p:spPr>
          <a:xfrm>
            <a:off x="-5257800" y="1847850"/>
            <a:ext cx="5057775" cy="2095500"/>
          </a:xfrm>
          <a:prstGeom prst="rect">
            <a:avLst/>
          </a:prstGeom>
          <a:solidFill>
            <a:schemeClr val="accent1"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NOT BEING </a:t>
            </a:r>
            <a:r>
              <a:rPr lang="en-US" dirty="0">
                <a:solidFill>
                  <a:srgbClr val="0070C0"/>
                </a:solidFill>
              </a:rPr>
              <a:t>USED </a:t>
            </a:r>
            <a:r>
              <a:rPr lang="en-US" dirty="0" smtClean="0">
                <a:solidFill>
                  <a:srgbClr val="0070C0"/>
                </a:solidFill>
              </a:rPr>
              <a:t>      NOT </a:t>
            </a:r>
            <a:r>
              <a:rPr lang="en-US" dirty="0">
                <a:solidFill>
                  <a:srgbClr val="0070C0"/>
                </a:solidFill>
              </a:rPr>
              <a:t>BEING USED</a:t>
            </a:r>
            <a:endParaRPr lang="en-US" dirty="0" smtClean="0">
              <a:solidFill>
                <a:srgbClr val="0070C0"/>
              </a:solidFill>
            </a:endParaRPr>
          </a:p>
          <a:p>
            <a:pPr algn="ctr"/>
            <a:endParaRPr lang="en-US" dirty="0">
              <a:solidFill>
                <a:srgbClr val="0070C0"/>
              </a:solidFill>
            </a:endParaRPr>
          </a:p>
          <a:p>
            <a:pPr algn="ctr"/>
            <a:endParaRPr lang="en-US" dirty="0" smtClean="0">
              <a:solidFill>
                <a:srgbClr val="0070C0"/>
              </a:solidFill>
            </a:endParaRPr>
          </a:p>
          <a:p>
            <a:pPr algn="ctr"/>
            <a:r>
              <a:rPr lang="en-US" dirty="0" smtClean="0">
                <a:solidFill>
                  <a:srgbClr val="0070C0"/>
                </a:solidFill>
              </a:rPr>
              <a:t>NOT BEING USED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smtClean="0">
                <a:solidFill>
                  <a:srgbClr val="0070C0"/>
                </a:solidFill>
              </a:rPr>
              <a:t>       NOT </a:t>
            </a:r>
            <a:r>
              <a:rPr lang="en-US" dirty="0">
                <a:solidFill>
                  <a:srgbClr val="0070C0"/>
                </a:solidFill>
              </a:rPr>
              <a:t>BEING USED</a:t>
            </a:r>
            <a:endParaRPr lang="en-US" dirty="0" smtClean="0">
              <a:solidFill>
                <a:srgbClr val="0070C0"/>
              </a:solidFill>
            </a:endParaRPr>
          </a:p>
          <a:p>
            <a:pPr algn="ctr"/>
            <a:endParaRPr lang="en-US" dirty="0">
              <a:solidFill>
                <a:srgbClr val="0070C0"/>
              </a:solidFill>
            </a:endParaRPr>
          </a:p>
          <a:p>
            <a:pPr algn="ctr"/>
            <a:r>
              <a:rPr lang="en-US" dirty="0" smtClean="0">
                <a:solidFill>
                  <a:srgbClr val="0070C0"/>
                </a:solidFill>
              </a:rPr>
              <a:t>NOT BEING USED      NOT BEING USED</a:t>
            </a:r>
            <a:endParaRPr lang="en-US" dirty="0">
              <a:solidFill>
                <a:srgbClr val="0070C0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79782" y="5117139"/>
            <a:ext cx="4757737" cy="1787381"/>
            <a:chOff x="379782" y="5117139"/>
            <a:chExt cx="4757737" cy="1787381"/>
          </a:xfrm>
        </p:grpSpPr>
        <p:sp>
          <p:nvSpPr>
            <p:cNvPr id="198" name="Rectangle 197"/>
            <p:cNvSpPr/>
            <p:nvPr/>
          </p:nvSpPr>
          <p:spPr>
            <a:xfrm>
              <a:off x="384544" y="5117139"/>
              <a:ext cx="4752975" cy="17796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9" name="Straight Connector 198"/>
            <p:cNvCxnSpPr/>
            <p:nvPr/>
          </p:nvCxnSpPr>
          <p:spPr>
            <a:xfrm rot="21060000">
              <a:off x="677281" y="6082181"/>
              <a:ext cx="4144745" cy="0"/>
            </a:xfrm>
            <a:prstGeom prst="line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/>
            <p:cNvCxnSpPr/>
            <p:nvPr/>
          </p:nvCxnSpPr>
          <p:spPr>
            <a:xfrm flipH="1" flipV="1">
              <a:off x="3138660" y="5963049"/>
              <a:ext cx="0" cy="64008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/>
          </p:nvCxnSpPr>
          <p:spPr>
            <a:xfrm>
              <a:off x="630811" y="6018680"/>
              <a:ext cx="4434840" cy="0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4" name="Group 203"/>
            <p:cNvGrpSpPr/>
            <p:nvPr/>
          </p:nvGrpSpPr>
          <p:grpSpPr>
            <a:xfrm>
              <a:off x="3007430" y="5472980"/>
              <a:ext cx="631853" cy="720136"/>
              <a:chOff x="3056010" y="2284667"/>
              <a:chExt cx="631853" cy="720136"/>
            </a:xfrm>
          </p:grpSpPr>
          <p:cxnSp>
            <p:nvCxnSpPr>
              <p:cNvPr id="267" name="Straight Arrow Connector 266"/>
              <p:cNvCxnSpPr/>
              <p:nvPr/>
            </p:nvCxnSpPr>
            <p:spPr>
              <a:xfrm flipV="1">
                <a:off x="3190593" y="2469213"/>
                <a:ext cx="0" cy="365760"/>
              </a:xfrm>
              <a:prstGeom prst="straightConnector1">
                <a:avLst/>
              </a:prstGeom>
              <a:ln w="9525">
                <a:solidFill>
                  <a:srgbClr val="00B050"/>
                </a:solidFill>
                <a:prstDash val="sysDot"/>
                <a:headEnd type="none" w="med" len="med"/>
                <a:tailEnd type="triangle" w="sm" len="lg"/>
              </a:ln>
              <a:effectLst>
                <a:outerShdw blurRad="127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Straight Connector 267"/>
              <p:cNvCxnSpPr/>
              <p:nvPr/>
            </p:nvCxnSpPr>
            <p:spPr>
              <a:xfrm>
                <a:off x="3191740" y="2831612"/>
                <a:ext cx="365760" cy="0"/>
              </a:xfrm>
              <a:prstGeom prst="line">
                <a:avLst/>
              </a:prstGeom>
              <a:ln w="9525">
                <a:solidFill>
                  <a:srgbClr val="1C87FC"/>
                </a:solidFill>
                <a:prstDash val="sysDot"/>
                <a:headEnd type="none" w="med" len="med"/>
                <a:tailEnd type="triangle" w="sm" len="lg"/>
              </a:ln>
              <a:effectLst>
                <a:outerShdw blurRad="127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9" name="TextBox 268"/>
                  <p:cNvSpPr txBox="1"/>
                  <p:nvPr/>
                </p:nvSpPr>
                <p:spPr>
                  <a:xfrm>
                    <a:off x="3381176" y="2789359"/>
                    <a:ext cx="306687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800" b="0" i="1" smtClean="0">
                                  <a:solidFill>
                                    <a:srgbClr val="1C87F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800" b="0" i="1" smtClean="0">
                                      <a:solidFill>
                                        <a:srgbClr val="1C87F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800" i="1">
                                      <a:solidFill>
                                        <a:srgbClr val="1C87FC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800" b="0" i="1" smtClean="0">
                                  <a:solidFill>
                                    <a:srgbClr val="1C87FC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oMath>
                      </m:oMathPara>
                    </a14:m>
                    <a:endParaRPr lang="en-US" sz="800" dirty="0">
                      <a:solidFill>
                        <a:srgbClr val="1C87FC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20" name="TextBox 2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81176" y="2789359"/>
                    <a:ext cx="306687" cy="215444"/>
                  </a:xfrm>
                  <a:prstGeom prst="rect">
                    <a:avLst/>
                  </a:prstGeom>
                  <a:blipFill rotWithShape="0">
                    <a:blip r:embed="rId39"/>
                    <a:stretch>
                      <a:fillRect r="-4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0" name="TextBox 269"/>
                  <p:cNvSpPr txBox="1"/>
                  <p:nvPr/>
                </p:nvSpPr>
                <p:spPr>
                  <a:xfrm>
                    <a:off x="3056010" y="2284667"/>
                    <a:ext cx="300852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8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8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oMath>
                      </m:oMathPara>
                    </a14:m>
                    <a:endParaRPr lang="en-US" sz="800" dirty="0">
                      <a:solidFill>
                        <a:srgbClr val="00B05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2" name="TextBox 1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56010" y="2284667"/>
                    <a:ext cx="300852" cy="215444"/>
                  </a:xfrm>
                  <a:prstGeom prst="rect">
                    <a:avLst/>
                  </a:prstGeom>
                  <a:blipFill rotWithShape="0">
                    <a:blip r:embed="rId2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205" name="Straight Connector 204"/>
            <p:cNvCxnSpPr/>
            <p:nvPr/>
          </p:nvCxnSpPr>
          <p:spPr>
            <a:xfrm flipH="1" flipV="1">
              <a:off x="716553" y="5224862"/>
              <a:ext cx="0" cy="146304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27" name="Picture 22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90464" y="6557048"/>
              <a:ext cx="443831" cy="347472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8" name="Text Box 15"/>
                <p:cNvSpPr txBox="1">
                  <a:spLocks noChangeAspect="1"/>
                </p:cNvSpPr>
                <p:nvPr/>
              </p:nvSpPr>
              <p:spPr>
                <a:xfrm rot="21060000" flipH="1">
                  <a:off x="2476353" y="5901233"/>
                  <a:ext cx="371496" cy="273894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i="1" dirty="0" smtClean="0">
                            <a:effectLst/>
                            <a:latin typeface="Cambria Math" panose="02040503050406030204" pitchFamily="18" charset="0"/>
                            <a:ea typeface="Calibri"/>
                            <a:cs typeface="Times New Roman"/>
                          </a:rPr>
                          <m:t>𝐸</m:t>
                        </m:r>
                      </m:oMath>
                    </m:oMathPara>
                  </a14:m>
                  <a:endParaRPr lang="en-US" sz="900" dirty="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228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060000" flipH="1">
                  <a:off x="2476353" y="5901233"/>
                  <a:ext cx="371496" cy="273894"/>
                </a:xfrm>
                <a:prstGeom prst="rect">
                  <a:avLst/>
                </a:prstGeom>
                <a:blipFill rotWithShape="0">
                  <a:blip r:embed="rId51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9" name="Text Box 15"/>
                <p:cNvSpPr txBox="1">
                  <a:spLocks noChangeAspect="1"/>
                </p:cNvSpPr>
                <p:nvPr/>
              </p:nvSpPr>
              <p:spPr>
                <a:xfrm rot="21060000" flipH="1">
                  <a:off x="3556681" y="5722380"/>
                  <a:ext cx="414937" cy="273894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i="1" dirty="0" smtClean="0">
                            <a:effectLst/>
                            <a:latin typeface="Cambria Math" panose="02040503050406030204" pitchFamily="18" charset="0"/>
                            <a:ea typeface="Calibri"/>
                            <a:cs typeface="Times New Roman"/>
                          </a:rPr>
                          <m:t>𝐸</m:t>
                        </m:r>
                        <m:r>
                          <a:rPr lang="en-US" sz="900" b="0" i="1" dirty="0" smtClean="0">
                            <a:effectLst/>
                            <a:latin typeface="Cambria Math" panose="02040503050406030204" pitchFamily="18" charset="0"/>
                            <a:ea typeface="Calibri"/>
                            <a:cs typeface="Times New Roman"/>
                          </a:rPr>
                          <m:t>′</m:t>
                        </m:r>
                      </m:oMath>
                    </m:oMathPara>
                  </a14:m>
                  <a:endParaRPr lang="en-US" sz="900" dirty="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229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060000" flipH="1">
                  <a:off x="3556681" y="5722380"/>
                  <a:ext cx="414937" cy="273894"/>
                </a:xfrm>
                <a:prstGeom prst="rect">
                  <a:avLst/>
                </a:prstGeom>
                <a:blipFill rotWithShape="0">
                  <a:blip r:embed="rId52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0" name="Oval 229"/>
            <p:cNvSpPr/>
            <p:nvPr/>
          </p:nvSpPr>
          <p:spPr>
            <a:xfrm>
              <a:off x="3644589" y="5905353"/>
              <a:ext cx="56010" cy="56010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1" name="TextBox 230"/>
                <p:cNvSpPr txBox="1"/>
                <p:nvPr/>
              </p:nvSpPr>
              <p:spPr>
                <a:xfrm>
                  <a:off x="1982967" y="5920129"/>
                  <a:ext cx="2492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231" name="TextBox 2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82967" y="5920129"/>
                  <a:ext cx="249253" cy="261610"/>
                </a:xfrm>
                <a:prstGeom prst="rect">
                  <a:avLst/>
                </a:prstGeom>
                <a:blipFill rotWithShape="0">
                  <a:blip r:embed="rId4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2" name="TextBox 231"/>
                <p:cNvSpPr txBox="1"/>
                <p:nvPr/>
              </p:nvSpPr>
              <p:spPr>
                <a:xfrm>
                  <a:off x="3968036" y="5815207"/>
                  <a:ext cx="275121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232" name="TextBox 2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68036" y="5815207"/>
                  <a:ext cx="275121" cy="261610"/>
                </a:xfrm>
                <a:prstGeom prst="rect">
                  <a:avLst/>
                </a:prstGeom>
                <a:blipFill rotWithShape="0">
                  <a:blip r:embed="rId53"/>
                  <a:stretch>
                    <a:fillRect r="-444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3" name="Arc 232"/>
            <p:cNvSpPr>
              <a:spLocks noChangeAspect="1"/>
            </p:cNvSpPr>
            <p:nvPr/>
          </p:nvSpPr>
          <p:spPr>
            <a:xfrm>
              <a:off x="2216436" y="5877829"/>
              <a:ext cx="448080" cy="448080"/>
            </a:xfrm>
            <a:prstGeom prst="arc">
              <a:avLst>
                <a:gd name="adj1" fmla="val 9849883"/>
                <a:gd name="adj2" fmla="val 13306073"/>
              </a:avLst>
            </a:prstGeom>
            <a:ln w="7620">
              <a:solidFill>
                <a:schemeClr val="tx1">
                  <a:lumMod val="75000"/>
                  <a:lumOff val="25000"/>
                </a:schemeClr>
              </a:solidFill>
              <a:headEnd type="none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" name="Arc 233"/>
            <p:cNvSpPr>
              <a:spLocks noChangeAspect="1"/>
            </p:cNvSpPr>
            <p:nvPr/>
          </p:nvSpPr>
          <p:spPr>
            <a:xfrm>
              <a:off x="3566586" y="5737353"/>
              <a:ext cx="448080" cy="448080"/>
            </a:xfrm>
            <a:prstGeom prst="arc">
              <a:avLst>
                <a:gd name="adj1" fmla="val 20362638"/>
                <a:gd name="adj2" fmla="val 1870892"/>
              </a:avLst>
            </a:prstGeom>
            <a:ln w="7620">
              <a:solidFill>
                <a:schemeClr val="tx1">
                  <a:lumMod val="75000"/>
                  <a:lumOff val="25000"/>
                </a:schemeClr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5" name="TextBox 234"/>
                <p:cNvSpPr txBox="1"/>
                <p:nvPr/>
              </p:nvSpPr>
              <p:spPr>
                <a:xfrm rot="1522105">
                  <a:off x="1270283" y="5416435"/>
                  <a:ext cx="94397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acc>
                        <m:r>
                          <a:rPr lang="en-US" sz="1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1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en-US" sz="1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1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  <m:r>
                                  <a:rPr lang="en-US" sz="1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</m:d>
                          </m:e>
                          <m:sup>
                            <m:r>
                              <a:rPr lang="en-US" sz="1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oMath>
                    </m:oMathPara>
                  </a14:m>
                  <a:endParaRPr lang="en-US" sz="10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235" name="TextBox 2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522105">
                  <a:off x="1270283" y="5416435"/>
                  <a:ext cx="943977" cy="246221"/>
                </a:xfrm>
                <a:prstGeom prst="rect">
                  <a:avLst/>
                </a:prstGeom>
                <a:blipFill rotWithShape="0">
                  <a:blip r:embed="rId5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6" name="TextBox 235"/>
                <p:cNvSpPr txBox="1"/>
                <p:nvPr/>
              </p:nvSpPr>
              <p:spPr>
                <a:xfrm rot="1486279">
                  <a:off x="3687225" y="6195889"/>
                  <a:ext cx="1108958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>
                    <a:defRPr sz="1200" b="0" i="1">
                      <a:solidFill>
                        <a:srgbClr val="C00000"/>
                      </a:solidFill>
                      <a:latin typeface="Cambria Math" panose="020405030504060302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⃗"/>
                                <m:ctrlPr>
                                  <a:rPr lang="en-US" sz="100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00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</m:acc>
                          </m:e>
                          <m:sup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100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000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sz="100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p>
                                  <m:sSupPr>
                                    <m:ctrlP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00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p>
                                    <m: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sz="100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000"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  <m:sup>
                                    <m: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236" name="TextBox 2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486279">
                  <a:off x="3687225" y="6195889"/>
                  <a:ext cx="1108958" cy="246221"/>
                </a:xfrm>
                <a:prstGeom prst="rect">
                  <a:avLst/>
                </a:prstGeom>
                <a:blipFill rotWithShape="0">
                  <a:blip r:embed="rId5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7" name="Oval 236"/>
            <p:cNvSpPr>
              <a:spLocks noChangeAspect="1"/>
            </p:cNvSpPr>
            <p:nvPr/>
          </p:nvSpPr>
          <p:spPr>
            <a:xfrm>
              <a:off x="692659" y="5205198"/>
              <a:ext cx="56010" cy="5601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8" name="TextBox 237"/>
                <p:cNvSpPr txBox="1"/>
                <p:nvPr/>
              </p:nvSpPr>
              <p:spPr>
                <a:xfrm>
                  <a:off x="379782" y="5148057"/>
                  <a:ext cx="379112" cy="4973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10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e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en-US" sz="1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38" name="TextBox 2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9782" y="5148057"/>
                  <a:ext cx="379112" cy="497316"/>
                </a:xfrm>
                <a:prstGeom prst="rect">
                  <a:avLst/>
                </a:prstGeom>
                <a:blipFill rotWithShape="0">
                  <a:blip r:embed="rId5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41" name="Group 240"/>
            <p:cNvGrpSpPr/>
            <p:nvPr/>
          </p:nvGrpSpPr>
          <p:grpSpPr>
            <a:xfrm>
              <a:off x="4096840" y="5215804"/>
              <a:ext cx="784636" cy="200055"/>
              <a:chOff x="3893271" y="241540"/>
              <a:chExt cx="784636" cy="200055"/>
            </a:xfrm>
          </p:grpSpPr>
          <p:sp>
            <p:nvSpPr>
              <p:cNvPr id="263" name="TextBox 262"/>
              <p:cNvSpPr txBox="1"/>
              <p:nvPr/>
            </p:nvSpPr>
            <p:spPr>
              <a:xfrm>
                <a:off x="4169434" y="241540"/>
                <a:ext cx="508473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00" dirty="0" smtClean="0"/>
                  <a:t>Chief ray</a:t>
                </a:r>
                <a:endParaRPr lang="en-US" sz="700" dirty="0"/>
              </a:p>
            </p:txBody>
          </p:sp>
          <p:cxnSp>
            <p:nvCxnSpPr>
              <p:cNvPr id="264" name="Straight Connector 263"/>
              <p:cNvCxnSpPr/>
              <p:nvPr/>
            </p:nvCxnSpPr>
            <p:spPr>
              <a:xfrm>
                <a:off x="3939396" y="350441"/>
                <a:ext cx="256032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5" name="Isosceles Triangle 264"/>
              <p:cNvSpPr/>
              <p:nvPr/>
            </p:nvSpPr>
            <p:spPr>
              <a:xfrm rot="5400000">
                <a:off x="4044552" y="327581"/>
                <a:ext cx="45720" cy="45720"/>
              </a:xfrm>
              <a:prstGeom prst="triangle">
                <a:avLst/>
              </a:prstGeom>
              <a:solidFill>
                <a:schemeClr val="bg1"/>
              </a:solidFill>
              <a:ln w="63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  <p:sp>
            <p:nvSpPr>
              <p:cNvPr id="266" name="Rounded Rectangle 265"/>
              <p:cNvSpPr/>
              <p:nvPr/>
            </p:nvSpPr>
            <p:spPr>
              <a:xfrm>
                <a:off x="3893271" y="273378"/>
                <a:ext cx="744717" cy="141402"/>
              </a:xfrm>
              <a:prstGeom prst="roundRect">
                <a:avLst/>
              </a:prstGeom>
              <a:noFill/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2" name="TextBox 241"/>
                <p:cNvSpPr txBox="1"/>
                <p:nvPr/>
              </p:nvSpPr>
              <p:spPr>
                <a:xfrm>
                  <a:off x="3064244" y="5986360"/>
                  <a:ext cx="244475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}"/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242" name="TextBox 2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64244" y="5986360"/>
                  <a:ext cx="244475" cy="215444"/>
                </a:xfrm>
                <a:prstGeom prst="rect">
                  <a:avLst/>
                </a:prstGeom>
                <a:blipFill rotWithShape="0">
                  <a:blip r:embed="rId5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43" name="Group 242"/>
            <p:cNvGrpSpPr/>
            <p:nvPr/>
          </p:nvGrpSpPr>
          <p:grpSpPr>
            <a:xfrm>
              <a:off x="714594" y="6477909"/>
              <a:ext cx="2425736" cy="115535"/>
              <a:chOff x="511025" y="1262591"/>
              <a:chExt cx="2431153" cy="115535"/>
            </a:xfrm>
          </p:grpSpPr>
          <p:cxnSp>
            <p:nvCxnSpPr>
              <p:cNvPr id="261" name="Straight Connector 260"/>
              <p:cNvCxnSpPr>
                <a:cxnSpLocks/>
              </p:cNvCxnSpPr>
              <p:nvPr/>
            </p:nvCxnSpPr>
            <p:spPr>
              <a:xfrm>
                <a:off x="2942178" y="1262591"/>
                <a:ext cx="0" cy="115535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2" name="Straight Arrow Connector 261"/>
              <p:cNvCxnSpPr/>
              <p:nvPr/>
            </p:nvCxnSpPr>
            <p:spPr>
              <a:xfrm flipH="1" flipV="1">
                <a:off x="511025" y="1320358"/>
                <a:ext cx="2428572" cy="0"/>
              </a:xfrm>
              <a:prstGeom prst="straightConnector1">
                <a:avLst/>
              </a:prstGeom>
              <a:ln>
                <a:headEnd type="none" w="med" len="med"/>
                <a:tailEnd type="arrow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5" name="TextBox 244"/>
                <p:cNvSpPr txBox="1"/>
                <p:nvPr/>
              </p:nvSpPr>
              <p:spPr>
                <a:xfrm>
                  <a:off x="1384927" y="6353333"/>
                  <a:ext cx="301749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oMath>
                    </m:oMathPara>
                  </a14:m>
                  <a:endPara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45" name="TextBox 2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84927" y="6353333"/>
                  <a:ext cx="301749" cy="253916"/>
                </a:xfrm>
                <a:prstGeom prst="rect">
                  <a:avLst/>
                </a:prstGeom>
                <a:blipFill rotWithShape="0">
                  <a:blip r:embed="rId5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47" name="Group 246"/>
            <p:cNvGrpSpPr/>
            <p:nvPr/>
          </p:nvGrpSpPr>
          <p:grpSpPr>
            <a:xfrm>
              <a:off x="2566240" y="6077023"/>
              <a:ext cx="59855" cy="58879"/>
              <a:chOff x="2398645" y="3863270"/>
              <a:chExt cx="59855" cy="58879"/>
            </a:xfrm>
          </p:grpSpPr>
          <p:sp>
            <p:nvSpPr>
              <p:cNvPr id="257" name="Oval 256"/>
              <p:cNvSpPr/>
              <p:nvPr/>
            </p:nvSpPr>
            <p:spPr>
              <a:xfrm>
                <a:off x="2402490" y="3866139"/>
                <a:ext cx="56010" cy="5601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8" name="Oval 257"/>
              <p:cNvSpPr/>
              <p:nvPr/>
            </p:nvSpPr>
            <p:spPr>
              <a:xfrm flipH="1">
                <a:off x="2398645" y="3863270"/>
                <a:ext cx="56009" cy="56010"/>
              </a:xfrm>
              <a:prstGeom prst="ellipse">
                <a:avLst/>
              </a:prstGeom>
              <a:solidFill>
                <a:srgbClr val="CC0000">
                  <a:alpha val="0"/>
                </a:srgbClr>
              </a:solidFill>
              <a:ln>
                <a:solidFill>
                  <a:srgbClr val="CC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48" name="Straight Connector 247"/>
            <p:cNvCxnSpPr/>
            <p:nvPr/>
          </p:nvCxnSpPr>
          <p:spPr>
            <a:xfrm>
              <a:off x="721094" y="5234614"/>
              <a:ext cx="1874520" cy="86931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9" name="Isosceles Triangle 248"/>
            <p:cNvSpPr>
              <a:spLocks noChangeAspect="1"/>
            </p:cNvSpPr>
            <p:nvPr/>
          </p:nvSpPr>
          <p:spPr>
            <a:xfrm rot="7140000">
              <a:off x="1726708" y="5678088"/>
              <a:ext cx="73152" cy="76229"/>
            </a:xfrm>
            <a:prstGeom prst="triangle">
              <a:avLst/>
            </a:prstGeom>
            <a:solidFill>
              <a:schemeClr val="bg1"/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50" name="Group 249"/>
            <p:cNvGrpSpPr/>
            <p:nvPr/>
          </p:nvGrpSpPr>
          <p:grpSpPr>
            <a:xfrm>
              <a:off x="3113727" y="5991652"/>
              <a:ext cx="56010" cy="56010"/>
              <a:chOff x="3011758" y="4033638"/>
              <a:chExt cx="56010" cy="56010"/>
            </a:xfrm>
          </p:grpSpPr>
          <p:sp>
            <p:nvSpPr>
              <p:cNvPr id="255" name="Oval 254"/>
              <p:cNvSpPr/>
              <p:nvPr/>
            </p:nvSpPr>
            <p:spPr>
              <a:xfrm>
                <a:off x="3011758" y="4033638"/>
                <a:ext cx="56010" cy="5601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6" name="Oval 255"/>
              <p:cNvSpPr/>
              <p:nvPr/>
            </p:nvSpPr>
            <p:spPr>
              <a:xfrm>
                <a:off x="3035191" y="4057071"/>
                <a:ext cx="9144" cy="914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52" name="Straight Connector 251"/>
            <p:cNvCxnSpPr/>
            <p:nvPr/>
          </p:nvCxnSpPr>
          <p:spPr>
            <a:xfrm>
              <a:off x="3671555" y="5936163"/>
              <a:ext cx="1149357" cy="53158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3" name="Isosceles Triangle 252"/>
            <p:cNvSpPr>
              <a:spLocks noChangeAspect="1"/>
            </p:cNvSpPr>
            <p:nvPr/>
          </p:nvSpPr>
          <p:spPr>
            <a:xfrm rot="7020000">
              <a:off x="4355085" y="6234406"/>
              <a:ext cx="73152" cy="73150"/>
            </a:xfrm>
            <a:prstGeom prst="triangle">
              <a:avLst/>
            </a:prstGeom>
            <a:solidFill>
              <a:schemeClr val="bg1"/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4" name="TextBox 253"/>
            <p:cNvSpPr txBox="1"/>
            <p:nvPr/>
          </p:nvSpPr>
          <p:spPr>
            <a:xfrm rot="21077016">
              <a:off x="847601" y="6175619"/>
              <a:ext cx="67358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i="1" dirty="0" smtClean="0"/>
                <a:t>OPTICAL AXIS</a:t>
              </a:r>
              <a:endParaRPr lang="en-US" sz="700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211630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74848" y="1231995"/>
            <a:ext cx="5225796" cy="2121408"/>
            <a:chOff x="174848" y="1231995"/>
            <a:chExt cx="5225796" cy="2121408"/>
          </a:xfrm>
        </p:grpSpPr>
        <p:sp>
          <p:nvSpPr>
            <p:cNvPr id="137" name="Rectangle 136"/>
            <p:cNvSpPr/>
            <p:nvPr/>
          </p:nvSpPr>
          <p:spPr>
            <a:xfrm>
              <a:off x="174848" y="1231995"/>
              <a:ext cx="5225796" cy="21214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4" name="Straight Connector 73"/>
            <p:cNvCxnSpPr/>
            <p:nvPr/>
          </p:nvCxnSpPr>
          <p:spPr>
            <a:xfrm rot="21060000">
              <a:off x="395783" y="2315561"/>
              <a:ext cx="4535424" cy="0"/>
            </a:xfrm>
            <a:prstGeom prst="line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596610" y="2306616"/>
              <a:ext cx="4480560" cy="0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>
              <a:off x="2724853" y="2305623"/>
              <a:ext cx="365760" cy="0"/>
            </a:xfrm>
            <a:prstGeom prst="line">
              <a:avLst/>
            </a:prstGeom>
            <a:ln w="9525">
              <a:solidFill>
                <a:srgbClr val="1C87FC"/>
              </a:solidFill>
              <a:prstDash val="sysDot"/>
              <a:headEnd type="none" w="med" len="med"/>
              <a:tailEnd type="triangle" w="sm" len="lg"/>
            </a:ln>
            <a:effectLst>
              <a:outerShdw blurRad="12700" dir="2700000" algn="tl" rotWithShape="0">
                <a:prstClr val="black">
                  <a:alpha val="5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>
              <a:off x="2570576" y="1360011"/>
              <a:ext cx="260604" cy="1650492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/>
            <p:nvPr/>
          </p:nvCxnSpPr>
          <p:spPr>
            <a:xfrm flipV="1">
              <a:off x="2718984" y="1933829"/>
              <a:ext cx="0" cy="365760"/>
            </a:xfrm>
            <a:prstGeom prst="straightConnector1">
              <a:avLst/>
            </a:prstGeom>
            <a:ln w="9525">
              <a:solidFill>
                <a:srgbClr val="00B050"/>
              </a:solidFill>
              <a:prstDash val="sysDot"/>
              <a:headEnd type="none" w="med" len="med"/>
              <a:tailEnd type="triangle" w="sm" len="lg"/>
            </a:ln>
            <a:effectLst>
              <a:outerShdw blurRad="12700" dir="2700000" algn="tl" rotWithShape="0">
                <a:prstClr val="black">
                  <a:alpha val="51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2" name="Group 91"/>
            <p:cNvGrpSpPr>
              <a:grpSpLocks noChangeAspect="1"/>
            </p:cNvGrpSpPr>
            <p:nvPr/>
          </p:nvGrpSpPr>
          <p:grpSpPr>
            <a:xfrm rot="21060000">
              <a:off x="2688640" y="1906304"/>
              <a:ext cx="366951" cy="371870"/>
              <a:chOff x="1881342" y="2567870"/>
              <a:chExt cx="366951" cy="371870"/>
            </a:xfrm>
          </p:grpSpPr>
          <p:cxnSp>
            <p:nvCxnSpPr>
              <p:cNvPr id="93" name="Straight Arrow Connector 92"/>
              <p:cNvCxnSpPr/>
              <p:nvPr/>
            </p:nvCxnSpPr>
            <p:spPr>
              <a:xfrm flipV="1">
                <a:off x="1881342" y="2567870"/>
                <a:ext cx="0" cy="365760"/>
              </a:xfrm>
              <a:prstGeom prst="straightConnector1">
                <a:avLst/>
              </a:prstGeom>
              <a:ln w="9525">
                <a:solidFill>
                  <a:srgbClr val="00B050"/>
                </a:solidFill>
                <a:prstDash val="sysDot"/>
                <a:headEnd type="none" w="med" len="med"/>
                <a:tailEnd type="triangle" w="sm" len="lg"/>
              </a:ln>
              <a:effectLst>
                <a:outerShdw blurRad="127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Arrow Connector 93"/>
              <p:cNvCxnSpPr/>
              <p:nvPr/>
            </p:nvCxnSpPr>
            <p:spPr>
              <a:xfrm rot="5400000" flipV="1">
                <a:off x="2065413" y="2756860"/>
                <a:ext cx="0" cy="365760"/>
              </a:xfrm>
              <a:prstGeom prst="straightConnector1">
                <a:avLst/>
              </a:prstGeom>
              <a:ln w="9525">
                <a:solidFill>
                  <a:srgbClr val="1C87FC"/>
                </a:solidFill>
                <a:prstDash val="sysDot"/>
                <a:headEnd type="none" w="med" len="med"/>
                <a:tailEnd type="triangle" w="sm" len="lg"/>
              </a:ln>
              <a:effectLst>
                <a:outerShdw blurRad="127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0382" y="2766061"/>
              <a:ext cx="443831" cy="347472"/>
            </a:xfrm>
            <a:prstGeom prst="rect">
              <a:avLst/>
            </a:prstGeom>
          </p:spPr>
        </p:pic>
        <p:cxnSp>
          <p:nvCxnSpPr>
            <p:cNvPr id="71" name="Straight Connector 70"/>
            <p:cNvCxnSpPr/>
            <p:nvPr/>
          </p:nvCxnSpPr>
          <p:spPr>
            <a:xfrm flipH="1" flipV="1">
              <a:off x="638258" y="2278073"/>
              <a:ext cx="0" cy="73152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H="1" flipV="1">
              <a:off x="2727768" y="2279645"/>
              <a:ext cx="0" cy="73152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Text Box 15"/>
                <p:cNvSpPr txBox="1"/>
                <p:nvPr/>
              </p:nvSpPr>
              <p:spPr>
                <a:xfrm rot="21060000" flipH="1">
                  <a:off x="2501319" y="2089115"/>
                  <a:ext cx="594488" cy="273894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i="1" dirty="0" smtClean="0">
                            <a:effectLst/>
                            <a:latin typeface="Cambria Math" panose="02040503050406030204" pitchFamily="18" charset="0"/>
                            <a:ea typeface="Calibri"/>
                            <a:cs typeface="Times New Roman"/>
                          </a:rPr>
                          <m:t>𝐸</m:t>
                        </m:r>
                      </m:oMath>
                    </m:oMathPara>
                  </a14:m>
                  <a:endParaRPr lang="en-US" sz="900" dirty="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89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060000" flipH="1">
                  <a:off x="2501319" y="2089115"/>
                  <a:ext cx="594488" cy="27389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7" name="Oval 106"/>
            <p:cNvSpPr/>
            <p:nvPr/>
          </p:nvSpPr>
          <p:spPr>
            <a:xfrm>
              <a:off x="2704544" y="2282163"/>
              <a:ext cx="56010" cy="5601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4" name="Straight Connector 113"/>
            <p:cNvCxnSpPr/>
            <p:nvPr/>
          </p:nvCxnSpPr>
          <p:spPr>
            <a:xfrm>
              <a:off x="3107306" y="1357809"/>
              <a:ext cx="260604" cy="1650492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Oval 109"/>
            <p:cNvSpPr/>
            <p:nvPr/>
          </p:nvSpPr>
          <p:spPr>
            <a:xfrm flipH="1">
              <a:off x="2700699" y="2279294"/>
              <a:ext cx="56009" cy="56010"/>
            </a:xfrm>
            <a:prstGeom prst="ellipse">
              <a:avLst/>
            </a:prstGeom>
            <a:solidFill>
              <a:srgbClr val="CC0000">
                <a:alpha val="0"/>
              </a:srgbClr>
            </a:solidFill>
            <a:ln>
              <a:solidFill>
                <a:srgbClr val="CC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Text Box 15"/>
                <p:cNvSpPr txBox="1"/>
                <p:nvPr/>
              </p:nvSpPr>
              <p:spPr>
                <a:xfrm rot="21060000" flipH="1">
                  <a:off x="3029758" y="2006162"/>
                  <a:ext cx="594488" cy="273894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i="1" dirty="0" smtClean="0">
                            <a:effectLst/>
                            <a:latin typeface="Cambria Math" panose="02040503050406030204" pitchFamily="18" charset="0"/>
                            <a:ea typeface="Calibri"/>
                            <a:cs typeface="Times New Roman"/>
                          </a:rPr>
                          <m:t>𝐸</m:t>
                        </m:r>
                        <m:r>
                          <a:rPr lang="en-US" sz="900" b="0" i="1" dirty="0" smtClean="0">
                            <a:effectLst/>
                            <a:latin typeface="Cambria Math" panose="02040503050406030204" pitchFamily="18" charset="0"/>
                            <a:ea typeface="Calibri"/>
                            <a:cs typeface="Times New Roman"/>
                          </a:rPr>
                          <m:t>′</m:t>
                        </m:r>
                      </m:oMath>
                    </m:oMathPara>
                  </a14:m>
                  <a:endParaRPr lang="en-US" sz="900" dirty="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112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060000" flipH="1">
                  <a:off x="3029758" y="2006162"/>
                  <a:ext cx="594488" cy="273894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5" name="Oval 114"/>
            <p:cNvSpPr/>
            <p:nvPr/>
          </p:nvSpPr>
          <p:spPr>
            <a:xfrm>
              <a:off x="3216058" y="2194754"/>
              <a:ext cx="56010" cy="56010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9" name="TextBox 128"/>
                <p:cNvSpPr txBox="1"/>
                <p:nvPr/>
              </p:nvSpPr>
              <p:spPr>
                <a:xfrm>
                  <a:off x="2096286" y="2096488"/>
                  <a:ext cx="394957" cy="32049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29" name="TextBox 1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96286" y="2096488"/>
                  <a:ext cx="394957" cy="32049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3" name="Arc 132"/>
            <p:cNvSpPr>
              <a:spLocks noChangeAspect="1"/>
            </p:cNvSpPr>
            <p:nvPr/>
          </p:nvSpPr>
          <p:spPr>
            <a:xfrm>
              <a:off x="2434196" y="2031970"/>
              <a:ext cx="548640" cy="548640"/>
            </a:xfrm>
            <a:prstGeom prst="arc">
              <a:avLst>
                <a:gd name="adj1" fmla="val 10184832"/>
                <a:gd name="adj2" fmla="val 12024373"/>
              </a:avLst>
            </a:prstGeom>
            <a:ln w="7620">
              <a:solidFill>
                <a:schemeClr val="tx1">
                  <a:lumMod val="75000"/>
                  <a:lumOff val="25000"/>
                </a:schemeClr>
              </a:solidFill>
              <a:headEnd type="none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TextBox 134"/>
            <p:cNvSpPr txBox="1"/>
            <p:nvPr/>
          </p:nvSpPr>
          <p:spPr>
            <a:xfrm rot="21077016">
              <a:off x="927369" y="2390692"/>
              <a:ext cx="667170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i="1" dirty="0" smtClean="0">
                  <a:cs typeface="Times New Roman" panose="02020603050405020304" pitchFamily="18" charset="0"/>
                </a:rPr>
                <a:t>OPTICAL AXIS</a:t>
              </a:r>
              <a:endParaRPr lang="en-US" sz="700" i="1" dirty="0"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2" name="TextBox 161"/>
                <p:cNvSpPr txBox="1"/>
                <p:nvPr/>
              </p:nvSpPr>
              <p:spPr>
                <a:xfrm rot="1274877">
                  <a:off x="1586709" y="1792944"/>
                  <a:ext cx="94397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acc>
                        <m:r>
                          <a:rPr lang="en-US" sz="1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1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en-US" sz="1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1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  <m:r>
                                  <a:rPr lang="en-US" sz="1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</m:d>
                          </m:e>
                          <m:sup>
                            <m:r>
                              <a:rPr lang="en-US" sz="1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oMath>
                    </m:oMathPara>
                  </a14:m>
                  <a:endParaRPr lang="en-US" sz="10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162" name="TextBox 1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274877">
                  <a:off x="1586709" y="1792944"/>
                  <a:ext cx="943977" cy="246221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3" name="TextBox 162"/>
                <p:cNvSpPr txBox="1"/>
                <p:nvPr/>
              </p:nvSpPr>
              <p:spPr>
                <a:xfrm rot="1200637">
                  <a:off x="3312545" y="2451554"/>
                  <a:ext cx="1108958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>
                    <a:defRPr sz="1200" b="0" i="1">
                      <a:solidFill>
                        <a:srgbClr val="C00000"/>
                      </a:solidFill>
                      <a:latin typeface="Cambria Math" panose="020405030504060302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⃗"/>
                                <m:ctrlPr>
                                  <a:rPr lang="en-US" sz="100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00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</m:acc>
                          </m:e>
                          <m:sup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100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000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sz="100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p>
                                  <m:sSupPr>
                                    <m:ctrlP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00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p>
                                    <m: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sz="100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000"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  <m:sup>
                                    <m: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163" name="TextBox 1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200637">
                  <a:off x="3312545" y="2451554"/>
                  <a:ext cx="1108958" cy="246221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4" name="Oval 163"/>
            <p:cNvSpPr>
              <a:spLocks noChangeAspect="1"/>
            </p:cNvSpPr>
            <p:nvPr/>
          </p:nvSpPr>
          <p:spPr>
            <a:xfrm>
              <a:off x="608883" y="1494933"/>
              <a:ext cx="56010" cy="5601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5" name="TextBox 164"/>
                <p:cNvSpPr txBox="1"/>
                <p:nvPr/>
              </p:nvSpPr>
              <p:spPr>
                <a:xfrm>
                  <a:off x="300258" y="1440212"/>
                  <a:ext cx="328612" cy="4973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10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e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en-US" sz="1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65" name="TextBox 1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0258" y="1440212"/>
                  <a:ext cx="328612" cy="497316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7" name="TextBox 166"/>
                <p:cNvSpPr txBox="1"/>
                <p:nvPr/>
              </p:nvSpPr>
              <p:spPr>
                <a:xfrm>
                  <a:off x="4750285" y="2646920"/>
                  <a:ext cx="417250" cy="51001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10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′ </m:t>
                                </m:r>
                              </m:e>
                              <m:e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  <m:e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en-US" sz="1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67" name="TextBox 1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50285" y="2646920"/>
                  <a:ext cx="417250" cy="510011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" name="Straight Arrow Connector 2"/>
            <p:cNvCxnSpPr/>
            <p:nvPr/>
          </p:nvCxnSpPr>
          <p:spPr>
            <a:xfrm flipV="1">
              <a:off x="636620" y="1547463"/>
              <a:ext cx="0" cy="758952"/>
            </a:xfrm>
            <a:prstGeom prst="straightConnector1">
              <a:avLst/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  <a:prstDash val="lgDashDot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2472714" y="2280892"/>
                  <a:ext cx="534890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}"/>
                            <m:ctrlP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d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72714" y="2280892"/>
                  <a:ext cx="534890" cy="215444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 rot="21040949">
                  <a:off x="2872710" y="2473490"/>
                  <a:ext cx="356636" cy="27462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5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105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05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US" sz="105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oMath>
                    </m:oMathPara>
                  </a14:m>
                  <a:endParaRPr lang="en-US" sz="1050" dirty="0"/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040949">
                  <a:off x="2872710" y="2473490"/>
                  <a:ext cx="356636" cy="274627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t="-181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" name="Straight Connector 28"/>
            <p:cNvCxnSpPr/>
            <p:nvPr/>
          </p:nvCxnSpPr>
          <p:spPr>
            <a:xfrm rot="660000">
              <a:off x="4824572" y="1296003"/>
              <a:ext cx="0" cy="2011680"/>
            </a:xfrm>
            <a:prstGeom prst="line">
              <a:avLst/>
            </a:prstGeom>
            <a:ln w="95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6" name="Oval 165"/>
            <p:cNvSpPr>
              <a:spLocks noChangeAspect="1"/>
            </p:cNvSpPr>
            <p:nvPr/>
          </p:nvSpPr>
          <p:spPr>
            <a:xfrm>
              <a:off x="4713779" y="2718886"/>
              <a:ext cx="56010" cy="5601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3235738" y="2213096"/>
              <a:ext cx="1510475" cy="540077"/>
              <a:chOff x="3235738" y="2213096"/>
              <a:chExt cx="1510475" cy="540077"/>
            </a:xfrm>
          </p:grpSpPr>
          <p:cxnSp>
            <p:nvCxnSpPr>
              <p:cNvPr id="119" name="Straight Connector 118"/>
              <p:cNvCxnSpPr/>
              <p:nvPr/>
            </p:nvCxnSpPr>
            <p:spPr>
              <a:xfrm>
                <a:off x="3235738" y="2213096"/>
                <a:ext cx="1510475" cy="540077"/>
              </a:xfrm>
              <a:prstGeom prst="line">
                <a:avLst/>
              </a:prstGeom>
              <a:solidFill>
                <a:schemeClr val="bg1"/>
              </a:solidFill>
              <a:ln w="63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26" name="Isosceles Triangle 125"/>
              <p:cNvSpPr>
                <a:spLocks noChangeAspect="1"/>
              </p:cNvSpPr>
              <p:nvPr/>
            </p:nvSpPr>
            <p:spPr>
              <a:xfrm rot="6600000">
                <a:off x="4101483" y="2499697"/>
                <a:ext cx="73152" cy="73150"/>
              </a:xfrm>
              <a:prstGeom prst="triangle">
                <a:avLst/>
              </a:prstGeom>
              <a:solidFill>
                <a:schemeClr val="bg1"/>
              </a:solidFill>
              <a:ln w="63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7" name="Straight Arrow Connector 36"/>
            <p:cNvCxnSpPr/>
            <p:nvPr/>
          </p:nvCxnSpPr>
          <p:spPr>
            <a:xfrm>
              <a:off x="4743800" y="2307939"/>
              <a:ext cx="0" cy="411480"/>
            </a:xfrm>
            <a:prstGeom prst="straightConnector1">
              <a:avLst/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  <a:prstDash val="lgDashDot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1" name="TextBox 130"/>
                <p:cNvSpPr txBox="1"/>
                <p:nvPr/>
              </p:nvSpPr>
              <p:spPr>
                <a:xfrm>
                  <a:off x="4795617" y="2413286"/>
                  <a:ext cx="301878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1" name="TextBox 1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95617" y="2413286"/>
                  <a:ext cx="301878" cy="215444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" name="Group 5"/>
            <p:cNvGrpSpPr/>
            <p:nvPr/>
          </p:nvGrpSpPr>
          <p:grpSpPr>
            <a:xfrm>
              <a:off x="2783755" y="2666332"/>
              <a:ext cx="531393" cy="138435"/>
              <a:chOff x="3077178" y="1899047"/>
              <a:chExt cx="531393" cy="138435"/>
            </a:xfrm>
          </p:grpSpPr>
          <p:cxnSp>
            <p:nvCxnSpPr>
              <p:cNvPr id="17" name="Straight Arrow Connector 16"/>
              <p:cNvCxnSpPr>
                <a:cxnSpLocks noChangeAspect="1"/>
              </p:cNvCxnSpPr>
              <p:nvPr/>
            </p:nvCxnSpPr>
            <p:spPr>
              <a:xfrm flipV="1">
                <a:off x="3089418" y="1899047"/>
                <a:ext cx="519153" cy="82296"/>
              </a:xfrm>
              <a:prstGeom prst="straightConnector1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headEnd type="none" w="med" len="med"/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>
                <a:cxnSpLocks noChangeAspect="1"/>
              </p:cNvCxnSpPr>
              <p:nvPr/>
            </p:nvCxnSpPr>
            <p:spPr>
              <a:xfrm>
                <a:off x="3077178" y="1921947"/>
                <a:ext cx="18242" cy="115535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1"/>
            <p:cNvGrpSpPr/>
            <p:nvPr/>
          </p:nvGrpSpPr>
          <p:grpSpPr>
            <a:xfrm>
              <a:off x="635073" y="2696332"/>
              <a:ext cx="2095689" cy="115535"/>
              <a:chOff x="1696832" y="2103447"/>
              <a:chExt cx="2095689" cy="115535"/>
            </a:xfrm>
          </p:grpSpPr>
          <p:cxnSp>
            <p:nvCxnSpPr>
              <p:cNvPr id="62" name="Straight Connector 61"/>
              <p:cNvCxnSpPr>
                <a:cxnSpLocks/>
              </p:cNvCxnSpPr>
              <p:nvPr/>
            </p:nvCxnSpPr>
            <p:spPr>
              <a:xfrm>
                <a:off x="3792521" y="2103447"/>
                <a:ext cx="0" cy="115535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/>
              <p:cNvCxnSpPr/>
              <p:nvPr/>
            </p:nvCxnSpPr>
            <p:spPr>
              <a:xfrm flipH="1" flipV="1">
                <a:off x="1696832" y="2161214"/>
                <a:ext cx="2093976" cy="0"/>
              </a:xfrm>
              <a:prstGeom prst="straightConnector1">
                <a:avLst/>
              </a:prstGeom>
              <a:ln>
                <a:headEnd type="none" w="med" len="med"/>
                <a:tailEnd type="arrow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73" name="Straight Connector 72"/>
            <p:cNvCxnSpPr/>
            <p:nvPr/>
          </p:nvCxnSpPr>
          <p:spPr>
            <a:xfrm flipH="1" flipV="1">
              <a:off x="4818948" y="1637049"/>
              <a:ext cx="0" cy="137160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6" name="Group 75"/>
            <p:cNvGrpSpPr/>
            <p:nvPr/>
          </p:nvGrpSpPr>
          <p:grpSpPr>
            <a:xfrm flipH="1">
              <a:off x="2729344" y="2895219"/>
              <a:ext cx="2095689" cy="115535"/>
              <a:chOff x="1696832" y="2103447"/>
              <a:chExt cx="2095689" cy="115535"/>
            </a:xfrm>
          </p:grpSpPr>
          <p:cxnSp>
            <p:nvCxnSpPr>
              <p:cNvPr id="77" name="Straight Connector 76"/>
              <p:cNvCxnSpPr>
                <a:cxnSpLocks/>
              </p:cNvCxnSpPr>
              <p:nvPr/>
            </p:nvCxnSpPr>
            <p:spPr>
              <a:xfrm>
                <a:off x="3792521" y="2103447"/>
                <a:ext cx="0" cy="115535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/>
              <p:cNvCxnSpPr/>
              <p:nvPr/>
            </p:nvCxnSpPr>
            <p:spPr>
              <a:xfrm flipH="1" flipV="1">
                <a:off x="1696832" y="2161214"/>
                <a:ext cx="2093976" cy="0"/>
              </a:xfrm>
              <a:prstGeom prst="straightConnector1">
                <a:avLst/>
              </a:prstGeom>
              <a:ln>
                <a:headEnd type="none" w="med" len="med"/>
                <a:tailEnd type="arrow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/>
                <p:cNvSpPr txBox="1"/>
                <p:nvPr/>
              </p:nvSpPr>
              <p:spPr>
                <a:xfrm>
                  <a:off x="1691167" y="2564614"/>
                  <a:ext cx="301749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oMath>
                    </m:oMathPara>
                  </a14:m>
                  <a:endPara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79" name="TextBox 7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1167" y="2564614"/>
                  <a:ext cx="301749" cy="253916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Box 79"/>
                <p:cNvSpPr txBox="1"/>
                <p:nvPr/>
              </p:nvSpPr>
              <p:spPr>
                <a:xfrm>
                  <a:off x="3629896" y="2735225"/>
                  <a:ext cx="333168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  <m:sup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80" name="TextBox 7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29896" y="2735225"/>
                  <a:ext cx="333168" cy="246221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81" name="Group 80"/>
            <p:cNvGrpSpPr/>
            <p:nvPr/>
          </p:nvGrpSpPr>
          <p:grpSpPr>
            <a:xfrm>
              <a:off x="4080514" y="1328700"/>
              <a:ext cx="784636" cy="200055"/>
              <a:chOff x="3893271" y="241540"/>
              <a:chExt cx="784636" cy="200055"/>
            </a:xfrm>
          </p:grpSpPr>
          <p:sp>
            <p:nvSpPr>
              <p:cNvPr id="82" name="TextBox 81"/>
              <p:cNvSpPr txBox="1"/>
              <p:nvPr/>
            </p:nvSpPr>
            <p:spPr>
              <a:xfrm>
                <a:off x="4169434" y="241540"/>
                <a:ext cx="508473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00" dirty="0" smtClean="0"/>
                  <a:t>Chief ray</a:t>
                </a:r>
                <a:endParaRPr lang="en-US" sz="700" dirty="0"/>
              </a:p>
            </p:txBody>
          </p:sp>
          <p:cxnSp>
            <p:nvCxnSpPr>
              <p:cNvPr id="83" name="Straight Connector 82"/>
              <p:cNvCxnSpPr/>
              <p:nvPr/>
            </p:nvCxnSpPr>
            <p:spPr>
              <a:xfrm>
                <a:off x="3939396" y="350441"/>
                <a:ext cx="256032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" name="Isosceles Triangle 83"/>
              <p:cNvSpPr/>
              <p:nvPr/>
            </p:nvSpPr>
            <p:spPr>
              <a:xfrm rot="5400000">
                <a:off x="4044552" y="327581"/>
                <a:ext cx="45720" cy="45720"/>
              </a:xfrm>
              <a:prstGeom prst="triangle">
                <a:avLst/>
              </a:prstGeom>
              <a:solidFill>
                <a:schemeClr val="bg1"/>
              </a:solidFill>
              <a:ln w="63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  <p:sp>
            <p:nvSpPr>
              <p:cNvPr id="85" name="Rounded Rectangle 84"/>
              <p:cNvSpPr/>
              <p:nvPr/>
            </p:nvSpPr>
            <p:spPr>
              <a:xfrm>
                <a:off x="3893271" y="273378"/>
                <a:ext cx="744717" cy="141402"/>
              </a:xfrm>
              <a:prstGeom prst="roundRect">
                <a:avLst/>
              </a:prstGeom>
              <a:noFill/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TextBox 85"/>
                <p:cNvSpPr txBox="1"/>
                <p:nvPr/>
              </p:nvSpPr>
              <p:spPr>
                <a:xfrm>
                  <a:off x="3468970" y="2108860"/>
                  <a:ext cx="436354" cy="32049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86" name="TextBox 8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8970" y="2108860"/>
                  <a:ext cx="436354" cy="320490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7" name="Arc 86"/>
            <p:cNvSpPr>
              <a:spLocks noChangeAspect="1"/>
            </p:cNvSpPr>
            <p:nvPr/>
          </p:nvSpPr>
          <p:spPr>
            <a:xfrm>
              <a:off x="3033887" y="1945050"/>
              <a:ext cx="548640" cy="548640"/>
            </a:xfrm>
            <a:prstGeom prst="arc">
              <a:avLst>
                <a:gd name="adj1" fmla="val 20947419"/>
                <a:gd name="adj2" fmla="val 1532707"/>
              </a:avLst>
            </a:prstGeom>
            <a:ln w="7620">
              <a:solidFill>
                <a:schemeClr val="tx1">
                  <a:lumMod val="75000"/>
                  <a:lumOff val="25000"/>
                </a:schemeClr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TextBox 87"/>
            <p:cNvSpPr txBox="1"/>
            <p:nvPr/>
          </p:nvSpPr>
          <p:spPr>
            <a:xfrm rot="16851975">
              <a:off x="4664189" y="1548564"/>
              <a:ext cx="692818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i="1" dirty="0" smtClean="0"/>
                <a:t>IMAGE PLANE</a:t>
              </a:r>
              <a:endParaRPr lang="en-US" sz="700" i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TextBox 90"/>
                <p:cNvSpPr txBox="1"/>
                <p:nvPr/>
              </p:nvSpPr>
              <p:spPr>
                <a:xfrm>
                  <a:off x="2645907" y="1769814"/>
                  <a:ext cx="300852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8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91" name="TextBox 9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45907" y="1769814"/>
                  <a:ext cx="300852" cy="215444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TextBox 94"/>
                <p:cNvSpPr txBox="1"/>
                <p:nvPr/>
              </p:nvSpPr>
              <p:spPr>
                <a:xfrm>
                  <a:off x="2917130" y="2276387"/>
                  <a:ext cx="299377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rgbClr val="1C87F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800" b="0" i="1" smtClean="0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i="1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b="0" i="1" smtClean="0">
                                <a:solidFill>
                                  <a:srgbClr val="1C87FC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rgbClr val="1C87FC"/>
                    </a:solidFill>
                  </a:endParaRPr>
                </a:p>
              </p:txBody>
            </p:sp>
          </mc:Choice>
          <mc:Fallback xmlns="">
            <p:sp>
              <p:nvSpPr>
                <p:cNvPr id="95" name="TextBox 9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17130" y="2276387"/>
                  <a:ext cx="299377" cy="215444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TextBox 95"/>
                <p:cNvSpPr txBox="1"/>
                <p:nvPr/>
              </p:nvSpPr>
              <p:spPr>
                <a:xfrm rot="21041056">
                  <a:off x="2881350" y="2039460"/>
                  <a:ext cx="305917" cy="22506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rgbClr val="1C87F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800" b="0" i="1" smtClean="0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i="1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b="0" i="1" smtClean="0">
                                <a:solidFill>
                                  <a:srgbClr val="1C87FC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rgbClr val="1C87FC"/>
                    </a:solidFill>
                  </a:endParaRPr>
                </a:p>
              </p:txBody>
            </p:sp>
          </mc:Choice>
          <mc:Fallback xmlns="">
            <p:sp>
              <p:nvSpPr>
                <p:cNvPr id="96" name="TextBox 9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041056">
                  <a:off x="2881350" y="2039460"/>
                  <a:ext cx="305917" cy="225062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TextBox 96"/>
                <p:cNvSpPr txBox="1"/>
                <p:nvPr/>
              </p:nvSpPr>
              <p:spPr>
                <a:xfrm>
                  <a:off x="2452390" y="1768909"/>
                  <a:ext cx="307392" cy="22506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8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97" name="TextBox 9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52390" y="1768909"/>
                  <a:ext cx="307392" cy="225062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TextBox 99"/>
                <p:cNvSpPr txBox="1"/>
                <p:nvPr/>
              </p:nvSpPr>
              <p:spPr>
                <a:xfrm>
                  <a:off x="4590686" y="2112822"/>
                  <a:ext cx="328360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}"/>
                            <m:ctrlPr>
                              <a:rPr lang="en-US" sz="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</m:d>
                      </m:oMath>
                    </m:oMathPara>
                  </a14:m>
                  <a:endParaRPr lang="en-US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0" name="TextBox 9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90686" y="2112822"/>
                  <a:ext cx="328360" cy="215444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" name="Group 1"/>
            <p:cNvGrpSpPr/>
            <p:nvPr/>
          </p:nvGrpSpPr>
          <p:grpSpPr>
            <a:xfrm>
              <a:off x="4817662" y="1939809"/>
              <a:ext cx="365760" cy="401192"/>
              <a:chOff x="4769816" y="2349162"/>
              <a:chExt cx="365760" cy="401192"/>
            </a:xfrm>
          </p:grpSpPr>
          <p:cxnSp>
            <p:nvCxnSpPr>
              <p:cNvPr id="123" name="Straight Arrow Connector 122"/>
              <p:cNvCxnSpPr/>
              <p:nvPr/>
            </p:nvCxnSpPr>
            <p:spPr>
              <a:xfrm rot="6060000" flipV="1">
                <a:off x="4952696" y="2567474"/>
                <a:ext cx="0" cy="365760"/>
              </a:xfrm>
              <a:prstGeom prst="straightConnector1">
                <a:avLst/>
              </a:prstGeom>
              <a:ln w="9525">
                <a:solidFill>
                  <a:srgbClr val="1C87FC"/>
                </a:solidFill>
                <a:prstDash val="sysDot"/>
                <a:headEnd type="none" w="med" len="med"/>
                <a:tailEnd type="triangle" w="sm" len="lg"/>
              </a:ln>
              <a:effectLst>
                <a:outerShdw blurRad="127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Arrow Connector 98"/>
              <p:cNvCxnSpPr/>
              <p:nvPr/>
            </p:nvCxnSpPr>
            <p:spPr>
              <a:xfrm rot="660000" flipV="1">
                <a:off x="4809512" y="2349162"/>
                <a:ext cx="0" cy="365760"/>
              </a:xfrm>
              <a:prstGeom prst="straightConnector1">
                <a:avLst/>
              </a:prstGeom>
              <a:ln w="9525">
                <a:solidFill>
                  <a:srgbClr val="00B050"/>
                </a:solidFill>
                <a:prstDash val="sysDot"/>
                <a:headEnd type="none" w="med" len="med"/>
                <a:tailEnd type="triangle" w="sm" len="lg"/>
              </a:ln>
              <a:effectLst>
                <a:outerShdw blurRad="127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1" name="Oval 120"/>
            <p:cNvSpPr>
              <a:spLocks noChangeAspect="1"/>
            </p:cNvSpPr>
            <p:nvPr/>
          </p:nvSpPr>
          <p:spPr>
            <a:xfrm>
              <a:off x="4802362" y="2281307"/>
              <a:ext cx="45720" cy="45720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TextBox 100"/>
                <p:cNvSpPr txBox="1"/>
                <p:nvPr/>
              </p:nvSpPr>
              <p:spPr>
                <a:xfrm>
                  <a:off x="4809827" y="1887971"/>
                  <a:ext cx="294183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8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101" name="TextBox 10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09827" y="1887971"/>
                  <a:ext cx="294183" cy="215444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TextBox 101"/>
                <p:cNvSpPr txBox="1"/>
                <p:nvPr/>
              </p:nvSpPr>
              <p:spPr>
                <a:xfrm>
                  <a:off x="4993580" y="2176375"/>
                  <a:ext cx="286745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rgbClr val="1C87F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800" b="0" i="1" smtClean="0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i="1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b="0" i="1" smtClean="0">
                                <a:solidFill>
                                  <a:srgbClr val="1C87FC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rgbClr val="1C87FC"/>
                    </a:solidFill>
                  </a:endParaRPr>
                </a:p>
              </p:txBody>
            </p:sp>
          </mc:Choice>
          <mc:Fallback xmlns="">
            <p:sp>
              <p:nvSpPr>
                <p:cNvPr id="102" name="TextBox 10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93580" y="2176375"/>
                  <a:ext cx="286745" cy="215444"/>
                </a:xfrm>
                <a:prstGeom prst="rect">
                  <a:avLst/>
                </a:prstGeom>
                <a:blipFill rotWithShape="0">
                  <a:blip r:embed="rId22"/>
                  <a:stretch>
                    <a:fillRect r="-212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3" name="Straight Arrow Connector 102"/>
            <p:cNvCxnSpPr/>
            <p:nvPr/>
          </p:nvCxnSpPr>
          <p:spPr>
            <a:xfrm rot="6060000" flipV="1">
              <a:off x="4981492" y="2286708"/>
              <a:ext cx="0" cy="365760"/>
            </a:xfrm>
            <a:prstGeom prst="straightConnector1">
              <a:avLst/>
            </a:prstGeom>
            <a:ln w="6350">
              <a:solidFill>
                <a:schemeClr val="tx1">
                  <a:lumMod val="95000"/>
                  <a:lumOff val="5000"/>
                </a:schemeClr>
              </a:solidFill>
              <a:prstDash val="solid"/>
              <a:headEnd type="none" w="med" len="med"/>
              <a:tailEnd type="triangle" w="sm" len="lg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638175" y="1519238"/>
              <a:ext cx="2083384" cy="787246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Isosceles Triangle 124"/>
            <p:cNvSpPr>
              <a:spLocks noChangeAspect="1"/>
            </p:cNvSpPr>
            <p:nvPr/>
          </p:nvSpPr>
          <p:spPr>
            <a:xfrm rot="6960000">
              <a:off x="1699715" y="1892785"/>
              <a:ext cx="73152" cy="76229"/>
            </a:xfrm>
            <a:prstGeom prst="triangle">
              <a:avLst/>
            </a:prstGeom>
            <a:solidFill>
              <a:schemeClr val="bg1"/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90612" y="3833813"/>
            <a:ext cx="4982128" cy="2075920"/>
            <a:chOff x="190612" y="3833813"/>
            <a:chExt cx="4982128" cy="2075920"/>
          </a:xfrm>
        </p:grpSpPr>
        <p:sp>
          <p:nvSpPr>
            <p:cNvPr id="5" name="Rectangle 4"/>
            <p:cNvSpPr/>
            <p:nvPr/>
          </p:nvSpPr>
          <p:spPr>
            <a:xfrm>
              <a:off x="285750" y="3833813"/>
              <a:ext cx="4824413" cy="20759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3" name="Straight Connector 172"/>
            <p:cNvCxnSpPr/>
            <p:nvPr/>
          </p:nvCxnSpPr>
          <p:spPr>
            <a:xfrm flipH="1" flipV="1">
              <a:off x="4718073" y="4834136"/>
              <a:ext cx="0" cy="100584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/>
            <p:cNvCxnSpPr>
              <a:cxnSpLocks/>
            </p:cNvCxnSpPr>
            <p:nvPr/>
          </p:nvCxnSpPr>
          <p:spPr>
            <a:xfrm>
              <a:off x="2275307" y="4148641"/>
              <a:ext cx="187692" cy="118872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>
              <a:cxnSpLocks/>
            </p:cNvCxnSpPr>
            <p:nvPr/>
          </p:nvCxnSpPr>
          <p:spPr>
            <a:xfrm>
              <a:off x="3383541" y="4148641"/>
              <a:ext cx="187692" cy="118872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>
              <a:cxnSpLocks noChangeAspect="1"/>
            </p:cNvCxnSpPr>
            <p:nvPr/>
          </p:nvCxnSpPr>
          <p:spPr>
            <a:xfrm>
              <a:off x="2902122" y="4576002"/>
              <a:ext cx="93250" cy="59093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/>
          </p:nvCxnSpPr>
          <p:spPr>
            <a:xfrm rot="660000">
              <a:off x="4716987" y="3846039"/>
              <a:ext cx="0" cy="2011680"/>
            </a:xfrm>
            <a:prstGeom prst="line">
              <a:avLst/>
            </a:prstGeom>
            <a:ln w="95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rot="21060000">
              <a:off x="486605" y="4899023"/>
              <a:ext cx="4389120" cy="0"/>
            </a:xfrm>
            <a:prstGeom prst="line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8" name="Group 107"/>
            <p:cNvGrpSpPr>
              <a:grpSpLocks noChangeAspect="1"/>
            </p:cNvGrpSpPr>
            <p:nvPr/>
          </p:nvGrpSpPr>
          <p:grpSpPr>
            <a:xfrm rot="21060000">
              <a:off x="2147430" y="4378988"/>
              <a:ext cx="733765" cy="583600"/>
              <a:chOff x="2974758" y="2287945"/>
              <a:chExt cx="733765" cy="583600"/>
            </a:xfrm>
          </p:grpSpPr>
          <p:cxnSp>
            <p:nvCxnSpPr>
              <p:cNvPr id="193" name="Straight Arrow Connector 192"/>
              <p:cNvCxnSpPr/>
              <p:nvPr/>
            </p:nvCxnSpPr>
            <p:spPr>
              <a:xfrm flipV="1">
                <a:off x="3190593" y="2469213"/>
                <a:ext cx="0" cy="365760"/>
              </a:xfrm>
              <a:prstGeom prst="straightConnector1">
                <a:avLst/>
              </a:prstGeom>
              <a:ln w="9525">
                <a:solidFill>
                  <a:srgbClr val="00B050"/>
                </a:solidFill>
                <a:prstDash val="sysDot"/>
                <a:headEnd type="none" w="med" len="med"/>
                <a:tailEnd type="triangle" w="sm" len="lg"/>
              </a:ln>
              <a:effectLst>
                <a:outerShdw blurRad="127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/>
              <p:cNvCxnSpPr/>
              <p:nvPr/>
            </p:nvCxnSpPr>
            <p:spPr>
              <a:xfrm>
                <a:off x="3191740" y="2831612"/>
                <a:ext cx="365760" cy="0"/>
              </a:xfrm>
              <a:prstGeom prst="line">
                <a:avLst/>
              </a:prstGeom>
              <a:ln w="9525">
                <a:solidFill>
                  <a:srgbClr val="1C87FC"/>
                </a:solidFill>
                <a:prstDash val="sysDot"/>
                <a:headEnd type="none" w="med" len="med"/>
                <a:tailEnd type="triangle" w="sm" len="lg"/>
              </a:ln>
              <a:effectLst>
                <a:outerShdw blurRad="127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5" name="TextBox 194"/>
                  <p:cNvSpPr txBox="1"/>
                  <p:nvPr/>
                </p:nvSpPr>
                <p:spPr>
                  <a:xfrm>
                    <a:off x="3402605" y="2646483"/>
                    <a:ext cx="305918" cy="22506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800" b="0" i="1" smtClean="0">
                                  <a:solidFill>
                                    <a:srgbClr val="1C87F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800" b="0" i="1" smtClean="0">
                                      <a:solidFill>
                                        <a:srgbClr val="1C87F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800" i="1">
                                      <a:solidFill>
                                        <a:srgbClr val="1C87FC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800" b="0" i="1" smtClean="0">
                                  <a:solidFill>
                                    <a:srgbClr val="1C87FC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oMath>
                      </m:oMathPara>
                    </a14:m>
                    <a:endParaRPr lang="en-US" sz="800" dirty="0">
                      <a:solidFill>
                        <a:srgbClr val="1C87FC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3" name="TextBox 8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02605" y="2646483"/>
                    <a:ext cx="305918" cy="225062"/>
                  </a:xfrm>
                  <a:prstGeom prst="rect">
                    <a:avLst/>
                  </a:prstGeom>
                  <a:blipFill rotWithShape="0">
                    <a:blip r:embed="rId2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6" name="TextBox 195"/>
                  <p:cNvSpPr txBox="1"/>
                  <p:nvPr/>
                </p:nvSpPr>
                <p:spPr>
                  <a:xfrm>
                    <a:off x="2974758" y="2287945"/>
                    <a:ext cx="307392" cy="22506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8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8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oMath>
                      </m:oMathPara>
                    </a14:m>
                    <a:endParaRPr lang="en-US" sz="800" dirty="0">
                      <a:solidFill>
                        <a:srgbClr val="00B05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96" name="TextBox 19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74758" y="2287945"/>
                    <a:ext cx="307392" cy="225062"/>
                  </a:xfrm>
                  <a:prstGeom prst="rect">
                    <a:avLst/>
                  </a:prstGeom>
                  <a:blipFill rotWithShape="0">
                    <a:blip r:embed="rId2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13" name="Straight Connector 112"/>
            <p:cNvCxnSpPr/>
            <p:nvPr/>
          </p:nvCxnSpPr>
          <p:spPr>
            <a:xfrm flipH="1" flipV="1">
              <a:off x="2949490" y="4799005"/>
              <a:ext cx="0" cy="106070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>
              <a:off x="441641" y="4854636"/>
              <a:ext cx="4434840" cy="0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2" name="Group 121"/>
            <p:cNvGrpSpPr/>
            <p:nvPr/>
          </p:nvGrpSpPr>
          <p:grpSpPr>
            <a:xfrm>
              <a:off x="2818260" y="4308936"/>
              <a:ext cx="631853" cy="720136"/>
              <a:chOff x="3056010" y="2284667"/>
              <a:chExt cx="631853" cy="720136"/>
            </a:xfrm>
          </p:grpSpPr>
          <p:cxnSp>
            <p:nvCxnSpPr>
              <p:cNvPr id="189" name="Straight Arrow Connector 188"/>
              <p:cNvCxnSpPr/>
              <p:nvPr/>
            </p:nvCxnSpPr>
            <p:spPr>
              <a:xfrm flipV="1">
                <a:off x="3190593" y="2469213"/>
                <a:ext cx="0" cy="365760"/>
              </a:xfrm>
              <a:prstGeom prst="straightConnector1">
                <a:avLst/>
              </a:prstGeom>
              <a:ln w="9525">
                <a:solidFill>
                  <a:srgbClr val="00B050"/>
                </a:solidFill>
                <a:prstDash val="sysDot"/>
                <a:headEnd type="none" w="med" len="med"/>
                <a:tailEnd type="triangle" w="sm" len="lg"/>
              </a:ln>
              <a:effectLst>
                <a:outerShdw blurRad="127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>
              <a:xfrm>
                <a:off x="3191740" y="2831612"/>
                <a:ext cx="365760" cy="0"/>
              </a:xfrm>
              <a:prstGeom prst="line">
                <a:avLst/>
              </a:prstGeom>
              <a:ln w="9525">
                <a:solidFill>
                  <a:srgbClr val="1C87FC"/>
                </a:solidFill>
                <a:prstDash val="sysDot"/>
                <a:headEnd type="none" w="med" len="med"/>
                <a:tailEnd type="triangle" w="sm" len="lg"/>
              </a:ln>
              <a:effectLst>
                <a:outerShdw blurRad="127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1" name="TextBox 190"/>
                  <p:cNvSpPr txBox="1"/>
                  <p:nvPr/>
                </p:nvSpPr>
                <p:spPr>
                  <a:xfrm>
                    <a:off x="3381176" y="2789359"/>
                    <a:ext cx="306687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800" b="0" i="1" smtClean="0">
                                  <a:solidFill>
                                    <a:srgbClr val="1C87F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800" b="0" i="1" smtClean="0">
                                      <a:solidFill>
                                        <a:srgbClr val="1C87F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800" i="1">
                                      <a:solidFill>
                                        <a:srgbClr val="1C87FC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800" b="0" i="1" smtClean="0">
                                  <a:solidFill>
                                    <a:srgbClr val="1C87FC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oMath>
                      </m:oMathPara>
                    </a14:m>
                    <a:endParaRPr lang="en-US" sz="800" dirty="0">
                      <a:solidFill>
                        <a:srgbClr val="1C87FC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91" name="TextBox 19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81176" y="2789359"/>
                    <a:ext cx="306687" cy="215444"/>
                  </a:xfrm>
                  <a:prstGeom prst="rect">
                    <a:avLst/>
                  </a:prstGeom>
                  <a:blipFill rotWithShape="0">
                    <a:blip r:embed="rId25"/>
                    <a:stretch>
                      <a:fillRect r="-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2" name="TextBox 191"/>
                  <p:cNvSpPr txBox="1"/>
                  <p:nvPr/>
                </p:nvSpPr>
                <p:spPr>
                  <a:xfrm>
                    <a:off x="3056010" y="2284667"/>
                    <a:ext cx="300852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8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8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oMath>
                      </m:oMathPara>
                    </a14:m>
                    <a:endParaRPr lang="en-US" sz="800" dirty="0">
                      <a:solidFill>
                        <a:srgbClr val="00B05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2" name="TextBox 1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56010" y="2284667"/>
                    <a:ext cx="300852" cy="215444"/>
                  </a:xfrm>
                  <a:prstGeom prst="rect">
                    <a:avLst/>
                  </a:prstGeom>
                  <a:blipFill rotWithShape="0">
                    <a:blip r:embed="rId2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24" name="Straight Connector 123"/>
            <p:cNvCxnSpPr/>
            <p:nvPr/>
          </p:nvCxnSpPr>
          <p:spPr>
            <a:xfrm flipH="1" flipV="1">
              <a:off x="527383" y="4847626"/>
              <a:ext cx="0" cy="64008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/>
          </p:nvCxnSpPr>
          <p:spPr>
            <a:xfrm flipH="1" flipV="1">
              <a:off x="4631669" y="5287352"/>
              <a:ext cx="0" cy="54864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32" name="Picture 13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1294" y="5503062"/>
              <a:ext cx="443831" cy="347472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4" name="Text Box 15"/>
                <p:cNvSpPr txBox="1">
                  <a:spLocks noChangeAspect="1"/>
                </p:cNvSpPr>
                <p:nvPr/>
              </p:nvSpPr>
              <p:spPr>
                <a:xfrm rot="21060000" flipH="1">
                  <a:off x="2279563" y="4737189"/>
                  <a:ext cx="371496" cy="273894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i="1" dirty="0" smtClean="0">
                            <a:effectLst/>
                            <a:latin typeface="Cambria Math" panose="02040503050406030204" pitchFamily="18" charset="0"/>
                            <a:ea typeface="Calibri"/>
                            <a:cs typeface="Times New Roman"/>
                          </a:rPr>
                          <m:t>𝐸</m:t>
                        </m:r>
                      </m:oMath>
                    </m:oMathPara>
                  </a14:m>
                  <a:endParaRPr lang="en-US" sz="900" dirty="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>
            <p:sp>
              <p:nvSpPr>
                <p:cNvPr id="134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060000" flipH="1">
                  <a:off x="2279563" y="4737189"/>
                  <a:ext cx="371496" cy="273894"/>
                </a:xfrm>
                <a:prstGeom prst="rect">
                  <a:avLst/>
                </a:prstGeom>
                <a:blipFill rotWithShape="0">
                  <a:blip r:embed="rId27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6" name="Text Box 15"/>
                <p:cNvSpPr txBox="1">
                  <a:spLocks noChangeAspect="1"/>
                </p:cNvSpPr>
                <p:nvPr/>
              </p:nvSpPr>
              <p:spPr>
                <a:xfrm rot="21060000" flipH="1">
                  <a:off x="3359891" y="4550716"/>
                  <a:ext cx="414937" cy="273894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i="1" dirty="0" smtClean="0">
                            <a:effectLst/>
                            <a:latin typeface="Cambria Math" panose="02040503050406030204" pitchFamily="18" charset="0"/>
                            <a:ea typeface="Calibri"/>
                            <a:cs typeface="Times New Roman"/>
                          </a:rPr>
                          <m:t>𝐸</m:t>
                        </m:r>
                        <m:r>
                          <a:rPr lang="en-US" sz="900" b="0" i="1" dirty="0" smtClean="0">
                            <a:effectLst/>
                            <a:latin typeface="Cambria Math" panose="02040503050406030204" pitchFamily="18" charset="0"/>
                            <a:ea typeface="Calibri"/>
                            <a:cs typeface="Times New Roman"/>
                          </a:rPr>
                          <m:t>′</m:t>
                        </m:r>
                      </m:oMath>
                    </m:oMathPara>
                  </a14:m>
                  <a:endParaRPr lang="en-US" sz="900" dirty="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>
            <p:sp>
              <p:nvSpPr>
                <p:cNvPr id="136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060000" flipH="1">
                  <a:off x="3359891" y="4550716"/>
                  <a:ext cx="414937" cy="273894"/>
                </a:xfrm>
                <a:prstGeom prst="rect">
                  <a:avLst/>
                </a:prstGeom>
                <a:blipFill rotWithShape="0">
                  <a:blip r:embed="rId28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8" name="Oval 137"/>
            <p:cNvSpPr/>
            <p:nvPr/>
          </p:nvSpPr>
          <p:spPr>
            <a:xfrm>
              <a:off x="3455419" y="4741309"/>
              <a:ext cx="56010" cy="56010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9" name="TextBox 138"/>
                <p:cNvSpPr txBox="1"/>
                <p:nvPr/>
              </p:nvSpPr>
              <p:spPr>
                <a:xfrm>
                  <a:off x="1793797" y="4756085"/>
                  <a:ext cx="2492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39" name="TextBox 1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93797" y="4756085"/>
                  <a:ext cx="249253" cy="261610"/>
                </a:xfrm>
                <a:prstGeom prst="rect">
                  <a:avLst/>
                </a:prstGeom>
                <a:blipFill rotWithShape="0"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0" name="TextBox 139"/>
                <p:cNvSpPr txBox="1"/>
                <p:nvPr/>
              </p:nvSpPr>
              <p:spPr>
                <a:xfrm>
                  <a:off x="3778866" y="4651163"/>
                  <a:ext cx="275121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40" name="TextBox 1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78866" y="4651163"/>
                  <a:ext cx="275121" cy="261610"/>
                </a:xfrm>
                <a:prstGeom prst="rect">
                  <a:avLst/>
                </a:prstGeom>
                <a:blipFill rotWithShape="0">
                  <a:blip r:embed="rId30"/>
                  <a:stretch>
                    <a:fillRect r="-444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1" name="Arc 140"/>
            <p:cNvSpPr>
              <a:spLocks noChangeAspect="1"/>
            </p:cNvSpPr>
            <p:nvPr/>
          </p:nvSpPr>
          <p:spPr>
            <a:xfrm>
              <a:off x="2027266" y="4713785"/>
              <a:ext cx="448080" cy="448080"/>
            </a:xfrm>
            <a:prstGeom prst="arc">
              <a:avLst>
                <a:gd name="adj1" fmla="val 9849883"/>
                <a:gd name="adj2" fmla="val 13306073"/>
              </a:avLst>
            </a:prstGeom>
            <a:ln w="7620">
              <a:solidFill>
                <a:schemeClr val="tx1">
                  <a:lumMod val="75000"/>
                  <a:lumOff val="25000"/>
                </a:schemeClr>
              </a:solidFill>
              <a:headEnd type="none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Arc 141"/>
            <p:cNvSpPr>
              <a:spLocks noChangeAspect="1"/>
            </p:cNvSpPr>
            <p:nvPr/>
          </p:nvSpPr>
          <p:spPr>
            <a:xfrm>
              <a:off x="3377416" y="4573309"/>
              <a:ext cx="448080" cy="448080"/>
            </a:xfrm>
            <a:prstGeom prst="arc">
              <a:avLst>
                <a:gd name="adj1" fmla="val 20362638"/>
                <a:gd name="adj2" fmla="val 1870892"/>
              </a:avLst>
            </a:prstGeom>
            <a:ln w="7620">
              <a:solidFill>
                <a:schemeClr val="tx1">
                  <a:lumMod val="75000"/>
                  <a:lumOff val="25000"/>
                </a:schemeClr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3" name="TextBox 142"/>
                <p:cNvSpPr txBox="1"/>
                <p:nvPr/>
              </p:nvSpPr>
              <p:spPr>
                <a:xfrm rot="1522105">
                  <a:off x="1081113" y="4252391"/>
                  <a:ext cx="94397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acc>
                        <m:r>
                          <a:rPr lang="en-US" sz="1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1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en-US" sz="1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1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  <m:r>
                                  <a:rPr lang="en-US" sz="1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</m:d>
                          </m:e>
                          <m:sup>
                            <m:r>
                              <a:rPr lang="en-US" sz="1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oMath>
                    </m:oMathPara>
                  </a14:m>
                  <a:endParaRPr lang="en-US" sz="10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>
            <p:sp>
              <p:nvSpPr>
                <p:cNvPr id="143" name="TextBox 1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522105">
                  <a:off x="1081113" y="4252391"/>
                  <a:ext cx="943977" cy="246221"/>
                </a:xfrm>
                <a:prstGeom prst="rect">
                  <a:avLst/>
                </a:prstGeom>
                <a:blipFill rotWithShape="0">
                  <a:blip r:embed="rId3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4" name="TextBox 143"/>
                <p:cNvSpPr txBox="1"/>
                <p:nvPr/>
              </p:nvSpPr>
              <p:spPr>
                <a:xfrm rot="1486279">
                  <a:off x="3498055" y="5031845"/>
                  <a:ext cx="1108958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>
                    <a:defRPr sz="1200" b="0" i="1">
                      <a:solidFill>
                        <a:srgbClr val="C00000"/>
                      </a:solidFill>
                      <a:latin typeface="Cambria Math" panose="020405030504060302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⃗"/>
                                <m:ctrlPr>
                                  <a:rPr lang="en-US" sz="100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00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</m:acc>
                          </m:e>
                          <m:sup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100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000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sz="100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p>
                                  <m:sSupPr>
                                    <m:ctrlP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00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p>
                                    <m: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sz="100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000"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  <m:sup>
                                    <m: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oMath>
                    </m:oMathPara>
                  </a14:m>
                  <a:endParaRPr lang="en-US" sz="1000" dirty="0"/>
                </a:p>
              </p:txBody>
            </p:sp>
          </mc:Choice>
          <mc:Fallback>
            <p:sp>
              <p:nvSpPr>
                <p:cNvPr id="144" name="TextBox 1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486279">
                  <a:off x="3498055" y="5031845"/>
                  <a:ext cx="1108958" cy="246221"/>
                </a:xfrm>
                <a:prstGeom prst="rect">
                  <a:avLst/>
                </a:prstGeom>
                <a:blipFill rotWithShape="0">
                  <a:blip r:embed="rId3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5" name="Oval 144"/>
            <p:cNvSpPr>
              <a:spLocks noChangeAspect="1"/>
            </p:cNvSpPr>
            <p:nvPr/>
          </p:nvSpPr>
          <p:spPr>
            <a:xfrm>
              <a:off x="503489" y="4041154"/>
              <a:ext cx="56010" cy="5601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6" name="TextBox 145"/>
                <p:cNvSpPr txBox="1"/>
                <p:nvPr/>
              </p:nvSpPr>
              <p:spPr>
                <a:xfrm>
                  <a:off x="190612" y="3984013"/>
                  <a:ext cx="379112" cy="4973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10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e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en-US" sz="1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146" name="TextBox 1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0612" y="3984013"/>
                  <a:ext cx="379112" cy="497316"/>
                </a:xfrm>
                <a:prstGeom prst="rect">
                  <a:avLst/>
                </a:prstGeom>
                <a:blipFill rotWithShape="0">
                  <a:blip r:embed="rId3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7" name="Oval 146"/>
            <p:cNvSpPr>
              <a:spLocks noChangeAspect="1"/>
            </p:cNvSpPr>
            <p:nvPr/>
          </p:nvSpPr>
          <p:spPr>
            <a:xfrm>
              <a:off x="4605059" y="5269415"/>
              <a:ext cx="56010" cy="5601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9" name="Group 148"/>
            <p:cNvGrpSpPr/>
            <p:nvPr/>
          </p:nvGrpSpPr>
          <p:grpSpPr>
            <a:xfrm>
              <a:off x="3907670" y="4051760"/>
              <a:ext cx="784636" cy="200055"/>
              <a:chOff x="3893271" y="241540"/>
              <a:chExt cx="784636" cy="200055"/>
            </a:xfrm>
          </p:grpSpPr>
          <p:sp>
            <p:nvSpPr>
              <p:cNvPr id="185" name="TextBox 184"/>
              <p:cNvSpPr txBox="1"/>
              <p:nvPr/>
            </p:nvSpPr>
            <p:spPr>
              <a:xfrm>
                <a:off x="4169434" y="241540"/>
                <a:ext cx="508473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00" dirty="0" smtClean="0"/>
                  <a:t>Chief ray</a:t>
                </a:r>
                <a:endParaRPr lang="en-US" sz="700" dirty="0"/>
              </a:p>
            </p:txBody>
          </p:sp>
          <p:cxnSp>
            <p:nvCxnSpPr>
              <p:cNvPr id="186" name="Straight Connector 185"/>
              <p:cNvCxnSpPr/>
              <p:nvPr/>
            </p:nvCxnSpPr>
            <p:spPr>
              <a:xfrm>
                <a:off x="3939396" y="350441"/>
                <a:ext cx="256032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7" name="Isosceles Triangle 186"/>
              <p:cNvSpPr/>
              <p:nvPr/>
            </p:nvSpPr>
            <p:spPr>
              <a:xfrm rot="5400000">
                <a:off x="4044552" y="327581"/>
                <a:ext cx="45720" cy="45720"/>
              </a:xfrm>
              <a:prstGeom prst="triangle">
                <a:avLst/>
              </a:prstGeom>
              <a:solidFill>
                <a:schemeClr val="bg1"/>
              </a:solidFill>
              <a:ln w="63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  <p:sp>
            <p:nvSpPr>
              <p:cNvPr id="188" name="Rounded Rectangle 187"/>
              <p:cNvSpPr/>
              <p:nvPr/>
            </p:nvSpPr>
            <p:spPr>
              <a:xfrm>
                <a:off x="3893271" y="273378"/>
                <a:ext cx="744717" cy="141402"/>
              </a:xfrm>
              <a:prstGeom prst="roundRect">
                <a:avLst/>
              </a:prstGeom>
              <a:noFill/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0" name="TextBox 149"/>
                <p:cNvSpPr txBox="1"/>
                <p:nvPr/>
              </p:nvSpPr>
              <p:spPr>
                <a:xfrm>
                  <a:off x="2875074" y="4822316"/>
                  <a:ext cx="244475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}"/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oMath>
                    </m:oMathPara>
                  </a14:m>
                  <a:endParaRPr lang="en-US" sz="800" dirty="0"/>
                </a:p>
              </p:txBody>
            </p:sp>
          </mc:Choice>
          <mc:Fallback>
            <p:sp>
              <p:nvSpPr>
                <p:cNvPr id="150" name="TextBox 1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75074" y="4822316"/>
                  <a:ext cx="244475" cy="215444"/>
                </a:xfrm>
                <a:prstGeom prst="rect">
                  <a:avLst/>
                </a:prstGeom>
                <a:blipFill rotWithShape="0">
                  <a:blip r:embed="rId3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51" name="Group 150"/>
            <p:cNvGrpSpPr/>
            <p:nvPr/>
          </p:nvGrpSpPr>
          <p:grpSpPr>
            <a:xfrm>
              <a:off x="525424" y="5313865"/>
              <a:ext cx="2425736" cy="115535"/>
              <a:chOff x="511025" y="1262591"/>
              <a:chExt cx="2431153" cy="115535"/>
            </a:xfrm>
          </p:grpSpPr>
          <p:cxnSp>
            <p:nvCxnSpPr>
              <p:cNvPr id="183" name="Straight Connector 182"/>
              <p:cNvCxnSpPr>
                <a:cxnSpLocks/>
              </p:cNvCxnSpPr>
              <p:nvPr/>
            </p:nvCxnSpPr>
            <p:spPr>
              <a:xfrm>
                <a:off x="2942178" y="1262591"/>
                <a:ext cx="0" cy="115535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Arrow Connector 183"/>
              <p:cNvCxnSpPr/>
              <p:nvPr/>
            </p:nvCxnSpPr>
            <p:spPr>
              <a:xfrm flipH="1" flipV="1">
                <a:off x="511025" y="1320358"/>
                <a:ext cx="2428572" cy="0"/>
              </a:xfrm>
              <a:prstGeom prst="straightConnector1">
                <a:avLst/>
              </a:prstGeom>
              <a:ln>
                <a:headEnd type="none" w="med" len="med"/>
                <a:tailEnd type="arrow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52" name="Group 151"/>
            <p:cNvGrpSpPr/>
            <p:nvPr/>
          </p:nvGrpSpPr>
          <p:grpSpPr>
            <a:xfrm>
              <a:off x="2950690" y="5582884"/>
              <a:ext cx="1684209" cy="115535"/>
              <a:chOff x="2605298" y="1651989"/>
              <a:chExt cx="1684209" cy="115535"/>
            </a:xfrm>
          </p:grpSpPr>
          <p:cxnSp>
            <p:nvCxnSpPr>
              <p:cNvPr id="181" name="Straight Connector 180"/>
              <p:cNvCxnSpPr>
                <a:cxnSpLocks/>
              </p:cNvCxnSpPr>
              <p:nvPr/>
            </p:nvCxnSpPr>
            <p:spPr>
              <a:xfrm flipH="1">
                <a:off x="2605298" y="1651989"/>
                <a:ext cx="0" cy="115535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Arrow Connector 181"/>
              <p:cNvCxnSpPr/>
              <p:nvPr/>
            </p:nvCxnSpPr>
            <p:spPr>
              <a:xfrm flipV="1">
                <a:off x="2607011" y="1709756"/>
                <a:ext cx="1682496" cy="0"/>
              </a:xfrm>
              <a:prstGeom prst="straightConnector1">
                <a:avLst/>
              </a:prstGeom>
              <a:ln>
                <a:headEnd type="none" w="med" len="med"/>
                <a:tailEnd type="arrow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3" name="TextBox 152"/>
                <p:cNvSpPr txBox="1"/>
                <p:nvPr/>
              </p:nvSpPr>
              <p:spPr>
                <a:xfrm>
                  <a:off x="1195757" y="5189289"/>
                  <a:ext cx="301749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oMath>
                    </m:oMathPara>
                  </a14:m>
                  <a:endPara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153" name="TextBox 1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5757" y="5189289"/>
                  <a:ext cx="301749" cy="253916"/>
                </a:xfrm>
                <a:prstGeom prst="rect">
                  <a:avLst/>
                </a:prstGeom>
                <a:blipFill rotWithShape="0">
                  <a:blip r:embed="rId3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4" name="TextBox 153"/>
                <p:cNvSpPr txBox="1"/>
                <p:nvPr/>
              </p:nvSpPr>
              <p:spPr>
                <a:xfrm>
                  <a:off x="3722656" y="5451462"/>
                  <a:ext cx="333168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  <m:sup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en-US" sz="1000" dirty="0"/>
                </a:p>
              </p:txBody>
            </p:sp>
          </mc:Choice>
          <mc:Fallback>
            <p:sp>
              <p:nvSpPr>
                <p:cNvPr id="154" name="TextBox 1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22656" y="5451462"/>
                  <a:ext cx="333168" cy="246221"/>
                </a:xfrm>
                <a:prstGeom prst="rect">
                  <a:avLst/>
                </a:prstGeom>
                <a:blipFill rotWithShape="0">
                  <a:blip r:embed="rId3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55" name="Group 154"/>
            <p:cNvGrpSpPr/>
            <p:nvPr/>
          </p:nvGrpSpPr>
          <p:grpSpPr>
            <a:xfrm>
              <a:off x="2377070" y="4912979"/>
              <a:ext cx="59855" cy="58879"/>
              <a:chOff x="2398645" y="3863270"/>
              <a:chExt cx="59855" cy="58879"/>
            </a:xfrm>
          </p:grpSpPr>
          <p:sp>
            <p:nvSpPr>
              <p:cNvPr id="179" name="Oval 178"/>
              <p:cNvSpPr/>
              <p:nvPr/>
            </p:nvSpPr>
            <p:spPr>
              <a:xfrm>
                <a:off x="2402490" y="3866139"/>
                <a:ext cx="56010" cy="5601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" name="Oval 179"/>
              <p:cNvSpPr/>
              <p:nvPr/>
            </p:nvSpPr>
            <p:spPr>
              <a:xfrm flipH="1">
                <a:off x="2398645" y="3863270"/>
                <a:ext cx="56009" cy="56010"/>
              </a:xfrm>
              <a:prstGeom prst="ellipse">
                <a:avLst/>
              </a:prstGeom>
              <a:solidFill>
                <a:srgbClr val="CC0000">
                  <a:alpha val="0"/>
                </a:srgbClr>
              </a:solidFill>
              <a:ln>
                <a:solidFill>
                  <a:srgbClr val="CC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56" name="Straight Connector 155"/>
            <p:cNvCxnSpPr/>
            <p:nvPr/>
          </p:nvCxnSpPr>
          <p:spPr>
            <a:xfrm>
              <a:off x="531924" y="4070570"/>
              <a:ext cx="1874520" cy="86931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Isosceles Triangle 156"/>
            <p:cNvSpPr>
              <a:spLocks noChangeAspect="1"/>
            </p:cNvSpPr>
            <p:nvPr/>
          </p:nvSpPr>
          <p:spPr>
            <a:xfrm rot="7140000">
              <a:off x="1537538" y="4514044"/>
              <a:ext cx="73152" cy="76229"/>
            </a:xfrm>
            <a:prstGeom prst="triangle">
              <a:avLst/>
            </a:prstGeom>
            <a:solidFill>
              <a:schemeClr val="bg1"/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8" name="Group 157"/>
            <p:cNvGrpSpPr/>
            <p:nvPr/>
          </p:nvGrpSpPr>
          <p:grpSpPr>
            <a:xfrm>
              <a:off x="2924557" y="4827608"/>
              <a:ext cx="56010" cy="56010"/>
              <a:chOff x="3011758" y="4033638"/>
              <a:chExt cx="56010" cy="56010"/>
            </a:xfrm>
          </p:grpSpPr>
          <p:sp>
            <p:nvSpPr>
              <p:cNvPr id="177" name="Oval 176"/>
              <p:cNvSpPr/>
              <p:nvPr/>
            </p:nvSpPr>
            <p:spPr>
              <a:xfrm>
                <a:off x="3011758" y="4033638"/>
                <a:ext cx="56010" cy="5601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" name="Oval 177"/>
              <p:cNvSpPr/>
              <p:nvPr/>
            </p:nvSpPr>
            <p:spPr>
              <a:xfrm>
                <a:off x="3035191" y="4057071"/>
                <a:ext cx="9144" cy="914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9" name="TextBox 158"/>
                <p:cNvSpPr txBox="1"/>
                <p:nvPr/>
              </p:nvSpPr>
              <p:spPr>
                <a:xfrm>
                  <a:off x="2148991" y="4913535"/>
                  <a:ext cx="353237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}"/>
                            <m:ctrlPr>
                              <a:rPr lang="en-US" sz="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8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d>
                      </m:oMath>
                    </m:oMathPara>
                  </a14:m>
                  <a:endParaRPr lang="en-US" sz="800" dirty="0"/>
                </a:p>
              </p:txBody>
            </p:sp>
          </mc:Choice>
          <mc:Fallback>
            <p:sp>
              <p:nvSpPr>
                <p:cNvPr id="159" name="TextBox 1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48991" y="4913535"/>
                  <a:ext cx="353237" cy="215444"/>
                </a:xfrm>
                <a:prstGeom prst="rect">
                  <a:avLst/>
                </a:prstGeom>
                <a:blipFill rotWithShape="0">
                  <a:blip r:embed="rId3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0" name="Straight Connector 159"/>
            <p:cNvCxnSpPr/>
            <p:nvPr/>
          </p:nvCxnSpPr>
          <p:spPr>
            <a:xfrm>
              <a:off x="3482385" y="4772119"/>
              <a:ext cx="1149357" cy="53158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1" name="Isosceles Triangle 160"/>
            <p:cNvSpPr>
              <a:spLocks noChangeAspect="1"/>
            </p:cNvSpPr>
            <p:nvPr/>
          </p:nvSpPr>
          <p:spPr>
            <a:xfrm rot="7020000">
              <a:off x="4165915" y="5070362"/>
              <a:ext cx="73152" cy="73150"/>
            </a:xfrm>
            <a:prstGeom prst="triangle">
              <a:avLst/>
            </a:prstGeom>
            <a:solidFill>
              <a:schemeClr val="bg1"/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TextBox 170"/>
            <p:cNvSpPr txBox="1"/>
            <p:nvPr/>
          </p:nvSpPr>
          <p:spPr>
            <a:xfrm rot="21077016">
              <a:off x="658431" y="5011575"/>
              <a:ext cx="67358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i="1" dirty="0" smtClean="0"/>
                <a:t>OPTICAL AXIS</a:t>
              </a:r>
              <a:endParaRPr lang="en-US" sz="700" i="1" dirty="0"/>
            </a:p>
          </p:txBody>
        </p:sp>
        <p:cxnSp>
          <p:nvCxnSpPr>
            <p:cNvPr id="197" name="Straight Arrow Connector 196"/>
            <p:cNvCxnSpPr/>
            <p:nvPr/>
          </p:nvCxnSpPr>
          <p:spPr>
            <a:xfrm flipV="1">
              <a:off x="528523" y="4092188"/>
              <a:ext cx="0" cy="758952"/>
            </a:xfrm>
            <a:prstGeom prst="straightConnector1">
              <a:avLst/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  <a:prstDash val="lgDashDot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0" name="TextBox 199"/>
                <p:cNvSpPr txBox="1"/>
                <p:nvPr/>
              </p:nvSpPr>
              <p:spPr>
                <a:xfrm>
                  <a:off x="4642700" y="5196956"/>
                  <a:ext cx="417250" cy="51001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10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′ </m:t>
                                </m:r>
                              </m:e>
                              <m:e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  <m:e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en-US" sz="1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200" name="TextBox 19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42700" y="5196956"/>
                  <a:ext cx="417250" cy="510011"/>
                </a:xfrm>
                <a:prstGeom prst="rect">
                  <a:avLst/>
                </a:prstGeom>
                <a:blipFill rotWithShape="0">
                  <a:blip r:embed="rId3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2" name="Straight Arrow Connector 201"/>
            <p:cNvCxnSpPr/>
            <p:nvPr/>
          </p:nvCxnSpPr>
          <p:spPr>
            <a:xfrm>
              <a:off x="4636215" y="4857975"/>
              <a:ext cx="0" cy="411480"/>
            </a:xfrm>
            <a:prstGeom prst="straightConnector1">
              <a:avLst/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  <a:prstDash val="lgDashDot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3" name="TextBox 202"/>
                <p:cNvSpPr txBox="1"/>
                <p:nvPr/>
              </p:nvSpPr>
              <p:spPr>
                <a:xfrm>
                  <a:off x="4688032" y="4963322"/>
                  <a:ext cx="301878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03" name="TextBox 20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88032" y="4963322"/>
                  <a:ext cx="301878" cy="215444"/>
                </a:xfrm>
                <a:prstGeom prst="rect">
                  <a:avLst/>
                </a:prstGeom>
                <a:blipFill rotWithShape="0">
                  <a:blip r:embed="rId3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4" name="TextBox 203"/>
            <p:cNvSpPr txBox="1"/>
            <p:nvPr/>
          </p:nvSpPr>
          <p:spPr>
            <a:xfrm rot="16851975">
              <a:off x="4556604" y="4098600"/>
              <a:ext cx="692818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i="1" dirty="0" smtClean="0"/>
                <a:t>IMAGE PLANE</a:t>
              </a:r>
              <a:endParaRPr lang="en-US" sz="700" i="1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5" name="TextBox 204"/>
                <p:cNvSpPr txBox="1"/>
                <p:nvPr/>
              </p:nvSpPr>
              <p:spPr>
                <a:xfrm>
                  <a:off x="4483101" y="4662858"/>
                  <a:ext cx="328360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}"/>
                            <m:ctrlPr>
                              <a:rPr lang="en-US" sz="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</m:d>
                      </m:oMath>
                    </m:oMathPara>
                  </a14:m>
                  <a:endParaRPr lang="en-US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05" name="TextBox 20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3101" y="4662858"/>
                  <a:ext cx="328360" cy="215444"/>
                </a:xfrm>
                <a:prstGeom prst="rect">
                  <a:avLst/>
                </a:prstGeom>
                <a:blipFill rotWithShape="0">
                  <a:blip r:embed="rId4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06" name="Group 205"/>
            <p:cNvGrpSpPr/>
            <p:nvPr/>
          </p:nvGrpSpPr>
          <p:grpSpPr>
            <a:xfrm>
              <a:off x="4710077" y="4489845"/>
              <a:ext cx="365760" cy="401192"/>
              <a:chOff x="4769816" y="2349162"/>
              <a:chExt cx="365760" cy="401192"/>
            </a:xfrm>
          </p:grpSpPr>
          <p:cxnSp>
            <p:nvCxnSpPr>
              <p:cNvPr id="207" name="Straight Arrow Connector 206"/>
              <p:cNvCxnSpPr/>
              <p:nvPr/>
            </p:nvCxnSpPr>
            <p:spPr>
              <a:xfrm rot="6060000" flipV="1">
                <a:off x="4952696" y="2567474"/>
                <a:ext cx="0" cy="365760"/>
              </a:xfrm>
              <a:prstGeom prst="straightConnector1">
                <a:avLst/>
              </a:prstGeom>
              <a:ln w="9525">
                <a:solidFill>
                  <a:srgbClr val="1C87FC"/>
                </a:solidFill>
                <a:prstDash val="sysDot"/>
                <a:headEnd type="none" w="med" len="med"/>
                <a:tailEnd type="triangle" w="sm" len="lg"/>
              </a:ln>
              <a:effectLst>
                <a:outerShdw blurRad="127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Arrow Connector 207"/>
              <p:cNvCxnSpPr/>
              <p:nvPr/>
            </p:nvCxnSpPr>
            <p:spPr>
              <a:xfrm rot="660000" flipV="1">
                <a:off x="4809512" y="2349162"/>
                <a:ext cx="0" cy="365760"/>
              </a:xfrm>
              <a:prstGeom prst="straightConnector1">
                <a:avLst/>
              </a:prstGeom>
              <a:ln w="9525">
                <a:solidFill>
                  <a:srgbClr val="00B050"/>
                </a:solidFill>
                <a:prstDash val="sysDot"/>
                <a:headEnd type="none" w="med" len="med"/>
                <a:tailEnd type="triangle" w="sm" len="lg"/>
              </a:ln>
              <a:effectLst>
                <a:outerShdw blurRad="127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9" name="Oval 208"/>
            <p:cNvSpPr>
              <a:spLocks noChangeAspect="1"/>
            </p:cNvSpPr>
            <p:nvPr/>
          </p:nvSpPr>
          <p:spPr>
            <a:xfrm>
              <a:off x="4694777" y="4831343"/>
              <a:ext cx="45720" cy="45720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0" name="TextBox 209"/>
                <p:cNvSpPr txBox="1"/>
                <p:nvPr/>
              </p:nvSpPr>
              <p:spPr>
                <a:xfrm>
                  <a:off x="4702242" y="4501799"/>
                  <a:ext cx="294183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8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>
            <p:sp>
              <p:nvSpPr>
                <p:cNvPr id="210" name="TextBox 20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02242" y="4501799"/>
                  <a:ext cx="294183" cy="215444"/>
                </a:xfrm>
                <a:prstGeom prst="rect">
                  <a:avLst/>
                </a:prstGeom>
                <a:blipFill rotWithShape="0">
                  <a:blip r:embed="rId4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1" name="TextBox 210"/>
                <p:cNvSpPr txBox="1"/>
                <p:nvPr/>
              </p:nvSpPr>
              <p:spPr>
                <a:xfrm>
                  <a:off x="4885995" y="4726411"/>
                  <a:ext cx="286745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rgbClr val="1C87F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800" b="0" i="1" smtClean="0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i="1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b="0" i="1" smtClean="0">
                                <a:solidFill>
                                  <a:srgbClr val="1C87FC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rgbClr val="1C87FC"/>
                    </a:solidFill>
                  </a:endParaRPr>
                </a:p>
              </p:txBody>
            </p:sp>
          </mc:Choice>
          <mc:Fallback>
            <p:sp>
              <p:nvSpPr>
                <p:cNvPr id="211" name="TextBox 2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85995" y="4726411"/>
                  <a:ext cx="286745" cy="215444"/>
                </a:xfrm>
                <a:prstGeom prst="rect">
                  <a:avLst/>
                </a:prstGeom>
                <a:blipFill rotWithShape="0">
                  <a:blip r:embed="rId4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2" name="Straight Arrow Connector 211"/>
            <p:cNvCxnSpPr/>
            <p:nvPr/>
          </p:nvCxnSpPr>
          <p:spPr>
            <a:xfrm rot="6060000" flipV="1">
              <a:off x="4873907" y="4836744"/>
              <a:ext cx="0" cy="365760"/>
            </a:xfrm>
            <a:prstGeom prst="straightConnector1">
              <a:avLst/>
            </a:prstGeom>
            <a:ln w="6350">
              <a:solidFill>
                <a:schemeClr val="tx1">
                  <a:lumMod val="95000"/>
                  <a:lumOff val="5000"/>
                </a:schemeClr>
              </a:solidFill>
              <a:prstDash val="solid"/>
              <a:headEnd type="none" w="med" len="med"/>
              <a:tailEnd type="triangle" w="sm" len="lg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4" name="Group 213"/>
            <p:cNvGrpSpPr/>
            <p:nvPr/>
          </p:nvGrpSpPr>
          <p:grpSpPr>
            <a:xfrm rot="21480000">
              <a:off x="2447593" y="5107913"/>
              <a:ext cx="1080650" cy="130455"/>
              <a:chOff x="3092222" y="1899046"/>
              <a:chExt cx="822960" cy="130455"/>
            </a:xfrm>
          </p:grpSpPr>
          <p:cxnSp>
            <p:nvCxnSpPr>
              <p:cNvPr id="215" name="Straight Arrow Connector 214"/>
              <p:cNvCxnSpPr>
                <a:cxnSpLocks noChangeAspect="1"/>
              </p:cNvCxnSpPr>
              <p:nvPr/>
            </p:nvCxnSpPr>
            <p:spPr>
              <a:xfrm flipV="1">
                <a:off x="3092222" y="1899046"/>
                <a:ext cx="822960" cy="130455"/>
              </a:xfrm>
              <a:prstGeom prst="straightConnector1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headEnd type="arrow" w="sm" len="sm"/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Straight Connector 215"/>
              <p:cNvCxnSpPr>
                <a:cxnSpLocks noChangeAspect="1"/>
              </p:cNvCxnSpPr>
              <p:nvPr/>
            </p:nvCxnSpPr>
            <p:spPr>
              <a:xfrm rot="240000">
                <a:off x="3502254" y="1907715"/>
                <a:ext cx="18242" cy="115535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0" name="TextBox 219"/>
                <p:cNvSpPr txBox="1"/>
                <p:nvPr/>
              </p:nvSpPr>
              <p:spPr>
                <a:xfrm rot="21060000">
                  <a:off x="2549215" y="4997371"/>
                  <a:ext cx="349904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</m:oMath>
                    </m:oMathPara>
                  </a14:m>
                  <a:endPara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220" name="TextBox 2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060000">
                  <a:off x="2549215" y="4997371"/>
                  <a:ext cx="349904" cy="246221"/>
                </a:xfrm>
                <a:prstGeom prst="rect">
                  <a:avLst/>
                </a:prstGeom>
                <a:blipFill rotWithShape="0">
                  <a:blip r:embed="rId4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1" name="TextBox 220"/>
                <p:cNvSpPr txBox="1"/>
                <p:nvPr/>
              </p:nvSpPr>
              <p:spPr>
                <a:xfrm rot="21060000">
                  <a:off x="3061555" y="4916911"/>
                  <a:ext cx="349904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  <m:sup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221" name="TextBox 2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060000">
                  <a:off x="3061555" y="4916911"/>
                  <a:ext cx="349904" cy="246221"/>
                </a:xfrm>
                <a:prstGeom prst="rect">
                  <a:avLst/>
                </a:prstGeom>
                <a:blipFill rotWithShape="0">
                  <a:blip r:embed="rId4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68" name="Group 167"/>
            <p:cNvGrpSpPr/>
            <p:nvPr/>
          </p:nvGrpSpPr>
          <p:grpSpPr>
            <a:xfrm>
              <a:off x="2950685" y="5760682"/>
              <a:ext cx="1775649" cy="115535"/>
              <a:chOff x="2605298" y="1651989"/>
              <a:chExt cx="1775649" cy="115535"/>
            </a:xfrm>
          </p:grpSpPr>
          <p:cxnSp>
            <p:nvCxnSpPr>
              <p:cNvPr id="169" name="Straight Connector 168"/>
              <p:cNvCxnSpPr>
                <a:cxnSpLocks/>
              </p:cNvCxnSpPr>
              <p:nvPr/>
            </p:nvCxnSpPr>
            <p:spPr>
              <a:xfrm flipH="1">
                <a:off x="2605298" y="1651989"/>
                <a:ext cx="0" cy="115535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Arrow Connector 169"/>
              <p:cNvCxnSpPr/>
              <p:nvPr/>
            </p:nvCxnSpPr>
            <p:spPr>
              <a:xfrm flipV="1">
                <a:off x="2607011" y="1709756"/>
                <a:ext cx="1773936" cy="0"/>
              </a:xfrm>
              <a:prstGeom prst="straightConnector1">
                <a:avLst/>
              </a:prstGeom>
              <a:ln>
                <a:headEnd type="none" w="med" len="med"/>
                <a:tailEnd type="arrow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2" name="TextBox 171"/>
                <p:cNvSpPr txBox="1"/>
                <p:nvPr/>
              </p:nvSpPr>
              <p:spPr>
                <a:xfrm>
                  <a:off x="3718418" y="5616561"/>
                  <a:ext cx="346953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oMath>
                    </m:oMathPara>
                  </a14:m>
                  <a:endParaRPr lang="en-US" sz="1000" dirty="0"/>
                </a:p>
              </p:txBody>
            </p:sp>
          </mc:Choice>
          <mc:Fallback>
            <p:sp>
              <p:nvSpPr>
                <p:cNvPr id="172" name="TextBox 1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18418" y="5616561"/>
                  <a:ext cx="346953" cy="246221"/>
                </a:xfrm>
                <a:prstGeom prst="rect">
                  <a:avLst/>
                </a:prstGeom>
                <a:blipFill rotWithShape="0">
                  <a:blip r:embed="rId4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502933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Straight Connector 69"/>
          <p:cNvCxnSpPr/>
          <p:nvPr/>
        </p:nvCxnSpPr>
        <p:spPr>
          <a:xfrm flipH="1" flipV="1">
            <a:off x="2889914" y="5047157"/>
            <a:ext cx="0" cy="44306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0" y="5209341"/>
            <a:ext cx="484632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>
            <a:off x="2377867" y="1956262"/>
            <a:ext cx="2914996" cy="1468582"/>
            <a:chOff x="2377867" y="1956262"/>
            <a:chExt cx="2914996" cy="1468582"/>
          </a:xfrm>
        </p:grpSpPr>
        <p:sp>
          <p:nvSpPr>
            <p:cNvPr id="137" name="Rectangle 136"/>
            <p:cNvSpPr/>
            <p:nvPr/>
          </p:nvSpPr>
          <p:spPr>
            <a:xfrm>
              <a:off x="2377867" y="1956262"/>
              <a:ext cx="2914996" cy="146858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/>
            <p:cNvSpPr>
              <a:spLocks noChangeAspect="1"/>
            </p:cNvSpPr>
            <p:nvPr/>
          </p:nvSpPr>
          <p:spPr>
            <a:xfrm rot="660000">
              <a:off x="4618057" y="3011666"/>
              <a:ext cx="91440" cy="91440"/>
            </a:xfrm>
            <a:prstGeom prst="rect">
              <a:avLst/>
            </a:prstGeom>
            <a:noFill/>
            <a:ln w="63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5" name="Straight Connector 74"/>
            <p:cNvCxnSpPr/>
            <p:nvPr/>
          </p:nvCxnSpPr>
          <p:spPr>
            <a:xfrm>
              <a:off x="2517114" y="2715969"/>
              <a:ext cx="2286000" cy="0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>
              <a:off x="2677007" y="2717357"/>
              <a:ext cx="365760" cy="0"/>
            </a:xfrm>
            <a:prstGeom prst="line">
              <a:avLst/>
            </a:prstGeom>
            <a:ln w="9525">
              <a:solidFill>
                <a:srgbClr val="1C87FC"/>
              </a:solidFill>
              <a:prstDash val="sysDot"/>
              <a:headEnd type="none" w="med" len="med"/>
              <a:tailEnd type="triangle" w="sm" len="lg"/>
            </a:ln>
            <a:effectLst>
              <a:outerShdw blurRad="12700" dir="2700000" algn="tl" rotWithShape="0">
                <a:prstClr val="black">
                  <a:alpha val="5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/>
            <p:nvPr/>
          </p:nvCxnSpPr>
          <p:spPr>
            <a:xfrm flipV="1">
              <a:off x="2676680" y="2343182"/>
              <a:ext cx="0" cy="365760"/>
            </a:xfrm>
            <a:prstGeom prst="straightConnector1">
              <a:avLst/>
            </a:prstGeom>
            <a:ln w="9525">
              <a:solidFill>
                <a:srgbClr val="00B050"/>
              </a:solidFill>
              <a:prstDash val="sysDot"/>
              <a:headEnd type="none" w="med" len="med"/>
              <a:tailEnd type="triangle" w="sm" len="lg"/>
            </a:ln>
            <a:effectLst>
              <a:outerShdw blurRad="12700" dir="2700000" algn="tl" rotWithShape="0">
                <a:prstClr val="black">
                  <a:alpha val="51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Oval 106"/>
            <p:cNvSpPr/>
            <p:nvPr/>
          </p:nvSpPr>
          <p:spPr>
            <a:xfrm>
              <a:off x="2656698" y="2691516"/>
              <a:ext cx="56010" cy="5601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Oval 109"/>
            <p:cNvSpPr/>
            <p:nvPr/>
          </p:nvSpPr>
          <p:spPr>
            <a:xfrm flipH="1">
              <a:off x="2652853" y="2688647"/>
              <a:ext cx="56009" cy="56010"/>
            </a:xfrm>
            <a:prstGeom prst="ellipse">
              <a:avLst/>
            </a:prstGeom>
            <a:solidFill>
              <a:srgbClr val="CC0000">
                <a:alpha val="0"/>
              </a:srgbClr>
            </a:solidFill>
            <a:ln>
              <a:solidFill>
                <a:srgbClr val="CC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2424868" y="2690245"/>
                  <a:ext cx="352019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}"/>
                            <m:ctrlP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4868" y="2690245"/>
                  <a:ext cx="352019" cy="215444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" name="Straight Connector 28"/>
            <p:cNvCxnSpPr/>
            <p:nvPr/>
          </p:nvCxnSpPr>
          <p:spPr>
            <a:xfrm rot="660000">
              <a:off x="4785556" y="2033501"/>
              <a:ext cx="0" cy="1280160"/>
            </a:xfrm>
            <a:prstGeom prst="line">
              <a:avLst/>
            </a:prstGeom>
            <a:ln w="95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1" name="TextBox 130"/>
                <p:cNvSpPr txBox="1"/>
                <p:nvPr/>
              </p:nvSpPr>
              <p:spPr>
                <a:xfrm>
                  <a:off x="4747771" y="2822639"/>
                  <a:ext cx="301878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1" name="TextBox 1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47771" y="2822639"/>
                  <a:ext cx="301878" cy="21544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3" name="Straight Connector 72"/>
            <p:cNvCxnSpPr/>
            <p:nvPr/>
          </p:nvCxnSpPr>
          <p:spPr>
            <a:xfrm flipH="1" flipV="1">
              <a:off x="4771102" y="2367876"/>
              <a:ext cx="0" cy="45720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6" name="Group 75"/>
            <p:cNvGrpSpPr/>
            <p:nvPr/>
          </p:nvGrpSpPr>
          <p:grpSpPr>
            <a:xfrm flipH="1">
              <a:off x="2675956" y="2501007"/>
              <a:ext cx="2095689" cy="115535"/>
              <a:chOff x="1696832" y="2103447"/>
              <a:chExt cx="2095689" cy="115535"/>
            </a:xfrm>
          </p:grpSpPr>
          <p:cxnSp>
            <p:nvCxnSpPr>
              <p:cNvPr id="77" name="Straight Connector 76"/>
              <p:cNvCxnSpPr>
                <a:cxnSpLocks/>
              </p:cNvCxnSpPr>
              <p:nvPr/>
            </p:nvCxnSpPr>
            <p:spPr>
              <a:xfrm>
                <a:off x="3792521" y="2103447"/>
                <a:ext cx="0" cy="115535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/>
              <p:cNvCxnSpPr/>
              <p:nvPr/>
            </p:nvCxnSpPr>
            <p:spPr>
              <a:xfrm flipH="1" flipV="1">
                <a:off x="1696832" y="2161214"/>
                <a:ext cx="2093976" cy="0"/>
              </a:xfrm>
              <a:prstGeom prst="straightConnector1">
                <a:avLst/>
              </a:prstGeom>
              <a:ln>
                <a:headEnd type="none" w="med" len="med"/>
                <a:tailEnd type="arrow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0" name="TextBox 79"/>
                <p:cNvSpPr txBox="1"/>
                <p:nvPr/>
              </p:nvSpPr>
              <p:spPr>
                <a:xfrm>
                  <a:off x="3576508" y="2341013"/>
                  <a:ext cx="346953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oMath>
                    </m:oMathPara>
                  </a14:m>
                  <a:endParaRPr lang="en-US" sz="1000" dirty="0"/>
                </a:p>
              </p:txBody>
            </p:sp>
          </mc:Choice>
          <mc:Fallback>
            <p:sp>
              <p:nvSpPr>
                <p:cNvPr id="80" name="TextBox 7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76508" y="2341013"/>
                  <a:ext cx="346953" cy="246221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8" name="TextBox 87"/>
            <p:cNvSpPr txBox="1"/>
            <p:nvPr/>
          </p:nvSpPr>
          <p:spPr>
            <a:xfrm rot="16851975">
              <a:off x="4549841" y="2284884"/>
              <a:ext cx="692818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i="1" dirty="0" smtClean="0"/>
                <a:t>IMAGE PLANE</a:t>
              </a:r>
              <a:endParaRPr lang="en-US" sz="700" i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TextBox 90"/>
                <p:cNvSpPr txBox="1"/>
                <p:nvPr/>
              </p:nvSpPr>
              <p:spPr>
                <a:xfrm>
                  <a:off x="2598061" y="2179167"/>
                  <a:ext cx="300852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8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91" name="TextBox 9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8061" y="2179167"/>
                  <a:ext cx="300852" cy="215444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TextBox 94"/>
                <p:cNvSpPr txBox="1"/>
                <p:nvPr/>
              </p:nvSpPr>
              <p:spPr>
                <a:xfrm>
                  <a:off x="2847117" y="2519486"/>
                  <a:ext cx="299377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rgbClr val="1C87F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800" b="0" i="1" smtClean="0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i="1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b="0" i="1" smtClean="0">
                                <a:solidFill>
                                  <a:srgbClr val="1C87FC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rgbClr val="1C87FC"/>
                    </a:solidFill>
                  </a:endParaRPr>
                </a:p>
              </p:txBody>
            </p:sp>
          </mc:Choice>
          <mc:Fallback xmlns="">
            <p:sp>
              <p:nvSpPr>
                <p:cNvPr id="95" name="TextBox 9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47117" y="2519486"/>
                  <a:ext cx="299377" cy="215444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r="-204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3" name="Straight Arrow Connector 102"/>
            <p:cNvCxnSpPr/>
            <p:nvPr/>
          </p:nvCxnSpPr>
          <p:spPr>
            <a:xfrm rot="6060000" flipV="1">
              <a:off x="4933646" y="2696061"/>
              <a:ext cx="0" cy="365760"/>
            </a:xfrm>
            <a:prstGeom prst="straightConnector1">
              <a:avLst/>
            </a:prstGeom>
            <a:ln w="6350">
              <a:solidFill>
                <a:schemeClr val="tx1">
                  <a:lumMod val="95000"/>
                  <a:lumOff val="5000"/>
                </a:schemeClr>
              </a:solidFill>
              <a:prstDash val="solid"/>
              <a:headEnd type="none" w="med" len="med"/>
              <a:tailEnd type="triangle" w="sm" len="lg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cxnSpLocks noChangeAspect="1"/>
            </p:cNvCxnSpPr>
            <p:nvPr/>
          </p:nvCxnSpPr>
          <p:spPr>
            <a:xfrm flipH="1" flipV="1">
              <a:off x="2676707" y="2715547"/>
              <a:ext cx="2019940" cy="3951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4" name="TextBox 103"/>
                <p:cNvSpPr txBox="1"/>
                <p:nvPr/>
              </p:nvSpPr>
              <p:spPr>
                <a:xfrm rot="691448">
                  <a:off x="3545135" y="2890729"/>
                  <a:ext cx="41267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  <m:r>
                              <a:rPr lang="en-US" sz="1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⊥</m:t>
                            </m:r>
                          </m:sub>
                        </m:sSub>
                      </m:oMath>
                    </m:oMathPara>
                  </a14:m>
                  <a:endParaRPr lang="en-US" sz="1000" dirty="0"/>
                </a:p>
              </p:txBody>
            </p:sp>
          </mc:Choice>
          <mc:Fallback>
            <p:sp>
              <p:nvSpPr>
                <p:cNvPr id="104" name="TextBox 10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691448">
                  <a:off x="3545135" y="2890729"/>
                  <a:ext cx="412677" cy="246221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5" name="TextBox 104"/>
                <p:cNvSpPr txBox="1"/>
                <p:nvPr/>
              </p:nvSpPr>
              <p:spPr>
                <a:xfrm>
                  <a:off x="4692545" y="2584852"/>
                  <a:ext cx="58284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0, 0, </m:t>
                            </m:r>
                            <m:sSub>
                              <m:sSubPr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  <m:sub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000" dirty="0"/>
                </a:p>
              </p:txBody>
            </p:sp>
          </mc:Choice>
          <mc:Fallback>
            <p:sp>
              <p:nvSpPr>
                <p:cNvPr id="105" name="TextBox 10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92545" y="2584852"/>
                  <a:ext cx="582840" cy="246221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161755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2752</TotalTime>
  <Words>135</Words>
  <Application>Microsoft Office PowerPoint</Application>
  <PresentationFormat>Custom</PresentationFormat>
  <Paragraphs>195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indranil sinharoy</dc:creator>
  <cp:lastModifiedBy>indranil sinharoy</cp:lastModifiedBy>
  <cp:revision>92</cp:revision>
  <dcterms:created xsi:type="dcterms:W3CDTF">2015-09-02T22:57:10Z</dcterms:created>
  <dcterms:modified xsi:type="dcterms:W3CDTF">2015-09-17T11:11:06Z</dcterms:modified>
</cp:coreProperties>
</file>