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0" r:id="rId4"/>
    <p:sldId id="261"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C804CF-5EC9-4ECE-970B-39D864DED3C2}">
          <p14:sldIdLst>
            <p14:sldId id="256"/>
            <p14:sldId id="258"/>
            <p14:sldId id="260"/>
            <p14:sldId id="261"/>
          </p14:sldIdLst>
        </p14:section>
        <p14:section name="Extra slides" id="{E40CF75E-A45E-445A-9E3D-938B52A8A86A}">
          <p14:sldIdLst>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45" autoAdjust="0"/>
    <p:restoredTop sz="90162" autoAdjust="0"/>
  </p:normalViewPr>
  <p:slideViewPr>
    <p:cSldViewPr snapToGrid="0">
      <p:cViewPr>
        <p:scale>
          <a:sx n="75" d="100"/>
          <a:sy n="75" d="100"/>
        </p:scale>
        <p:origin x="1506"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B285B-A16E-49FA-9002-143B084C6C9A}" type="datetimeFigureOut">
              <a:rPr lang="en-US" smtClean="0"/>
              <a:t>11/19/2016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9A1F3D-E2EA-469D-B848-F43A89D92538}" type="slidenum">
              <a:rPr lang="en-US" smtClean="0"/>
              <a:t>‹#›</a:t>
            </a:fld>
            <a:endParaRPr lang="en-US"/>
          </a:p>
        </p:txBody>
      </p:sp>
    </p:spTree>
    <p:extLst>
      <p:ext uri="{BB962C8B-B14F-4D97-AF65-F5344CB8AC3E}">
        <p14:creationId xmlns:p14="http://schemas.microsoft.com/office/powerpoint/2010/main" val="1591985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a:t>
            </a:r>
            <a:r>
              <a:rPr lang="en-US" baseline="0"/>
              <a:t> that we know how to orient the plane of sharp focus along a desired orientation, </a:t>
            </a:r>
            <a:endParaRPr lang="en-US"/>
          </a:p>
        </p:txBody>
      </p:sp>
      <p:sp>
        <p:nvSpPr>
          <p:cNvPr id="4" name="Slide Number Placeholder 3"/>
          <p:cNvSpPr>
            <a:spLocks noGrp="1"/>
          </p:cNvSpPr>
          <p:nvPr>
            <p:ph type="sldNum" sz="quarter" idx="10"/>
          </p:nvPr>
        </p:nvSpPr>
        <p:spPr/>
        <p:txBody>
          <a:bodyPr/>
          <a:lstStyle/>
          <a:p>
            <a:fld id="{AB9A1F3D-E2EA-469D-B848-F43A89D92538}" type="slidenum">
              <a:rPr lang="en-US" smtClean="0"/>
              <a:t>1</a:t>
            </a:fld>
            <a:endParaRPr lang="en-US"/>
          </a:p>
        </p:txBody>
      </p:sp>
    </p:spTree>
    <p:extLst>
      <p:ext uri="{BB962C8B-B14F-4D97-AF65-F5344CB8AC3E}">
        <p14:creationId xmlns:p14="http://schemas.microsoft.com/office/powerpoint/2010/main" val="270592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baseline="0"/>
              <a:t> I think that the wedge approximation is true for a set spatial frequency limit on the image plane …. However, if we desire a target spatial frequency in the object space, then the region is not really a wedge extending away from the camera, …. But the shape shrinks as we go from the camera.  So would it be fair to suggest that the exact nature of the DOF depends on a set definition?</a:t>
            </a:r>
            <a:endParaRPr lang="en-US"/>
          </a:p>
        </p:txBody>
      </p:sp>
      <p:sp>
        <p:nvSpPr>
          <p:cNvPr id="4" name="Slide Number Placeholder 3"/>
          <p:cNvSpPr>
            <a:spLocks noGrp="1"/>
          </p:cNvSpPr>
          <p:nvPr>
            <p:ph type="sldNum" sz="quarter" idx="10"/>
          </p:nvPr>
        </p:nvSpPr>
        <p:spPr/>
        <p:txBody>
          <a:bodyPr/>
          <a:lstStyle/>
          <a:p>
            <a:fld id="{AB9A1F3D-E2EA-469D-B848-F43A89D92538}" type="slidenum">
              <a:rPr lang="en-US" smtClean="0"/>
              <a:t>2</a:t>
            </a:fld>
            <a:endParaRPr lang="en-US"/>
          </a:p>
        </p:txBody>
      </p:sp>
    </p:spTree>
    <p:extLst>
      <p:ext uri="{BB962C8B-B14F-4D97-AF65-F5344CB8AC3E}">
        <p14:creationId xmlns:p14="http://schemas.microsoft.com/office/powerpoint/2010/main" val="378044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baseline="0"/>
              <a:t> I think that the wedge approximation is true for a set spatial frequency limit on the image plane …. However, if we desire a target spatial frequency in the object space, then the region is not really a wedge extending away from the camera, …. But the shape shrinks as we go from the camera.</a:t>
            </a:r>
          </a:p>
          <a:p>
            <a:endParaRPr lang="en-US" baseline="0"/>
          </a:p>
        </p:txBody>
      </p:sp>
      <p:sp>
        <p:nvSpPr>
          <p:cNvPr id="4" name="Slide Number Placeholder 3"/>
          <p:cNvSpPr>
            <a:spLocks noGrp="1"/>
          </p:cNvSpPr>
          <p:nvPr>
            <p:ph type="sldNum" sz="quarter" idx="10"/>
          </p:nvPr>
        </p:nvSpPr>
        <p:spPr/>
        <p:txBody>
          <a:bodyPr/>
          <a:lstStyle/>
          <a:p>
            <a:fld id="{AB9A1F3D-E2EA-469D-B848-F43A89D92538}" type="slidenum">
              <a:rPr lang="en-US" smtClean="0"/>
              <a:t>3</a:t>
            </a:fld>
            <a:endParaRPr lang="en-US"/>
          </a:p>
        </p:txBody>
      </p:sp>
    </p:spTree>
    <p:extLst>
      <p:ext uri="{BB962C8B-B14F-4D97-AF65-F5344CB8AC3E}">
        <p14:creationId xmlns:p14="http://schemas.microsoft.com/office/powerpoint/2010/main" val="3636532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9A1F3D-E2EA-469D-B848-F43A89D92538}" type="slidenum">
              <a:rPr lang="en-US" smtClean="0"/>
              <a:t>5</a:t>
            </a:fld>
            <a:endParaRPr lang="en-US"/>
          </a:p>
        </p:txBody>
      </p:sp>
    </p:spTree>
    <p:extLst>
      <p:ext uri="{BB962C8B-B14F-4D97-AF65-F5344CB8AC3E}">
        <p14:creationId xmlns:p14="http://schemas.microsoft.com/office/powerpoint/2010/main" val="2344461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9501FF-ABFD-4A20-9D6D-E502A59752B5}"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94732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6927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90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48291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9501FF-ABFD-4A20-9D6D-E502A59752B5}"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2266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9501FF-ABFD-4A20-9D6D-E502A59752B5}" type="datetimeFigureOut">
              <a:rPr lang="en-US" smtClean="0"/>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04513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9501FF-ABFD-4A20-9D6D-E502A59752B5}" type="datetimeFigureOut">
              <a:rPr lang="en-US" smtClean="0"/>
              <a:t>11/19/2016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3115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9501FF-ABFD-4A20-9D6D-E502A59752B5}" type="datetimeFigureOut">
              <a:rPr lang="en-US" smtClean="0"/>
              <a:t>11/19/2016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29593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501FF-ABFD-4A20-9D6D-E502A59752B5}" type="datetimeFigureOut">
              <a:rPr lang="en-US" smtClean="0"/>
              <a:t>11/19/2016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74412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20265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25530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501FF-ABFD-4A20-9D6D-E502A59752B5}" type="datetimeFigureOut">
              <a:rPr lang="en-US" smtClean="0"/>
              <a:t>11/19/2016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5466C-6D01-4B7B-82FE-0060F6C0E0EB}" type="slidenum">
              <a:rPr lang="en-US" smtClean="0"/>
              <a:t>‹#›</a:t>
            </a:fld>
            <a:endParaRPr lang="en-US"/>
          </a:p>
        </p:txBody>
      </p:sp>
    </p:spTree>
    <p:extLst>
      <p:ext uri="{BB962C8B-B14F-4D97-AF65-F5344CB8AC3E}">
        <p14:creationId xmlns:p14="http://schemas.microsoft.com/office/powerpoint/2010/main" val="2526763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75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64592" y="167635"/>
            <a:ext cx="11029301" cy="892552"/>
          </a:xfrm>
          <a:prstGeom prst="rect">
            <a:avLst/>
          </a:prstGeom>
          <a:noFill/>
        </p:spPr>
        <p:txBody>
          <a:bodyPr wrap="none" rtlCol="0">
            <a:spAutoFit/>
          </a:bodyPr>
          <a:lstStyle/>
          <a:p>
            <a:r>
              <a:rPr lang="en-US" sz="2600" b="1">
                <a:solidFill>
                  <a:srgbClr val="FF3F7A"/>
                </a:solidFill>
                <a:latin typeface="Euclid" panose="02020503060505020303" pitchFamily="18" charset="0"/>
              </a:rPr>
              <a:t>The DOF in traditional camera extends towards infinity in the directions </a:t>
            </a:r>
          </a:p>
          <a:p>
            <a:r>
              <a:rPr lang="en-US" sz="2600" b="1">
                <a:solidFill>
                  <a:srgbClr val="FF3F7A"/>
                </a:solidFill>
                <a:latin typeface="Euclid" panose="02020503060505020303" pitchFamily="18" charset="0"/>
              </a:rPr>
              <a:t>orthogonal to the optical axis, and beyond the field of view</a:t>
            </a:r>
            <a:endParaRPr lang="en-US" sz="2600" b="1" dirty="0">
              <a:solidFill>
                <a:srgbClr val="FF3F7A"/>
              </a:solidFill>
              <a:latin typeface="Euclid" panose="02020503060505020303" pitchFamily="18" charset="0"/>
            </a:endParaRPr>
          </a:p>
        </p:txBody>
      </p:sp>
      <p:sp>
        <p:nvSpPr>
          <p:cNvPr id="4" name="Arc 3"/>
          <p:cNvSpPr/>
          <p:nvPr/>
        </p:nvSpPr>
        <p:spPr>
          <a:xfrm>
            <a:off x="3054443" y="4943256"/>
            <a:ext cx="1670893" cy="1312592"/>
          </a:xfrm>
          <a:prstGeom prst="arc">
            <a:avLst>
              <a:gd name="adj1" fmla="val 11152870"/>
              <a:gd name="adj2" fmla="val 15800332"/>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p:cNvCxnSpPr/>
          <p:nvPr/>
        </p:nvCxnSpPr>
        <p:spPr>
          <a:xfrm>
            <a:off x="1668307" y="3110318"/>
            <a:ext cx="8686800" cy="0"/>
          </a:xfrm>
          <a:prstGeom prst="line">
            <a:avLst/>
          </a:prstGeom>
          <a:ln w="15875">
            <a:solidFill>
              <a:srgbClr val="F5504E"/>
            </a:solidFill>
            <a:prstDash val="dash"/>
          </a:ln>
        </p:spPr>
        <p:style>
          <a:lnRef idx="1">
            <a:schemeClr val="accent1"/>
          </a:lnRef>
          <a:fillRef idx="0">
            <a:schemeClr val="accent1"/>
          </a:fillRef>
          <a:effectRef idx="0">
            <a:schemeClr val="accent1"/>
          </a:effectRef>
          <a:fontRef idx="minor">
            <a:schemeClr val="tx1"/>
          </a:fontRef>
        </p:style>
      </p:cxnSp>
      <p:pic>
        <p:nvPicPr>
          <p:cNvPr id="6" name="le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8121" y="2791553"/>
            <a:ext cx="860146" cy="621792"/>
          </a:xfrm>
          <a:prstGeom prst="rect">
            <a:avLst/>
          </a:prstGeom>
          <a:effectLst>
            <a:outerShdw blurRad="50800" dist="38100" dir="5400000" algn="ctr" rotWithShape="0">
              <a:srgbClr val="000000">
                <a:alpha val="95000"/>
              </a:srgbClr>
            </a:outerShdw>
          </a:effectLst>
        </p:spPr>
      </p:pic>
      <p:grpSp>
        <p:nvGrpSpPr>
          <p:cNvPr id="7" name="Group 6"/>
          <p:cNvGrpSpPr/>
          <p:nvPr/>
        </p:nvGrpSpPr>
        <p:grpSpPr>
          <a:xfrm>
            <a:off x="1645801" y="2588598"/>
            <a:ext cx="2409486" cy="2143757"/>
            <a:chOff x="1453214" y="4842570"/>
            <a:chExt cx="1460030" cy="1299012"/>
          </a:xfrm>
          <a:effectLst>
            <a:outerShdw blurRad="50800" dist="38100" dir="2700000" algn="tl" rotWithShape="0">
              <a:prstClr val="black">
                <a:alpha val="40000"/>
              </a:prstClr>
            </a:outerShdw>
          </a:effectLst>
        </p:grpSpPr>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53214" y="4842570"/>
              <a:ext cx="434112" cy="1299012"/>
            </a:xfrm>
            <a:prstGeom prst="rect">
              <a:avLst/>
            </a:prstGeom>
          </p:spPr>
        </p:pic>
        <p:pic>
          <p:nvPicPr>
            <p:cNvPr id="31" name="Picture 30"/>
            <p:cNvPicPr>
              <a:picLocks noChangeAspect="1"/>
            </p:cNvPicPr>
            <p:nvPr/>
          </p:nvPicPr>
          <p:blipFill>
            <a:blip r:embed="rId4" cstate="print">
              <a:extLst>
                <a:ext uri="{BEBA8EAE-BF5A-486C-A8C5-ECC9F3942E4B}">
                  <a14:imgProps xmlns:a14="http://schemas.microsoft.com/office/drawing/2010/main">
                    <a14:imgLayer r:embed="rId5">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32" name="Picture 31"/>
            <p:cNvPicPr>
              <a:picLocks noChangeAspect="1"/>
            </p:cNvPicPr>
            <p:nvPr/>
          </p:nvPicPr>
          <p:blipFill>
            <a:blip r:embed="rId4" cstate="print">
              <a:extLst>
                <a:ext uri="{BEBA8EAE-BF5A-486C-A8C5-ECC9F3942E4B}">
                  <a14:imgProps xmlns:a14="http://schemas.microsoft.com/office/drawing/2010/main">
                    <a14:imgLayer r:embed="rId5">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479132" y="4842570"/>
              <a:ext cx="434112" cy="1299012"/>
            </a:xfrm>
            <a:prstGeom prst="rect">
              <a:avLst/>
            </a:prstGeom>
          </p:spPr>
        </p:pic>
      </p:grpSp>
      <p:sp>
        <p:nvSpPr>
          <p:cNvPr id="8" name="Rectangle 7"/>
          <p:cNvSpPr/>
          <p:nvPr/>
        </p:nvSpPr>
        <p:spPr>
          <a:xfrm>
            <a:off x="2400852" y="1843581"/>
            <a:ext cx="914400" cy="3922776"/>
          </a:xfrm>
          <a:prstGeom prst="rect">
            <a:avLst/>
          </a:prstGeom>
          <a:solidFill>
            <a:schemeClr val="bg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9" name="Straight Connector 8"/>
          <p:cNvCxnSpPr/>
          <p:nvPr/>
        </p:nvCxnSpPr>
        <p:spPr>
          <a:xfrm>
            <a:off x="2958947" y="1853106"/>
            <a:ext cx="0" cy="3904488"/>
          </a:xfrm>
          <a:prstGeom prst="line">
            <a:avLst/>
          </a:prstGeom>
          <a:ln w="19050" cap="rnd">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229074" y="2070569"/>
            <a:ext cx="0" cy="3413901"/>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234246" y="2592205"/>
            <a:ext cx="0" cy="1043769"/>
          </a:xfrm>
          <a:prstGeom prst="line">
            <a:avLst/>
          </a:prstGeom>
          <a:ln w="4445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178002" y="2070569"/>
            <a:ext cx="0" cy="3413901"/>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280147" y="2070569"/>
            <a:ext cx="0" cy="3413901"/>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hidden="1"/>
          <p:cNvCxnSpPr/>
          <p:nvPr/>
        </p:nvCxnSpPr>
        <p:spPr>
          <a:xfrm>
            <a:off x="7864921" y="2070569"/>
            <a:ext cx="0" cy="3413901"/>
          </a:xfrm>
          <a:prstGeom prst="line">
            <a:avLst/>
          </a:prstGeom>
          <a:ln w="19050">
            <a:solidFill>
              <a:schemeClr val="bg2">
                <a:lumMod val="75000"/>
                <a:alpha val="9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p:nvCxnSpPr>
        <p:spPr>
          <a:xfrm>
            <a:off x="8632013" y="2070569"/>
            <a:ext cx="0" cy="3413901"/>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hidden="1"/>
          <p:cNvCxnSpPr/>
          <p:nvPr/>
        </p:nvCxnSpPr>
        <p:spPr>
          <a:xfrm>
            <a:off x="8971546" y="2070569"/>
            <a:ext cx="0" cy="3413901"/>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27360" y="2826358"/>
            <a:ext cx="1412137" cy="369332"/>
          </a:xfrm>
          <a:prstGeom prst="rect">
            <a:avLst/>
          </a:prstGeom>
          <a:noFill/>
        </p:spPr>
        <p:txBody>
          <a:bodyPr wrap="square" rtlCol="0">
            <a:spAutoFit/>
          </a:bodyPr>
          <a:lstStyle/>
          <a:p>
            <a:r>
              <a:rPr lang="en-US">
                <a:solidFill>
                  <a:srgbClr val="6B6767"/>
                </a:solidFill>
                <a:latin typeface="Times New Roman" panose="02020603050405020304" pitchFamily="18" charset="0"/>
                <a:cs typeface="Times New Roman" panose="02020603050405020304" pitchFamily="18" charset="0"/>
              </a:rPr>
              <a:t>Optical axis</a:t>
            </a:r>
            <a:endParaRPr lang="en-US" dirty="0">
              <a:solidFill>
                <a:srgbClr val="6B6767"/>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4121157" y="1866097"/>
            <a:ext cx="2065470" cy="369332"/>
          </a:xfrm>
          <a:prstGeom prst="rect">
            <a:avLst/>
          </a:prstGeom>
          <a:noFill/>
        </p:spPr>
        <p:txBody>
          <a:bodyPr wrap="square" rtlCol="0">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Plane </a:t>
            </a:r>
            <a:r>
              <a:rPr lang="en-US">
                <a:solidFill>
                  <a:schemeClr val="tx1">
                    <a:lumMod val="75000"/>
                    <a:lumOff val="25000"/>
                  </a:schemeClr>
                </a:solidFill>
                <a:latin typeface="Times New Roman" panose="02020603050405020304" pitchFamily="18" charset="0"/>
                <a:cs typeface="Times New Roman" panose="02020603050405020304" pitchFamily="18" charset="0"/>
              </a:rPr>
              <a:t>of sharp focus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3720426" y="4764271"/>
            <a:ext cx="2240814"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Depth of field (DOF)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TextBox 20" hidden="1"/>
              <p:cNvSpPr txBox="1"/>
              <p:nvPr/>
            </p:nvSpPr>
            <p:spPr>
              <a:xfrm>
                <a:off x="8825404" y="2034355"/>
                <a:ext cx="52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lumMod val="65000"/>
                              <a:lumOff val="35000"/>
                            </a:schemeClr>
                          </a:solidFill>
                          <a:latin typeface="Cambria Math" panose="02040503050406030204" pitchFamily="18" charset="0"/>
                          <a:cs typeface="Times New Roman" panose="02020603050405020304" pitchFamily="18" charset="0"/>
                        </a:rPr>
                        <m:t>𝐻</m:t>
                      </m:r>
                    </m:oMath>
                  </m:oMathPara>
                </a14:m>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p:sp>
            <p:nvSpPr>
              <p:cNvPr id="21" name="TextBox 20" hidden="1"/>
              <p:cNvSpPr txBox="1">
                <a:spLocks noRot="1" noChangeAspect="1" noMove="1" noResize="1" noEditPoints="1" noAdjustHandles="1" noChangeArrowheads="1" noChangeShapeType="1" noTextEdit="1"/>
              </p:cNvSpPr>
              <p:nvPr/>
            </p:nvSpPr>
            <p:spPr>
              <a:xfrm>
                <a:off x="8825404" y="2034355"/>
                <a:ext cx="528598" cy="369332"/>
              </a:xfrm>
              <a:prstGeom prst="rect">
                <a:avLst/>
              </a:prstGeom>
              <a:blipFill>
                <a:blip r:embed="rId6"/>
                <a:stretch>
                  <a:fillRect/>
                </a:stretch>
              </a:blipFill>
            </p:spPr>
            <p:txBody>
              <a:bodyPr/>
              <a:lstStyle/>
              <a:p>
                <a:r>
                  <a:rPr lang="en-US">
                    <a:noFill/>
                  </a:rPr>
                  <a:t> </a:t>
                </a:r>
              </a:p>
            </p:txBody>
          </p:sp>
        </mc:Fallback>
      </mc:AlternateContent>
      <p:sp>
        <p:nvSpPr>
          <p:cNvPr id="22" name="TextBox 21"/>
          <p:cNvSpPr txBox="1"/>
          <p:nvPr/>
        </p:nvSpPr>
        <p:spPr>
          <a:xfrm>
            <a:off x="9143487" y="4005430"/>
            <a:ext cx="929130"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Sensor</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3" name="Arc 22"/>
          <p:cNvSpPr/>
          <p:nvPr/>
        </p:nvSpPr>
        <p:spPr>
          <a:xfrm>
            <a:off x="9088645" y="3148065"/>
            <a:ext cx="1138953" cy="1138952"/>
          </a:xfrm>
          <a:prstGeom prst="arc">
            <a:avLst>
              <a:gd name="adj1" fmla="val 21307292"/>
              <a:gd name="adj2" fmla="val 3641619"/>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hidden="1"/>
              <p:cNvSpPr txBox="1"/>
              <p:nvPr/>
            </p:nvSpPr>
            <p:spPr>
              <a:xfrm>
                <a:off x="8481361" y="2034355"/>
                <a:ext cx="528598" cy="3772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lumMod val="65000"/>
                                  <a:lumOff val="35000"/>
                                </a:schemeClr>
                              </a:solidFill>
                              <a:latin typeface="Cambria Math" panose="02040503050406030204" pitchFamily="18" charset="0"/>
                              <a:cs typeface="Times New Roman" panose="02020603050405020304" pitchFamily="18" charset="0"/>
                            </a:rPr>
                          </m:ctrlPr>
                        </m:accPr>
                        <m:e>
                          <m:r>
                            <a:rPr lang="en-US" i="1" smtClean="0">
                              <a:solidFill>
                                <a:schemeClr val="tx1">
                                  <a:lumMod val="65000"/>
                                  <a:lumOff val="35000"/>
                                </a:schemeClr>
                              </a:solidFill>
                              <a:latin typeface="Cambria Math" panose="02040503050406030204" pitchFamily="18" charset="0"/>
                              <a:cs typeface="Times New Roman" panose="02020603050405020304" pitchFamily="18" charset="0"/>
                            </a:rPr>
                            <m:t>𝐻</m:t>
                          </m:r>
                        </m:e>
                      </m:acc>
                    </m:oMath>
                  </m:oMathPara>
                </a14:m>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p:sp>
            <p:nvSpPr>
              <p:cNvPr id="24" name="TextBox 23" hidden="1"/>
              <p:cNvSpPr txBox="1">
                <a:spLocks noRot="1" noChangeAspect="1" noMove="1" noResize="1" noEditPoints="1" noAdjustHandles="1" noChangeArrowheads="1" noChangeShapeType="1" noTextEdit="1"/>
              </p:cNvSpPr>
              <p:nvPr/>
            </p:nvSpPr>
            <p:spPr>
              <a:xfrm>
                <a:off x="8481361" y="2034355"/>
                <a:ext cx="528598" cy="377219"/>
              </a:xfrm>
              <a:prstGeom prst="rect">
                <a:avLst/>
              </a:prstGeom>
              <a:blipFill>
                <a:blip r:embed="rId7"/>
                <a:stretch>
                  <a:fillRect t="-6452" r="-45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hidden="1"/>
              <p:cNvSpPr txBox="1"/>
              <p:nvPr/>
            </p:nvSpPr>
            <p:spPr>
              <a:xfrm>
                <a:off x="7703782" y="2034355"/>
                <a:ext cx="528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lumMod val="65000"/>
                              <a:lumOff val="35000"/>
                            </a:schemeClr>
                          </a:solidFill>
                          <a:latin typeface="Cambria Math" panose="02040503050406030204" pitchFamily="18" charset="0"/>
                          <a:cs typeface="Times New Roman" panose="02020603050405020304" pitchFamily="18" charset="0"/>
                        </a:rPr>
                        <m:t>𝐹</m:t>
                      </m:r>
                    </m:oMath>
                  </m:oMathPara>
                </a14:m>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p:sp>
            <p:nvSpPr>
              <p:cNvPr id="25" name="TextBox 24" hidden="1"/>
              <p:cNvSpPr txBox="1">
                <a:spLocks noRot="1" noChangeAspect="1" noMove="1" noResize="1" noEditPoints="1" noAdjustHandles="1" noChangeArrowheads="1" noChangeShapeType="1" noTextEdit="1"/>
              </p:cNvSpPr>
              <p:nvPr/>
            </p:nvSpPr>
            <p:spPr>
              <a:xfrm>
                <a:off x="7703782" y="2034355"/>
                <a:ext cx="528598" cy="369332"/>
              </a:xfrm>
              <a:prstGeom prst="rect">
                <a:avLst/>
              </a:prstGeom>
              <a:blipFill>
                <a:blip r:embed="rId8"/>
                <a:stretch>
                  <a:fillRect/>
                </a:stretch>
              </a:blipFill>
            </p:spPr>
            <p:txBody>
              <a:bodyPr/>
              <a:lstStyle/>
              <a:p>
                <a:r>
                  <a:rPr lang="en-US">
                    <a:noFill/>
                  </a:rPr>
                  <a:t> </a:t>
                </a:r>
              </a:p>
            </p:txBody>
          </p:sp>
        </mc:Fallback>
      </mc:AlternateContent>
      <p:cxnSp>
        <p:nvCxnSpPr>
          <p:cNvPr id="27" name="Straight Connector 26"/>
          <p:cNvCxnSpPr/>
          <p:nvPr/>
        </p:nvCxnSpPr>
        <p:spPr>
          <a:xfrm>
            <a:off x="3319575" y="1854321"/>
            <a:ext cx="0" cy="3904488"/>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93976" y="1849116"/>
            <a:ext cx="0" cy="3904488"/>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2391327" y="5439367"/>
            <a:ext cx="935400" cy="175037"/>
            <a:chOff x="2105577" y="5096467"/>
            <a:chExt cx="935400" cy="175037"/>
          </a:xfrm>
        </p:grpSpPr>
        <p:cxnSp>
          <p:nvCxnSpPr>
            <p:cNvPr id="29" name="Straight Arrow Connector 28"/>
            <p:cNvCxnSpPr/>
            <p:nvPr/>
          </p:nvCxnSpPr>
          <p:spPr>
            <a:xfrm flipV="1">
              <a:off x="2105577" y="5183985"/>
              <a:ext cx="932688" cy="0"/>
            </a:xfrm>
            <a:prstGeom prst="straightConnector1">
              <a:avLst/>
            </a:prstGeom>
            <a:ln w="15875">
              <a:solidFill>
                <a:schemeClr val="tx1">
                  <a:lumMod val="85000"/>
                  <a:lumOff val="15000"/>
                </a:schemeClr>
              </a:solidFill>
              <a:headEnd type="arrow" w="med" len="lg"/>
              <a:tailEnd type="arrow" w="med" len="lg"/>
            </a:ln>
          </p:spPr>
          <p:style>
            <a:lnRef idx="1">
              <a:schemeClr val="dk1"/>
            </a:lnRef>
            <a:fillRef idx="0">
              <a:schemeClr val="dk1"/>
            </a:fillRef>
            <a:effectRef idx="0">
              <a:schemeClr val="dk1"/>
            </a:effectRef>
            <a:fontRef idx="minor">
              <a:schemeClr val="tx1"/>
            </a:fontRef>
          </p:style>
        </p:cxnSp>
        <p:cxnSp>
          <p:nvCxnSpPr>
            <p:cNvPr id="77" name="Straight Connector 76"/>
            <p:cNvCxnSpPr>
              <a:cxnSpLocks/>
            </p:cNvCxnSpPr>
            <p:nvPr/>
          </p:nvCxnSpPr>
          <p:spPr>
            <a:xfrm>
              <a:off x="3040977" y="5096467"/>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cxnSpLocks/>
            </p:cNvCxnSpPr>
            <p:nvPr/>
          </p:nvCxnSpPr>
          <p:spPr>
            <a:xfrm>
              <a:off x="2107527" y="5096467"/>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6" name="Isosceles Triangle 85"/>
          <p:cNvSpPr/>
          <p:nvPr/>
        </p:nvSpPr>
        <p:spPr>
          <a:xfrm rot="5400000">
            <a:off x="4623857" y="-996832"/>
            <a:ext cx="2257464" cy="8163665"/>
          </a:xfrm>
          <a:prstGeom prst="triangle">
            <a:avLst>
              <a:gd name="adj" fmla="val 50770"/>
            </a:avLst>
          </a:prstGeom>
          <a:solidFill>
            <a:srgbClr val="00B0F0">
              <a:alpha val="20000"/>
            </a:srgbClr>
          </a:solidFill>
          <a:ln w="0">
            <a:solidFill>
              <a:schemeClr val="accent1">
                <a:lumMod val="75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Arrow: Down 86"/>
          <p:cNvSpPr/>
          <p:nvPr/>
        </p:nvSpPr>
        <p:spPr>
          <a:xfrm>
            <a:off x="2672287" y="5848180"/>
            <a:ext cx="534556" cy="523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Down 87"/>
          <p:cNvSpPr/>
          <p:nvPr/>
        </p:nvSpPr>
        <p:spPr>
          <a:xfrm rot="10800000">
            <a:off x="2672287" y="1211107"/>
            <a:ext cx="534556" cy="523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668339" y="1833653"/>
            <a:ext cx="8765987" cy="3923319"/>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TextBox 40"/>
          <p:cNvSpPr txBox="1"/>
          <p:nvPr/>
        </p:nvSpPr>
        <p:spPr>
          <a:xfrm>
            <a:off x="6438256" y="2116114"/>
            <a:ext cx="2240814"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Field of view</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2" name="Arc 41"/>
          <p:cNvSpPr/>
          <p:nvPr/>
        </p:nvSpPr>
        <p:spPr>
          <a:xfrm>
            <a:off x="6408091" y="2300780"/>
            <a:ext cx="1188720" cy="1188720"/>
          </a:xfrm>
          <a:prstGeom prst="arc">
            <a:avLst>
              <a:gd name="adj1" fmla="val 12413510"/>
              <a:gd name="adj2" fmla="val 15800332"/>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p:nvPr/>
        </p:nvCxnSpPr>
        <p:spPr>
          <a:xfrm flipH="1" flipV="1">
            <a:off x="2989542" y="2050830"/>
            <a:ext cx="1188720" cy="0"/>
          </a:xfrm>
          <a:prstGeom prst="straightConnector1">
            <a:avLst/>
          </a:prstGeom>
          <a:ln w="9525">
            <a:solidFill>
              <a:schemeClr val="tx1">
                <a:lumMod val="75000"/>
                <a:lumOff val="25000"/>
              </a:schemeClr>
            </a:solidFill>
            <a:headEnd type="non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83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668339" y="1833653"/>
            <a:ext cx="8765987" cy="3923319"/>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6" name="Straight Connector 35"/>
          <p:cNvCxnSpPr/>
          <p:nvPr/>
        </p:nvCxnSpPr>
        <p:spPr>
          <a:xfrm>
            <a:off x="1671723" y="3110569"/>
            <a:ext cx="8677270" cy="0"/>
          </a:xfrm>
          <a:prstGeom prst="line">
            <a:avLst/>
          </a:prstGeom>
          <a:ln w="15875">
            <a:solidFill>
              <a:srgbClr val="F5504E"/>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776341" y="4053933"/>
            <a:ext cx="2796293" cy="369332"/>
          </a:xfrm>
          <a:prstGeom prst="rect">
            <a:avLst/>
          </a:prstGeom>
          <a:noFill/>
        </p:spPr>
        <p:txBody>
          <a:bodyPr wrap="square" rtlCol="0">
            <a:spAutoFit/>
          </a:bodyP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Plane of </a:t>
            </a:r>
            <a:r>
              <a:rPr lang="en-US">
                <a:solidFill>
                  <a:schemeClr val="tx1">
                    <a:lumMod val="75000"/>
                    <a:lumOff val="25000"/>
                  </a:schemeClr>
                </a:solidFill>
                <a:latin typeface="Times New Roman" panose="02020603050405020304" pitchFamily="18" charset="0"/>
                <a:cs typeface="Times New Roman" panose="02020603050405020304" pitchFamily="18" charset="0"/>
              </a:rPr>
              <a:t>sharp focus (PoSF)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38" name="Group 37" hidden="1"/>
          <p:cNvGrpSpPr/>
          <p:nvPr/>
        </p:nvGrpSpPr>
        <p:grpSpPr>
          <a:xfrm>
            <a:off x="1713349" y="2579990"/>
            <a:ext cx="2399958" cy="2143757"/>
            <a:chOff x="1493618" y="4842570"/>
            <a:chExt cx="1454257" cy="1299012"/>
          </a:xfrm>
          <a:effectLst>
            <a:outerShdw blurRad="50800" dist="38100" dir="2700000" algn="tl" rotWithShape="0">
              <a:prstClr val="black">
                <a:alpha val="40000"/>
              </a:prstClr>
            </a:outerShdw>
          </a:effectLst>
        </p:grpSpPr>
        <p:pic>
          <p:nvPicPr>
            <p:cNvPr id="67" name="Picture 66"/>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93618" y="4842570"/>
              <a:ext cx="434112" cy="1299012"/>
            </a:xfrm>
            <a:prstGeom prst="rect">
              <a:avLst/>
            </a:prstGeom>
          </p:spPr>
        </p:pic>
        <p:pic>
          <p:nvPicPr>
            <p:cNvPr id="68" name="Picture 67"/>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69" name="Picture 68"/>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513763" y="4842570"/>
              <a:ext cx="434112" cy="1299012"/>
            </a:xfrm>
            <a:prstGeom prst="rect">
              <a:avLst/>
            </a:prstGeom>
          </p:spPr>
        </p:pic>
      </p:grpSp>
      <p:grpSp>
        <p:nvGrpSpPr>
          <p:cNvPr id="76" name="Group 75"/>
          <p:cNvGrpSpPr/>
          <p:nvPr/>
        </p:nvGrpSpPr>
        <p:grpSpPr>
          <a:xfrm>
            <a:off x="1645801" y="2588598"/>
            <a:ext cx="2409486" cy="2143757"/>
            <a:chOff x="1453214" y="4842570"/>
            <a:chExt cx="1460030" cy="1299012"/>
          </a:xfrm>
          <a:effectLst>
            <a:outerShdw blurRad="50800" dist="38100" dir="2700000" algn="tl" rotWithShape="0">
              <a:prstClr val="black">
                <a:alpha val="40000"/>
              </a:prstClr>
            </a:outerShdw>
          </a:effectLst>
        </p:grpSpPr>
        <p:pic>
          <p:nvPicPr>
            <p:cNvPr id="77" name="Picture 76"/>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53214" y="4842570"/>
              <a:ext cx="434112" cy="1299012"/>
            </a:xfrm>
            <a:prstGeom prst="rect">
              <a:avLst/>
            </a:prstGeom>
          </p:spPr>
        </p:pic>
        <p:pic>
          <p:nvPicPr>
            <p:cNvPr id="78" name="Picture 77"/>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79" name="Picture 78"/>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479132" y="4842570"/>
              <a:ext cx="434112" cy="1299012"/>
            </a:xfrm>
            <a:prstGeom prst="rect">
              <a:avLst/>
            </a:prstGeom>
          </p:spPr>
        </p:pic>
      </p:grpSp>
      <p:sp>
        <p:nvSpPr>
          <p:cNvPr id="53" name="TextBox 52"/>
          <p:cNvSpPr txBox="1"/>
          <p:nvPr/>
        </p:nvSpPr>
        <p:spPr>
          <a:xfrm rot="20716270">
            <a:off x="7619306" y="3204426"/>
            <a:ext cx="1412137"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Optical axis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5" name="TextBox 54"/>
          <p:cNvSpPr txBox="1"/>
          <p:nvPr/>
        </p:nvSpPr>
        <p:spPr>
          <a:xfrm>
            <a:off x="4054845" y="2152803"/>
            <a:ext cx="2132343"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Depth of field (DOF)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7" name="TextBox 56"/>
          <p:cNvSpPr txBox="1"/>
          <p:nvPr/>
        </p:nvSpPr>
        <p:spPr>
          <a:xfrm>
            <a:off x="9141891" y="2200403"/>
            <a:ext cx="929130"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Sensor</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41" name="Straight Connector 40" hidden="1"/>
          <p:cNvCxnSpPr/>
          <p:nvPr/>
        </p:nvCxnSpPr>
        <p:spPr>
          <a:xfrm rot="360000">
            <a:off x="9179226" y="1988952"/>
            <a:ext cx="1297769" cy="3614637"/>
          </a:xfrm>
          <a:prstGeom prst="line">
            <a:avLst/>
          </a:prstGeom>
          <a:ln>
            <a:solidFill>
              <a:srgbClr val="00FF99">
                <a:alpha val="73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p:nvCxnSpPr>
        <p:spPr>
          <a:xfrm rot="360000">
            <a:off x="9519368" y="1968593"/>
            <a:ext cx="1296669" cy="3537477"/>
          </a:xfrm>
          <a:prstGeom prst="line">
            <a:avLst/>
          </a:prstGeom>
          <a:ln>
            <a:solidFill>
              <a:srgbClr val="00FF99">
                <a:alpha val="73000"/>
              </a:srgbClr>
            </a:solidFill>
            <a:prstDash val="dash"/>
          </a:ln>
        </p:spPr>
        <p:style>
          <a:lnRef idx="1">
            <a:schemeClr val="accent1"/>
          </a:lnRef>
          <a:fillRef idx="0">
            <a:schemeClr val="accent1"/>
          </a:fillRef>
          <a:effectRef idx="0">
            <a:schemeClr val="accent1"/>
          </a:effectRef>
          <a:fontRef idx="minor">
            <a:schemeClr val="tx1"/>
          </a:fontRef>
        </p:style>
      </p:cxnSp>
      <p:pic>
        <p:nvPicPr>
          <p:cNvPr id="47" name="le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760000">
            <a:off x="9283719" y="2847457"/>
            <a:ext cx="862487" cy="623485"/>
          </a:xfrm>
          <a:prstGeom prst="rect">
            <a:avLst/>
          </a:prstGeom>
          <a:effectLst>
            <a:outerShdw blurRad="50800" dist="38100" dir="5400000" algn="ctr" rotWithShape="0">
              <a:srgbClr val="000000">
                <a:alpha val="95000"/>
              </a:srgbClr>
            </a:outerShdw>
          </a:effectLst>
        </p:spPr>
      </p:pic>
      <p:cxnSp>
        <p:nvCxnSpPr>
          <p:cNvPr id="48" name="Straight Connector 47"/>
          <p:cNvCxnSpPr>
            <a:cxnSpLocks noChangeAspect="1"/>
          </p:cNvCxnSpPr>
          <p:nvPr/>
        </p:nvCxnSpPr>
        <p:spPr>
          <a:xfrm rot="20940000" flipV="1">
            <a:off x="7676930" y="3268278"/>
            <a:ext cx="2617170" cy="137160"/>
          </a:xfrm>
          <a:prstGeom prst="line">
            <a:avLst/>
          </a:prstGeom>
          <a:ln w="19050" cap="rnd">
            <a:solidFill>
              <a:srgbClr val="FF6600"/>
            </a:solidFill>
            <a:prstDash val="dash"/>
            <a:roun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21360000">
            <a:off x="9884363" y="3082673"/>
            <a:ext cx="54864" cy="54864"/>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mc:AlternateContent xmlns:mc="http://schemas.openxmlformats.org/markup-compatibility/2006" xmlns:a14="http://schemas.microsoft.com/office/drawing/2010/main">
        <mc:Choice Requires="a14">
          <p:sp>
            <p:nvSpPr>
              <p:cNvPr id="64" name="TextBox 63" hidden="1"/>
              <p:cNvSpPr txBox="1"/>
              <p:nvPr/>
            </p:nvSpPr>
            <p:spPr>
              <a:xfrm rot="20460000">
                <a:off x="9491293" y="2060488"/>
                <a:ext cx="528598" cy="406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i="1" smtClean="0">
                          <a:solidFill>
                            <a:schemeClr val="tx1">
                              <a:lumMod val="50000"/>
                              <a:lumOff val="50000"/>
                            </a:schemeClr>
                          </a:solidFill>
                          <a:latin typeface="Cambria Math" panose="02040503050406030204" pitchFamily="18" charset="0"/>
                          <a:cs typeface="Times New Roman" panose="02020603050405020304" pitchFamily="18" charset="0"/>
                        </a:rPr>
                        <m:t>𝐻</m:t>
                      </m:r>
                    </m:oMath>
                  </m:oMathPara>
                </a14:m>
                <a:endParaRPr lang="en-US" sz="1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4" name="TextBox 63" hidden="1"/>
              <p:cNvSpPr txBox="1">
                <a:spLocks noRot="1" noChangeAspect="1" noMove="1" noResize="1" noEditPoints="1" noAdjustHandles="1" noChangeArrowheads="1" noChangeShapeType="1" noTextEdit="1"/>
              </p:cNvSpPr>
              <p:nvPr/>
            </p:nvSpPr>
            <p:spPr>
              <a:xfrm rot="20460000">
                <a:off x="9491293" y="2060488"/>
                <a:ext cx="528598" cy="40633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hidden="1"/>
              <p:cNvSpPr txBox="1"/>
              <p:nvPr/>
            </p:nvSpPr>
            <p:spPr>
              <a:xfrm rot="20460000">
                <a:off x="9179758" y="2172299"/>
                <a:ext cx="528598" cy="4136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000" b="0" i="1" smtClean="0">
                              <a:solidFill>
                                <a:schemeClr val="tx1">
                                  <a:lumMod val="50000"/>
                                  <a:lumOff val="50000"/>
                                </a:schemeClr>
                              </a:solidFill>
                              <a:latin typeface="Cambria Math" panose="02040503050406030204" pitchFamily="18" charset="0"/>
                              <a:cs typeface="Times New Roman" panose="02020603050405020304" pitchFamily="18" charset="0"/>
                            </a:rPr>
                          </m:ctrlPr>
                        </m:accPr>
                        <m:e>
                          <m:r>
                            <a:rPr lang="en-US" sz="1000" i="1" smtClean="0">
                              <a:solidFill>
                                <a:schemeClr val="tx1">
                                  <a:lumMod val="50000"/>
                                  <a:lumOff val="50000"/>
                                </a:schemeClr>
                              </a:solidFill>
                              <a:latin typeface="Cambria Math" panose="02040503050406030204" pitchFamily="18" charset="0"/>
                              <a:cs typeface="Times New Roman" panose="02020603050405020304" pitchFamily="18" charset="0"/>
                            </a:rPr>
                            <m:t>𝐻</m:t>
                          </m:r>
                        </m:e>
                      </m:acc>
                    </m:oMath>
                  </m:oMathPara>
                </a14:m>
                <a:endParaRPr lang="en-US" sz="1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5" name="TextBox 64" hidden="1"/>
              <p:cNvSpPr txBox="1">
                <a:spLocks noRot="1" noChangeAspect="1" noMove="1" noResize="1" noEditPoints="1" noAdjustHandles="1" noChangeArrowheads="1" noChangeShapeType="1" noTextEdit="1"/>
              </p:cNvSpPr>
              <p:nvPr/>
            </p:nvSpPr>
            <p:spPr>
              <a:xfrm rot="20460000">
                <a:off x="9179758" y="2172299"/>
                <a:ext cx="528598" cy="4136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hidden="1"/>
              <p:cNvSpPr txBox="1"/>
              <p:nvPr/>
            </p:nvSpPr>
            <p:spPr>
              <a:xfrm rot="20460000">
                <a:off x="8764550" y="2157291"/>
                <a:ext cx="528598" cy="406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b="0" i="1" smtClean="0">
                          <a:solidFill>
                            <a:schemeClr val="tx1">
                              <a:lumMod val="50000"/>
                              <a:lumOff val="50000"/>
                            </a:schemeClr>
                          </a:solidFill>
                          <a:latin typeface="Cambria Math" panose="02040503050406030204" pitchFamily="18" charset="0"/>
                          <a:cs typeface="Times New Roman" panose="02020603050405020304" pitchFamily="18" charset="0"/>
                        </a:rPr>
                        <m:t>𝐹</m:t>
                      </m:r>
                    </m:oMath>
                  </m:oMathPara>
                </a14:m>
                <a:endParaRPr lang="en-US" sz="1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6" name="TextBox 65" hidden="1"/>
              <p:cNvSpPr txBox="1">
                <a:spLocks noRot="1" noChangeAspect="1" noMove="1" noResize="1" noEditPoints="1" noAdjustHandles="1" noChangeArrowheads="1" noChangeShapeType="1" noTextEdit="1"/>
              </p:cNvSpPr>
              <p:nvPr/>
            </p:nvSpPr>
            <p:spPr>
              <a:xfrm rot="20460000">
                <a:off x="8764550" y="2157291"/>
                <a:ext cx="528598" cy="406338"/>
              </a:xfrm>
              <a:prstGeom prst="rect">
                <a:avLst/>
              </a:prstGeom>
              <a:blipFill>
                <a:blip r:embed="rId8"/>
                <a:stretch>
                  <a:fillRect/>
                </a:stretch>
              </a:blipFill>
            </p:spPr>
            <p:txBody>
              <a:bodyPr/>
              <a:lstStyle/>
              <a:p>
                <a:r>
                  <a:rPr lang="en-US">
                    <a:noFill/>
                  </a:rPr>
                  <a:t> </a:t>
                </a:r>
              </a:p>
            </p:txBody>
          </p:sp>
        </mc:Fallback>
      </mc:AlternateContent>
      <p:sp>
        <p:nvSpPr>
          <p:cNvPr id="33" name="TextBox 32"/>
          <p:cNvSpPr txBox="1"/>
          <p:nvPr/>
        </p:nvSpPr>
        <p:spPr>
          <a:xfrm>
            <a:off x="164592" y="167635"/>
            <a:ext cx="11247182" cy="892552"/>
          </a:xfrm>
          <a:prstGeom prst="rect">
            <a:avLst/>
          </a:prstGeom>
          <a:noFill/>
        </p:spPr>
        <p:txBody>
          <a:bodyPr wrap="none" rtlCol="0">
            <a:spAutoFit/>
          </a:bodyPr>
          <a:lstStyle/>
          <a:p>
            <a:r>
              <a:rPr lang="en-US" sz="2600" b="1">
                <a:solidFill>
                  <a:srgbClr val="FF3F7A"/>
                </a:solidFill>
                <a:latin typeface="Euclid" panose="02020503060505020303" pitchFamily="18" charset="0"/>
              </a:rPr>
              <a:t>We can orient the plane of sharp focus &amp; the DOF in Scheimpflug camera, </a:t>
            </a:r>
          </a:p>
          <a:p>
            <a:r>
              <a:rPr lang="en-US" sz="2600" b="1">
                <a:solidFill>
                  <a:srgbClr val="FF3F7A"/>
                </a:solidFill>
                <a:latin typeface="Euclid" panose="02020503060505020303" pitchFamily="18" charset="0"/>
              </a:rPr>
              <a:t>approximated as a wedge,  </a:t>
            </a:r>
            <a:endParaRPr lang="en-US" sz="2600" b="1" dirty="0">
              <a:solidFill>
                <a:srgbClr val="FF3F7A"/>
              </a:solidFill>
              <a:latin typeface="Euclid" panose="02020503060505020303" pitchFamily="18" charset="0"/>
            </a:endParaRPr>
          </a:p>
        </p:txBody>
      </p:sp>
      <p:cxnSp>
        <p:nvCxnSpPr>
          <p:cNvPr id="6" name="Straight Connector 5"/>
          <p:cNvCxnSpPr/>
          <p:nvPr/>
        </p:nvCxnSpPr>
        <p:spPr>
          <a:xfrm>
            <a:off x="10228191" y="2068670"/>
            <a:ext cx="0" cy="3401568"/>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0227437" y="2596571"/>
            <a:ext cx="0" cy="1043769"/>
          </a:xfrm>
          <a:prstGeom prst="line">
            <a:avLst/>
          </a:prstGeom>
          <a:ln w="4445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274864" y="2068670"/>
            <a:ext cx="0" cy="3401568"/>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0177272" y="2068670"/>
            <a:ext cx="0" cy="3401568"/>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rot="21600000">
            <a:off x="10199569" y="3085235"/>
            <a:ext cx="54864" cy="54864"/>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2" name="Isosceles Triangle 71" hidden="1"/>
          <p:cNvSpPr/>
          <p:nvPr/>
        </p:nvSpPr>
        <p:spPr>
          <a:xfrm rot="5400000">
            <a:off x="4623857" y="-996832"/>
            <a:ext cx="2257464" cy="8163665"/>
          </a:xfrm>
          <a:prstGeom prst="triangle">
            <a:avLst>
              <a:gd name="adj" fmla="val 50770"/>
            </a:avLst>
          </a:prstGeom>
          <a:solidFill>
            <a:srgbClr val="00B0F0">
              <a:alpha val="20000"/>
            </a:srgbClr>
          </a:solidFill>
          <a:ln w="0">
            <a:solidFill>
              <a:schemeClr val="accent1">
                <a:lumMod val="75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p:cNvSpPr/>
          <p:nvPr/>
        </p:nvSpPr>
        <p:spPr>
          <a:xfrm>
            <a:off x="1670050" y="2228850"/>
            <a:ext cx="7842250" cy="2012950"/>
          </a:xfrm>
          <a:custGeom>
            <a:avLst/>
            <a:gdLst>
              <a:gd name="connsiteX0" fmla="*/ 7842250 w 7842250"/>
              <a:gd name="connsiteY0" fmla="*/ 2012950 h 2012950"/>
              <a:gd name="connsiteX1" fmla="*/ 6350 w 7842250"/>
              <a:gd name="connsiteY1" fmla="*/ 520700 h 2012950"/>
              <a:gd name="connsiteX2" fmla="*/ 0 w 7842250"/>
              <a:gd name="connsiteY2" fmla="*/ 0 h 2012950"/>
              <a:gd name="connsiteX3" fmla="*/ 7842250 w 7842250"/>
              <a:gd name="connsiteY3" fmla="*/ 2012950 h 2012950"/>
            </a:gdLst>
            <a:ahLst/>
            <a:cxnLst>
              <a:cxn ang="0">
                <a:pos x="connsiteX0" y="connsiteY0"/>
              </a:cxn>
              <a:cxn ang="0">
                <a:pos x="connsiteX1" y="connsiteY1"/>
              </a:cxn>
              <a:cxn ang="0">
                <a:pos x="connsiteX2" y="connsiteY2"/>
              </a:cxn>
              <a:cxn ang="0">
                <a:pos x="connsiteX3" y="connsiteY3"/>
              </a:cxn>
            </a:cxnLst>
            <a:rect l="l" t="t" r="r" b="b"/>
            <a:pathLst>
              <a:path w="7842250" h="2012950">
                <a:moveTo>
                  <a:pt x="7842250" y="2012950"/>
                </a:moveTo>
                <a:lnTo>
                  <a:pt x="6350" y="520700"/>
                </a:lnTo>
                <a:cubicBezTo>
                  <a:pt x="4233" y="347133"/>
                  <a:pt x="2117" y="173567"/>
                  <a:pt x="0" y="0"/>
                </a:cubicBezTo>
                <a:lnTo>
                  <a:pt x="7842250" y="2012950"/>
                </a:lnTo>
                <a:close/>
              </a:path>
            </a:pathLst>
          </a:custGeom>
          <a:solidFill>
            <a:schemeClr val="bg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62" name="dof_ext2"/>
          <p:cNvCxnSpPr/>
          <p:nvPr/>
        </p:nvCxnSpPr>
        <p:spPr>
          <a:xfrm>
            <a:off x="1680525" y="2752389"/>
            <a:ext cx="8472419" cy="1619586"/>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dof_ext1"/>
          <p:cNvCxnSpPr/>
          <p:nvPr/>
        </p:nvCxnSpPr>
        <p:spPr>
          <a:xfrm>
            <a:off x="1680525" y="2236122"/>
            <a:ext cx="8594339" cy="2187143"/>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Posf"/>
          <p:cNvCxnSpPr/>
          <p:nvPr/>
        </p:nvCxnSpPr>
        <p:spPr>
          <a:xfrm>
            <a:off x="1681841" y="2498031"/>
            <a:ext cx="8582560" cy="1913023"/>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sp>
        <p:nvSpPr>
          <p:cNvPr id="56" name="Arc 55"/>
          <p:cNvSpPr/>
          <p:nvPr/>
        </p:nvSpPr>
        <p:spPr>
          <a:xfrm>
            <a:off x="4146102" y="2036330"/>
            <a:ext cx="1138953" cy="1138952"/>
          </a:xfrm>
          <a:prstGeom prst="arc">
            <a:avLst>
              <a:gd name="adj1" fmla="val 8162486"/>
              <a:gd name="adj2" fmla="val 11693245"/>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flipH="1">
            <a:off x="4676747" y="2367796"/>
            <a:ext cx="1791797" cy="2256539"/>
          </a:xfrm>
          <a:prstGeom prst="arc">
            <a:avLst>
              <a:gd name="adj1" fmla="val 20437038"/>
              <a:gd name="adj2" fmla="val 2790707"/>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Dof arc"/>
          <p:cNvGrpSpPr/>
          <p:nvPr/>
        </p:nvGrpSpPr>
        <p:grpSpPr>
          <a:xfrm>
            <a:off x="4212816" y="2370658"/>
            <a:ext cx="2093551" cy="2263517"/>
            <a:chOff x="4212816" y="2370658"/>
            <a:chExt cx="2093551" cy="2263517"/>
          </a:xfrm>
        </p:grpSpPr>
        <p:sp>
          <p:nvSpPr>
            <p:cNvPr id="54" name="Arc 53 _ dof"/>
            <p:cNvSpPr/>
            <p:nvPr/>
          </p:nvSpPr>
          <p:spPr>
            <a:xfrm rot="1012374">
              <a:off x="4267609" y="2370658"/>
              <a:ext cx="2038758" cy="2263517"/>
            </a:xfrm>
            <a:prstGeom prst="arc">
              <a:avLst>
                <a:gd name="adj1" fmla="val 10645685"/>
                <a:gd name="adj2" fmla="val 11800624"/>
              </a:avLst>
            </a:prstGeom>
            <a:ln w="15875">
              <a:solidFill>
                <a:schemeClr val="tx1">
                  <a:lumMod val="85000"/>
                  <a:lumOff val="15000"/>
                </a:schemeClr>
              </a:solidFill>
              <a:headEnd type="arrow" w="med" len="lg"/>
              <a:tailEnd type="arrow" w="med"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3" name="Straight Connector 72"/>
            <p:cNvCxnSpPr>
              <a:cxnSpLocks/>
            </p:cNvCxnSpPr>
            <p:nvPr/>
          </p:nvCxnSpPr>
          <p:spPr>
            <a:xfrm rot="6360000">
              <a:off x="4434606" y="2851608"/>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cxnSpLocks/>
            </p:cNvCxnSpPr>
            <p:nvPr/>
          </p:nvCxnSpPr>
          <p:spPr>
            <a:xfrm rot="6060000">
              <a:off x="4300335" y="3167633"/>
              <a:ext cx="0" cy="175037"/>
            </a:xfrm>
            <a:prstGeom prst="line">
              <a:avLst/>
            </a:prstGeom>
            <a:ln w="15875">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8" name="Arc 57"/>
          <p:cNvSpPr/>
          <p:nvPr/>
        </p:nvSpPr>
        <p:spPr>
          <a:xfrm>
            <a:off x="9256716" y="2407656"/>
            <a:ext cx="1138953" cy="1138952"/>
          </a:xfrm>
          <a:prstGeom prst="arc">
            <a:avLst>
              <a:gd name="adj1" fmla="val 16459473"/>
              <a:gd name="adj2" fmla="val 18802953"/>
            </a:avLst>
          </a:prstGeom>
          <a:ln w="9525">
            <a:solidFill>
              <a:schemeClr val="tx1">
                <a:lumMod val="85000"/>
                <a:lumOff val="15000"/>
              </a:schemeClr>
            </a:solidFill>
            <a:headEnd type="non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6432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 y="3073400"/>
            <a:ext cx="11734816" cy="369332"/>
          </a:xfrm>
          <a:prstGeom prst="rect">
            <a:avLst/>
          </a:prstGeom>
          <a:noFill/>
        </p:spPr>
        <p:txBody>
          <a:bodyPr wrap="none" rtlCol="0">
            <a:spAutoFit/>
          </a:bodyPr>
          <a:lstStyle/>
          <a:p>
            <a:r>
              <a:rPr lang="en-US"/>
              <a:t>C</a:t>
            </a:r>
            <a:r>
              <a:rPr lang="en-US"/>
              <a:t>:\GIT_REPOSITORIES\phd-artifacts\chapters\chapter05_extending_imaging_volume\images\focus_stacking_schematic.ppt</a:t>
            </a:r>
            <a:endParaRPr lang="en-US"/>
          </a:p>
        </p:txBody>
      </p:sp>
    </p:spTree>
    <p:extLst>
      <p:ext uri="{BB962C8B-B14F-4D97-AF65-F5344CB8AC3E}">
        <p14:creationId xmlns:p14="http://schemas.microsoft.com/office/powerpoint/2010/main" val="412272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668339" y="1833653"/>
            <a:ext cx="8765987" cy="3923319"/>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36" name="Straight Connector 35"/>
          <p:cNvCxnSpPr/>
          <p:nvPr/>
        </p:nvCxnSpPr>
        <p:spPr>
          <a:xfrm>
            <a:off x="1671723" y="3110569"/>
            <a:ext cx="8677270" cy="0"/>
          </a:xfrm>
          <a:prstGeom prst="line">
            <a:avLst/>
          </a:prstGeom>
          <a:ln w="15875">
            <a:solidFill>
              <a:srgbClr val="F5504E"/>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923550" y="4564262"/>
            <a:ext cx="2796293" cy="369332"/>
          </a:xfrm>
          <a:prstGeom prst="rect">
            <a:avLst/>
          </a:prstGeom>
          <a:noFill/>
        </p:spPr>
        <p:txBody>
          <a:bodyPr wrap="square" rtlCol="0">
            <a:spAutoFit/>
          </a:bodyPr>
          <a:lstStyle/>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Plane of </a:t>
            </a:r>
            <a:r>
              <a:rPr lang="en-US">
                <a:solidFill>
                  <a:schemeClr val="tx1">
                    <a:lumMod val="75000"/>
                    <a:lumOff val="25000"/>
                  </a:schemeClr>
                </a:solidFill>
                <a:latin typeface="Times New Roman" panose="02020603050405020304" pitchFamily="18" charset="0"/>
                <a:cs typeface="Times New Roman" panose="02020603050405020304" pitchFamily="18" charset="0"/>
              </a:rPr>
              <a:t>sharp focus (PoSF)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38" name="Group 37" hidden="1"/>
          <p:cNvGrpSpPr/>
          <p:nvPr/>
        </p:nvGrpSpPr>
        <p:grpSpPr>
          <a:xfrm>
            <a:off x="1713349" y="2579990"/>
            <a:ext cx="2466634" cy="2143757"/>
            <a:chOff x="1493618" y="4842570"/>
            <a:chExt cx="1494658" cy="1299012"/>
          </a:xfrm>
          <a:effectLst>
            <a:outerShdw blurRad="50800" dist="38100" dir="2700000" algn="tl" rotWithShape="0">
              <a:prstClr val="black">
                <a:alpha val="40000"/>
              </a:prstClr>
            </a:outerShdw>
          </a:effectLst>
        </p:grpSpPr>
        <p:pic>
          <p:nvPicPr>
            <p:cNvPr id="67" name="Picture 66"/>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493618" y="4842570"/>
              <a:ext cx="434112" cy="1299012"/>
            </a:xfrm>
            <a:prstGeom prst="rect">
              <a:avLst/>
            </a:prstGeom>
          </p:spPr>
        </p:pic>
        <p:pic>
          <p:nvPicPr>
            <p:cNvPr id="68" name="Picture 67"/>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1990675" y="4842570"/>
              <a:ext cx="434112" cy="1299012"/>
            </a:xfrm>
            <a:prstGeom prst="rect">
              <a:avLst/>
            </a:prstGeom>
          </p:spPr>
        </p:pic>
        <p:pic>
          <p:nvPicPr>
            <p:cNvPr id="69" name="Picture 68"/>
            <p:cNvPicPr>
              <a:picLocks noChangeAspect="1"/>
            </p:cNvPicPr>
            <p:nvPr/>
          </p:nvPicPr>
          <p:blipFill>
            <a:blip r:embed="rId3" cstate="print">
              <a:extLst>
                <a:ext uri="{BEBA8EAE-BF5A-486C-A8C5-ECC9F3942E4B}">
                  <a14:imgProps xmlns:a14="http://schemas.microsoft.com/office/drawing/2010/main">
                    <a14:imgLayer r:embed="rId4">
                      <a14:imgEffect>
                        <a14:backgroundRemoval t="0" b="98499" l="6015" r="96241">
                          <a14:foregroundMark x1="43985" y1="5658" x2="49624" y2="13857"/>
                          <a14:foregroundMark x1="47368" y1="16975" x2="49624" y2="30023"/>
                          <a14:foregroundMark x1="60526" y1="24134" x2="53759" y2="37182"/>
                          <a14:foregroundMark x1="20301" y1="35797" x2="16917" y2="48152"/>
                          <a14:foregroundMark x1="59398" y1="43995" x2="68421" y2="76674"/>
                          <a14:foregroundMark x1="14662" y1="51617" x2="15789" y2="56005"/>
                          <a14:foregroundMark x1="41729" y1="51963" x2="38346" y2="75982"/>
                          <a14:foregroundMark x1="34962" y1="94804" x2="46241" y2="90993"/>
                          <a14:foregroundMark x1="69549" y1="95843" x2="77444" y2="93418"/>
                          <a14:foregroundMark x1="72932" y1="19400" x2="83083" y2="31640"/>
                          <a14:foregroundMark x1="81955" y1="31986" x2="84211" y2="37875"/>
                          <a14:foregroundMark x1="74060" y1="20323" x2="79699" y2="21016"/>
                          <a14:foregroundMark x1="83459" y1="51501" x2="82707" y2="54388"/>
                          <a14:foregroundMark x1="79699" y1="55081" x2="76692" y2="56351"/>
                          <a14:foregroundMark x1="91729" y1="36721" x2="91729" y2="40531"/>
                          <a14:foregroundMark x1="22932" y1="53349" x2="22180" y2="54965"/>
                          <a14:foregroundMark x1="82331" y1="21709" x2="81955" y2="22171"/>
                          <a14:foregroundMark x1="42105" y1="17321" x2="39098" y2="18014"/>
                          <a14:foregroundMark x1="16541" y1="36143" x2="16541" y2="37644"/>
                          <a14:backgroundMark x1="36090" y1="34296" x2="36090" y2="34296"/>
                          <a14:backgroundMark x1="74060" y1="37529" x2="74060" y2="37529"/>
                          <a14:backgroundMark x1="70301" y1="33372" x2="70301" y2="33372"/>
                          <a14:backgroundMark x1="74060" y1="39607" x2="74060" y2="39607"/>
                          <a14:backgroundMark x1="74436" y1="41801" x2="74436" y2="41801"/>
                          <a14:backgroundMark x1="74436" y1="42610" x2="74436" y2="42610"/>
                          <a14:backgroundMark x1="76336" y1="44162" x2="76336" y2="44162"/>
                          <a14:backgroundMark x1="76336" y1="45431" x2="76336" y2="45431"/>
                          <a14:backgroundMark x1="26718" y1="48731" x2="26718" y2="48731"/>
                          <a14:backgroundMark x1="26718" y1="54061" x2="26718" y2="54061"/>
                          <a14:backgroundMark x1="74046" y1="57360" x2="74046" y2="57360"/>
                          <a14:backgroundMark x1="71756" y1="30203" x2="71756" y2="30203"/>
                          <a14:backgroundMark x1="74046" y1="52792" x2="74046" y2="52792"/>
                          <a14:backgroundMark x1="73282" y1="54061" x2="73282" y2="54061"/>
                          <a14:backgroundMark x1="74046" y1="55584" x2="74046" y2="55584"/>
                        </a14:backgroundRemoval>
                      </a14:imgEffect>
                    </a14:imgLayer>
                  </a14:imgProps>
                </a:ext>
                <a:ext uri="{28A0092B-C50C-407E-A947-70E740481C1C}">
                  <a14:useLocalDpi xmlns:a14="http://schemas.microsoft.com/office/drawing/2010/main" val="0"/>
                </a:ext>
              </a:extLst>
            </a:blip>
            <a:stretch>
              <a:fillRect/>
            </a:stretch>
          </p:blipFill>
          <p:spPr>
            <a:xfrm flipH="1">
              <a:off x="2554164" y="4842570"/>
              <a:ext cx="434112" cy="1299012"/>
            </a:xfrm>
            <a:prstGeom prst="rect">
              <a:avLst/>
            </a:prstGeom>
          </p:spPr>
        </p:pic>
      </p:grpSp>
      <p:cxnSp>
        <p:nvCxnSpPr>
          <p:cNvPr id="39" name="Straight Connector 38"/>
          <p:cNvCxnSpPr/>
          <p:nvPr/>
        </p:nvCxnSpPr>
        <p:spPr>
          <a:xfrm flipH="1">
            <a:off x="9424362" y="3037045"/>
            <a:ext cx="823803" cy="2416973"/>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140000">
            <a:off x="10221087" y="2631496"/>
            <a:ext cx="0" cy="1043769"/>
          </a:xfrm>
          <a:prstGeom prst="line">
            <a:avLst/>
          </a:prstGeom>
          <a:ln w="3810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201302" y="1984361"/>
            <a:ext cx="1297769" cy="3614637"/>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533423" y="1928827"/>
            <a:ext cx="1296669" cy="3537477"/>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470476" y="2281314"/>
            <a:ext cx="1165250" cy="3216427"/>
          </a:xfrm>
          <a:prstGeom prst="line">
            <a:avLst/>
          </a:prstGeom>
          <a:ln w="19050">
            <a:solidFill>
              <a:schemeClr val="bg2">
                <a:lumMod val="75000"/>
                <a:alpha val="9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8075326" y="1984361"/>
            <a:ext cx="1248797" cy="3646074"/>
          </a:xfrm>
          <a:prstGeom prst="line">
            <a:avLst/>
          </a:prstGeom>
          <a:ln w="19050">
            <a:solidFill>
              <a:schemeClr val="bg2">
                <a:lumMod val="75000"/>
                <a:alpha val="9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9367466" y="3037045"/>
            <a:ext cx="786384" cy="2258994"/>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9481042" y="3037045"/>
            <a:ext cx="876687" cy="2558885"/>
          </a:xfrm>
          <a:prstGeom prst="line">
            <a:avLst/>
          </a:prstGeom>
          <a:ln w="15875">
            <a:solidFill>
              <a:schemeClr val="bg2">
                <a:lumMod val="75000"/>
                <a:alpha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47" name="le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400000">
            <a:off x="8015755" y="2781465"/>
            <a:ext cx="1156911" cy="836155"/>
          </a:xfrm>
          <a:prstGeom prst="rect">
            <a:avLst/>
          </a:prstGeom>
          <a:effectLst>
            <a:outerShdw blurRad="50800" dist="38100" dir="5400000" algn="ctr" rotWithShape="0">
              <a:srgbClr val="000000">
                <a:alpha val="95000"/>
              </a:srgbClr>
            </a:outerShdw>
          </a:effectLst>
        </p:spPr>
      </p:pic>
      <p:cxnSp>
        <p:nvCxnSpPr>
          <p:cNvPr id="48" name="Straight Connector 47"/>
          <p:cNvCxnSpPr>
            <a:cxnSpLocks noChangeAspect="1"/>
          </p:cNvCxnSpPr>
          <p:nvPr/>
        </p:nvCxnSpPr>
        <p:spPr>
          <a:xfrm rot="20580000" flipV="1">
            <a:off x="6729504" y="3266755"/>
            <a:ext cx="2966126" cy="155448"/>
          </a:xfrm>
          <a:prstGeom prst="line">
            <a:avLst/>
          </a:prstGeom>
          <a:ln w="19050" cap="rnd">
            <a:solidFill>
              <a:srgbClr val="FF6600"/>
            </a:solidFill>
            <a:prstDash val="dash"/>
            <a:roun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21000000">
            <a:off x="8817030" y="3077345"/>
            <a:ext cx="64008" cy="64008"/>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0" name="Freeform: Shape 49"/>
          <p:cNvSpPr/>
          <p:nvPr/>
        </p:nvSpPr>
        <p:spPr>
          <a:xfrm>
            <a:off x="1668271" y="1832438"/>
            <a:ext cx="6712059" cy="2939470"/>
          </a:xfrm>
          <a:custGeom>
            <a:avLst/>
            <a:gdLst>
              <a:gd name="connsiteX0" fmla="*/ 4067175 w 4067175"/>
              <a:gd name="connsiteY0" fmla="*/ 1781175 h 1781175"/>
              <a:gd name="connsiteX1" fmla="*/ 0 w 4067175"/>
              <a:gd name="connsiteY1" fmla="*/ 609600 h 1781175"/>
              <a:gd name="connsiteX2" fmla="*/ 3175 w 4067175"/>
              <a:gd name="connsiteY2" fmla="*/ 0 h 1781175"/>
              <a:gd name="connsiteX3" fmla="*/ 473075 w 4067175"/>
              <a:gd name="connsiteY3" fmla="*/ 3175 h 1781175"/>
              <a:gd name="connsiteX4" fmla="*/ 4067175 w 4067175"/>
              <a:gd name="connsiteY4" fmla="*/ 1781175 h 178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7175" h="1781175">
                <a:moveTo>
                  <a:pt x="4067175" y="1781175"/>
                </a:moveTo>
                <a:lnTo>
                  <a:pt x="0" y="609600"/>
                </a:lnTo>
                <a:cubicBezTo>
                  <a:pt x="1058" y="406400"/>
                  <a:pt x="2117" y="203200"/>
                  <a:pt x="3175" y="0"/>
                </a:cubicBezTo>
                <a:lnTo>
                  <a:pt x="473075" y="3175"/>
                </a:lnTo>
                <a:lnTo>
                  <a:pt x="4067175" y="1781175"/>
                </a:lnTo>
                <a:close/>
              </a:path>
            </a:pathLst>
          </a:custGeom>
          <a:solidFill>
            <a:schemeClr val="bg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1" name="Arc 50"/>
          <p:cNvSpPr/>
          <p:nvPr/>
        </p:nvSpPr>
        <p:spPr>
          <a:xfrm>
            <a:off x="5673617" y="3769867"/>
            <a:ext cx="1138953" cy="1138952"/>
          </a:xfrm>
          <a:prstGeom prst="arc">
            <a:avLst>
              <a:gd name="adj1" fmla="val 20771053"/>
              <a:gd name="adj2" fmla="val 2790707"/>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51"/>
          <p:cNvSpPr/>
          <p:nvPr/>
        </p:nvSpPr>
        <p:spPr>
          <a:xfrm rot="21000000">
            <a:off x="10205943" y="3083694"/>
            <a:ext cx="64008" cy="64008"/>
          </a:xfrm>
          <a:prstGeom prst="ellipse">
            <a:avLst/>
          </a:prstGeom>
          <a:solidFill>
            <a:srgbClr val="FFFF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3" name="TextBox 52"/>
          <p:cNvSpPr txBox="1"/>
          <p:nvPr/>
        </p:nvSpPr>
        <p:spPr>
          <a:xfrm rot="20343965">
            <a:off x="6562656" y="3389097"/>
            <a:ext cx="1412137"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Optical axis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4" name="Arc 53"/>
          <p:cNvSpPr/>
          <p:nvPr/>
        </p:nvSpPr>
        <p:spPr>
          <a:xfrm>
            <a:off x="5243869" y="2974933"/>
            <a:ext cx="1898675" cy="1898673"/>
          </a:xfrm>
          <a:prstGeom prst="arc">
            <a:avLst>
              <a:gd name="adj1" fmla="val 10993417"/>
              <a:gd name="adj2" fmla="val 13149602"/>
            </a:avLst>
          </a:prstGeom>
          <a:ln w="15875">
            <a:solidFill>
              <a:schemeClr val="tx1">
                <a:lumMod val="85000"/>
                <a:lumOff val="15000"/>
              </a:schemeClr>
            </a:solidFill>
            <a:headEnd type="arrow" w="med" len="lg"/>
            <a:tailEnd type="arrow" w="med"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5" name="TextBox 54"/>
          <p:cNvSpPr txBox="1"/>
          <p:nvPr/>
        </p:nvSpPr>
        <p:spPr>
          <a:xfrm>
            <a:off x="5345116" y="2498031"/>
            <a:ext cx="2132343" cy="369332"/>
          </a:xfrm>
          <a:prstGeom prst="rect">
            <a:avLst/>
          </a:prstGeom>
          <a:noFill/>
        </p:spPr>
        <p:txBody>
          <a:bodyPr wrap="square" rtlCol="0">
            <a:spAutoFit/>
          </a:bodyPr>
          <a:lstStyle/>
          <a:p>
            <a:pPr algn="ctr"/>
            <a:r>
              <a:rPr lang="en-US">
                <a:solidFill>
                  <a:schemeClr val="tx1">
                    <a:lumMod val="75000"/>
                    <a:lumOff val="25000"/>
                  </a:schemeClr>
                </a:solidFill>
                <a:latin typeface="Times New Roman" panose="02020603050405020304" pitchFamily="18" charset="0"/>
                <a:cs typeface="Times New Roman" panose="02020603050405020304" pitchFamily="18" charset="0"/>
              </a:rPr>
              <a:t>Depth of field (DOF)</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6" name="Arc 55"/>
          <p:cNvSpPr/>
          <p:nvPr/>
        </p:nvSpPr>
        <p:spPr>
          <a:xfrm>
            <a:off x="5179811" y="2579990"/>
            <a:ext cx="1138953" cy="1138952"/>
          </a:xfrm>
          <a:prstGeom prst="arc">
            <a:avLst>
              <a:gd name="adj1" fmla="val 8519488"/>
              <a:gd name="adj2" fmla="val 13986768"/>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9275249" y="2248029"/>
            <a:ext cx="929130" cy="380942"/>
          </a:xfrm>
          <a:prstGeom prst="rect">
            <a:avLst/>
          </a:prstGeom>
          <a:noFill/>
        </p:spPr>
        <p:txBody>
          <a:bodyPr wrap="square" rtlCol="0">
            <a:spAutoFit/>
          </a:bodyPr>
          <a:lstStyle/>
          <a:p>
            <a:r>
              <a:rPr lang="en-US">
                <a:solidFill>
                  <a:schemeClr val="tx1">
                    <a:lumMod val="75000"/>
                    <a:lumOff val="25000"/>
                  </a:schemeClr>
                </a:solidFill>
                <a:latin typeface="Times New Roman" panose="02020603050405020304" pitchFamily="18" charset="0"/>
                <a:cs typeface="Times New Roman" panose="02020603050405020304" pitchFamily="18" charset="0"/>
              </a:rPr>
              <a:t>Sensor</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8" name="Arc 57"/>
          <p:cNvSpPr/>
          <p:nvPr/>
        </p:nvSpPr>
        <p:spPr>
          <a:xfrm>
            <a:off x="9390074" y="2455282"/>
            <a:ext cx="1138953" cy="1138952"/>
          </a:xfrm>
          <a:prstGeom prst="arc">
            <a:avLst>
              <a:gd name="adj1" fmla="val 16459473"/>
              <a:gd name="adj2" fmla="val 18802953"/>
            </a:avLst>
          </a:prstGeom>
          <a:ln w="9525">
            <a:solidFill>
              <a:schemeClr val="tx1">
                <a:lumMod val="85000"/>
                <a:lumOff val="15000"/>
              </a:schemeClr>
            </a:solidFill>
            <a:headEnd type="non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9" name="Group 58"/>
          <p:cNvGrpSpPr>
            <a:grpSpLocks noChangeAspect="1"/>
          </p:cNvGrpSpPr>
          <p:nvPr/>
        </p:nvGrpSpPr>
        <p:grpSpPr>
          <a:xfrm rot="20460000">
            <a:off x="7423359" y="2260879"/>
            <a:ext cx="1647854" cy="381025"/>
            <a:chOff x="3877518" y="2223274"/>
            <a:chExt cx="998518" cy="230882"/>
          </a:xfrm>
        </p:grpSpPr>
        <mc:AlternateContent xmlns:mc="http://schemas.openxmlformats.org/markup-compatibility/2006" xmlns:a14="http://schemas.microsoft.com/office/drawing/2010/main">
          <mc:Choice Requires="a14">
            <p:sp>
              <p:nvSpPr>
                <p:cNvPr id="64" name="TextBox 63"/>
                <p:cNvSpPr txBox="1"/>
                <p:nvPr/>
              </p:nvSpPr>
              <p:spPr>
                <a:xfrm>
                  <a:off x="4555732" y="2223274"/>
                  <a:ext cx="320304" cy="2237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lumMod val="50000"/>
                                <a:lumOff val="50000"/>
                              </a:schemeClr>
                            </a:solidFill>
                            <a:latin typeface="Cambria Math" panose="02040503050406030204" pitchFamily="18" charset="0"/>
                            <a:cs typeface="Times New Roman" panose="02020603050405020304" pitchFamily="18" charset="0"/>
                          </a:rPr>
                          <m:t>𝐻</m:t>
                        </m:r>
                      </m:oMath>
                    </m:oMathPara>
                  </a14:m>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4555732" y="2223274"/>
                  <a:ext cx="320304" cy="2237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354464" y="2225580"/>
                  <a:ext cx="320304" cy="228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lumMod val="50000"/>
                                    <a:lumOff val="50000"/>
                                  </a:schemeClr>
                                </a:solidFill>
                                <a:latin typeface="Cambria Math" panose="02040503050406030204" pitchFamily="18" charset="0"/>
                                <a:cs typeface="Times New Roman" panose="02020603050405020304" pitchFamily="18" charset="0"/>
                              </a:rPr>
                            </m:ctrlPr>
                          </m:accPr>
                          <m:e>
                            <m:r>
                              <a:rPr lang="en-US" i="1" smtClean="0">
                                <a:solidFill>
                                  <a:schemeClr val="tx1">
                                    <a:lumMod val="50000"/>
                                    <a:lumOff val="50000"/>
                                  </a:schemeClr>
                                </a:solidFill>
                                <a:latin typeface="Cambria Math" panose="02040503050406030204" pitchFamily="18" charset="0"/>
                                <a:cs typeface="Times New Roman" panose="02020603050405020304" pitchFamily="18" charset="0"/>
                              </a:rPr>
                              <m:t>𝐻</m:t>
                            </m:r>
                          </m:e>
                        </m:acc>
                      </m:oMath>
                    </m:oMathPara>
                  </a14:m>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4354464" y="2225580"/>
                  <a:ext cx="320304" cy="228576"/>
                </a:xfrm>
                <a:prstGeom prst="rect">
                  <a:avLst/>
                </a:prstGeom>
                <a:blipFill>
                  <a:blip r:embed="rId7"/>
                  <a:stretch>
                    <a:fillRect t="-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3877518" y="2225755"/>
                  <a:ext cx="320304" cy="223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lumMod val="50000"/>
                                <a:lumOff val="50000"/>
                              </a:schemeClr>
                            </a:solidFill>
                            <a:latin typeface="Cambria Math" panose="02040503050406030204" pitchFamily="18" charset="0"/>
                            <a:cs typeface="Times New Roman" panose="02020603050405020304" pitchFamily="18" charset="0"/>
                          </a:rPr>
                          <m:t>𝐹</m:t>
                        </m:r>
                      </m:oMath>
                    </m:oMathPara>
                  </a14:m>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3877518" y="2225755"/>
                  <a:ext cx="320304" cy="223796"/>
                </a:xfrm>
                <a:prstGeom prst="rect">
                  <a:avLst/>
                </a:prstGeom>
                <a:blipFill>
                  <a:blip r:embed="rId8"/>
                  <a:stretch>
                    <a:fillRect/>
                  </a:stretch>
                </a:blipFill>
              </p:spPr>
              <p:txBody>
                <a:bodyPr/>
                <a:lstStyle/>
                <a:p>
                  <a:r>
                    <a:rPr lang="en-US">
                      <a:noFill/>
                    </a:rPr>
                    <a:t> </a:t>
                  </a:r>
                </a:p>
              </p:txBody>
            </p:sp>
          </mc:Fallback>
        </mc:AlternateContent>
      </p:grpSp>
      <p:cxnSp>
        <p:nvCxnSpPr>
          <p:cNvPr id="61" name="Straight Connector 60"/>
          <p:cNvCxnSpPr/>
          <p:nvPr/>
        </p:nvCxnSpPr>
        <p:spPr>
          <a:xfrm>
            <a:off x="1712364" y="2159435"/>
            <a:ext cx="8085306" cy="3162642"/>
          </a:xfrm>
          <a:prstGeom prst="line">
            <a:avLst/>
          </a:prstGeom>
          <a:ln w="19050">
            <a:solidFill>
              <a:srgbClr val="00FF99"/>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687178" y="2832869"/>
            <a:ext cx="8101844" cy="2341295"/>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455400" y="1847279"/>
            <a:ext cx="7349056" cy="3611569"/>
          </a:xfrm>
          <a:prstGeom prst="line">
            <a:avLst/>
          </a:prstGeom>
          <a:ln w="15875" cap="rnd">
            <a:solidFill>
              <a:schemeClr val="tx1">
                <a:lumMod val="50000"/>
                <a:lumOff val="50000"/>
                <a:alpha val="88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4592" y="167635"/>
            <a:ext cx="6712735" cy="492443"/>
          </a:xfrm>
          <a:prstGeom prst="rect">
            <a:avLst/>
          </a:prstGeom>
          <a:noFill/>
        </p:spPr>
        <p:txBody>
          <a:bodyPr wrap="none" rtlCol="0">
            <a:spAutoFit/>
          </a:bodyPr>
          <a:lstStyle/>
          <a:p>
            <a:r>
              <a:rPr lang="en-US" sz="2600" b="1">
                <a:solidFill>
                  <a:srgbClr val="FF3F7A"/>
                </a:solidFill>
                <a:latin typeface="Euclid" panose="02020503060505020303" pitchFamily="18" charset="0"/>
              </a:rPr>
              <a:t>Depth of field (DOF) in Scheimpflug camera</a:t>
            </a:r>
            <a:endParaRPr lang="en-US" sz="2600" b="1" dirty="0">
              <a:solidFill>
                <a:srgbClr val="FF3F7A"/>
              </a:solidFill>
              <a:latin typeface="Euclid" panose="02020503060505020303" pitchFamily="18" charset="0"/>
            </a:endParaRPr>
          </a:p>
        </p:txBody>
      </p:sp>
      <p:sp>
        <p:nvSpPr>
          <p:cNvPr id="76" name="TextBox 75"/>
          <p:cNvSpPr txBox="1"/>
          <p:nvPr/>
        </p:nvSpPr>
        <p:spPr>
          <a:xfrm>
            <a:off x="6723270" y="5021131"/>
            <a:ext cx="1268218" cy="369332"/>
          </a:xfrm>
          <a:prstGeom prst="rect">
            <a:avLst/>
          </a:prstGeom>
          <a:noFill/>
        </p:spPr>
        <p:txBody>
          <a:bodyPr wrap="square" rtlCol="0">
            <a:spAutoFit/>
          </a:bodyPr>
          <a:lstStyle/>
          <a:p>
            <a:pPr algn="r"/>
            <a:r>
              <a:rPr lang="en-US">
                <a:solidFill>
                  <a:schemeClr val="tx1">
                    <a:lumMod val="75000"/>
                    <a:lumOff val="25000"/>
                  </a:schemeClr>
                </a:solidFill>
                <a:latin typeface="Times New Roman" panose="02020603050405020304" pitchFamily="18" charset="0"/>
                <a:cs typeface="Times New Roman" panose="02020603050405020304" pitchFamily="18" charset="0"/>
              </a:rPr>
              <a:t>Hinge line</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7" name="Arc 76"/>
          <p:cNvSpPr/>
          <p:nvPr/>
        </p:nvSpPr>
        <p:spPr>
          <a:xfrm>
            <a:off x="7237551" y="4117102"/>
            <a:ext cx="1138953" cy="1138952"/>
          </a:xfrm>
          <a:prstGeom prst="arc">
            <a:avLst>
              <a:gd name="adj1" fmla="val 632712"/>
              <a:gd name="adj2" fmla="val 4497105"/>
            </a:avLst>
          </a:prstGeom>
          <a:ln w="9525">
            <a:solidFill>
              <a:schemeClr val="tx1">
                <a:lumMod val="85000"/>
                <a:lumOff val="15000"/>
              </a:schemeClr>
            </a:solidFill>
            <a:headEnd type="triangle" w="sm"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a:off x="7694717" y="6551547"/>
            <a:ext cx="4512004" cy="307777"/>
          </a:xfrm>
          <a:prstGeom prst="rect">
            <a:avLst/>
          </a:prstGeom>
          <a:noFill/>
        </p:spPr>
        <p:txBody>
          <a:bodyPr wrap="none" rtlCol="0">
            <a:spAutoFit/>
          </a:bodyPr>
          <a:lstStyle/>
          <a:p>
            <a:r>
              <a:rPr lang="en-US" sz="1400">
                <a:solidFill>
                  <a:schemeClr val="tx1">
                    <a:lumMod val="75000"/>
                    <a:lumOff val="25000"/>
                  </a:schemeClr>
                </a:solidFill>
                <a:latin typeface="Times New Roman" panose="02020603050405020304" pitchFamily="18" charset="0"/>
                <a:cs typeface="Times New Roman" panose="02020603050405020304" pitchFamily="18" charset="0"/>
              </a:rPr>
              <a:t>[Ref: Merklinger, H. M. (1996). Focusing the view camera.]</a:t>
            </a:r>
          </a:p>
        </p:txBody>
      </p:sp>
    </p:spTree>
    <p:extLst>
      <p:ext uri="{BB962C8B-B14F-4D97-AF65-F5344CB8AC3E}">
        <p14:creationId xmlns:p14="http://schemas.microsoft.com/office/powerpoint/2010/main" val="916393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FE49D25-79C8-4888-9EB9-19BA059167A3}" vid="{78DBDD59-95E7-469D-B730-1BFC898E9D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641</TotalTime>
  <Words>300</Words>
  <Application>Microsoft Office PowerPoint</Application>
  <PresentationFormat>Widescreen</PresentationFormat>
  <Paragraphs>37</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Cambria Math</vt:lpstr>
      <vt:lpstr>Euclid</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Indranil Sinharoy</dc:creator>
  <cp:lastModifiedBy>Indranil Sinharoy</cp:lastModifiedBy>
  <cp:revision>28</cp:revision>
  <dcterms:created xsi:type="dcterms:W3CDTF">2016-11-19T07:03:47Z</dcterms:created>
  <dcterms:modified xsi:type="dcterms:W3CDTF">2016-11-19T17:53:15Z</dcterms:modified>
</cp:coreProperties>
</file>