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8" r:id="rId2"/>
    <p:sldId id="272" r:id="rId3"/>
    <p:sldId id="273" r:id="rId4"/>
    <p:sldId id="274" r:id="rId5"/>
    <p:sldId id="275" r:id="rId6"/>
    <p:sldId id="276" r:id="rId7"/>
  </p:sldIdLst>
  <p:sldSz cx="20116800" cy="11887200"/>
  <p:notesSz cx="6858000" cy="9144000"/>
  <p:defaultTextStyle>
    <a:defPPr>
      <a:defRPr lang="en-US"/>
    </a:defPPr>
    <a:lvl1pPr marL="0" algn="l" defTabSz="1536192" rtl="0" eaLnBrk="1" latinLnBrk="0" hangingPunct="1">
      <a:defRPr sz="3024" kern="1200">
        <a:solidFill>
          <a:schemeClr val="tx1"/>
        </a:solidFill>
        <a:latin typeface="+mn-lt"/>
        <a:ea typeface="+mn-ea"/>
        <a:cs typeface="+mn-cs"/>
      </a:defRPr>
    </a:lvl1pPr>
    <a:lvl2pPr marL="768096" algn="l" defTabSz="1536192" rtl="0" eaLnBrk="1" latinLnBrk="0" hangingPunct="1">
      <a:defRPr sz="3024" kern="1200">
        <a:solidFill>
          <a:schemeClr val="tx1"/>
        </a:solidFill>
        <a:latin typeface="+mn-lt"/>
        <a:ea typeface="+mn-ea"/>
        <a:cs typeface="+mn-cs"/>
      </a:defRPr>
    </a:lvl2pPr>
    <a:lvl3pPr marL="1536192" algn="l" defTabSz="1536192" rtl="0" eaLnBrk="1" latinLnBrk="0" hangingPunct="1">
      <a:defRPr sz="3024" kern="1200">
        <a:solidFill>
          <a:schemeClr val="tx1"/>
        </a:solidFill>
        <a:latin typeface="+mn-lt"/>
        <a:ea typeface="+mn-ea"/>
        <a:cs typeface="+mn-cs"/>
      </a:defRPr>
    </a:lvl3pPr>
    <a:lvl4pPr marL="2304288" algn="l" defTabSz="1536192" rtl="0" eaLnBrk="1" latinLnBrk="0" hangingPunct="1">
      <a:defRPr sz="3024" kern="1200">
        <a:solidFill>
          <a:schemeClr val="tx1"/>
        </a:solidFill>
        <a:latin typeface="+mn-lt"/>
        <a:ea typeface="+mn-ea"/>
        <a:cs typeface="+mn-cs"/>
      </a:defRPr>
    </a:lvl4pPr>
    <a:lvl5pPr marL="3072384" algn="l" defTabSz="1536192" rtl="0" eaLnBrk="1" latinLnBrk="0" hangingPunct="1">
      <a:defRPr sz="3024" kern="1200">
        <a:solidFill>
          <a:schemeClr val="tx1"/>
        </a:solidFill>
        <a:latin typeface="+mn-lt"/>
        <a:ea typeface="+mn-ea"/>
        <a:cs typeface="+mn-cs"/>
      </a:defRPr>
    </a:lvl5pPr>
    <a:lvl6pPr marL="3840480" algn="l" defTabSz="1536192" rtl="0" eaLnBrk="1" latinLnBrk="0" hangingPunct="1">
      <a:defRPr sz="3024" kern="1200">
        <a:solidFill>
          <a:schemeClr val="tx1"/>
        </a:solidFill>
        <a:latin typeface="+mn-lt"/>
        <a:ea typeface="+mn-ea"/>
        <a:cs typeface="+mn-cs"/>
      </a:defRPr>
    </a:lvl6pPr>
    <a:lvl7pPr marL="4608576" algn="l" defTabSz="1536192" rtl="0" eaLnBrk="1" latinLnBrk="0" hangingPunct="1">
      <a:defRPr sz="3024" kern="1200">
        <a:solidFill>
          <a:schemeClr val="tx1"/>
        </a:solidFill>
        <a:latin typeface="+mn-lt"/>
        <a:ea typeface="+mn-ea"/>
        <a:cs typeface="+mn-cs"/>
      </a:defRPr>
    </a:lvl7pPr>
    <a:lvl8pPr marL="5376672" algn="l" defTabSz="1536192" rtl="0" eaLnBrk="1" latinLnBrk="0" hangingPunct="1">
      <a:defRPr sz="3024" kern="1200">
        <a:solidFill>
          <a:schemeClr val="tx1"/>
        </a:solidFill>
        <a:latin typeface="+mn-lt"/>
        <a:ea typeface="+mn-ea"/>
        <a:cs typeface="+mn-cs"/>
      </a:defRPr>
    </a:lvl8pPr>
    <a:lvl9pPr marL="6144768" algn="l" defTabSz="1536192" rtl="0" eaLnBrk="1" latinLnBrk="0" hangingPunct="1">
      <a:defRPr sz="302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63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45E"/>
    <a:srgbClr val="FF8D4D"/>
    <a:srgbClr val="09BF75"/>
    <a:srgbClr val="0BE68D"/>
    <a:srgbClr val="15BCFF"/>
    <a:srgbClr val="FF335A"/>
    <a:srgbClr val="FFC000"/>
    <a:srgbClr val="FF5C29"/>
    <a:srgbClr val="00FFCC"/>
    <a:srgbClr val="FFF6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80" autoAdjust="0"/>
    <p:restoredTop sz="80556" autoAdjust="0"/>
  </p:normalViewPr>
  <p:slideViewPr>
    <p:cSldViewPr snapToGrid="0">
      <p:cViewPr varScale="1">
        <p:scale>
          <a:sx n="52" d="100"/>
          <a:sy n="52" d="100"/>
        </p:scale>
        <p:origin x="2064" y="-822"/>
      </p:cViewPr>
      <p:guideLst>
        <p:guide orient="horz" pos="3744"/>
        <p:guide pos="63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7-22T08:45:51.141"/>
    </inkml:context>
    <inkml:brush xml:id="br0">
      <inkml:brushProperty name="width" value="0.07056" units="cm"/>
      <inkml:brushProperty name="height" value="0.07056" units="cm"/>
      <inkml:brushProperty name="color" value="#7F7F7F"/>
      <inkml:brushProperty name="transparency" value="17"/>
      <inkml:brushProperty name="fitToCurve" value="1"/>
    </inkml:brush>
  </inkml:definitions>
  <inkml:trace contextRef="#ctx0" brushRef="#br0">0 590 7 0,'0'7'3'0,"0"-16"-1"0,0 9 4 15,0 2-5-15,0-2 0 16,0 0 0-16,0 0 0 16,0-7-1-16,0 7 1 15,0 0 1-15,0 0 1 16,0 0-2-16,0 0 1 16,0 5 0-16,0-5 0 15,0 0-1-15,5 2 0 16,4 3 0-16,2 1 1 15,11 3 0-15,-1-4 0 0,-1 6-1 16,7 3 1-16,0 1-1 16,-2 6 1-16,2-3-1 15,2 2 0-15,1 0 0 16,-1 5 0-16,-2-7-1 16,-8 2 1-16,1-2 0 15,3-2 0-15,-5-6 0 16,-7-1 0-16,3-2 1 15,-5-5 1-15,0 3 0 16,-5-5 0-16,-4 0-1 16,5-7 0-16,-5 7 0 15,0-18 1-15,0-1-3 16,0-4 0-16,0 1 0 16,0-10 0-16,0 5 0 15,0 0 0-15,0-2 0 16,-5 2 0-16,1 0 0 15,4 9 0-15,0 2 0 0,0-4 0 16,0 2 0-16,0-2 0 16,0 13 0-16,4 0 0 15,1-2-1-15,-5 9 1 16,2 0 0-16,7 5 1 16,0-1-2-16,5 3 1 15,-3-5 0-15,2 12 1 16,1 1-1-16,2 3 0 15,2 0 0-15,4 3 0 16,-1 6 0-16,1 2 0 0,-6 2 0 16,0 1 1-16,15-7-1 15,-1-1 1-15,-3-6-1 16,-3-2 0-16,-3 0 0 16,0-5 0-16,-3-4 0 15,-7 1 0-15,-2-6 0 16,5 3 1-16,-5-1-1 15,-9-4 1-15,0-9-1 16,4-1 1-16,-4-6-1 16,0-2 1-16,0-4-1 15,0-1 0-15,0-2 0 16,5 3 0-16,0-5 0 16,-5 0 0-16,0 2 0 15,2 0 0-15,-2 3 0 16,4 2 0-16,-4 11 0 15,5-7 0-15,-1 5 0 16,1 2 0-16,-5 9 0 0,4-7 0 16,-1 0 0-16,6 3 0 15,0 4-1-15,0 0 1 16,-5 4 0-16,3 3 0 16,2 4 0-16,4 9 0 15,5-6 0-15,-2 8 0 16,-2 1 0-16,2 6 0 15,2 0 0-15,0-6 0 16,6-3 0-16,-1-2 0 0,-3-2-1 16,-2 0 1-16,0-1 0 15,-6 3 1-15,1-15-1 16,-2 3 0-16,3-3 0 16,-5-6 0-16,4-3 0 15,-6-3 1-15,2-12-1 16,-1 1 0-16,1 0 0 15,-4-7 0-15,-1 0 0 16,-4-11 0-16,0 4 0 16,0-2 0-16,0 7 0 15,5-3 0-15,-5 5 0 16,4 5 0-16,1 1 0 16,-3 3 0-16,2-1-1 15,1 3 1-15,4 5 0 16,-2 7 0-16,2 1 0 15,0 3 1-15,0 3-1 16,4 10 0-16,8-4 0 16,-3 11 0-16,6 2 0 0,4-4 0 15,1 4-1-15,0-1 1 16,3 3 0-16,-3-3 1 16,-4-3-2-16,-5-3 1 15,5 1 0-15,-7-5 1 16,-5-4-1-16,-1 0 0 15,1 2 0-15,-4 0 0 16,-4-9 0-16,-1-5 1 16,-1-4-1-16,1-4 0 0,4-1-1 15,-4-1 1-15,1-10 0 16,-3-2 0-16,-2 0 0 16,0 0 0-16,0 2 0 15,0 0 0-15,0-3 0 16,0 6 0-16,0 4 0 15,0 0 0-15,0 2 0 16,7 0 0-16,-2 5 0 16,-3-5 0-16,2 9 0 15,1-2 0-15,4 5 0 16,0 4 0-16,2 4 0 16,3 1 0-16,4 6 0 15,4 9 0-15,3-6 0 16,0 6 0-16,0 3 0 15,-3 4 0-15,1 0 0 16,1 1 0-16,1 1 0 0,2-6 0 16,-2-8 0-16,-2 1 0 15,-8-2 0-15,1-5 0 16,-2-3 0-16,-1-1 0 16,1-14 0-16,-3-2 0 15,3-1 0-15,-6-1 1 16,1-7-1-16,9-7 0 15,-12 2 0-15,3-1 0 16,-4 1 0-16,4-2 0 16,0 5 0-16,-2-8 0 0,2 6 0 15,0 3 0-15,6 3 0 16,-5 3 0-16,-1-1-1 16,4 5 1-16,1 4 0 15,-8-2 0-15,8 9 0 16,-1 4 1-16,3 1-1 15,4 2 0-15,3 4 0 16,4 5 0-16,2-1 0 16,1 8 0-16,-1 4 0 15,3-9 0-15,-8 2 0 16,-1 3 0-16,-3-5 0 16,-1-3 0-16,-1 1 0 15,-4-5 1-15,-5-6-1 16,0 1 1-16,-2-6 1 15,6-3 0-15,1-5-1 16,-5-7 1-16,-7 1-1 16,7-6 1-1,5-18-2-15,-1 8 0 16,-6-6 0-16,2 9 0 16,0 5-1-16,-5-1 1 15,1 3 0-15,4 7 0 16,-2-3 0-16,2 0 0 15,4 9-1-15,-4 3 1 16,5 2 0-16,2 8 0 16,-3 10-1-16,3 0 1 15,6 2 0-15,-6 0 0 0,2 2 0 16,0 0 0-16,-2-2 0 16,2 0 1-16,-2 3-1 15,2-3 0-15,-5-3 0 16,-1-3 1-16,-3-3-1 15,-5-7 0-15,0 2 0 16,-4-4 0-16,4-6 0 16,1-8 0-16,-1-2 0 15,-4-2 0-15,0-9 0 16,7 0 0-16,2-2 0 16,0-2 0-16,0 1 0 15,0 3 0-15,0 0 0 16,-2 7 0-16,2 7 0 15,-5 1 0-15,5 1 0 16,-6 2 0-16,1 2-1 0,-4 7 1 16,5 0-1-16,-5 0 1 15,9 0-1-15,0 0 0 16,-5 5 0-16,1-3 1 16,-1-2-1-16,-2 0 0 15,3 5-1-15,-5-5 1 16,0 0-2-16,0 0 0 15,0 4-5-15,0-4 0 16,0 2-3-16,0 3 1 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7-22T08:45:51.142"/>
    </inkml:context>
    <inkml:brush xml:id="br0">
      <inkml:brushProperty name="width" value="0.07056" units="cm"/>
      <inkml:brushProperty name="height" value="0.07056" units="cm"/>
      <inkml:brushProperty name="color" value="#7F7F7F"/>
      <inkml:brushProperty name="transparency" value="17"/>
      <inkml:brushProperty name="fitToCurve" value="1"/>
    </inkml:brush>
  </inkml:definitions>
  <inkml:trace contextRef="#ctx0" brushRef="#br0">7 232 7 0,'0'11'3'0,"0"-24"-1"0,-4 13 3 16,4 0-4-16,-5 0 0 15,5 0 3-15,-4 0 1 16,4 0-5-16,9 2 0 0,-9-2 3 16,0 0 1-16,0 0-2 15,0-2 1-15,-5 2-2 16,1 0 0-16,4 0-1 15,0 0 1-15,0-9-1 16,9 9 0-16,-9 4 0 16,9-8 0-16,-9 4 0 15,-5 0 0-15,12 0 0 16,-2-3 0-16,-1-1 0 16,-4-3 1-16,9 2 0 15,0 1 0-15,7-8 0 16,2 1 0-16,0-6 0 15,2-1 1-15,3 7-1 16,-3-14 0-16,3 6 0 16,-3 4 0-16,-2 1 0 15,-2 3 0-15,2-1-1 16,-7-1 1-16,3 6-1 0,0 0 1 16,-5 2-1-16,0 3 0 15,-3-2 0-15,3 4 0 16,0 4 0-16,0-2 0 15,0 7 0-15,-2-2 0 16,5 5 0-16,-1 4 0 16,5 2 0-16,-3 0 0 15,1 2 0-15,-1 3 0 16,3-5 0-16,2-2 1 0,-4 1-2 16,-3-6 1-16,2 5 0 15,1-4 0-15,-3-8 0 16,-2 3 0-16,0-2 0 15,-2-5 1-15,4 0 0 16,-4 0 0-16,1-9-1 16,1-5 0-16,0-2 0 15,0 0 0-15,2 1 1 16,3-3 0-16,4-5-1 16,-2 1 1-16,2 4-1 15,-2 2 1-15,6 4 0 16,-6 6 0-16,-2-1-1 15,4 2 0-15,-5 1 0 16,3 4 0-16,-5 4 0 16,7 3 0-16,0 4-1 15,0 5 1-15,-6-2 0 0,1 9 1 16,1 8-1-16,-3-1 0 16,-2 1 0-16,0-6 0 15,-2 2 0-15,2-9 0 16,-5 2 0-16,6-1 1 15,-6-6-1-15,1 1 0 16,-1-7 0-16,1-1 1 16,-5-6 0-16,11 0 1 15,-2-6 0-15,0-6 0 16,0-4-1-16,0-2 1 16,5-4-1-16,-3-6 1 0,2 3-2 15,3 3 0-15,2-5 0 16,-2 5 0-16,2 4 0 15,-4-3 0-15,-1 10-1 16,-2-1 1-16,-2 6 0 16,0-3 0-16,1 9 0 15,-4 4 0-15,8 1 0 16,-3 6 0-16,2 3 0 16,0 13 0-16,10 2 0 15,-12-3 0-15,7 6 0 16,-4-7 0-16,4 7 0 15,-3-2 0-15,1-3 0 16,-2-9 0-16,4 0 0 16,-7 3 0-16,7-8 0 15,-4-4 0-15,-1 3 0 16,-2-6 0-16,5-1 0 0,-2-10 0 16,4-1 0-16,-2 1 0 15,2-2 0-15,-5-9 0 16,5-4 0-16,3 2 1 15,-6 2-1-15,4-7 0 16,-1 5 0-16,-7-5 0 16,2 5 0-16,5 2 0 15,-6-2 0-15,1 7 0 16,5-1 0-16,-4 8 0 16,2 4 0-16,-1 0 0 0,4 0-1 15,-1 9 1-15,-5 2 0 16,3 1 0-16,-3 10 0 15,1 1 1-15,-3 2-2 16,-3-2 1-16,3 9 0 16,1 2 1-16,-1-9-1 15,-2-3 0-15,0-4 0 16,2-2 0-16,3 5 0 16,-1-10 0-16,1 1 0 15,2-6 0-15,2 1 0 16,-2-3 0-16,2-4 0 15,2 0 0-15,7-4 0 16,-9-7 0-16,7-3-1 16,-5 3 1-16,5-12 0 15,-7 7 1-15,0-2-1 16,0-5 0-16,-6 3 0 16,1 4 0-16,-4 2 0 0,0 8 0 15,-4-4 0-15,2 4 0 16,-7 6 0-16,9 0 0 15,0 2 0-15,0 12 0 16,-3 4 0-16,3 0 0 16,0 2 0-16,5-2 0 15,-3 5 0-15,3 2 0 16,4 0 0-16,-2-2 0 16,2-6-1-16,-2-3 1 15,2 4 0-15,-5-9 1 0,1-2-1 16,1 2 0-16,-1-9 0 15,-2-5 0-15,4-2 0 16,0-4 0-16,11 0 0 16,7-1 0-16,-5-8 0 15,3 7 1-15,-3-3-1 16,-4 3 0-16,-2 4 0 16,-5-3 0-16,7 6 0 15,-7 10 0-15,-3-2 0 16,-1 14 0-16,-3-9 0 15,-2 4 0-15,0 10 0 16,0 0 0-16,0 2 0 16,0-2 0-16,-2 1 0 15,2 3 0-15,0-7 0 16,0 1 1-16,0-3-2 16,0-10 1-16,-2 3 0 0,2-2 1 15,0-7 0-15,2-2 1 16,3-7 0-16,-1 0 1 15,3 2-1-15,7-4 1 16,-1-1-1-16,-1 1 1 16,-1 4-2-16,3 0 1 15,-3-2-2-15,1 7 0 16,0-3-3-16,-8 5 1 16,-2 0-5-16,-1 5 1 15,-1-3-6-15,-5 7 0 16,5-2-1-16,-4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5826E-4202-4861-8C2F-7E8DE4A009A1}" type="datetimeFigureOut">
              <a:rPr lang="en-US" smtClean="0"/>
              <a:t>10/26/2016</a:t>
            </a:fld>
            <a:endParaRPr lang="en-US"/>
          </a:p>
        </p:txBody>
      </p:sp>
      <p:sp>
        <p:nvSpPr>
          <p:cNvPr id="4" name="Slide Image Placeholder 3"/>
          <p:cNvSpPr>
            <a:spLocks noGrp="1" noRot="1" noChangeAspect="1"/>
          </p:cNvSpPr>
          <p:nvPr>
            <p:ph type="sldImg" idx="2"/>
          </p:nvPr>
        </p:nvSpPr>
        <p:spPr>
          <a:xfrm>
            <a:off x="817563" y="1143000"/>
            <a:ext cx="5222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7305C-AC43-4DDE-BAC6-90AE6176D463}" type="slidenum">
              <a:rPr lang="en-US" smtClean="0"/>
              <a:t>‹#›</a:t>
            </a:fld>
            <a:endParaRPr lang="en-US"/>
          </a:p>
        </p:txBody>
      </p:sp>
    </p:spTree>
    <p:extLst>
      <p:ext uri="{BB962C8B-B14F-4D97-AF65-F5344CB8AC3E}">
        <p14:creationId xmlns:p14="http://schemas.microsoft.com/office/powerpoint/2010/main" val="316930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About 715 words.</a:t>
            </a:r>
          </a:p>
          <a:p>
            <a:endParaRPr lang="en-US"/>
          </a:p>
          <a:p>
            <a:r>
              <a:rPr lang="en-US" baseline="0"/>
              <a:t>Although the plane of sharp focus can be oriented to maximize focus on a tilted plane in Scheimpflug imaging, its DOF region—a wedge—is still limited. While focus stacking benefits from juxtaposing multiple DOF regions, significant portions of each DOF region extends beyond the field-of-view of the imager resulting in suboptimal utilization. We present a method for creating omnifocus images, building on the essential elements from Scheimpflug imaging and focus stacking, which consists of compositing from a stack of images obtained under multiple lens rotations. </a:t>
            </a:r>
            <a:endParaRPr lang="en-US"/>
          </a:p>
        </p:txBody>
      </p:sp>
      <p:sp>
        <p:nvSpPr>
          <p:cNvPr id="4" name="Slide Number Placeholder 3"/>
          <p:cNvSpPr>
            <a:spLocks noGrp="1"/>
          </p:cNvSpPr>
          <p:nvPr>
            <p:ph type="sldNum" sz="quarter" idx="10"/>
          </p:nvPr>
        </p:nvSpPr>
        <p:spPr/>
        <p:txBody>
          <a:bodyPr/>
          <a:lstStyle/>
          <a:p>
            <a:fld id="{CEE7305C-AC43-4DDE-BAC6-90AE6176D463}" type="slidenum">
              <a:rPr lang="en-US" smtClean="0"/>
              <a:t>1</a:t>
            </a:fld>
            <a:endParaRPr lang="en-US"/>
          </a:p>
        </p:txBody>
      </p:sp>
    </p:spTree>
    <p:extLst>
      <p:ext uri="{BB962C8B-B14F-4D97-AF65-F5344CB8AC3E}">
        <p14:creationId xmlns:p14="http://schemas.microsoft.com/office/powerpoint/2010/main" val="3330554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945429"/>
            <a:ext cx="15087600" cy="4138507"/>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514600" y="6243533"/>
            <a:ext cx="15087600" cy="28699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9501FF-ABFD-4A20-9D6D-E502A59752B5}"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94732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6927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5" y="632883"/>
            <a:ext cx="4337685" cy="100738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3030" y="632883"/>
            <a:ext cx="12761595" cy="1007385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90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48291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3" y="2963547"/>
            <a:ext cx="17350740" cy="4944744"/>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372553" y="7955070"/>
            <a:ext cx="17350740" cy="260032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9501FF-ABFD-4A20-9D6D-E502A59752B5}"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2266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3030" y="3164417"/>
            <a:ext cx="8549640" cy="75423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184130" y="3164417"/>
            <a:ext cx="8549640" cy="75423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9501FF-ABFD-4A20-9D6D-E502A59752B5}"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04513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632884"/>
            <a:ext cx="17350740" cy="2297643"/>
          </a:xfrm>
        </p:spPr>
        <p:txBody>
          <a:bodyPr/>
          <a:lstStyle/>
          <a:p>
            <a:r>
              <a:rPr lang="en-US"/>
              <a:t>Click to edit Master title style</a:t>
            </a:r>
          </a:p>
        </p:txBody>
      </p:sp>
      <p:sp>
        <p:nvSpPr>
          <p:cNvPr id="3" name="Text Placeholder 2"/>
          <p:cNvSpPr>
            <a:spLocks noGrp="1"/>
          </p:cNvSpPr>
          <p:nvPr>
            <p:ph type="body" idx="1"/>
          </p:nvPr>
        </p:nvSpPr>
        <p:spPr>
          <a:xfrm>
            <a:off x="1385651" y="2914016"/>
            <a:ext cx="8510349" cy="14281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85651" y="4342130"/>
            <a:ext cx="8510349" cy="6386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184130" y="2914016"/>
            <a:ext cx="8552260" cy="14281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10184130" y="4342130"/>
            <a:ext cx="8552260" cy="6386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9501FF-ABFD-4A20-9D6D-E502A59752B5}" type="datetimeFigureOut">
              <a:rPr lang="en-US" smtClean="0"/>
              <a:t>10/26/2016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3115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9501FF-ABFD-4A20-9D6D-E502A59752B5}" type="datetimeFigureOut">
              <a:rPr lang="en-US" smtClean="0"/>
              <a:t>10/26/2016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29593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501FF-ABFD-4A20-9D6D-E502A59752B5}" type="datetimeFigureOut">
              <a:rPr lang="en-US" smtClean="0"/>
              <a:t>10/26/2016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74412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792480"/>
            <a:ext cx="6488191" cy="277368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8552260" y="1711537"/>
            <a:ext cx="10184130" cy="844761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85651" y="3566160"/>
            <a:ext cx="6488191" cy="660675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20265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792480"/>
            <a:ext cx="6488191" cy="277368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8552260" y="1711537"/>
            <a:ext cx="10184130" cy="844761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385651" y="3566160"/>
            <a:ext cx="6488191" cy="660675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25530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632884"/>
            <a:ext cx="17350740" cy="229764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83030" y="3164417"/>
            <a:ext cx="17350740" cy="75423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83030" y="11017674"/>
            <a:ext cx="4526280" cy="632883"/>
          </a:xfrm>
          <a:prstGeom prst="rect">
            <a:avLst/>
          </a:prstGeom>
        </p:spPr>
        <p:txBody>
          <a:bodyPr vert="horz" lIns="91440" tIns="45720" rIns="91440" bIns="45720" rtlCol="0" anchor="ctr"/>
          <a:lstStyle>
            <a:lvl1pPr algn="l">
              <a:defRPr sz="1200">
                <a:solidFill>
                  <a:schemeClr val="tx1">
                    <a:tint val="75000"/>
                  </a:schemeClr>
                </a:solidFill>
              </a:defRPr>
            </a:lvl1pPr>
          </a:lstStyle>
          <a:p>
            <a:fld id="{9D9501FF-ABFD-4A20-9D6D-E502A59752B5}" type="datetimeFigureOut">
              <a:rPr lang="en-US" smtClean="0"/>
              <a:t>10/26/2016</a:t>
            </a:fld>
            <a:endParaRPr lang="en-US"/>
          </a:p>
        </p:txBody>
      </p:sp>
      <p:sp>
        <p:nvSpPr>
          <p:cNvPr id="5" name="Footer Placeholder 4"/>
          <p:cNvSpPr>
            <a:spLocks noGrp="1"/>
          </p:cNvSpPr>
          <p:nvPr>
            <p:ph type="ftr" sz="quarter" idx="3"/>
          </p:nvPr>
        </p:nvSpPr>
        <p:spPr>
          <a:xfrm>
            <a:off x="6663690" y="11017674"/>
            <a:ext cx="6789420" cy="6328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207490" y="11017674"/>
            <a:ext cx="4526280" cy="632883"/>
          </a:xfrm>
          <a:prstGeom prst="rect">
            <a:avLst/>
          </a:prstGeom>
        </p:spPr>
        <p:txBody>
          <a:bodyPr vert="horz" lIns="91440" tIns="45720" rIns="91440" bIns="45720" rtlCol="0" anchor="ctr"/>
          <a:lstStyle>
            <a:lvl1pPr algn="r">
              <a:defRPr sz="1200">
                <a:solidFill>
                  <a:schemeClr val="tx1">
                    <a:tint val="75000"/>
                  </a:schemeClr>
                </a:solidFill>
              </a:defRPr>
            </a:lvl1pPr>
          </a:lstStyle>
          <a:p>
            <a:fld id="{8295466C-6D01-4B7B-82FE-0060F6C0E0EB}" type="slidenum">
              <a:rPr lang="en-US" smtClean="0"/>
              <a:t>‹#›</a:t>
            </a:fld>
            <a:endParaRPr lang="en-US"/>
          </a:p>
        </p:txBody>
      </p:sp>
    </p:spTree>
    <p:extLst>
      <p:ext uri="{BB962C8B-B14F-4D97-AF65-F5344CB8AC3E}">
        <p14:creationId xmlns:p14="http://schemas.microsoft.com/office/powerpoint/2010/main" val="2526763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5.png"/><Relationship Id="rId21" Type="http://schemas.openxmlformats.org/officeDocument/2006/relationships/image" Target="../media/image24.png"/><Relationship Id="rId34" Type="http://schemas.openxmlformats.org/officeDocument/2006/relationships/image" Target="../media/image37.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image" Target="../media/image4.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2.pn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39.png"/><Relationship Id="rId21" Type="http://schemas.openxmlformats.org/officeDocument/2006/relationships/image" Target="../media/image57.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image" Target="../media/image38.png"/><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4.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58.png"/><Relationship Id="rId1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2.emf"/><Relationship Id="rId12" Type="http://schemas.openxmlformats.org/officeDocument/2006/relationships/image" Target="../media/image66.png"/><Relationship Id="rId17" Type="http://schemas.openxmlformats.org/officeDocument/2006/relationships/image" Target="../media/image63.png"/><Relationship Id="rId2" Type="http://schemas.openxmlformats.org/officeDocument/2006/relationships/image" Target="../media/image4.jpeg"/><Relationship Id="rId16"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customXml" Target="../ink/ink1.xml"/><Relationship Id="rId11" Type="http://schemas.openxmlformats.org/officeDocument/2006/relationships/image" Target="../media/image65.png"/><Relationship Id="rId5" Type="http://schemas.openxmlformats.org/officeDocument/2006/relationships/image" Target="../media/image6.jpeg"/><Relationship Id="rId15" Type="http://schemas.openxmlformats.org/officeDocument/2006/relationships/image" Target="../media/image61.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jpeg"/><Relationship Id="rId9" Type="http://schemas.openxmlformats.org/officeDocument/2006/relationships/image" Target="../media/image63.emf"/><Relationship Id="rId14" Type="http://schemas.openxmlformats.org/officeDocument/2006/relationships/image" Target="../media/image60.png"/></Relationships>
</file>

<file path=ppt/slides/_rels/slide5.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1.png"/><Relationship Id="rId12" Type="http://schemas.openxmlformats.org/officeDocument/2006/relationships/image" Target="../media/image84.png"/><Relationship Id="rId17" Type="http://schemas.openxmlformats.org/officeDocument/2006/relationships/image" Target="../media/image89.png"/><Relationship Id="rId2" Type="http://schemas.openxmlformats.org/officeDocument/2006/relationships/image" Target="../media/image68.png"/><Relationship Id="rId16"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5" Type="http://schemas.openxmlformats.org/officeDocument/2006/relationships/image" Target="../media/image87.png"/><Relationship Id="rId10" Type="http://schemas.openxmlformats.org/officeDocument/2006/relationships/image" Target="../media/image82.png"/><Relationship Id="rId4" Type="http://schemas.openxmlformats.org/officeDocument/2006/relationships/image" Target="../media/image70.png"/><Relationship Id="rId9" Type="http://schemas.openxmlformats.org/officeDocument/2006/relationships/image" Target="../media/image81.png"/><Relationship Id="rId14" Type="http://schemas.openxmlformats.org/officeDocument/2006/relationships/image" Target="../media/image75.png"/></Relationships>
</file>

<file path=ppt/slides/_rels/slide6.xml.rels><?xml version="1.0" encoding="UTF-8" standalone="yes"?>
<Relationships xmlns="http://schemas.openxmlformats.org/package/2006/relationships"><Relationship Id="rId8" Type="http://schemas.openxmlformats.org/officeDocument/2006/relationships/image" Target="../media/image94.png"/><Relationship Id="rId13" Type="http://schemas.microsoft.com/office/2007/relationships/hdphoto" Target="../media/hdphoto4.wdp"/><Relationship Id="rId3" Type="http://schemas.openxmlformats.org/officeDocument/2006/relationships/image" Target="../media/image91.png"/><Relationship Id="rId7" Type="http://schemas.microsoft.com/office/2007/relationships/hdphoto" Target="../media/hdphoto2.wdp"/><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96.png"/><Relationship Id="rId5" Type="http://schemas.microsoft.com/office/2007/relationships/hdphoto" Target="../media/hdphoto1.wdp"/><Relationship Id="rId15" Type="http://schemas.microsoft.com/office/2007/relationships/hdphoto" Target="../media/hdphoto5.wdp"/><Relationship Id="rId10" Type="http://schemas.microsoft.com/office/2007/relationships/hdphoto" Target="../media/hdphoto3.wdp"/><Relationship Id="rId4" Type="http://schemas.openxmlformats.org/officeDocument/2006/relationships/image" Target="../media/image79.png"/><Relationship Id="rId9" Type="http://schemas.openxmlformats.org/officeDocument/2006/relationships/image" Target="../media/image85.png"/><Relationship Id="rId14"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hidden="1"/>
          <p:cNvSpPr/>
          <p:nvPr/>
        </p:nvSpPr>
        <p:spPr>
          <a:xfrm>
            <a:off x="12318999" y="6375400"/>
            <a:ext cx="6997699" cy="4064000"/>
          </a:xfrm>
          <a:prstGeom prst="rect">
            <a:avLst/>
          </a:prstGeom>
          <a:noFill/>
          <a:ln w="635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12" name="Rectangle 11"/>
          <p:cNvSpPr/>
          <p:nvPr/>
        </p:nvSpPr>
        <p:spPr>
          <a:xfrm>
            <a:off x="3787" y="11849029"/>
            <a:ext cx="20116800" cy="659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0" y="0"/>
            <a:ext cx="20116800" cy="914400"/>
            <a:chOff x="914399" y="5508859"/>
            <a:chExt cx="20116800" cy="914400"/>
          </a:xfrm>
        </p:grpSpPr>
        <p:sp>
          <p:nvSpPr>
            <p:cNvPr id="3" name="Rectangle 2"/>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52599" y="5550561"/>
              <a:ext cx="3662606" cy="830997"/>
            </a:xfrm>
            <a:prstGeom prst="rect">
              <a:avLst/>
            </a:prstGeom>
            <a:noFill/>
          </p:spPr>
          <p:txBody>
            <a:bodyPr wrap="none" rtlCol="0">
              <a:spAutoFit/>
            </a:bodyPr>
            <a:lstStyle/>
            <a:p>
              <a:r>
                <a:rPr lang="en-US" sz="4800" b="1" dirty="0">
                  <a:solidFill>
                    <a:srgbClr val="15BCFF"/>
                  </a:solidFill>
                  <a:latin typeface="Segoe UI Semibold" panose="020B0702040204020203" pitchFamily="34" charset="0"/>
                </a:rPr>
                <a:t>Introduction</a:t>
              </a:r>
            </a:p>
          </p:txBody>
        </p:sp>
      </p:grpSp>
      <p:sp>
        <p:nvSpPr>
          <p:cNvPr id="5" name="Text Box 197"/>
          <p:cNvSpPr txBox="1">
            <a:spLocks noChangeArrowheads="1"/>
          </p:cNvSpPr>
          <p:nvPr/>
        </p:nvSpPr>
        <p:spPr bwMode="auto">
          <a:xfrm>
            <a:off x="4259132" y="1437525"/>
            <a:ext cx="15520679" cy="4473552"/>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An </a:t>
            </a:r>
            <a:r>
              <a:rPr lang="en-US" sz="3200" dirty="0">
                <a:solidFill>
                  <a:srgbClr val="FF335A"/>
                </a:solidFill>
                <a:latin typeface="Euclid" panose="02020503060505020303" pitchFamily="18" charset="0"/>
                <a:ea typeface="Segoe UI Symbol" pitchFamily="34" charset="0"/>
              </a:rPr>
              <a:t>omnifocus</a:t>
            </a:r>
            <a:r>
              <a:rPr lang="en-US" sz="3200" dirty="0">
                <a:solidFill>
                  <a:schemeClr val="tx1">
                    <a:lumMod val="75000"/>
                    <a:lumOff val="25000"/>
                  </a:schemeClr>
                </a:solidFill>
                <a:latin typeface="Euclid" panose="02020503060505020303" pitchFamily="18" charset="0"/>
                <a:ea typeface="Segoe UI Symbol" pitchFamily="34" charset="0"/>
              </a:rPr>
              <a:t> image has everything in the close foreground to far background in sharp focus.   </a:t>
            </a:r>
          </a:p>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Lenses can focus only on a single surface—usually, the </a:t>
            </a:r>
            <a:r>
              <a:rPr lang="en-US" sz="3200" i="1" dirty="0">
                <a:solidFill>
                  <a:schemeClr val="tx1">
                    <a:lumMod val="75000"/>
                    <a:lumOff val="25000"/>
                  </a:schemeClr>
                </a:solidFill>
                <a:latin typeface="Euclid" panose="02020503060505020303" pitchFamily="18" charset="0"/>
                <a:ea typeface="Segoe UI Symbol" pitchFamily="34" charset="0"/>
              </a:rPr>
              <a:t>plane</a:t>
            </a:r>
            <a:r>
              <a:rPr lang="en-US" sz="3200" dirty="0">
                <a:solidFill>
                  <a:schemeClr val="tx1">
                    <a:lumMod val="75000"/>
                    <a:lumOff val="25000"/>
                  </a:schemeClr>
                </a:solidFill>
                <a:latin typeface="Euclid" panose="02020503060505020303" pitchFamily="18" charset="0"/>
                <a:ea typeface="Segoe UI Symbol" pitchFamily="34" charset="0"/>
              </a:rPr>
              <a:t> of sharp focus—as dictated by the laws of physics. Consequently, objects fore and aft the plane of sharp focus gradually get out of focus and appear blurry in the image. This interplay of light and lenses leads to the limited </a:t>
            </a:r>
            <a:r>
              <a:rPr lang="en-US" sz="3200" dirty="0">
                <a:solidFill>
                  <a:srgbClr val="FF335A"/>
                </a:solidFill>
                <a:latin typeface="Euclid" panose="02020503060505020303" pitchFamily="18" charset="0"/>
                <a:ea typeface="Segoe UI Symbol" pitchFamily="34" charset="0"/>
              </a:rPr>
              <a:t>depth </a:t>
            </a:r>
            <a:r>
              <a:rPr lang="en-US" sz="3200">
                <a:solidFill>
                  <a:srgbClr val="FF335A"/>
                </a:solidFill>
                <a:latin typeface="Euclid" panose="02020503060505020303" pitchFamily="18" charset="0"/>
                <a:ea typeface="Segoe UI Symbol" pitchFamily="34" charset="0"/>
              </a:rPr>
              <a:t>of field (DOF) </a:t>
            </a:r>
            <a:r>
              <a:rPr lang="en-US" sz="3200" dirty="0">
                <a:solidFill>
                  <a:srgbClr val="FF335A"/>
                </a:solidFill>
                <a:latin typeface="Euclid" panose="02020503060505020303" pitchFamily="18" charset="0"/>
                <a:ea typeface="Segoe UI Symbol" pitchFamily="34" charset="0"/>
              </a:rPr>
              <a:t>problem</a:t>
            </a:r>
            <a:r>
              <a:rPr lang="en-US" sz="3200" dirty="0">
                <a:solidFill>
                  <a:schemeClr val="tx1">
                    <a:lumMod val="75000"/>
                    <a:lumOff val="25000"/>
                  </a:schemeClr>
                </a:solidFill>
                <a:latin typeface="Euclid" panose="02020503060505020303" pitchFamily="18" charset="0"/>
                <a:ea typeface="Segoe UI Symbol" pitchFamily="34" charset="0"/>
              </a:rPr>
              <a:t>.</a:t>
            </a:r>
            <a:r>
              <a:rPr lang="en-US" sz="3200" dirty="0">
                <a:solidFill>
                  <a:schemeClr val="bg1">
                    <a:lumMod val="85000"/>
                  </a:schemeClr>
                </a:solidFill>
                <a:latin typeface="Euclid" panose="02020503060505020303" pitchFamily="18" charset="0"/>
                <a:ea typeface="Segoe UI Symbol" pitchFamily="34" charset="0"/>
              </a:rPr>
              <a:t> </a:t>
            </a:r>
          </a:p>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Several methods overcome this problem. For example, wavefront coding, plenoptic imaging, </a:t>
            </a:r>
            <a:r>
              <a:rPr lang="en-US" sz="3200" dirty="0">
                <a:solidFill>
                  <a:srgbClr val="FF335A"/>
                </a:solidFill>
                <a:latin typeface="Euclid" panose="02020503060505020303" pitchFamily="18" charset="0"/>
                <a:ea typeface="Segoe UI Symbol" pitchFamily="34" charset="0"/>
              </a:rPr>
              <a:t>Scheimpflug imaging</a:t>
            </a:r>
            <a:r>
              <a:rPr lang="en-US" sz="3200" dirty="0">
                <a:solidFill>
                  <a:schemeClr val="tx1">
                    <a:lumMod val="75000"/>
                    <a:lumOff val="25000"/>
                  </a:schemeClr>
                </a:solidFill>
                <a:latin typeface="Euclid" panose="02020503060505020303" pitchFamily="18" charset="0"/>
                <a:ea typeface="Segoe UI Symbol" pitchFamily="34" charset="0"/>
              </a:rPr>
              <a:t>, </a:t>
            </a:r>
            <a:r>
              <a:rPr lang="en-US" sz="3200" dirty="0">
                <a:solidFill>
                  <a:srgbClr val="FF335A"/>
                </a:solidFill>
                <a:latin typeface="Euclid" panose="02020503060505020303" pitchFamily="18" charset="0"/>
                <a:ea typeface="Segoe UI Symbol" pitchFamily="34" charset="0"/>
              </a:rPr>
              <a:t>focus stacking</a:t>
            </a:r>
            <a:r>
              <a:rPr lang="en-US" sz="3200" dirty="0">
                <a:solidFill>
                  <a:schemeClr val="tx1">
                    <a:lumMod val="75000"/>
                    <a:lumOff val="25000"/>
                  </a:schemeClr>
                </a:solidFill>
                <a:latin typeface="Euclid" panose="02020503060505020303" pitchFamily="18" charset="0"/>
                <a:ea typeface="Segoe UI Symbol" pitchFamily="34" charset="0"/>
              </a:rPr>
              <a:t>,</a:t>
            </a:r>
            <a:r>
              <a:rPr lang="en-US" sz="3200" dirty="0">
                <a:solidFill>
                  <a:schemeClr val="bg1">
                    <a:lumMod val="85000"/>
                  </a:schemeClr>
                </a:solidFill>
                <a:latin typeface="Euclid" panose="02020503060505020303" pitchFamily="18" charset="0"/>
                <a:ea typeface="Segoe UI Symbol" pitchFamily="34" charset="0"/>
              </a:rPr>
              <a:t> </a:t>
            </a:r>
            <a:r>
              <a:rPr lang="en-US" sz="3200" dirty="0">
                <a:solidFill>
                  <a:schemeClr val="tx1">
                    <a:lumMod val="75000"/>
                    <a:lumOff val="25000"/>
                  </a:schemeClr>
                </a:solidFill>
                <a:latin typeface="Euclid" panose="02020503060505020303" pitchFamily="18" charset="0"/>
                <a:ea typeface="Segoe UI Symbol" pitchFamily="34" charset="0"/>
              </a:rPr>
              <a:t>etc.</a:t>
            </a:r>
          </a:p>
          <a:p>
            <a:pPr defTabSz="4493876" fontAlgn="auto">
              <a:spcBef>
                <a:spcPts val="1200"/>
              </a:spcBef>
              <a:defRPr/>
            </a:pPr>
            <a:endParaRPr lang="en-US" sz="3200" dirty="0">
              <a:solidFill>
                <a:schemeClr val="bg1">
                  <a:lumMod val="85000"/>
                </a:schemeClr>
              </a:solidFill>
              <a:latin typeface="Euclid" panose="02020503060505020303" pitchFamily="18" charset="0"/>
              <a:ea typeface="Segoe UI Symbol"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844" y="1393971"/>
            <a:ext cx="3261695" cy="4564551"/>
          </a:xfrm>
          <a:prstGeom prst="rect">
            <a:avLst/>
          </a:prstGeom>
          <a:effectLst>
            <a:outerShdw blurRad="50800" dist="38100" dir="2700000" algn="tl" rotWithShape="0">
              <a:prstClr val="black">
                <a:alpha val="40000"/>
              </a:prstClr>
            </a:outerShdw>
          </a:effectLst>
        </p:spPr>
      </p:pic>
      <p:sp>
        <p:nvSpPr>
          <p:cNvPr id="25" name="Text Box 197"/>
          <p:cNvSpPr txBox="1">
            <a:spLocks noChangeArrowheads="1"/>
          </p:cNvSpPr>
          <p:nvPr/>
        </p:nvSpPr>
        <p:spPr bwMode="auto">
          <a:xfrm>
            <a:off x="236105" y="6275479"/>
            <a:ext cx="11749829" cy="1989330"/>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In </a:t>
            </a:r>
            <a:r>
              <a:rPr lang="en-US" sz="3200" dirty="0">
                <a:solidFill>
                  <a:srgbClr val="FF335A"/>
                </a:solidFill>
                <a:latin typeface="Euclid" panose="02020503060505020303" pitchFamily="18" charset="0"/>
                <a:ea typeface="Segoe UI Symbol" pitchFamily="34" charset="0"/>
              </a:rPr>
              <a:t>Scheimpflug imaging</a:t>
            </a:r>
            <a:r>
              <a:rPr lang="en-US" sz="3200" dirty="0">
                <a:solidFill>
                  <a:schemeClr val="tx1">
                    <a:lumMod val="75000"/>
                    <a:lumOff val="25000"/>
                  </a:schemeClr>
                </a:solidFill>
                <a:latin typeface="Euclid" panose="02020503060505020303" pitchFamily="18" charset="0"/>
                <a:ea typeface="Segoe UI Symbol" pitchFamily="34" charset="0"/>
              </a:rPr>
              <a:t> the lens or the sensor or both are rotated, which induces a rotation of the plane of sharp focus allowing scenes with significant depths to be in focus.</a:t>
            </a:r>
          </a:p>
        </p:txBody>
      </p:sp>
      <p:grpSp>
        <p:nvGrpSpPr>
          <p:cNvPr id="11" name="Group 10"/>
          <p:cNvGrpSpPr/>
          <p:nvPr/>
        </p:nvGrpSpPr>
        <p:grpSpPr>
          <a:xfrm>
            <a:off x="13487015" y="6075907"/>
            <a:ext cx="6125549" cy="3448601"/>
            <a:chOff x="12899435" y="6514603"/>
            <a:chExt cx="6125549" cy="3448601"/>
          </a:xfrm>
        </p:grpSpPr>
        <p:cxnSp>
          <p:nvCxnSpPr>
            <p:cNvPr id="32" name="Straight Connector 31"/>
            <p:cNvCxnSpPr/>
            <p:nvPr/>
          </p:nvCxnSpPr>
          <p:spPr>
            <a:xfrm flipH="1">
              <a:off x="19022726" y="7438437"/>
              <a:ext cx="0" cy="1340478"/>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544167" y="8127768"/>
              <a:ext cx="4480817" cy="0"/>
            </a:xfrm>
            <a:prstGeom prst="line">
              <a:avLst/>
            </a:prstGeom>
            <a:ln w="22225">
              <a:solidFill>
                <a:srgbClr val="FF335A"/>
              </a:solidFill>
            </a:ln>
          </p:spPr>
          <p:style>
            <a:lnRef idx="1">
              <a:schemeClr val="accent1"/>
            </a:lnRef>
            <a:fillRef idx="0">
              <a:schemeClr val="accent1"/>
            </a:fillRef>
            <a:effectRef idx="0">
              <a:schemeClr val="accent1"/>
            </a:effectRef>
            <a:fontRef idx="minor">
              <a:schemeClr val="tx1"/>
            </a:fontRef>
          </p:style>
        </p:cxnSp>
        <p:sp>
          <p:nvSpPr>
            <p:cNvPr id="28" name="Cube 27"/>
            <p:cNvSpPr/>
            <p:nvPr/>
          </p:nvSpPr>
          <p:spPr>
            <a:xfrm>
              <a:off x="14966228" y="7836322"/>
              <a:ext cx="1557740" cy="502679"/>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cxnSpLocks noChangeAspect="1"/>
            </p:cNvCxnSpPr>
            <p:nvPr/>
          </p:nvCxnSpPr>
          <p:spPr>
            <a:xfrm>
              <a:off x="18234974" y="7508315"/>
              <a:ext cx="235550" cy="1340478"/>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024007" y="7723424"/>
              <a:ext cx="0" cy="795057"/>
            </a:xfrm>
            <a:prstGeom prst="line">
              <a:avLst/>
            </a:prstGeom>
            <a:ln w="3810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0" name="le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000000">
              <a:off x="17869856" y="7759782"/>
              <a:ext cx="1084732" cy="806222"/>
            </a:xfrm>
            <a:prstGeom prst="rect">
              <a:avLst/>
            </a:prstGeom>
            <a:effectLst>
              <a:outerShdw blurRad="50800" dist="38100" dir="5400000" algn="ctr" rotWithShape="0">
                <a:srgbClr val="000000">
                  <a:alpha val="95000"/>
                </a:srgbClr>
              </a:outerShdw>
            </a:effectLst>
          </p:spPr>
        </p:pic>
        <p:sp>
          <p:nvSpPr>
            <p:cNvPr id="38" name="Freeform 37"/>
            <p:cNvSpPr/>
            <p:nvPr/>
          </p:nvSpPr>
          <p:spPr>
            <a:xfrm>
              <a:off x="12906434" y="7093731"/>
              <a:ext cx="5748756" cy="2828062"/>
            </a:xfrm>
            <a:custGeom>
              <a:avLst/>
              <a:gdLst>
                <a:gd name="connsiteX0" fmla="*/ 6452315 w 6452315"/>
                <a:gd name="connsiteY0" fmla="*/ 3086637 h 3086637"/>
                <a:gd name="connsiteX1" fmla="*/ 3078051 w 6452315"/>
                <a:gd name="connsiteY1" fmla="*/ 0 h 3086637"/>
                <a:gd name="connsiteX2" fmla="*/ 0 w 6452315"/>
                <a:gd name="connsiteY2" fmla="*/ 0 h 3086637"/>
                <a:gd name="connsiteX3" fmla="*/ 6452315 w 6452315"/>
                <a:gd name="connsiteY3" fmla="*/ 3086637 h 3086637"/>
              </a:gdLst>
              <a:ahLst/>
              <a:cxnLst>
                <a:cxn ang="0">
                  <a:pos x="connsiteX0" y="connsiteY0"/>
                </a:cxn>
                <a:cxn ang="0">
                  <a:pos x="connsiteX1" y="connsiteY1"/>
                </a:cxn>
                <a:cxn ang="0">
                  <a:pos x="connsiteX2" y="connsiteY2"/>
                </a:cxn>
                <a:cxn ang="0">
                  <a:pos x="connsiteX3" y="connsiteY3"/>
                </a:cxn>
              </a:cxnLst>
              <a:rect l="l" t="t" r="r" b="b"/>
              <a:pathLst>
                <a:path w="6452315" h="3086637">
                  <a:moveTo>
                    <a:pt x="6452315" y="3086637"/>
                  </a:moveTo>
                  <a:lnTo>
                    <a:pt x="3078051" y="0"/>
                  </a:lnTo>
                  <a:lnTo>
                    <a:pt x="0" y="0"/>
                  </a:lnTo>
                  <a:lnTo>
                    <a:pt x="6452315" y="3086637"/>
                  </a:lnTo>
                  <a:close/>
                </a:path>
              </a:pathLst>
            </a:custGeom>
            <a:solidFill>
              <a:schemeClr val="bg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cxnSpLocks noChangeAspect="1"/>
            </p:cNvCxnSpPr>
            <p:nvPr/>
          </p:nvCxnSpPr>
          <p:spPr>
            <a:xfrm flipH="1">
              <a:off x="17323998" y="8059571"/>
              <a:ext cx="1680306" cy="309130"/>
            </a:xfrm>
            <a:prstGeom prst="line">
              <a:avLst/>
            </a:prstGeom>
            <a:ln w="22225" cap="rnd">
              <a:solidFill>
                <a:srgbClr val="FF8000"/>
              </a:solidFill>
              <a:prstDash val="dash"/>
              <a:round/>
            </a:ln>
          </p:spPr>
          <p:style>
            <a:lnRef idx="1">
              <a:schemeClr val="accent1"/>
            </a:lnRef>
            <a:fillRef idx="0">
              <a:schemeClr val="accent1"/>
            </a:fillRef>
            <a:effectRef idx="0">
              <a:schemeClr val="accent1"/>
            </a:effectRef>
            <a:fontRef idx="minor">
              <a:schemeClr val="tx1"/>
            </a:fontRef>
          </p:style>
        </p:cxnSp>
        <p:sp>
          <p:nvSpPr>
            <p:cNvPr id="34" name="Oval 33"/>
            <p:cNvSpPr>
              <a:spLocks noChangeAspect="1"/>
            </p:cNvSpPr>
            <p:nvPr/>
          </p:nvSpPr>
          <p:spPr>
            <a:xfrm>
              <a:off x="18592470" y="8099967"/>
              <a:ext cx="61010" cy="62740"/>
            </a:xfrm>
            <a:prstGeom prst="ellipse">
              <a:avLst/>
            </a:prstGeom>
            <a:solidFill>
              <a:srgbClr val="FFC0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cxnSpLocks/>
            </p:cNvCxnSpPr>
            <p:nvPr/>
          </p:nvCxnSpPr>
          <p:spPr>
            <a:xfrm>
              <a:off x="14713583" y="7108333"/>
              <a:ext cx="3935392" cy="2809159"/>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8641849" y="9900464"/>
              <a:ext cx="61010" cy="62740"/>
            </a:xfrm>
            <a:prstGeom prst="ellipse">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3178408" y="6514603"/>
              <a:ext cx="2148027"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Depth of field</a:t>
              </a:r>
              <a:endParaRPr lang="en-US" sz="2800" dirty="0">
                <a:solidFill>
                  <a:srgbClr val="17B2B6"/>
                </a:solidFill>
              </a:endParaRPr>
            </a:p>
          </p:txBody>
        </p:sp>
        <p:sp>
          <p:nvSpPr>
            <p:cNvPr id="45" name="Left Brace 44"/>
            <p:cNvSpPr/>
            <p:nvPr/>
          </p:nvSpPr>
          <p:spPr>
            <a:xfrm rot="5400000">
              <a:off x="14225097" y="5612189"/>
              <a:ext cx="94109" cy="2745433"/>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tangle 48"/>
            <p:cNvSpPr/>
            <p:nvPr/>
          </p:nvSpPr>
          <p:spPr>
            <a:xfrm>
              <a:off x="16390961" y="7126615"/>
              <a:ext cx="1629004"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Lens plane</a:t>
              </a:r>
              <a:endParaRPr lang="en-US" sz="2800" dirty="0">
                <a:solidFill>
                  <a:srgbClr val="17B2B6"/>
                </a:solidFill>
              </a:endParaRPr>
            </a:p>
          </p:txBody>
        </p:sp>
        <p:sp>
          <p:nvSpPr>
            <p:cNvPr id="50" name="Rectangle 49"/>
            <p:cNvSpPr/>
            <p:nvPr/>
          </p:nvSpPr>
          <p:spPr>
            <a:xfrm>
              <a:off x="16834514" y="6755108"/>
              <a:ext cx="186612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Sensor plane</a:t>
              </a:r>
              <a:endParaRPr lang="en-US" sz="2800" dirty="0">
                <a:solidFill>
                  <a:srgbClr val="17B2B6"/>
                </a:solidFill>
              </a:endParaRPr>
            </a:p>
          </p:txBody>
        </p:sp>
        <p:sp>
          <p:nvSpPr>
            <p:cNvPr id="52" name="Rectangle 51"/>
            <p:cNvSpPr/>
            <p:nvPr/>
          </p:nvSpPr>
          <p:spPr>
            <a:xfrm>
              <a:off x="13644627" y="8706029"/>
              <a:ext cx="305567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Plane of sharp focus</a:t>
              </a:r>
              <a:endParaRPr lang="en-US" sz="2800" dirty="0">
                <a:solidFill>
                  <a:srgbClr val="17B2B6"/>
                </a:solidFill>
              </a:endParaRPr>
            </a:p>
          </p:txBody>
        </p:sp>
        <p:sp>
          <p:nvSpPr>
            <p:cNvPr id="54" name="Arc 53"/>
            <p:cNvSpPr/>
            <p:nvPr/>
          </p:nvSpPr>
          <p:spPr>
            <a:xfrm>
              <a:off x="15653130" y="7689992"/>
              <a:ext cx="1252192" cy="1287704"/>
            </a:xfrm>
            <a:prstGeom prst="arc">
              <a:avLst>
                <a:gd name="adj1" fmla="val 1780666"/>
                <a:gd name="adj2" fmla="val 4194096"/>
              </a:avLst>
            </a:prstGeom>
            <a:ln w="12700">
              <a:solidFill>
                <a:schemeClr val="tx1">
                  <a:lumMod val="75000"/>
                  <a:lumOff val="25000"/>
                </a:schemeClr>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p:cNvSpPr/>
            <p:nvPr/>
          </p:nvSpPr>
          <p:spPr>
            <a:xfrm>
              <a:off x="17536367" y="7350235"/>
              <a:ext cx="783195" cy="805406"/>
            </a:xfrm>
            <a:prstGeom prst="arc">
              <a:avLst>
                <a:gd name="adj1" fmla="val 16200000"/>
                <a:gd name="adj2" fmla="val 19144503"/>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Arc 55"/>
            <p:cNvSpPr/>
            <p:nvPr/>
          </p:nvSpPr>
          <p:spPr>
            <a:xfrm>
              <a:off x="18236152" y="6977696"/>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0" name="Text Box 197"/>
          <p:cNvSpPr txBox="1">
            <a:spLocks noChangeArrowheads="1"/>
          </p:cNvSpPr>
          <p:nvPr/>
        </p:nvSpPr>
        <p:spPr bwMode="auto">
          <a:xfrm>
            <a:off x="239389" y="8084546"/>
            <a:ext cx="11738179" cy="389085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1200"/>
              </a:spcBef>
              <a:defRPr/>
            </a:pPr>
            <a:r>
              <a:rPr lang="en-US" sz="3200" dirty="0">
                <a:solidFill>
                  <a:schemeClr val="tx1">
                    <a:lumMod val="75000"/>
                    <a:lumOff val="25000"/>
                  </a:schemeClr>
                </a:solidFill>
                <a:latin typeface="Euclid" panose="02020503060505020303" pitchFamily="18" charset="0"/>
                <a:ea typeface="Segoe UI Symbol" pitchFamily="34" charset="0"/>
              </a:rPr>
              <a:t>In </a:t>
            </a:r>
            <a:r>
              <a:rPr lang="en-US" sz="3200" dirty="0">
                <a:solidFill>
                  <a:srgbClr val="FF335A"/>
                </a:solidFill>
                <a:latin typeface="Euclid" panose="02020503060505020303" pitchFamily="18" charset="0"/>
                <a:ea typeface="Segoe UI Symbol" pitchFamily="34" charset="0"/>
              </a:rPr>
              <a:t>focus stacking</a:t>
            </a:r>
            <a:r>
              <a:rPr lang="en-US" sz="3200" dirty="0">
                <a:solidFill>
                  <a:schemeClr val="tx1">
                    <a:lumMod val="75000"/>
                    <a:lumOff val="25000"/>
                  </a:schemeClr>
                </a:solidFill>
                <a:latin typeface="Euclid" panose="02020503060505020303" pitchFamily="18" charset="0"/>
                <a:ea typeface="Segoe UI Symbol" pitchFamily="34" charset="0"/>
              </a:rPr>
              <a:t>, images are captured at multiple focus depths. Therefore, regions only at specific depths are in focus in a single image. Collectively, however, the stack contains the whole scene in focus distributed amongst the images. </a:t>
            </a:r>
          </a:p>
          <a:p>
            <a:pPr algn="just" defTabSz="4493876" fontAlgn="auto">
              <a:spcBef>
                <a:spcPts val="1200"/>
              </a:spcBef>
              <a:defRPr/>
            </a:pPr>
            <a:r>
              <a:rPr lang="en-US" sz="3200" dirty="0">
                <a:solidFill>
                  <a:schemeClr val="tx1">
                    <a:lumMod val="75000"/>
                    <a:lumOff val="25000"/>
                  </a:schemeClr>
                </a:solidFill>
                <a:latin typeface="Euclid" panose="02020503060505020303" pitchFamily="18" charset="0"/>
                <a:ea typeface="Segoe UI Symbol" pitchFamily="34" charset="0"/>
              </a:rPr>
              <a:t>An omnifocus image is created by registering the images, followed by identifying and blending the in-focus regions. </a:t>
            </a:r>
          </a:p>
        </p:txBody>
      </p:sp>
      <p:grpSp>
        <p:nvGrpSpPr>
          <p:cNvPr id="53" name="Group 52"/>
          <p:cNvGrpSpPr/>
          <p:nvPr/>
        </p:nvGrpSpPr>
        <p:grpSpPr>
          <a:xfrm>
            <a:off x="12919102" y="9461871"/>
            <a:ext cx="6868537" cy="3025663"/>
            <a:chOff x="1498800" y="1548409"/>
            <a:chExt cx="6868537" cy="3025663"/>
          </a:xfrm>
        </p:grpSpPr>
        <p:sp>
          <p:nvSpPr>
            <p:cNvPr id="57" name="TextBox 56"/>
            <p:cNvSpPr txBox="1"/>
            <p:nvPr/>
          </p:nvSpPr>
          <p:spPr>
            <a:xfrm>
              <a:off x="1841263" y="3582319"/>
              <a:ext cx="3025876" cy="369332"/>
            </a:xfrm>
            <a:prstGeom prst="rect">
              <a:avLst/>
            </a:prstGeom>
            <a:solidFill>
              <a:schemeClr val="bg1"/>
            </a:solidFill>
          </p:spPr>
          <p:txBody>
            <a:bodyPr wrap="square" rtlCol="0">
              <a:spAutoFit/>
            </a:bodyPr>
            <a:lstStyle/>
            <a:p>
              <a:r>
                <a:rPr lang="en-US" sz="1800" b="1" dirty="0">
                  <a:solidFill>
                    <a:schemeClr val="bg1">
                      <a:lumMod val="75000"/>
                    </a:schemeClr>
                  </a:solidFill>
                  <a:latin typeface="Segoe WP" panose="020B0502040204020203" pitchFamily="34" charset="0"/>
                  <a:cs typeface="Segoe WP" panose="020B0502040204020203" pitchFamily="34" charset="0"/>
                </a:rPr>
                <a:t>DEEP OBJECT SPACE</a:t>
              </a:r>
              <a:endParaRPr lang="en-US" sz="2000" b="1" dirty="0">
                <a:solidFill>
                  <a:schemeClr val="bg1">
                    <a:lumMod val="75000"/>
                  </a:schemeClr>
                </a:solidFill>
                <a:latin typeface="Segoe WP" panose="020B0502040204020203" pitchFamily="34" charset="0"/>
                <a:cs typeface="Segoe WP" panose="020B0502040204020203" pitchFamily="34" charset="0"/>
              </a:endParaRPr>
            </a:p>
          </p:txBody>
        </p:sp>
        <p:cxnSp>
          <p:nvCxnSpPr>
            <p:cNvPr id="58" name="optical axis"/>
            <p:cNvCxnSpPr/>
            <p:nvPr/>
          </p:nvCxnSpPr>
          <p:spPr>
            <a:xfrm>
              <a:off x="1498800" y="3091100"/>
              <a:ext cx="6629400" cy="0"/>
            </a:xfrm>
            <a:prstGeom prst="line">
              <a:avLst/>
            </a:prstGeom>
            <a:ln w="22225">
              <a:solidFill>
                <a:srgbClr val="F5504E"/>
              </a:solidFill>
            </a:ln>
          </p:spPr>
          <p:style>
            <a:lnRef idx="1">
              <a:schemeClr val="accent1"/>
            </a:lnRef>
            <a:fillRef idx="0">
              <a:schemeClr val="accent1"/>
            </a:fillRef>
            <a:effectRef idx="0">
              <a:schemeClr val="accent1"/>
            </a:effectRef>
            <a:fontRef idx="minor">
              <a:schemeClr val="tx1"/>
            </a:fontRef>
          </p:style>
        </p:cxnSp>
        <p:sp>
          <p:nvSpPr>
            <p:cNvPr id="59" name="Cube 58"/>
            <p:cNvSpPr/>
            <p:nvPr/>
          </p:nvSpPr>
          <p:spPr>
            <a:xfrm>
              <a:off x="4261924"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ensor"/>
            <p:cNvCxnSpPr/>
            <p:nvPr/>
          </p:nvCxnSpPr>
          <p:spPr>
            <a:xfrm>
              <a:off x="8116485" y="2689513"/>
              <a:ext cx="0" cy="794416"/>
            </a:xfrm>
            <a:prstGeom prst="line">
              <a:avLst/>
            </a:prstGeom>
            <a:ln w="3810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1" name="le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93" y="2692337"/>
              <a:ext cx="1114594" cy="805572"/>
            </a:xfrm>
            <a:prstGeom prst="rect">
              <a:avLst/>
            </a:prstGeom>
            <a:effectLst>
              <a:outerShdw blurRad="50800" dist="38100" dir="5400000" algn="ctr" rotWithShape="0">
                <a:srgbClr val="000000">
                  <a:alpha val="95000"/>
                </a:srgbClr>
              </a:outerShdw>
            </a:effectLst>
          </p:spPr>
        </p:pic>
        <p:sp>
          <p:nvSpPr>
            <p:cNvPr id="62" name="Cube 61"/>
            <p:cNvSpPr/>
            <p:nvPr/>
          </p:nvSpPr>
          <p:spPr>
            <a:xfrm>
              <a:off x="171283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ube 62"/>
            <p:cNvSpPr/>
            <p:nvPr/>
          </p:nvSpPr>
          <p:spPr>
            <a:xfrm>
              <a:off x="256048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ube 63"/>
            <p:cNvSpPr/>
            <p:nvPr/>
          </p:nvSpPr>
          <p:spPr>
            <a:xfrm>
              <a:off x="340813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ube 64"/>
            <p:cNvSpPr/>
            <p:nvPr/>
          </p:nvSpPr>
          <p:spPr>
            <a:xfrm>
              <a:off x="5103367"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ube 65"/>
            <p:cNvSpPr/>
            <p:nvPr/>
          </p:nvSpPr>
          <p:spPr>
            <a:xfrm>
              <a:off x="5963367"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701493" y="3743075"/>
              <a:ext cx="1648574" cy="830997"/>
            </a:xfrm>
            <a:prstGeom prst="rect">
              <a:avLst/>
            </a:prstGeom>
            <a:noFill/>
          </p:spPr>
          <p:txBody>
            <a:bodyPr wrap="square" rtlCol="0">
              <a:spAutoFit/>
            </a:bodyPr>
            <a:lstStyle/>
            <a:p>
              <a:pPr algn="r"/>
              <a:r>
                <a:rPr lang="en-US" sz="2400" dirty="0">
                  <a:solidFill>
                    <a:srgbClr val="17B2B6"/>
                  </a:solidFill>
                  <a:latin typeface="Euclid" panose="02020503060505020303" pitchFamily="18" charset="0"/>
                  <a:ea typeface="Segoe UI Symbol" pitchFamily="34" charset="0"/>
                </a:rPr>
                <a:t>Sensor translation</a:t>
              </a:r>
            </a:p>
          </p:txBody>
        </p:sp>
        <p:grpSp>
          <p:nvGrpSpPr>
            <p:cNvPr id="68" name="Group 67"/>
            <p:cNvGrpSpPr/>
            <p:nvPr/>
          </p:nvGrpSpPr>
          <p:grpSpPr>
            <a:xfrm>
              <a:off x="6105325" y="2126983"/>
              <a:ext cx="87358" cy="1956631"/>
              <a:chOff x="8066380" y="1937068"/>
              <a:chExt cx="135466" cy="3034146"/>
            </a:xfrm>
          </p:grpSpPr>
          <p:sp>
            <p:nvSpPr>
              <p:cNvPr id="101" name="Rectangle 100"/>
              <p:cNvSpPr/>
              <p:nvPr/>
            </p:nvSpPr>
            <p:spPr>
              <a:xfrm>
                <a:off x="8066380" y="1937068"/>
                <a:ext cx="135466" cy="3034146"/>
              </a:xfrm>
              <a:prstGeom prst="rect">
                <a:avLst/>
              </a:prstGeom>
              <a:solidFill>
                <a:schemeClr val="bg2">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a:off x="8121023"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9" name="Left Brace 68"/>
            <p:cNvSpPr/>
            <p:nvPr/>
          </p:nvSpPr>
          <p:spPr>
            <a:xfrm rot="5400000">
              <a:off x="6119212" y="1986049"/>
              <a:ext cx="56818" cy="85994"/>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0" name="Straight Connector 69"/>
            <p:cNvCxnSpPr/>
            <p:nvPr/>
          </p:nvCxnSpPr>
          <p:spPr>
            <a:xfrm>
              <a:off x="8071220" y="2689513"/>
              <a:ext cx="0" cy="794416"/>
            </a:xfrm>
            <a:prstGeom prst="line">
              <a:avLst/>
            </a:prstGeom>
            <a:ln w="38100" cap="rnd">
              <a:solidFill>
                <a:srgbClr val="777777">
                  <a:alpha val="9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5963366" y="2126983"/>
              <a:ext cx="134677" cy="1956631"/>
              <a:chOff x="7846245" y="1937068"/>
              <a:chExt cx="208844" cy="3034146"/>
            </a:xfrm>
          </p:grpSpPr>
          <p:sp>
            <p:nvSpPr>
              <p:cNvPr id="99" name="Rectangle 98"/>
              <p:cNvSpPr/>
              <p:nvPr/>
            </p:nvSpPr>
            <p:spPr>
              <a:xfrm>
                <a:off x="7846245" y="1937068"/>
                <a:ext cx="208844" cy="3034146"/>
              </a:xfrm>
              <a:prstGeom prst="rect">
                <a:avLst/>
              </a:prstGeom>
              <a:solidFill>
                <a:schemeClr val="bg2">
                  <a:lumMod val="5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p:nvPr/>
            </p:nvCxnSpPr>
            <p:spPr>
              <a:xfrm>
                <a:off x="7944382"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72" name="Left Brace 71"/>
            <p:cNvSpPr/>
            <p:nvPr/>
          </p:nvSpPr>
          <p:spPr>
            <a:xfrm rot="5400000">
              <a:off x="6000603" y="1964182"/>
              <a:ext cx="56818" cy="129727"/>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p:cNvGrpSpPr/>
            <p:nvPr/>
          </p:nvGrpSpPr>
          <p:grpSpPr>
            <a:xfrm>
              <a:off x="5719490" y="2126983"/>
              <a:ext cx="211116" cy="1956631"/>
              <a:chOff x="7468067" y="1937068"/>
              <a:chExt cx="327378" cy="3034146"/>
            </a:xfrm>
          </p:grpSpPr>
          <p:sp>
            <p:nvSpPr>
              <p:cNvPr id="97" name="Rectangle 96"/>
              <p:cNvSpPr/>
              <p:nvPr/>
            </p:nvSpPr>
            <p:spPr>
              <a:xfrm>
                <a:off x="7468067" y="1937068"/>
                <a:ext cx="327378" cy="3034146"/>
              </a:xfrm>
              <a:prstGeom prst="rect">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7663827"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74" name="Straight Connector 73"/>
            <p:cNvCxnSpPr/>
            <p:nvPr/>
          </p:nvCxnSpPr>
          <p:spPr>
            <a:xfrm>
              <a:off x="8023640" y="2689513"/>
              <a:ext cx="0" cy="794416"/>
            </a:xfrm>
            <a:prstGeom prst="line">
              <a:avLst/>
            </a:prstGeom>
            <a:ln w="38100" cap="rnd">
              <a:solidFill>
                <a:srgbClr val="777777">
                  <a:alpha val="8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Left Brace 74"/>
            <p:cNvSpPr/>
            <p:nvPr/>
          </p:nvSpPr>
          <p:spPr>
            <a:xfrm rot="5400000">
              <a:off x="5795795" y="1928802"/>
              <a:ext cx="56818" cy="200488"/>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6" name="Group 75"/>
            <p:cNvGrpSpPr/>
            <p:nvPr/>
          </p:nvGrpSpPr>
          <p:grpSpPr>
            <a:xfrm>
              <a:off x="5130900" y="2126983"/>
              <a:ext cx="493952" cy="1956631"/>
              <a:chOff x="6555341" y="1937068"/>
              <a:chExt cx="765971" cy="3034146"/>
            </a:xfrm>
          </p:grpSpPr>
          <p:sp>
            <p:nvSpPr>
              <p:cNvPr id="95" name="Rectangle 94"/>
              <p:cNvSpPr/>
              <p:nvPr/>
            </p:nvSpPr>
            <p:spPr>
              <a:xfrm>
                <a:off x="6555341" y="1937068"/>
                <a:ext cx="765971" cy="3034146"/>
              </a:xfrm>
              <a:prstGeom prst="rect">
                <a:avLst/>
              </a:prstGeom>
              <a:solidFill>
                <a:schemeClr val="bg2">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7047300"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77" name="Straight Connector 76"/>
            <p:cNvCxnSpPr/>
            <p:nvPr/>
          </p:nvCxnSpPr>
          <p:spPr>
            <a:xfrm>
              <a:off x="7976728" y="2689513"/>
              <a:ext cx="0" cy="794416"/>
            </a:xfrm>
            <a:prstGeom prst="line">
              <a:avLst/>
            </a:prstGeom>
            <a:ln w="38100" cap="rnd">
              <a:solidFill>
                <a:srgbClr val="777777">
                  <a:alpha val="7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rot="5400000">
              <a:off x="5349202" y="1787281"/>
              <a:ext cx="56818" cy="483529"/>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9" name="Group 78"/>
            <p:cNvGrpSpPr/>
            <p:nvPr/>
          </p:nvGrpSpPr>
          <p:grpSpPr>
            <a:xfrm>
              <a:off x="2506501" y="2126983"/>
              <a:ext cx="2392183" cy="1956631"/>
              <a:chOff x="2919844" y="1937068"/>
              <a:chExt cx="3709555" cy="3034146"/>
            </a:xfrm>
          </p:grpSpPr>
          <p:sp>
            <p:nvSpPr>
              <p:cNvPr id="93" name="Rectangle 92"/>
              <p:cNvSpPr/>
              <p:nvPr/>
            </p:nvSpPr>
            <p:spPr>
              <a:xfrm>
                <a:off x="2919844" y="1937068"/>
                <a:ext cx="3709555" cy="3034146"/>
              </a:xfrm>
              <a:prstGeom prst="rect">
                <a:avLst/>
              </a:prstGeom>
              <a:solidFill>
                <a:schemeClr val="bg2">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p:nvPr/>
            </p:nvCxnSpPr>
            <p:spPr>
              <a:xfrm>
                <a:off x="5628410"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80" name="Straight Connector 79"/>
            <p:cNvCxnSpPr/>
            <p:nvPr/>
          </p:nvCxnSpPr>
          <p:spPr>
            <a:xfrm>
              <a:off x="7927435" y="2689513"/>
              <a:ext cx="0" cy="794416"/>
            </a:xfrm>
            <a:prstGeom prst="line">
              <a:avLst/>
            </a:prstGeom>
            <a:ln w="38100" cap="rnd">
              <a:solidFill>
                <a:srgbClr val="777777">
                  <a:alpha val="7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5400000">
              <a:off x="3676969" y="840861"/>
              <a:ext cx="56818" cy="2376369"/>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2" name="TextBox 81"/>
                <p:cNvSpPr txBox="1"/>
                <p:nvPr/>
              </p:nvSpPr>
              <p:spPr>
                <a:xfrm>
                  <a:off x="3717999" y="1548409"/>
                  <a:ext cx="2935563" cy="475387"/>
                </a:xfrm>
                <a:prstGeom prst="rect">
                  <a:avLst/>
                </a:prstGeom>
                <a:noFill/>
              </p:spPr>
              <p:txBody>
                <a:bodyPr wrap="square" rtlCol="0">
                  <a:spAutoFit/>
                </a:bodyPr>
                <a:lstStyle/>
                <a:p>
                  <a14:m>
                    <m:oMath xmlns:m="http://schemas.openxmlformats.org/officeDocument/2006/math">
                      <m:sSup>
                        <m:sSupPr>
                          <m:ctrlPr>
                            <a:rPr lang="en-US" sz="2400" i="1">
                              <a:solidFill>
                                <a:srgbClr val="17B2B6"/>
                              </a:solidFill>
                              <a:latin typeface="Cambria Math" panose="02040503050406030204" pitchFamily="18" charset="0"/>
                              <a:ea typeface="Segoe UI Symbol" pitchFamily="34" charset="0"/>
                            </a:rPr>
                          </m:ctrlPr>
                        </m:sSupPr>
                        <m:e>
                          <m:r>
                            <a:rPr lang="en-US" sz="2400">
                              <a:solidFill>
                                <a:srgbClr val="17B2B6"/>
                              </a:solidFill>
                              <a:latin typeface="Cambria Math" panose="02040503050406030204" pitchFamily="18" charset="0"/>
                              <a:ea typeface="Segoe UI Symbol" pitchFamily="34" charset="0"/>
                            </a:rPr>
                            <m:t>𝑖</m:t>
                          </m:r>
                        </m:e>
                        <m:sup>
                          <m:r>
                            <a:rPr lang="en-US" sz="2400">
                              <a:solidFill>
                                <a:srgbClr val="17B2B6"/>
                              </a:solidFill>
                              <a:latin typeface="Cambria Math" panose="02040503050406030204" pitchFamily="18" charset="0"/>
                              <a:ea typeface="Segoe UI Symbol" pitchFamily="34" charset="0"/>
                            </a:rPr>
                            <m:t>𝑡h</m:t>
                          </m:r>
                        </m:sup>
                      </m:sSup>
                    </m:oMath>
                  </a14:m>
                  <a:r>
                    <a:rPr lang="en-US" sz="2400" dirty="0">
                      <a:solidFill>
                        <a:srgbClr val="17B2B6"/>
                      </a:solidFill>
                      <a:latin typeface="Euclid" panose="02020503060505020303" pitchFamily="18" charset="0"/>
                      <a:ea typeface="Segoe UI Symbol" pitchFamily="34" charset="0"/>
                    </a:rPr>
                    <a:t> depth of field</a:t>
                  </a:r>
                </a:p>
              </p:txBody>
            </p:sp>
          </mc:Choice>
          <mc:Fallback xmlns="">
            <p:sp>
              <p:nvSpPr>
                <p:cNvPr id="82" name="TextBox 81"/>
                <p:cNvSpPr txBox="1">
                  <a:spLocks noRot="1" noChangeAspect="1" noMove="1" noResize="1" noEditPoints="1" noAdjustHandles="1" noChangeArrowheads="1" noChangeShapeType="1" noTextEdit="1"/>
                </p:cNvSpPr>
                <p:nvPr/>
              </p:nvSpPr>
              <p:spPr>
                <a:xfrm>
                  <a:off x="3717999" y="1548409"/>
                  <a:ext cx="2935563" cy="475387"/>
                </a:xfrm>
                <a:prstGeom prst="rect">
                  <a:avLst/>
                </a:prstGeom>
                <a:blipFill>
                  <a:blip r:embed="rId6"/>
                  <a:stretch>
                    <a:fillRect l="-624" t="-6410" b="-29487"/>
                  </a:stretch>
                </a:blipFill>
              </p:spPr>
              <p:txBody>
                <a:bodyPr/>
                <a:lstStyle/>
                <a:p>
                  <a:r>
                    <a:rPr lang="en-US">
                      <a:noFill/>
                    </a:rPr>
                    <a:t> </a:t>
                  </a:r>
                </a:p>
              </p:txBody>
            </p:sp>
          </mc:Fallback>
        </mc:AlternateContent>
        <p:grpSp>
          <p:nvGrpSpPr>
            <p:cNvPr id="83" name="Group 82"/>
            <p:cNvGrpSpPr/>
            <p:nvPr/>
          </p:nvGrpSpPr>
          <p:grpSpPr>
            <a:xfrm>
              <a:off x="6557946" y="3056651"/>
              <a:ext cx="44768" cy="72822"/>
              <a:chOff x="8768259" y="3378704"/>
              <a:chExt cx="69421" cy="112925"/>
            </a:xfrm>
          </p:grpSpPr>
          <p:cxnSp>
            <p:nvCxnSpPr>
              <p:cNvPr id="90" name="Straight Connector 89"/>
              <p:cNvCxnSpPr/>
              <p:nvPr/>
            </p:nvCxnSpPr>
            <p:spPr>
              <a:xfrm rot="1980000">
                <a:off x="8807947" y="3378704"/>
                <a:ext cx="0" cy="104351"/>
              </a:xfrm>
              <a:prstGeom prst="line">
                <a:avLst/>
              </a:prstGeom>
              <a:ln w="41275" cap="sq">
                <a:solidFill>
                  <a:schemeClr val="bg1"/>
                </a:solidFill>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rot="1980000">
                <a:off x="8768259" y="3382673"/>
                <a:ext cx="0" cy="104351"/>
              </a:xfrm>
              <a:prstGeom prst="line">
                <a:avLst/>
              </a:prstGeom>
              <a:ln w="22225" cap="sq">
                <a:solidFill>
                  <a:srgbClr val="F5504E"/>
                </a:solidFill>
              </a:ln>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rot="1980000">
                <a:off x="8837680" y="3387278"/>
                <a:ext cx="0" cy="104351"/>
              </a:xfrm>
              <a:prstGeom prst="line">
                <a:avLst/>
              </a:prstGeom>
              <a:ln w="22225" cap="sq">
                <a:solidFill>
                  <a:srgbClr val="F5504E"/>
                </a:solidFill>
              </a:ln>
            </p:spPr>
            <p:style>
              <a:lnRef idx="1">
                <a:schemeClr val="dk1"/>
              </a:lnRef>
              <a:fillRef idx="0">
                <a:schemeClr val="dk1"/>
              </a:fillRef>
              <a:effectRef idx="0">
                <a:schemeClr val="dk1"/>
              </a:effectRef>
              <a:fontRef idx="minor">
                <a:schemeClr val="tx1"/>
              </a:fontRef>
            </p:style>
          </p:cxnSp>
        </p:grpSp>
        <p:grpSp>
          <p:nvGrpSpPr>
            <p:cNvPr id="84" name="Group 83"/>
            <p:cNvGrpSpPr/>
            <p:nvPr/>
          </p:nvGrpSpPr>
          <p:grpSpPr>
            <a:xfrm>
              <a:off x="7882588" y="3556044"/>
              <a:ext cx="274320" cy="214562"/>
              <a:chOff x="7857188" y="2413044"/>
              <a:chExt cx="274320" cy="214562"/>
            </a:xfrm>
          </p:grpSpPr>
          <p:sp>
            <p:nvSpPr>
              <p:cNvPr id="88" name="Right Arrow 87"/>
              <p:cNvSpPr/>
              <p:nvPr/>
            </p:nvSpPr>
            <p:spPr>
              <a:xfrm flipH="1">
                <a:off x="7857188" y="2413044"/>
                <a:ext cx="274320" cy="21456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cxnSp>
            <p:nvCxnSpPr>
              <p:cNvPr id="89" name="Straight Connector 88"/>
              <p:cNvCxnSpPr/>
              <p:nvPr/>
            </p:nvCxnSpPr>
            <p:spPr>
              <a:xfrm>
                <a:off x="8083920" y="2432026"/>
                <a:ext cx="0" cy="1828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7669710" y="2331302"/>
              <a:ext cx="697627" cy="400110"/>
            </a:xfrm>
            <a:prstGeom prst="rect">
              <a:avLst/>
            </a:prstGeom>
            <a:noFill/>
          </p:spPr>
          <p:txBody>
            <a:bodyPr wrap="none" rtlCol="0">
              <a:spAutoFit/>
            </a:bodyPr>
            <a:lstStyle/>
            <a:p>
              <a:r>
                <a:rPr lang="en-US" sz="2000" dirty="0">
                  <a:solidFill>
                    <a:schemeClr val="tx1">
                      <a:lumMod val="75000"/>
                      <a:lumOff val="25000"/>
                    </a:schemeClr>
                  </a:solidFill>
                  <a:latin typeface="Euclid" panose="02020503060505020303" pitchFamily="18" charset="0"/>
                </a:rPr>
                <a:t>5…1</a:t>
              </a:r>
            </a:p>
          </p:txBody>
        </p:sp>
        <p:sp>
          <p:nvSpPr>
            <p:cNvPr id="86" name="TextBox 85"/>
            <p:cNvSpPr txBox="1"/>
            <p:nvPr/>
          </p:nvSpPr>
          <p:spPr>
            <a:xfrm>
              <a:off x="5999850" y="4050532"/>
              <a:ext cx="312905" cy="400110"/>
            </a:xfrm>
            <a:prstGeom prst="rect">
              <a:avLst/>
            </a:prstGeom>
            <a:noFill/>
          </p:spPr>
          <p:txBody>
            <a:bodyPr wrap="none" rtlCol="0">
              <a:spAutoFit/>
            </a:bodyPr>
            <a:lstStyle/>
            <a:p>
              <a:r>
                <a:rPr lang="en-US" sz="2000" dirty="0">
                  <a:solidFill>
                    <a:schemeClr val="tx1">
                      <a:lumMod val="75000"/>
                      <a:lumOff val="25000"/>
                    </a:schemeClr>
                  </a:solidFill>
                  <a:latin typeface="Euclid" panose="02020503060505020303" pitchFamily="18" charset="0"/>
                </a:rPr>
                <a:t>1</a:t>
              </a:r>
            </a:p>
          </p:txBody>
        </p:sp>
        <p:sp>
          <p:nvSpPr>
            <p:cNvPr id="87" name="TextBox 86"/>
            <p:cNvSpPr txBox="1"/>
            <p:nvPr/>
          </p:nvSpPr>
          <p:spPr>
            <a:xfrm>
              <a:off x="4096723" y="4050532"/>
              <a:ext cx="312905" cy="400110"/>
            </a:xfrm>
            <a:prstGeom prst="rect">
              <a:avLst/>
            </a:prstGeom>
            <a:noFill/>
          </p:spPr>
          <p:txBody>
            <a:bodyPr wrap="none" rtlCol="0">
              <a:spAutoFit/>
            </a:bodyPr>
            <a:lstStyle/>
            <a:p>
              <a:r>
                <a:rPr lang="en-US" sz="2000" dirty="0">
                  <a:solidFill>
                    <a:schemeClr val="tx1">
                      <a:lumMod val="75000"/>
                      <a:lumOff val="25000"/>
                    </a:schemeClr>
                  </a:solidFill>
                  <a:latin typeface="Euclid" panose="02020503060505020303" pitchFamily="18" charset="0"/>
                </a:rPr>
                <a:t>5</a:t>
              </a:r>
            </a:p>
          </p:txBody>
        </p:sp>
      </p:grpSp>
      <p:sp>
        <p:nvSpPr>
          <p:cNvPr id="103" name="Text Box 197"/>
          <p:cNvSpPr txBox="1">
            <a:spLocks noChangeArrowheads="1"/>
          </p:cNvSpPr>
          <p:nvPr/>
        </p:nvSpPr>
        <p:spPr bwMode="auto">
          <a:xfrm>
            <a:off x="213524" y="12517383"/>
            <a:ext cx="19903276" cy="3288264"/>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1200"/>
              </a:spcBef>
              <a:defRPr/>
            </a:pPr>
            <a:r>
              <a:rPr lang="en-US" sz="3200">
                <a:solidFill>
                  <a:schemeClr val="tx1">
                    <a:lumMod val="75000"/>
                    <a:lumOff val="25000"/>
                  </a:schemeClr>
                </a:solidFill>
                <a:latin typeface="Euclid" panose="02020503060505020303" pitchFamily="18" charset="0"/>
                <a:ea typeface="Segoe UI Symbol" pitchFamily="34" charset="0"/>
              </a:rPr>
              <a:t>Although the plane of sharp focus can be oriented to maximize focus on a tilted plane in Scheimpflug imaging, its DOF is still limited. While focus stacking benefits from juxtaposing multiple DOF regions, significant portions of each DOF region extends beyond the field-of-view of the imager resulting in suboptimal utilization. We present a method for creating omnifocus images, building on the essential elements from Scheimpflug imaging and focus stacking, which consists of compositing from a stack of images obtained under multiple lens rotations. </a:t>
            </a:r>
          </a:p>
        </p:txBody>
      </p:sp>
    </p:spTree>
    <p:extLst>
      <p:ext uri="{BB962C8B-B14F-4D97-AF65-F5344CB8AC3E}">
        <p14:creationId xmlns:p14="http://schemas.microsoft.com/office/powerpoint/2010/main" val="175585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0" y="0"/>
            <a:ext cx="20222366" cy="11261842"/>
            <a:chOff x="0" y="0"/>
            <a:chExt cx="20222366" cy="11261842"/>
          </a:xfrm>
        </p:grpSpPr>
        <p:sp>
          <p:nvSpPr>
            <p:cNvPr id="154" name="Rectangle 153"/>
            <p:cNvSpPr/>
            <p:nvPr/>
          </p:nvSpPr>
          <p:spPr>
            <a:xfrm>
              <a:off x="427282" y="5485752"/>
              <a:ext cx="7570535"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7282" y="1619077"/>
              <a:ext cx="1088841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 Box 197"/>
            <p:cNvSpPr txBox="1">
              <a:spLocks noChangeArrowheads="1"/>
            </p:cNvSpPr>
            <p:nvPr/>
          </p:nvSpPr>
          <p:spPr bwMode="auto">
            <a:xfrm>
              <a:off x="250473" y="3859935"/>
              <a:ext cx="11317413" cy="270193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The </a:t>
              </a:r>
              <a:r>
                <a:rPr lang="en-US" sz="3200" dirty="0">
                  <a:solidFill>
                    <a:srgbClr val="FF335A"/>
                  </a:solidFill>
                  <a:latin typeface="Euclid" panose="02020503060505020303" pitchFamily="18" charset="0"/>
                  <a:ea typeface="Segoe UI Symbol" pitchFamily="34" charset="0"/>
                </a:rPr>
                <a:t>entrance</a:t>
              </a:r>
              <a:r>
                <a:rPr lang="en-US" sz="3200" dirty="0">
                  <a:solidFill>
                    <a:schemeClr val="tx1">
                      <a:lumMod val="75000"/>
                      <a:lumOff val="25000"/>
                    </a:schemeClr>
                  </a:solidFill>
                  <a:latin typeface="Euclid" panose="02020503060505020303" pitchFamily="18" charset="0"/>
                  <a:ea typeface="Segoe UI Symbol" pitchFamily="34" charset="0"/>
                </a:rPr>
                <a:t> and </a:t>
              </a:r>
              <a:r>
                <a:rPr lang="en-US" sz="3200" dirty="0">
                  <a:solidFill>
                    <a:srgbClr val="FF335A"/>
                  </a:solidFill>
                  <a:latin typeface="Euclid" panose="02020503060505020303" pitchFamily="18" charset="0"/>
                  <a:ea typeface="Segoe UI Symbol" pitchFamily="34" charset="0"/>
                </a:rPr>
                <a:t>exit pupils</a:t>
              </a:r>
              <a:r>
                <a:rPr lang="en-US" sz="3200" dirty="0">
                  <a:solidFill>
                    <a:schemeClr val="tx1">
                      <a:lumMod val="75000"/>
                      <a:lumOff val="25000"/>
                    </a:schemeClr>
                  </a:solidFill>
                  <a:latin typeface="Euclid" panose="02020503060505020303" pitchFamily="18" charset="0"/>
                  <a:ea typeface="Segoe UI Symbol" pitchFamily="34" charset="0"/>
                </a:rPr>
                <a:t> are the images of the limiting aperture. The entrance pupil is the </a:t>
              </a:r>
              <a:r>
                <a:rPr lang="en-US" sz="3200" dirty="0">
                  <a:solidFill>
                    <a:srgbClr val="FF335A"/>
                  </a:solidFill>
                  <a:latin typeface="Euclid" panose="02020503060505020303" pitchFamily="18" charset="0"/>
                  <a:ea typeface="Segoe UI Symbol" pitchFamily="34" charset="0"/>
                </a:rPr>
                <a:t>center of projection</a:t>
              </a:r>
              <a:r>
                <a:rPr lang="en-US" sz="3200" dirty="0">
                  <a:solidFill>
                    <a:schemeClr val="tx1">
                      <a:lumMod val="75000"/>
                      <a:lumOff val="25000"/>
                    </a:schemeClr>
                  </a:solidFill>
                  <a:latin typeface="Euclid" panose="02020503060505020303" pitchFamily="18" charset="0"/>
                  <a:ea typeface="Segoe UI Symbol" pitchFamily="34" charset="0"/>
                </a:rPr>
                <a:t> in the object side. </a:t>
              </a:r>
            </a:p>
            <a:p>
              <a:pPr algn="just" defTabSz="4493876">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The </a:t>
              </a:r>
              <a:r>
                <a:rPr lang="en-US" sz="3200" dirty="0">
                  <a:solidFill>
                    <a:srgbClr val="FF335A"/>
                  </a:solidFill>
                  <a:latin typeface="Euclid" panose="02020503060505020303" pitchFamily="18" charset="0"/>
                  <a:ea typeface="Segoe UI Symbol" pitchFamily="34" charset="0"/>
                </a:rPr>
                <a:t>pupil magnification</a:t>
              </a:r>
              <a:r>
                <a:rPr lang="en-US" sz="3200" dirty="0">
                  <a:solidFill>
                    <a:schemeClr val="tx1">
                      <a:lumMod val="75000"/>
                      <a:lumOff val="25000"/>
                    </a:schemeClr>
                  </a:solidFill>
                  <a:latin typeface="Euclid" panose="02020503060505020303" pitchFamily="18" charset="0"/>
                  <a:ea typeface="Segoe UI Symbol" pitchFamily="34" charset="0"/>
                </a:rPr>
                <a:t>,</a:t>
              </a:r>
            </a:p>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  </a:t>
              </a:r>
            </a:p>
          </p:txBody>
        </p:sp>
        <p:grpSp>
          <p:nvGrpSpPr>
            <p:cNvPr id="2" name="Group 1"/>
            <p:cNvGrpSpPr/>
            <p:nvPr/>
          </p:nvGrpSpPr>
          <p:grpSpPr>
            <a:xfrm>
              <a:off x="0" y="0"/>
              <a:ext cx="20116800" cy="914400"/>
              <a:chOff x="914399" y="5508859"/>
              <a:chExt cx="20116800" cy="914400"/>
            </a:xfrm>
          </p:grpSpPr>
          <p:sp>
            <p:nvSpPr>
              <p:cNvPr id="3" name="Rectangle 2"/>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52599" y="5550561"/>
                <a:ext cx="5190845" cy="830997"/>
              </a:xfrm>
              <a:prstGeom prst="rect">
                <a:avLst/>
              </a:prstGeom>
              <a:noFill/>
            </p:spPr>
            <p:txBody>
              <a:bodyPr wrap="none" rtlCol="0">
                <a:spAutoFit/>
              </a:bodyPr>
              <a:lstStyle/>
              <a:p>
                <a:r>
                  <a:rPr lang="en-US" sz="4800" b="1" dirty="0">
                    <a:solidFill>
                      <a:srgbClr val="15BCFF"/>
                    </a:solidFill>
                    <a:latin typeface="Segoe UI Semibold" panose="020B0702040204020203" pitchFamily="34" charset="0"/>
                  </a:rPr>
                  <a:t>Geometric model </a:t>
                </a:r>
              </a:p>
            </p:txBody>
          </p:sp>
        </p:grpSp>
        <mc:AlternateContent xmlns:mc="http://schemas.openxmlformats.org/markup-compatibility/2006" xmlns:a14="http://schemas.microsoft.com/office/drawing/2010/main">
          <mc:Choice Requires="a14">
            <p:sp>
              <p:nvSpPr>
                <p:cNvPr id="5" name="Rectangle 4"/>
                <p:cNvSpPr/>
                <p:nvPr/>
              </p:nvSpPr>
              <p:spPr>
                <a:xfrm>
                  <a:off x="56031" y="1659509"/>
                  <a:ext cx="11527089" cy="11702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Pre>
                              <m:sPrePr>
                                <m:ctrlPr>
                                  <a:rPr lang="en-US" sz="2600" i="1" smtClean="0">
                                    <a:solidFill>
                                      <a:srgbClr val="FF335A"/>
                                    </a:solidFill>
                                    <a:latin typeface="Cambria Math" panose="02040503050406030204" pitchFamily="18" charset="0"/>
                                  </a:rPr>
                                </m:ctrlPr>
                              </m:sPrePr>
                              <m:sub>
                                <m:r>
                                  <a:rPr lang="en-US" sz="2600" i="0">
                                    <a:solidFill>
                                      <a:srgbClr val="FF335A"/>
                                    </a:solidFill>
                                    <a:latin typeface="Cambria Math" panose="02040503050406030204" pitchFamily="18" charset="0"/>
                                  </a:rPr>
                                  <m:t>  </m:t>
                                </m:r>
                              </m:sub>
                              <m:sup>
                                <m:r>
                                  <a:rPr lang="en-US" sz="2600" i="1">
                                    <a:solidFill>
                                      <a:srgbClr val="FF335A"/>
                                    </a:solidFill>
                                    <a:latin typeface="Cambria Math" panose="02040503050406030204" pitchFamily="18" charset="0"/>
                                  </a:rPr>
                                  <m:t>𝐼</m:t>
                                </m:r>
                              </m:sup>
                              <m:e>
                                <m:acc>
                                  <m:accPr>
                                    <m:chr m:val="́"/>
                                    <m:ctrlPr>
                                      <a:rPr lang="en-US" sz="2600" i="1">
                                        <a:solidFill>
                                          <a:srgbClr val="FF335A"/>
                                        </a:solidFill>
                                        <a:latin typeface="Cambria Math" panose="02040503050406030204" pitchFamily="18" charset="0"/>
                                      </a:rPr>
                                    </m:ctrlPr>
                                  </m:accPr>
                                  <m:e>
                                    <m:r>
                                      <m:rPr>
                                        <m:nor/>
                                      </m:rPr>
                                      <a:rPr lang="en-US" sz="2600" i="1">
                                        <a:solidFill>
                                          <a:srgbClr val="FF335A"/>
                                        </a:solidFill>
                                        <a:latin typeface="Cambria Math" panose="02040503050406030204" pitchFamily="18" charset="0"/>
                                      </a:rPr>
                                      <m:t>x</m:t>
                                    </m:r>
                                  </m:e>
                                </m:acc>
                              </m:e>
                            </m:sPre>
                            <m:r>
                              <a:rPr lang="en-US" sz="2600" i="0" smtClean="0">
                                <a:solidFill>
                                  <a:schemeClr val="tx1">
                                    <a:lumMod val="75000"/>
                                    <a:lumOff val="25000"/>
                                  </a:schemeClr>
                                </a:solidFill>
                                <a:latin typeface="Cambria Math" panose="02040503050406030204" pitchFamily="18" charset="0"/>
                              </a:rPr>
                              <m:t>=&amp;</m:t>
                            </m:r>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𝑖</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𝑑</m:t>
                                        </m:r>
                                      </m:e>
                                    </m:acc>
                                  </m:e>
                                  <m:sub>
                                    <m:r>
                                      <a:rPr lang="en-US" sz="2600" i="1">
                                        <a:solidFill>
                                          <a:schemeClr val="tx1">
                                            <a:lumMod val="75000"/>
                                            <a:lumOff val="25000"/>
                                          </a:schemeClr>
                                        </a:solidFill>
                                        <a:latin typeface="Cambria Math" panose="02040503050406030204" pitchFamily="18" charset="0"/>
                                      </a:rPr>
                                      <m:t>𝑒</m:t>
                                    </m:r>
                                  </m:sub>
                                </m:sSub>
                                <m:r>
                                  <a:rPr lang="en-US" sz="2600" i="0">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𝒕</m:t>
                                    </m:r>
                                  </m:e>
                                  <m:sub>
                                    <m:r>
                                      <a:rPr lang="en-US" sz="2600" b="0" i="1">
                                        <a:solidFill>
                                          <a:schemeClr val="tx1">
                                            <a:lumMod val="75000"/>
                                            <a:lumOff val="25000"/>
                                          </a:schemeClr>
                                        </a:solidFill>
                                        <a:latin typeface="Cambria Math" panose="02040503050406030204" pitchFamily="18" charset="0"/>
                                      </a:rPr>
                                      <m:t>𝑖</m:t>
                                    </m:r>
                                  </m:sub>
                                </m:sSub>
                              </m:e>
                            </m:d>
                            <m:r>
                              <a:rPr lang="en-US" sz="2600" b="0" i="0" smtClean="0">
                                <a:solidFill>
                                  <a:schemeClr val="tx1">
                                    <a:lumMod val="75000"/>
                                    <a:lumOff val="25000"/>
                                  </a:schemeClr>
                                </a:solidFill>
                                <a:latin typeface="Cambria Math" panose="02040503050406030204" pitchFamily="18" charset="0"/>
                              </a:rPr>
                              <m:t>&amp;+</m:t>
                            </m:r>
                            <m:f>
                              <m:fPr>
                                <m:ctrlPr>
                                  <a:rPr lang="en-US" sz="2600" b="0" i="1">
                                    <a:solidFill>
                                      <a:schemeClr val="tx1">
                                        <a:lumMod val="75000"/>
                                        <a:lumOff val="25000"/>
                                      </a:schemeClr>
                                    </a:solidFill>
                                    <a:latin typeface="Cambria Math" panose="02040503050406030204" pitchFamily="18" charset="0"/>
                                  </a:rPr>
                                </m:ctrlPr>
                              </m:fPr>
                              <m:num>
                                <m:d>
                                  <m:dPr>
                                    <m:ctrlPr>
                                      <a:rPr lang="en-US" sz="2600" b="0" i="1">
                                        <a:solidFill>
                                          <a:schemeClr val="tx1">
                                            <a:lumMod val="75000"/>
                                            <a:lumOff val="25000"/>
                                          </a:schemeClr>
                                        </a:solidFill>
                                        <a:latin typeface="Cambria Math" panose="02040503050406030204" pitchFamily="18" charset="0"/>
                                      </a:rPr>
                                    </m:ctrlPr>
                                  </m:dPr>
                                  <m:e>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Sub>
                                    <m:d>
                                      <m:dPr>
                                        <m:ctrlPr>
                                          <a:rPr lang="en-US" sz="2600" b="0" i="1">
                                            <a:solidFill>
                                              <a:schemeClr val="tx1">
                                                <a:lumMod val="75000"/>
                                                <a:lumOff val="25000"/>
                                              </a:schemeClr>
                                            </a:solidFill>
                                            <a:latin typeface="Cambria Math" panose="02040503050406030204" pitchFamily="18" charset="0"/>
                                          </a:rPr>
                                        </m:ctrlPr>
                                      </m:dPr>
                                      <m:e>
                                        <m:r>
                                          <a:rPr lang="en-US" sz="2600" b="0" i="0">
                                            <a:solidFill>
                                              <a:schemeClr val="tx1">
                                                <a:lumMod val="75000"/>
                                                <a:lumOff val="25000"/>
                                              </a:schemeClr>
                                            </a:solidFill>
                                            <a:latin typeface="Cambria Math" panose="02040503050406030204" pitchFamily="18" charset="0"/>
                                          </a:rPr>
                                          <m:t>3</m:t>
                                        </m:r>
                                      </m:e>
                                    </m:d>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0" i="1">
                                                <a:solidFill>
                                                  <a:schemeClr val="tx1">
                                                    <a:lumMod val="75000"/>
                                                    <a:lumOff val="25000"/>
                                                  </a:schemeClr>
                                                </a:solidFill>
                                                <a:latin typeface="Cambria Math" panose="02040503050406030204" pitchFamily="18" charset="0"/>
                                              </a:rPr>
                                              <m:t>𝑧</m:t>
                                            </m:r>
                                          </m:e>
                                        </m:acc>
                                      </m:e>
                                      <m:sub>
                                        <m:r>
                                          <a:rPr lang="en-US" sz="2600" b="0" i="1">
                                            <a:solidFill>
                                              <a:schemeClr val="tx1">
                                                <a:lumMod val="75000"/>
                                                <a:lumOff val="25000"/>
                                              </a:schemeClr>
                                            </a:solidFill>
                                            <a:latin typeface="Cambria Math" panose="02040503050406030204" pitchFamily="18" charset="0"/>
                                          </a:rPr>
                                          <m:t>𝑜</m:t>
                                        </m:r>
                                      </m:sub>
                                    </m:sSub>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0" i="1">
                                                <a:solidFill>
                                                  <a:schemeClr val="tx1">
                                                    <a:lumMod val="75000"/>
                                                    <a:lumOff val="25000"/>
                                                  </a:schemeClr>
                                                </a:solidFill>
                                                <a:latin typeface="Cambria Math" panose="02040503050406030204" pitchFamily="18" charset="0"/>
                                              </a:rPr>
                                              <m:t>𝑑</m:t>
                                            </m:r>
                                          </m:e>
                                        </m:acc>
                                      </m:e>
                                      <m:sub>
                                        <m:r>
                                          <a:rPr lang="en-US" sz="2600" b="0" i="1">
                                            <a:solidFill>
                                              <a:schemeClr val="tx1">
                                                <a:lumMod val="75000"/>
                                                <a:lumOff val="25000"/>
                                              </a:schemeClr>
                                            </a:solidFill>
                                            <a:latin typeface="Cambria Math" panose="02040503050406030204" pitchFamily="18" charset="0"/>
                                          </a:rPr>
                                          <m:t>𝑒</m:t>
                                        </m:r>
                                      </m:sub>
                                    </m:sSub>
                                    <m:sSubSup>
                                      <m:sSubSupPr>
                                        <m:ctrlPr>
                                          <a:rPr lang="en-US" sz="2600" b="0" i="1">
                                            <a:solidFill>
                                              <a:schemeClr val="tx1">
                                                <a:lumMod val="75000"/>
                                                <a:lumOff val="25000"/>
                                              </a:schemeClr>
                                            </a:solidFill>
                                            <a:latin typeface="Cambria Math" panose="02040503050406030204" pitchFamily="18" charset="0"/>
                                          </a:rPr>
                                        </m:ctrlPr>
                                      </m:sSubSup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up>
                                        <m:r>
                                          <a:rPr lang="en-US" sz="2600" b="0" i="1">
                                            <a:solidFill>
                                              <a:schemeClr val="tx1">
                                                <a:lumMod val="75000"/>
                                                <a:lumOff val="25000"/>
                                              </a:schemeClr>
                                            </a:solidFill>
                                            <a:latin typeface="Cambria Math" panose="02040503050406030204" pitchFamily="18" charset="0"/>
                                          </a:rPr>
                                          <m:t>𝑇</m:t>
                                        </m:r>
                                      </m:sup>
                                    </m:sSubSup>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num>
                              <m:den>
                                <m:sSubSup>
                                  <m:sSubSupPr>
                                    <m:ctrlPr>
                                      <a:rPr lang="en-US" sz="2600" b="0" i="1">
                                        <a:solidFill>
                                          <a:schemeClr val="tx1">
                                            <a:lumMod val="75000"/>
                                            <a:lumOff val="25000"/>
                                          </a:schemeClr>
                                        </a:solidFill>
                                        <a:latin typeface="Cambria Math" panose="02040503050406030204" pitchFamily="18" charset="0"/>
                                      </a:rPr>
                                    </m:ctrlPr>
                                  </m:sSubSup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up>
                                    <m:r>
                                      <a:rPr lang="en-US" sz="2600" b="0" i="1">
                                        <a:solidFill>
                                          <a:schemeClr val="tx1">
                                            <a:lumMod val="75000"/>
                                            <a:lumOff val="25000"/>
                                          </a:schemeClr>
                                        </a:solidFill>
                                        <a:latin typeface="Cambria Math" panose="02040503050406030204" pitchFamily="18" charset="0"/>
                                      </a:rPr>
                                      <m:t>𝑇</m:t>
                                    </m:r>
                                  </m:sup>
                                </m:sSubSup>
                                <m:sPre>
                                  <m:sPrePr>
                                    <m:ctrlPr>
                                      <a:rPr lang="en-US" sz="2600" b="0" i="1">
                                        <a:solidFill>
                                          <a:schemeClr val="tx1">
                                            <a:lumMod val="75000"/>
                                            <a:lumOff val="25000"/>
                                          </a:schemeClr>
                                        </a:solidFill>
                                        <a:latin typeface="Cambria Math" panose="02040503050406030204" pitchFamily="18" charset="0"/>
                                      </a:rPr>
                                    </m:ctrlPr>
                                  </m:sPrePr>
                                  <m:sub>
                                    <m:r>
                                      <a:rPr lang="en-US" sz="2600" b="0" i="0">
                                        <a:solidFill>
                                          <a:schemeClr val="tx1">
                                            <a:lumMod val="75000"/>
                                            <a:lumOff val="25000"/>
                                          </a:schemeClr>
                                        </a:solidFill>
                                        <a:latin typeface="Cambria Math" panose="02040503050406030204" pitchFamily="18" charset="0"/>
                                      </a:rPr>
                                      <m:t> </m:t>
                                    </m:r>
                                  </m:sub>
                                  <m:sup>
                                    <m:r>
                                      <a:rPr lang="en-US" sz="2600" b="0" i="0">
                                        <a:solidFill>
                                          <a:schemeClr val="tx1">
                                            <a:lumMod val="75000"/>
                                            <a:lumOff val="25000"/>
                                          </a:schemeClr>
                                        </a:solidFill>
                                        <a:latin typeface="Cambria Math" panose="02040503050406030204" pitchFamily="18" charset="0"/>
                                      </a:rPr>
                                      <m:t> </m:t>
                                    </m:r>
                                  </m:sup>
                                  <m: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Sub>
                                  </m:e>
                                </m:sPr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𝑀</m:t>
                                    </m:r>
                                  </m:e>
                                  <m:sub>
                                    <m:r>
                                      <a:rPr lang="en-US" sz="2600" b="0" i="1">
                                        <a:solidFill>
                                          <a:schemeClr val="tx1">
                                            <a:lumMod val="75000"/>
                                            <a:lumOff val="25000"/>
                                          </a:schemeClr>
                                        </a:solidFill>
                                        <a:latin typeface="Cambria Math" panose="02040503050406030204" pitchFamily="18" charset="0"/>
                                      </a:rPr>
                                      <m:t>𝑝</m:t>
                                    </m:r>
                                  </m:sub>
                                </m:sSub>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b="0" i="1">
                                        <a:solidFill>
                                          <a:schemeClr val="tx1">
                                            <a:lumMod val="75000"/>
                                            <a:lumOff val="25000"/>
                                          </a:schemeClr>
                                        </a:solidFill>
                                        <a:latin typeface="Cambria Math" panose="02040503050406030204" pitchFamily="18" charset="0"/>
                                      </a:rPr>
                                    </m:ctrlPr>
                                  </m:dPr>
                                  <m:e>
                                    <m:sPre>
                                      <m:sPrePr>
                                        <m:ctrlPr>
                                          <a:rPr lang="en-US" sz="2600" b="0" i="1" smtClean="0">
                                            <a:solidFill>
                                              <a:srgbClr val="3A9AFF"/>
                                            </a:solidFill>
                                            <a:latin typeface="Cambria Math" panose="02040503050406030204" pitchFamily="18" charset="0"/>
                                          </a:rPr>
                                        </m:ctrlPr>
                                      </m:sPrePr>
                                      <m:sub>
                                        <m:r>
                                          <a:rPr lang="en-US" sz="2600" b="0" i="0">
                                            <a:solidFill>
                                              <a:srgbClr val="3A9AFF"/>
                                            </a:solidFill>
                                            <a:latin typeface="Cambria Math" panose="02040503050406030204" pitchFamily="18" charset="0"/>
                                          </a:rPr>
                                          <m:t> </m:t>
                                        </m:r>
                                      </m:sub>
                                      <m:sup>
                                        <m:r>
                                          <a:rPr lang="en-US" sz="2600" b="0" i="1" smtClean="0">
                                            <a:solidFill>
                                              <a:srgbClr val="3A9AFF"/>
                                            </a:solidFill>
                                            <a:latin typeface="Cambria Math" panose="02040503050406030204" pitchFamily="18" charset="0"/>
                                          </a:rPr>
                                          <m:t>𝑐</m:t>
                                        </m:r>
                                      </m:sup>
                                      <m:e>
                                        <m:r>
                                          <m:rPr>
                                            <m:nor/>
                                          </m:rPr>
                                          <a:rPr lang="en-US" sz="2600" b="0" i="1">
                                            <a:solidFill>
                                              <a:srgbClr val="3A9AFF"/>
                                            </a:solidFill>
                                            <a:latin typeface="Cambria Math" panose="02040503050406030204" pitchFamily="18" charset="0"/>
                                          </a:rPr>
                                          <m:t>x</m:t>
                                        </m:r>
                                      </m:e>
                                    </m:sPre>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𝑑</m:t>
                                        </m:r>
                                      </m:e>
                                      <m:sub>
                                        <m:r>
                                          <a:rPr lang="en-US" sz="2600" b="0" i="1">
                                            <a:solidFill>
                                              <a:schemeClr val="tx1">
                                                <a:lumMod val="75000"/>
                                                <a:lumOff val="25000"/>
                                              </a:schemeClr>
                                            </a:solidFill>
                                            <a:latin typeface="Cambria Math" panose="02040503050406030204" pitchFamily="18" charset="0"/>
                                          </a:rPr>
                                          <m:t>𝑒</m:t>
                                        </m:r>
                                      </m:sub>
                                    </m:sSub>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den>
                            </m:f>
                            <m:sPre>
                              <m:sPrePr>
                                <m:ctrlPr>
                                  <a:rPr lang="en-US" sz="2600" b="0" i="1">
                                    <a:solidFill>
                                      <a:schemeClr val="tx1">
                                        <a:lumMod val="75000"/>
                                        <a:lumOff val="25000"/>
                                      </a:schemeClr>
                                    </a:solidFill>
                                    <a:latin typeface="Cambria Math" panose="02040503050406030204" pitchFamily="18" charset="0"/>
                                  </a:rPr>
                                </m:ctrlPr>
                              </m:sPrePr>
                              <m:sub>
                                <m:r>
                                  <a:rPr lang="en-US" sz="2600" b="0" i="0">
                                    <a:solidFill>
                                      <a:schemeClr val="tx1">
                                        <a:lumMod val="75000"/>
                                        <a:lumOff val="25000"/>
                                      </a:schemeClr>
                                    </a:solidFill>
                                    <a:latin typeface="Cambria Math" panose="02040503050406030204" pitchFamily="18" charset="0"/>
                                  </a:rPr>
                                  <m:t> </m:t>
                                </m:r>
                              </m:sub>
                              <m:sup>
                                <m:r>
                                  <a:rPr lang="en-US" sz="2600" b="0" i="0">
                                    <a:solidFill>
                                      <a:schemeClr val="tx1">
                                        <a:lumMod val="75000"/>
                                        <a:lumOff val="25000"/>
                                      </a:schemeClr>
                                    </a:solidFill>
                                    <a:latin typeface="Cambria Math" panose="02040503050406030204" pitchFamily="18" charset="0"/>
                                  </a:rPr>
                                  <m:t> </m:t>
                                </m:r>
                              </m:sup>
                              <m:e>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1">
                                            <a:solidFill>
                                              <a:schemeClr val="tx1">
                                                <a:lumMod val="75000"/>
                                                <a:lumOff val="25000"/>
                                              </a:schemeClr>
                                            </a:solidFill>
                                            <a:latin typeface="Cambria Math" panose="02040503050406030204" pitchFamily="18" charset="0"/>
                                          </a:rPr>
                                          <m:t>𝑖</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Sub>
                              </m:e>
                            </m:sPr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𝑀</m:t>
                                </m:r>
                              </m:e>
                              <m:sub>
                                <m:r>
                                  <a:rPr lang="en-US" sz="2600" b="0" i="1">
                                    <a:solidFill>
                                      <a:schemeClr val="tx1">
                                        <a:lumMod val="75000"/>
                                        <a:lumOff val="25000"/>
                                      </a:schemeClr>
                                    </a:solidFill>
                                    <a:latin typeface="Cambria Math" panose="02040503050406030204" pitchFamily="18" charset="0"/>
                                  </a:rPr>
                                  <m:t>𝑝</m:t>
                                </m:r>
                              </m:sub>
                            </m:sSub>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b="0" i="1">
                                    <a:solidFill>
                                      <a:schemeClr val="tx1">
                                        <a:lumMod val="75000"/>
                                        <a:lumOff val="25000"/>
                                      </a:schemeClr>
                                    </a:solidFill>
                                    <a:latin typeface="Cambria Math" panose="02040503050406030204" pitchFamily="18" charset="0"/>
                                  </a:rPr>
                                </m:ctrlPr>
                              </m:dPr>
                              <m:e>
                                <m:sPre>
                                  <m:sPrePr>
                                    <m:ctrlPr>
                                      <a:rPr lang="en-US" sz="2600" b="0" i="1" smtClean="0">
                                        <a:solidFill>
                                          <a:srgbClr val="3A9AFF"/>
                                        </a:solidFill>
                                        <a:latin typeface="Cambria Math" panose="02040503050406030204" pitchFamily="18" charset="0"/>
                                      </a:rPr>
                                    </m:ctrlPr>
                                  </m:sPrePr>
                                  <m:sub>
                                    <m:r>
                                      <a:rPr lang="en-US" sz="2600" b="0" i="0">
                                        <a:solidFill>
                                          <a:srgbClr val="3A9AFF"/>
                                        </a:solidFill>
                                        <a:latin typeface="Cambria Math" panose="02040503050406030204" pitchFamily="18" charset="0"/>
                                      </a:rPr>
                                      <m:t> </m:t>
                                    </m:r>
                                  </m:sub>
                                  <m:sup>
                                    <m:r>
                                      <a:rPr lang="en-US" sz="2600" b="0" i="1" smtClean="0">
                                        <a:solidFill>
                                          <a:srgbClr val="3A9AFF"/>
                                        </a:solidFill>
                                        <a:latin typeface="Cambria Math" panose="02040503050406030204" pitchFamily="18" charset="0"/>
                                      </a:rPr>
                                      <m:t>𝑐</m:t>
                                    </m:r>
                                  </m:sup>
                                  <m:e>
                                    <m:r>
                                      <m:rPr>
                                        <m:nor/>
                                      </m:rPr>
                                      <a:rPr lang="en-US" sz="2600" b="0" i="1">
                                        <a:solidFill>
                                          <a:srgbClr val="3A9AFF"/>
                                        </a:solidFill>
                                        <a:latin typeface="Cambria Math" panose="02040503050406030204" pitchFamily="18" charset="0"/>
                                      </a:rPr>
                                      <m:t>x</m:t>
                                    </m:r>
                                  </m:e>
                                </m:sPre>
                                <m:r>
                                  <a:rPr lang="en-US" sz="2600" b="0" i="0" smtClean="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𝑑</m:t>
                                    </m:r>
                                  </m:e>
                                  <m:sub>
                                    <m:r>
                                      <a:rPr lang="en-US" sz="2600" b="0" i="1">
                                        <a:solidFill>
                                          <a:schemeClr val="tx1">
                                            <a:lumMod val="75000"/>
                                            <a:lumOff val="25000"/>
                                          </a:schemeClr>
                                        </a:solidFill>
                                        <a:latin typeface="Cambria Math" panose="02040503050406030204" pitchFamily="18" charset="0"/>
                                      </a:rPr>
                                      <m:t>𝑒</m:t>
                                    </m:r>
                                  </m:sub>
                                </m:sSub>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e>
                          <m:e>
                            <m:r>
                              <a:rPr lang="en-US" sz="2600" b="0" i="1" smtClean="0">
                                <a:solidFill>
                                  <a:schemeClr val="tx1">
                                    <a:lumMod val="75000"/>
                                    <a:lumOff val="25000"/>
                                  </a:schemeClr>
                                </a:solidFill>
                                <a:latin typeface="Cambria Math" panose="02040503050406030204" pitchFamily="18" charset="0"/>
                              </a:rPr>
                              <m:t>  </m:t>
                            </m:r>
                          </m:e>
                        </m:eqArr>
                      </m:oMath>
                    </m:oMathPara>
                  </a14:m>
                  <a:endParaRPr lang="en-US" sz="2600" dirty="0">
                    <a:solidFill>
                      <a:schemeClr val="tx1">
                        <a:lumMod val="75000"/>
                        <a:lumOff val="25000"/>
                      </a:schemeClr>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56031" y="1659509"/>
                  <a:ext cx="11527089" cy="117025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81754" y="1083516"/>
                  <a:ext cx="9592271" cy="584775"/>
                </a:xfrm>
                <a:prstGeom prst="rect">
                  <a:avLst/>
                </a:prstGeom>
              </p:spPr>
              <p:txBody>
                <a:bodyPr wrap="squar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Relation between object point </a:t>
                  </a:r>
                  <a14:m>
                    <m:oMath xmlns:m="http://schemas.openxmlformats.org/officeDocument/2006/math">
                      <m:r>
                        <m:rPr>
                          <m:nor/>
                        </m:rPr>
                        <a:rPr lang="en-US" sz="3200" b="1">
                          <a:solidFill>
                            <a:srgbClr val="3A9AFF"/>
                          </a:solidFill>
                          <a:latin typeface="Cambria Math" panose="02040503050406030204" pitchFamily="18" charset="0"/>
                        </a:rPr>
                        <m:t>x</m:t>
                      </m:r>
                    </m:oMath>
                  </a14:m>
                  <a:r>
                    <a:rPr lang="en-US" sz="3200" dirty="0">
                      <a:solidFill>
                        <a:schemeClr val="tx1">
                          <a:lumMod val="75000"/>
                          <a:lumOff val="25000"/>
                        </a:schemeClr>
                      </a:solidFill>
                      <a:latin typeface="Euclid" panose="02020503060505020303" pitchFamily="18" charset="0"/>
                      <a:ea typeface="Segoe UI Symbol" pitchFamily="34" charset="0"/>
                    </a:rPr>
                    <a:t> and image point </a:t>
                  </a:r>
                  <a14:m>
                    <m:oMath xmlns:m="http://schemas.openxmlformats.org/officeDocument/2006/math">
                      <m:acc>
                        <m:accPr>
                          <m:chr m:val="́"/>
                          <m:ctrlPr>
                            <a:rPr lang="en-US" sz="3200" i="1">
                              <a:solidFill>
                                <a:srgbClr val="FF335A"/>
                              </a:solidFill>
                              <a:latin typeface="Cambria Math" panose="02040503050406030204" pitchFamily="18" charset="0"/>
                            </a:rPr>
                          </m:ctrlPr>
                        </m:accPr>
                        <m:e>
                          <m:r>
                            <m:rPr>
                              <m:nor/>
                            </m:rPr>
                            <a:rPr lang="en-US" sz="3200" b="1">
                              <a:solidFill>
                                <a:srgbClr val="FF335A"/>
                              </a:solidFill>
                              <a:latin typeface="Cambria Math" panose="02040503050406030204" pitchFamily="18" charset="0"/>
                            </a:rPr>
                            <m:t>x</m:t>
                          </m:r>
                        </m:e>
                      </m:acc>
                    </m:oMath>
                  </a14:m>
                  <a:r>
                    <a:rPr lang="en-US" sz="1400" dirty="0">
                      <a:solidFill>
                        <a:schemeClr val="tx1">
                          <a:lumMod val="75000"/>
                          <a:lumOff val="25000"/>
                        </a:schemeClr>
                      </a:solidFill>
                      <a:latin typeface="Euclid" panose="02020503060505020303" pitchFamily="18" charset="0"/>
                      <a:ea typeface="Segoe UI Symbol" pitchFamily="34" charset="0"/>
                    </a:rPr>
                    <a:t> </a:t>
                  </a:r>
                  <a:r>
                    <a:rPr lang="en-US" sz="3200" dirty="0">
                      <a:solidFill>
                        <a:schemeClr val="tx1">
                          <a:lumMod val="75000"/>
                          <a:lumOff val="25000"/>
                        </a:schemeClr>
                      </a:solidFill>
                      <a:latin typeface="Euclid" panose="02020503060505020303" pitchFamily="18" charset="0"/>
                      <a:ea typeface="Segoe UI Symbol" pitchFamily="34" charset="0"/>
                    </a:rPr>
                    <a:t>:          </a:t>
                  </a:r>
                </a:p>
              </p:txBody>
            </p:sp>
          </mc:Choice>
          <mc:Fallback xmlns="">
            <p:sp>
              <p:nvSpPr>
                <p:cNvPr id="6" name="Rectangle 5"/>
                <p:cNvSpPr>
                  <a:spLocks noRot="1" noChangeAspect="1" noMove="1" noResize="1" noEditPoints="1" noAdjustHandles="1" noChangeArrowheads="1" noChangeShapeType="1" noTextEdit="1"/>
                </p:cNvSpPr>
                <p:nvPr/>
              </p:nvSpPr>
              <p:spPr>
                <a:xfrm>
                  <a:off x="381754" y="1083516"/>
                  <a:ext cx="9592271" cy="584775"/>
                </a:xfrm>
                <a:prstGeom prst="rect">
                  <a:avLst/>
                </a:prstGeom>
                <a:blipFill>
                  <a:blip r:embed="rId3"/>
                  <a:stretch>
                    <a:fillRect l="-1653" t="-10417" r="-13605" b="-36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81754" y="8438561"/>
                  <a:ext cx="11383526" cy="1077218"/>
                </a:xfrm>
                <a:prstGeom prst="rect">
                  <a:avLst/>
                </a:prstGeom>
              </p:spPr>
              <p:txBody>
                <a:bodyPr wrap="squar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Inter-image homography for lens tilt about the entrance pupil, if </a:t>
                  </a:r>
                  <a14:m>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m:rPr>
                                  <m:nor/>
                                </m:rPr>
                                <a:rPr lang="en-US" sz="3200" i="1">
                                  <a:solidFill>
                                    <a:schemeClr val="tx1">
                                      <a:lumMod val="75000"/>
                                      <a:lumOff val="25000"/>
                                    </a:schemeClr>
                                  </a:solidFill>
                                  <a:latin typeface="Cambria Math" panose="02040503050406030204" pitchFamily="18" charset="0"/>
                                </a:rPr>
                                <m:t>x</m:t>
                              </m:r>
                            </m:e>
                          </m:acc>
                        </m:e>
                        <m:sub>
                          <m:r>
                            <a:rPr lang="en-US" sz="3200" i="1">
                              <a:solidFill>
                                <a:schemeClr val="tx1">
                                  <a:lumMod val="75000"/>
                                  <a:lumOff val="25000"/>
                                </a:schemeClr>
                              </a:solidFill>
                              <a:latin typeface="Cambria Math" panose="02040503050406030204" pitchFamily="18" charset="0"/>
                            </a:rPr>
                            <m:t>𝑛</m:t>
                          </m:r>
                        </m:sub>
                      </m:sSub>
                    </m:oMath>
                  </a14:m>
                  <a:r>
                    <a:rPr lang="en-US" sz="3200" dirty="0">
                      <a:solidFill>
                        <a:schemeClr val="tx1">
                          <a:lumMod val="75000"/>
                          <a:lumOff val="25000"/>
                        </a:schemeClr>
                      </a:solidFill>
                      <a:latin typeface="Euclid" panose="02020503060505020303" pitchFamily="18" charset="0"/>
                      <a:ea typeface="Segoe UI Symbol" pitchFamily="34" charset="0"/>
                    </a:rPr>
                    <a:t> &amp; </a:t>
                  </a:r>
                  <a14:m>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m:rPr>
                                  <m:nor/>
                                </m:rPr>
                                <a:rPr lang="en-US" sz="3200" i="1">
                                  <a:solidFill>
                                    <a:schemeClr val="tx1">
                                      <a:lumMod val="75000"/>
                                      <a:lumOff val="25000"/>
                                    </a:schemeClr>
                                  </a:solidFill>
                                  <a:latin typeface="Cambria Math" panose="02040503050406030204" pitchFamily="18" charset="0"/>
                                </a:rPr>
                                <m:t>x</m:t>
                              </m:r>
                            </m:e>
                          </m:acc>
                        </m:e>
                        <m:sub>
                          <m:r>
                            <a:rPr lang="en-US" sz="3200" b="0" i="1" smtClean="0">
                              <a:solidFill>
                                <a:schemeClr val="tx1">
                                  <a:lumMod val="75000"/>
                                  <a:lumOff val="25000"/>
                                </a:schemeClr>
                              </a:solidFill>
                              <a:latin typeface="Cambria Math" panose="02040503050406030204" pitchFamily="18" charset="0"/>
                            </a:rPr>
                            <m:t>𝑚</m:t>
                          </m:r>
                        </m:sub>
                      </m:sSub>
                    </m:oMath>
                  </a14:m>
                  <a:r>
                    <a:rPr lang="en-US" sz="3200" dirty="0">
                      <a:solidFill>
                        <a:schemeClr val="tx1">
                          <a:lumMod val="75000"/>
                          <a:lumOff val="25000"/>
                        </a:schemeClr>
                      </a:solidFill>
                      <a:latin typeface="Euclid" panose="02020503060505020303" pitchFamily="18" charset="0"/>
                      <a:ea typeface="Segoe UI Symbol" pitchFamily="34" charset="0"/>
                    </a:rPr>
                    <a:t> are corresponding points:</a:t>
                  </a:r>
                </a:p>
              </p:txBody>
            </p:sp>
          </mc:Choice>
          <mc:Fallback xmlns="">
            <p:sp>
              <p:nvSpPr>
                <p:cNvPr id="7" name="Rectangle 6"/>
                <p:cNvSpPr>
                  <a:spLocks noRot="1" noChangeAspect="1" noMove="1" noResize="1" noEditPoints="1" noAdjustHandles="1" noChangeArrowheads="1" noChangeShapeType="1" noTextEdit="1"/>
                </p:cNvSpPr>
                <p:nvPr/>
              </p:nvSpPr>
              <p:spPr>
                <a:xfrm>
                  <a:off x="381754" y="8438561"/>
                  <a:ext cx="11383526" cy="1077218"/>
                </a:xfrm>
                <a:prstGeom prst="rect">
                  <a:avLst/>
                </a:prstGeom>
                <a:blipFill>
                  <a:blip r:embed="rId4"/>
                  <a:stretch>
                    <a:fillRect l="-1393" t="-6780" r="-1821" b="-19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31767" y="9417131"/>
                  <a:ext cx="14052693" cy="1157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𝑛</m:t>
                                </m:r>
                              </m:sub>
                            </m:sSub>
                            <m:r>
                              <a:rPr lang="en-US" sz="2600" i="1" smtClean="0">
                                <a:solidFill>
                                  <a:schemeClr val="tx1">
                                    <a:lumMod val="75000"/>
                                    <a:lumOff val="25000"/>
                                  </a:schemeClr>
                                </a:solidFill>
                                <a:latin typeface="Cambria Math" panose="02040503050406030204" pitchFamily="18" charset="0"/>
                              </a:rPr>
                              <m:t>=&amp;</m:t>
                            </m:r>
                            <m:d>
                              <m:dPr>
                                <m:begChr m:val="["/>
                                <m:endChr m:val="]"/>
                                <m:ctrlPr>
                                  <a:rPr lang="en-US" sz="2600" i="1">
                                    <a:solidFill>
                                      <a:schemeClr val="tx1">
                                        <a:lumMod val="75000"/>
                                        <a:lumOff val="25000"/>
                                      </a:schemeClr>
                                    </a:solidFill>
                                    <a:latin typeface="Cambria Math" panose="02040503050406030204" pitchFamily="18" charset="0"/>
                                  </a:rPr>
                                </m:ctrlPr>
                              </m:dPr>
                              <m:e>
                                <m:eqArr>
                                  <m:eqArrPr>
                                    <m:ctrlPr>
                                      <a:rPr lang="en-US" sz="2600" i="1">
                                        <a:solidFill>
                                          <a:schemeClr val="tx1">
                                            <a:lumMod val="75000"/>
                                            <a:lumOff val="25000"/>
                                          </a:schemeClr>
                                        </a:solidFill>
                                        <a:latin typeface="Cambria Math" panose="02040503050406030204" pitchFamily="18" charset="0"/>
                                      </a:rPr>
                                    </m:ctrlPr>
                                  </m:eqArrPr>
                                  <m:e>
                                    <m:r>
                                      <a:rPr lang="en-US" sz="2600" i="1">
                                        <a:solidFill>
                                          <a:schemeClr val="tx1">
                                            <a:lumMod val="75000"/>
                                            <a:lumOff val="25000"/>
                                          </a:schemeClr>
                                        </a:solidFill>
                                        <a:latin typeface="Cambria Math" panose="02040503050406030204" pitchFamily="18" charset="0"/>
                                      </a:rPr>
                                      <m:t>&amp;</m:t>
                                    </m:r>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r>
                                          <a:rPr lang="en-US" sz="2600" b="1" i="1" smtClean="0">
                                            <a:solidFill>
                                              <a:srgbClr val="FF335A"/>
                                            </a:solidFill>
                                            <a:latin typeface="Cambria Math" panose="02040503050406030204" pitchFamily="18" charset="0"/>
                                          </a:rPr>
                                          <m:t>𝒑</m:t>
                                        </m:r>
                                        <m:r>
                                          <a:rPr lang="en-US" sz="2600" i="1">
                                            <a:solidFill>
                                              <a:schemeClr val="tx1">
                                                <a:lumMod val="75000"/>
                                                <a:lumOff val="25000"/>
                                              </a:schemeClr>
                                            </a:solidFill>
                                            <a:latin typeface="Cambria Math" panose="02040503050406030204" pitchFamily="18" charset="0"/>
                                          </a:rPr>
                                          <m:t> </m:t>
                                        </m:r>
                                        <m:r>
                                          <a:rPr lang="en-US" sz="2600" b="1" i="1" smtClean="0">
                                            <a:solidFill>
                                              <a:srgbClr val="17B2B6"/>
                                            </a:solidFill>
                                            <a:latin typeface="Cambria Math" panose="02040503050406030204" pitchFamily="18" charset="0"/>
                                          </a:rPr>
                                          <m:t>𝒔</m:t>
                                        </m:r>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Sub>
                                      </m:e>
                                    </m:sPr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Sub>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Sub>
                                      </m:e>
                                    </m:sPre>
                                    <m:sSubSup>
                                      <m:sSubSupPr>
                                        <m:ctrlPr>
                                          <a:rPr lang="en-US" sz="2600" i="1">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up>
                                        <m:r>
                                          <a:rPr lang="en-US" sz="2600" i="1">
                                            <a:solidFill>
                                              <a:schemeClr val="tx1">
                                                <a:lumMod val="75000"/>
                                                <a:lumOff val="25000"/>
                                              </a:schemeClr>
                                            </a:solidFill>
                                            <a:latin typeface="Cambria Math" panose="02040503050406030204" pitchFamily="18" charset="0"/>
                                          </a:rPr>
                                          <m:t>−1</m:t>
                                        </m:r>
                                      </m:sup>
                                    </m:sSubSup>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r>
                                          <a:rPr lang="en-US" sz="2600" i="1">
                                            <a:solidFill>
                                              <a:schemeClr val="tx1">
                                                <a:lumMod val="75000"/>
                                                <a:lumOff val="25000"/>
                                              </a:schemeClr>
                                            </a:solidFill>
                                            <a:latin typeface="Cambria Math" panose="02040503050406030204" pitchFamily="18" charset="0"/>
                                          </a:rPr>
                                          <m:t>𝑑</m:t>
                                        </m:r>
                                      </m:num>
                                      <m:den>
                                        <m:sSubSup>
                                          <m:sSubSupPr>
                                            <m:ctrlPr>
                                              <a:rPr lang="en-US" sz="2600" i="1">
                                                <a:solidFill>
                                                  <a:schemeClr val="tx1">
                                                    <a:lumMod val="75000"/>
                                                    <a:lumOff val="25000"/>
                                                  </a:schemeClr>
                                                </a:solidFill>
                                                <a:latin typeface="Cambria Math" panose="02040503050406030204" pitchFamily="18" charset="0"/>
                                              </a:rPr>
                                            </m:ctrlPr>
                                          </m:sSubSup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𝒏</m:t>
                                                </m:r>
                                              </m:e>
                                            </m:acc>
                                          </m:e>
                                          <m:sub>
                                            <m:r>
                                              <a:rPr lang="en-US" sz="2600" i="1">
                                                <a:solidFill>
                                                  <a:schemeClr val="tx1">
                                                    <a:lumMod val="75000"/>
                                                    <a:lumOff val="25000"/>
                                                  </a:schemeClr>
                                                </a:solidFill>
                                                <a:latin typeface="Cambria Math" panose="02040503050406030204" pitchFamily="18" charset="0"/>
                                              </a:rPr>
                                              <m:t>𝑖</m:t>
                                            </m:r>
                                          </m:sub>
                                          <m:sup>
                                            <m:r>
                                              <a:rPr lang="en-US" sz="2600" i="1">
                                                <a:solidFill>
                                                  <a:schemeClr val="tx1">
                                                    <a:lumMod val="75000"/>
                                                    <a:lumOff val="25000"/>
                                                  </a:schemeClr>
                                                </a:solidFill>
                                                <a:latin typeface="Cambria Math" panose="02040503050406030204" pitchFamily="18" charset="0"/>
                                              </a:rPr>
                                              <m:t> </m:t>
                                            </m:r>
                                          </m:sup>
                                        </m:sSubSup>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3</m:t>
                                            </m:r>
                                          </m:e>
                                        </m:d>
                                        <m:r>
                                          <a:rPr lang="en-US" sz="2600" b="0" i="1" smtClean="0">
                                            <a:solidFill>
                                              <a:schemeClr val="tx1">
                                                <a:lumMod val="75000"/>
                                                <a:lumOff val="25000"/>
                                              </a:schemeClr>
                                            </a:solidFill>
                                            <a:latin typeface="Cambria Math" panose="02040503050406030204" pitchFamily="18" charset="0"/>
                                          </a:rPr>
                                          <m:t> </m:t>
                                        </m:r>
                                        <m:sSub>
                                          <m:sSubPr>
                                            <m:ctrlPr>
                                              <a:rPr lang="en-US" sz="2600" b="0" i="1" smtClean="0">
                                                <a:solidFill>
                                                  <a:schemeClr val="tx1">
                                                    <a:lumMod val="75000"/>
                                                    <a:lumOff val="25000"/>
                                                  </a:schemeClr>
                                                </a:solidFill>
                                                <a:latin typeface="Cambria Math" panose="02040503050406030204" pitchFamily="18" charset="0"/>
                                              </a:rPr>
                                            </m:ctrlPr>
                                          </m:sSubPr>
                                          <m:e>
                                            <m:acc>
                                              <m:accPr>
                                                <m:chr m:val="́"/>
                                                <m:ctrlPr>
                                                  <a:rPr lang="en-US" sz="2600" b="0" i="1" smtClean="0">
                                                    <a:solidFill>
                                                      <a:schemeClr val="tx1">
                                                        <a:lumMod val="75000"/>
                                                        <a:lumOff val="25000"/>
                                                      </a:schemeClr>
                                                    </a:solidFill>
                                                    <a:latin typeface="Cambria Math" panose="02040503050406030204" pitchFamily="18" charset="0"/>
                                                  </a:rPr>
                                                </m:ctrlPr>
                                              </m:accPr>
                                              <m:e>
                                                <m:r>
                                                  <a:rPr lang="en-US" sz="2600" b="0" i="1" smtClean="0">
                                                    <a:solidFill>
                                                      <a:schemeClr val="tx1">
                                                        <a:lumMod val="75000"/>
                                                        <a:lumOff val="25000"/>
                                                      </a:schemeClr>
                                                    </a:solidFill>
                                                    <a:latin typeface="Cambria Math" panose="02040503050406030204" pitchFamily="18" charset="0"/>
                                                  </a:rPr>
                                                  <m:t>𝑧</m:t>
                                                </m:r>
                                              </m:e>
                                            </m:acc>
                                          </m:e>
                                          <m:sub>
                                            <m:r>
                                              <a:rPr lang="en-US" sz="2600" b="0" i="1" smtClean="0">
                                                <a:solidFill>
                                                  <a:schemeClr val="tx1">
                                                    <a:lumMod val="75000"/>
                                                    <a:lumOff val="25000"/>
                                                  </a:schemeClr>
                                                </a:solidFill>
                                                <a:latin typeface="Cambria Math" panose="02040503050406030204" pitchFamily="18" charset="0"/>
                                              </a:rPr>
                                              <m:t>𝑜</m:t>
                                            </m:r>
                                          </m:sub>
                                        </m:sSub>
                                      </m:den>
                                    </m:f>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𝒓</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,3;</m:t>
                                            </m:r>
                                            <m:r>
                                              <a:rPr lang="en-US" sz="2600" i="1">
                                                <a:solidFill>
                                                  <a:schemeClr val="tx1">
                                                    <a:lumMod val="75000"/>
                                                    <a:lumOff val="25000"/>
                                                  </a:schemeClr>
                                                </a:solidFill>
                                                <a:latin typeface="Cambria Math" panose="02040503050406030204" pitchFamily="18" charset="0"/>
                                              </a:rPr>
                                              <m:t>𝑛</m:t>
                                            </m:r>
                                          </m:sub>
                                        </m:sSub>
                                        <m:r>
                                          <a:rPr lang="en-US" sz="2600" i="1">
                                            <a:solidFill>
                                              <a:schemeClr val="tx1">
                                                <a:lumMod val="75000"/>
                                                <a:lumOff val="25000"/>
                                              </a:schemeClr>
                                            </a:solidFill>
                                            <a:latin typeface="Cambria Math" panose="02040503050406030204" pitchFamily="18" charset="0"/>
                                          </a:rPr>
                                          <m:t>−</m:t>
                                        </m:r>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r>
                                              <a:rPr lang="en-US" sz="2600" b="1" i="1" smtClean="0">
                                                <a:solidFill>
                                                  <a:srgbClr val="FF335A"/>
                                                </a:solidFill>
                                                <a:latin typeface="Cambria Math" panose="02040503050406030204" pitchFamily="18" charset="0"/>
                                              </a:rPr>
                                              <m:t>𝒑</m:t>
                                            </m:r>
                                            <m:r>
                                              <a:rPr lang="en-US" sz="2600" i="1">
                                                <a:solidFill>
                                                  <a:schemeClr val="tx1">
                                                    <a:lumMod val="75000"/>
                                                    <a:lumOff val="25000"/>
                                                  </a:schemeClr>
                                                </a:solidFill>
                                                <a:latin typeface="Cambria Math" panose="02040503050406030204" pitchFamily="18" charset="0"/>
                                              </a:rPr>
                                              <m:t> </m:t>
                                            </m:r>
                                            <m:r>
                                              <a:rPr lang="en-US" sz="2600" b="1" i="1" smtClean="0">
                                                <a:solidFill>
                                                  <a:srgbClr val="17B2B6"/>
                                                </a:solidFill>
                                                <a:latin typeface="Cambria Math" panose="02040503050406030204" pitchFamily="18" charset="0"/>
                                              </a:rPr>
                                              <m:t>𝒔</m:t>
                                            </m:r>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Sub>
                                          </m:e>
                                        </m:sPr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Sub>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Sub>
                                          </m:e>
                                        </m:sPre>
                                        <m:sSubSup>
                                          <m:sSubSupPr>
                                            <m:ctrlPr>
                                              <a:rPr lang="en-US" sz="2600" i="1">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up>
                                            <m:r>
                                              <a:rPr lang="en-US" sz="2600" i="1">
                                                <a:solidFill>
                                                  <a:schemeClr val="tx1">
                                                    <a:lumMod val="75000"/>
                                                    <a:lumOff val="25000"/>
                                                  </a:schemeClr>
                                                </a:solidFill>
                                                <a:latin typeface="Cambria Math" panose="02040503050406030204" pitchFamily="18" charset="0"/>
                                              </a:rPr>
                                              <m:t>−1</m:t>
                                            </m:r>
                                          </m:sup>
                                        </m:sSubSup>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e>
                                    </m:d>
                                    <m:sSubSup>
                                      <m:sSubSupPr>
                                        <m:ctrlPr>
                                          <a:rPr lang="en-US" sz="2600" i="1">
                                            <a:solidFill>
                                              <a:schemeClr val="tx1">
                                                <a:lumMod val="75000"/>
                                                <a:lumOff val="25000"/>
                                              </a:schemeClr>
                                            </a:solidFill>
                                            <a:latin typeface="Cambria Math" panose="02040503050406030204" pitchFamily="18" charset="0"/>
                                          </a:rPr>
                                        </m:ctrlPr>
                                      </m:sSubSup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𝒏</m:t>
                                            </m:r>
                                          </m:e>
                                        </m:acc>
                                      </m:e>
                                      <m:sub>
                                        <m:r>
                                          <a:rPr lang="en-US" sz="2600" i="1">
                                            <a:solidFill>
                                              <a:schemeClr val="tx1">
                                                <a:lumMod val="75000"/>
                                                <a:lumOff val="25000"/>
                                              </a:schemeClr>
                                            </a:solidFill>
                                            <a:latin typeface="Cambria Math" panose="02040503050406030204" pitchFamily="18" charset="0"/>
                                          </a:rPr>
                                          <m:t>𝑖</m:t>
                                        </m:r>
                                      </m:sub>
                                      <m:sup>
                                        <m:r>
                                          <a:rPr lang="en-US" sz="2600" i="1">
                                            <a:solidFill>
                                              <a:schemeClr val="tx1">
                                                <a:lumMod val="75000"/>
                                                <a:lumOff val="25000"/>
                                              </a:schemeClr>
                                            </a:solidFill>
                                            <a:latin typeface="Cambria Math" panose="02040503050406030204" pitchFamily="18" charset="0"/>
                                          </a:rPr>
                                          <m:t>𝑇</m:t>
                                        </m:r>
                                      </m:sup>
                                    </m:sSubSup>
                                  </m:e>
                                  <m:e>
                                    <m:r>
                                      <a:rPr lang="en-US" sz="2600" i="1">
                                        <a:solidFill>
                                          <a:schemeClr val="tx1">
                                            <a:lumMod val="75000"/>
                                            <a:lumOff val="25000"/>
                                          </a:schemeClr>
                                        </a:solidFill>
                                        <a:latin typeface="Cambria Math" panose="02040503050406030204" pitchFamily="18" charset="0"/>
                                      </a:rPr>
                                      <m:t>&amp; </m:t>
                                    </m:r>
                                  </m:e>
                                </m:eqArr>
                              </m:e>
                            </m:d>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𝑚</m:t>
                                </m:r>
                              </m:sub>
                            </m:sSub>
                          </m:e>
                          <m:e>
                            <m:r>
                              <a:rPr lang="en-US" sz="2600" i="1">
                                <a:solidFill>
                                  <a:schemeClr val="tx1">
                                    <a:lumMod val="75000"/>
                                    <a:lumOff val="25000"/>
                                  </a:schemeClr>
                                </a:solidFill>
                                <a:latin typeface="Cambria Math" panose="02040503050406030204" pitchFamily="18" charset="0"/>
                              </a:rPr>
                              <m:t>&amp; </m:t>
                            </m:r>
                          </m:e>
                        </m:eqArr>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31767" y="9417131"/>
                  <a:ext cx="14052693" cy="115704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96268" y="10385064"/>
                  <a:ext cx="7470956" cy="876778"/>
                </a:xfrm>
                <a:prstGeom prst="rect">
                  <a:avLst/>
                </a:prstGeom>
              </p:spPr>
              <p:txBody>
                <a:bodyPr wrap="none">
                  <a:spAutoFit/>
                </a:bodyPr>
                <a:lstStyle/>
                <a:p>
                  <a14:m>
                    <m:oMath xmlns:m="http://schemas.openxmlformats.org/officeDocument/2006/math">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𝑤h𝑒𝑟𝑒</m:t>
                      </m:r>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r>
                        <a:rPr lang="en-US" sz="2600" b="1" i="1" smtClean="0">
                          <a:solidFill>
                            <a:srgbClr val="FF335A"/>
                          </a:solidFill>
                          <a:latin typeface="Cambria Math" panose="02040503050406030204" pitchFamily="18" charset="0"/>
                          <a:ea typeface="Times New Roman" panose="02020603050405020304" pitchFamily="18" charset="0"/>
                          <a:cs typeface="Times New Roman" panose="02020603050405020304" pitchFamily="18" charset="0"/>
                        </a:rPr>
                        <m:t>𝒑</m:t>
                      </m:r>
                      <m:r>
                        <a:rPr lang="en-US" sz="260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600" i="1">
                              <a:solidFill>
                                <a:schemeClr val="tx1">
                                  <a:lumMod val="75000"/>
                                  <a:lumOff val="25000"/>
                                </a:schemeClr>
                              </a:solidFill>
                              <a:effectLst/>
                              <a:latin typeface="Cambria Math" panose="02040503050406030204" pitchFamily="18" charset="0"/>
                            </a:rPr>
                          </m:ctrlPr>
                        </m:fPr>
                        <m:num>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bSup>
                              <m:d>
                                <m:d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e>
                              </m:d>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𝑑</m:t>
                              </m:r>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𝒓</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r>
                                    <m:rPr>
                                      <m:sty m:val="p"/>
                                    </m:rP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n</m:t>
                                  </m:r>
                                </m:sub>
                              </m:sSub>
                            </m:e>
                          </m:d>
                        </m:num>
                        <m:den>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bSup>
                              <m:d>
                                <m:d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e>
                              </m:d>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𝑑</m:t>
                              </m:r>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𝒓</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r>
                                    <m:rPr>
                                      <m:sty m:val="p"/>
                                    </m:rP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m:t>
                                  </m:r>
                                </m:sub>
                              </m:sSub>
                            </m:e>
                          </m:d>
                        </m:den>
                      </m:f>
                    </m:oMath>
                  </a14:m>
                  <a:r>
                    <a:rPr lang="en-US" sz="2600" dirty="0">
                      <a:solidFill>
                        <a:schemeClr val="tx1">
                          <a:lumMod val="75000"/>
                          <a:lumOff val="25000"/>
                        </a:schemeClr>
                      </a:solidFill>
                      <a:latin typeface="Times New Roman" panose="02020603050405020304" pitchFamily="18" charset="0"/>
                      <a:ea typeface="Times New Roman" panose="02020603050405020304" pitchFamily="18" charset="0"/>
                    </a:rPr>
                    <a:t> </a:t>
                  </a:r>
                  <a:r>
                    <a:rPr lang="en-US" sz="2600" dirty="0">
                      <a:solidFill>
                        <a:schemeClr val="tx1">
                          <a:lumMod val="75000"/>
                          <a:lumOff val="25000"/>
                        </a:schemeClr>
                      </a:solidFill>
                      <a:latin typeface="Cambria Math" panose="02040503050406030204" pitchFamily="18" charset="0"/>
                      <a:ea typeface="Cambria Math" panose="02040503050406030204" pitchFamily="18" charset="0"/>
                    </a:rPr>
                    <a:t>,</a:t>
                  </a:r>
                  <a:r>
                    <a:rPr lang="en-US" sz="2600" dirty="0">
                      <a:solidFill>
                        <a:schemeClr val="tx1">
                          <a:lumMod val="75000"/>
                          <a:lumOff val="25000"/>
                        </a:schemeClr>
                      </a:solidFill>
                      <a:latin typeface="Times New Roman" panose="02020603050405020304" pitchFamily="18" charset="0"/>
                      <a:ea typeface="Times New Roman" panose="02020603050405020304" pitchFamily="18" charset="0"/>
                    </a:rPr>
                    <a:t>  </a:t>
                  </a:r>
                  <a14:m>
                    <m:oMath xmlns:m="http://schemas.openxmlformats.org/officeDocument/2006/math">
                      <m:r>
                        <a:rPr lang="en-US" sz="2600" b="1" i="1" smtClean="0">
                          <a:solidFill>
                            <a:srgbClr val="17B2B6"/>
                          </a:solidFill>
                          <a:latin typeface="Cambria Math" panose="02040503050406030204" pitchFamily="18" charset="0"/>
                          <a:ea typeface="Times New Roman" panose="02020603050405020304" pitchFamily="18" charset="0"/>
                          <a:cs typeface="Times New Roman" panose="02020603050405020304" pitchFamily="18" charset="0"/>
                        </a:rPr>
                        <m:t>𝒔</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600" i="1">
                              <a:solidFill>
                                <a:schemeClr val="tx1">
                                  <a:lumMod val="75000"/>
                                  <a:lumOff val="25000"/>
                                </a:schemeClr>
                              </a:solidFill>
                              <a:effectLst/>
                              <a:latin typeface="Cambria Math" panose="02040503050406030204" pitchFamily="18" charset="0"/>
                            </a:rPr>
                          </m:ctrlPr>
                        </m:fPr>
                        <m:num>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𝑚</m:t>
                                  </m:r>
                                </m:sub>
                              </m:sSub>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sSup>
                                <m:s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pPr>
                                <m:e>
                                  <m:sSubSup>
                                    <m:sSubSupPr>
                                      <m:ctrlP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𝑚</m:t>
                                      </m:r>
                                    </m:sub>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e>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p>
                              <m:r>
                                <m:rPr>
                                  <m:nor/>
                                </m:rP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x</m:t>
                              </m:r>
                            </m:e>
                          </m:d>
                        </m:num>
                        <m:den>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sSup>
                                <m:s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pPr>
                                <m:e>
                                  <m:sSubSup>
                                    <m:sSubSupPr>
                                      <m:ctrlP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𝑛</m:t>
                                      </m:r>
                                    </m:sub>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e>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p>
                              <m:r>
                                <m:rPr>
                                  <m:nor/>
                                </m:rP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x</m:t>
                              </m:r>
                            </m:e>
                          </m:d>
                        </m:den>
                      </m:f>
                    </m:oMath>
                  </a14:m>
                  <a:endParaRPr lang="en-US" sz="2600" dirty="0">
                    <a:solidFill>
                      <a:schemeClr val="tx1">
                        <a:lumMod val="75000"/>
                        <a:lumOff val="25000"/>
                      </a:schemeClr>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96268" y="10385064"/>
                  <a:ext cx="7470956" cy="87677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27282" y="2725212"/>
                  <a:ext cx="5761321" cy="1266180"/>
                </a:xfrm>
                <a:prstGeom prst="rect">
                  <a:avLst/>
                </a:prstGeom>
              </p:spPr>
              <p:txBody>
                <a:bodyPr wrap="none">
                  <a:spAutoFit/>
                </a:bodyPr>
                <a:lstStyle/>
                <a:p>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𝑤h𝑒𝑟𝑒</m:t>
                      </m:r>
                      <m:r>
                        <a:rPr lang="en-US" sz="24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400" i="1">
                              <a:solidFill>
                                <a:schemeClr val="tx1">
                                  <a:lumMod val="75000"/>
                                  <a:lumOff val="25000"/>
                                </a:schemeClr>
                              </a:solidFill>
                              <a:latin typeface="Cambria Math" panose="02040503050406030204" pitchFamily="18" charset="0"/>
                            </a:rPr>
                          </m:ctrlPr>
                        </m:dPr>
                        <m:e>
                          <m:m>
                            <m:mPr>
                              <m:plcHide m:val="on"/>
                              <m:mcs>
                                <m:mc>
                                  <m:mcPr>
                                    <m:count m:val="3"/>
                                    <m:mcJc m:val="center"/>
                                  </m:mcPr>
                                </m:mc>
                              </m:mcs>
                              <m:ctrlPr>
                                <a:rPr lang="en-US" sz="2400" i="1">
                                  <a:solidFill>
                                    <a:schemeClr val="tx1">
                                      <a:lumMod val="75000"/>
                                      <a:lumOff val="25000"/>
                                    </a:schemeClr>
                                  </a:solidFill>
                                  <a:latin typeface="Cambria Math" panose="02040503050406030204" pitchFamily="18" charset="0"/>
                                </a:rPr>
                              </m:ctrlPr>
                            </m:mPr>
                            <m:mr>
                              <m:e>
                                <m:r>
                                  <a:rPr lang="en-US" sz="2400">
                                    <a:solidFill>
                                      <a:schemeClr val="tx1">
                                        <a:lumMod val="75000"/>
                                        <a:lumOff val="25000"/>
                                      </a:schemeClr>
                                    </a:solidFill>
                                    <a:latin typeface="Cambria Math" panose="02040503050406030204" pitchFamily="18" charset="0"/>
                                  </a:rPr>
                                  <m:t>1</m:t>
                                </m:r>
                              </m:e>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0</m:t>
                                </m:r>
                              </m:e>
                            </m:mr>
                            <m:mr>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1</m:t>
                                </m:r>
                              </m:e>
                              <m:e>
                                <m:r>
                                  <a:rPr lang="en-US" sz="2400">
                                    <a:solidFill>
                                      <a:schemeClr val="tx1">
                                        <a:lumMod val="75000"/>
                                        <a:lumOff val="25000"/>
                                      </a:schemeClr>
                                    </a:solidFill>
                                    <a:latin typeface="Cambria Math" panose="02040503050406030204" pitchFamily="18" charset="0"/>
                                  </a:rPr>
                                  <m:t>0</m:t>
                                </m:r>
                              </m:e>
                            </m:mr>
                            <m:mr>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0</m:t>
                                </m:r>
                              </m:e>
                              <m:e>
                                <m:sSub>
                                  <m:sSubPr>
                                    <m:ctrlPr>
                                      <a:rPr lang="en-US" sz="2400" i="1" smtClean="0">
                                        <a:solidFill>
                                          <a:schemeClr val="tx1">
                                            <a:lumMod val="75000"/>
                                            <a:lumOff val="25000"/>
                                          </a:schemeClr>
                                        </a:solidFill>
                                        <a:latin typeface="Cambria Math" panose="02040503050406030204" pitchFamily="18" charset="0"/>
                                      </a:rPr>
                                    </m:ctrlPr>
                                  </m:sSubPr>
                                  <m:e>
                                    <m:r>
                                      <a:rPr lang="en-US" sz="2400" i="1">
                                        <a:solidFill>
                                          <a:schemeClr val="tx1">
                                            <a:lumMod val="75000"/>
                                            <a:lumOff val="25000"/>
                                          </a:schemeClr>
                                        </a:solidFill>
                                        <a:latin typeface="Cambria Math" panose="02040503050406030204" pitchFamily="18" charset="0"/>
                                      </a:rPr>
                                      <m:t>𝑚</m:t>
                                    </m:r>
                                  </m:e>
                                  <m:sub>
                                    <m:r>
                                      <a:rPr lang="en-US" sz="2400" i="1">
                                        <a:solidFill>
                                          <a:schemeClr val="tx1">
                                            <a:lumMod val="75000"/>
                                            <a:lumOff val="25000"/>
                                          </a:schemeClr>
                                        </a:solidFill>
                                        <a:latin typeface="Cambria Math" panose="02040503050406030204" pitchFamily="18" charset="0"/>
                                      </a:rPr>
                                      <m:t>𝑝</m:t>
                                    </m:r>
                                  </m:sub>
                                </m:sSub>
                              </m:e>
                            </m:mr>
                          </m:m>
                        </m:e>
                      </m:d>
                    </m:oMath>
                  </a14:m>
                  <a:r>
                    <a:rPr lang="en-US" sz="2400" dirty="0">
                      <a:solidFill>
                        <a:schemeClr val="tx1">
                          <a:lumMod val="75000"/>
                          <a:lumOff val="25000"/>
                        </a:schemeClr>
                      </a:solidFill>
                    </a:rPr>
                    <a:t>, </a:t>
                  </a:r>
                  <a14:m>
                    <m:oMath xmlns:m="http://schemas.openxmlformats.org/officeDocument/2006/math">
                      <m:sSub>
                        <m:sSubPr>
                          <m:ctrlPr>
                            <a:rPr lang="en-US" sz="2400" i="1">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𝒕</m:t>
                          </m:r>
                        </m:e>
                        <m:sub>
                          <m:r>
                            <a:rPr lang="en-US" sz="2400" i="1">
                              <a:solidFill>
                                <a:schemeClr val="tx1">
                                  <a:lumMod val="75000"/>
                                  <a:lumOff val="25000"/>
                                </a:schemeClr>
                              </a:solidFill>
                              <a:latin typeface="Cambria Math" panose="02040503050406030204" pitchFamily="18" charset="0"/>
                            </a:rPr>
                            <m:t>𝑖</m:t>
                          </m:r>
                        </m:sub>
                      </m:sSub>
                      <m:r>
                        <a:rPr lang="en-US" sz="2400" b="0" i="1" smtClean="0">
                          <a:solidFill>
                            <a:schemeClr val="tx1">
                              <a:lumMod val="75000"/>
                              <a:lumOff val="25000"/>
                            </a:schemeClr>
                          </a:solidFill>
                          <a:latin typeface="Cambria Math" panose="02040503050406030204" pitchFamily="18" charset="0"/>
                        </a:rPr>
                        <m:t>=</m:t>
                      </m:r>
                      <m:sSup>
                        <m:sSupPr>
                          <m:ctrlPr>
                            <a:rPr lang="en-US" sz="2400" i="1">
                              <a:solidFill>
                                <a:schemeClr val="tx1">
                                  <a:lumMod val="75000"/>
                                  <a:lumOff val="25000"/>
                                </a:schemeClr>
                              </a:solidFill>
                              <a:latin typeface="Cambria Math" panose="02040503050406030204" pitchFamily="18" charset="0"/>
                            </a:rPr>
                          </m:ctrlPr>
                        </m:sSupPr>
                        <m:e>
                          <m:d>
                            <m:dPr>
                              <m:begChr m:val="["/>
                              <m:endChr m:val="]"/>
                              <m:ctrlPr>
                                <a:rPr lang="en-US" sz="2400" i="1">
                                  <a:solidFill>
                                    <a:schemeClr val="tx1">
                                      <a:lumMod val="75000"/>
                                      <a:lumOff val="25000"/>
                                    </a:schemeClr>
                                  </a:solidFill>
                                  <a:latin typeface="Cambria Math" panose="02040503050406030204" pitchFamily="18" charset="0"/>
                                </a:rPr>
                              </m:ctrlPr>
                            </m:dPr>
                            <m:e>
                              <m:r>
                                <a:rPr lang="en-US" sz="2400" i="1">
                                  <a:solidFill>
                                    <a:schemeClr val="tx1">
                                      <a:lumMod val="75000"/>
                                      <a:lumOff val="25000"/>
                                    </a:schemeClr>
                                  </a:solidFill>
                                  <a:latin typeface="Cambria Math" panose="02040503050406030204" pitchFamily="18" charset="0"/>
                                </a:rPr>
                                <m:t>0, 0,</m:t>
                              </m:r>
                              <m:sSub>
                                <m:sSubPr>
                                  <m:ctrlPr>
                                    <a:rPr lang="en-US" sz="2400" i="1">
                                      <a:solidFill>
                                        <a:schemeClr val="tx1">
                                          <a:lumMod val="75000"/>
                                          <a:lumOff val="25000"/>
                                        </a:schemeClr>
                                      </a:solidFill>
                                      <a:latin typeface="Cambria Math" panose="02040503050406030204" pitchFamily="18" charset="0"/>
                                    </a:rPr>
                                  </m:ctrlPr>
                                </m:sSub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𝑧</m:t>
                                      </m:r>
                                    </m:e>
                                  </m:acc>
                                </m:e>
                                <m:sub>
                                  <m:r>
                                    <a:rPr lang="en-US" sz="2400" i="1">
                                      <a:solidFill>
                                        <a:schemeClr val="tx1">
                                          <a:lumMod val="75000"/>
                                          <a:lumOff val="25000"/>
                                        </a:schemeClr>
                                      </a:solidFill>
                                      <a:latin typeface="Cambria Math" panose="02040503050406030204" pitchFamily="18" charset="0"/>
                                    </a:rPr>
                                    <m:t>𝑜</m:t>
                                  </m:r>
                                </m:sub>
                              </m:sSub>
                              <m:r>
                                <a:rPr lang="en-US" sz="2400" i="1">
                                  <a:solidFill>
                                    <a:schemeClr val="tx1">
                                      <a:lumMod val="75000"/>
                                      <a:lumOff val="25000"/>
                                    </a:schemeClr>
                                  </a:solidFill>
                                  <a:latin typeface="Cambria Math" panose="02040503050406030204" pitchFamily="18" charset="0"/>
                                </a:rPr>
                                <m:t> </m:t>
                              </m:r>
                            </m:e>
                          </m:d>
                        </m:e>
                        <m:sup>
                          <m:r>
                            <a:rPr lang="en-US" sz="2400" i="1">
                              <a:solidFill>
                                <a:schemeClr val="tx1">
                                  <a:lumMod val="75000"/>
                                  <a:lumOff val="25000"/>
                                </a:schemeClr>
                              </a:solidFill>
                              <a:latin typeface="Cambria Math" panose="02040503050406030204" pitchFamily="18" charset="0"/>
                            </a:rPr>
                            <m:t>𝑇</m:t>
                          </m:r>
                        </m:sup>
                      </m:sSup>
                      <m:r>
                        <a:rPr lang="en-US" sz="2400" b="0" i="1" smtClean="0">
                          <a:solidFill>
                            <a:schemeClr val="tx1">
                              <a:lumMod val="75000"/>
                              <a:lumOff val="25000"/>
                            </a:schemeClr>
                          </a:solidFill>
                          <a:latin typeface="Cambria Math" panose="02040503050406030204" pitchFamily="18" charset="0"/>
                        </a:rPr>
                        <m:t> .</m:t>
                      </m:r>
                    </m:oMath>
                  </a14:m>
                  <a:endParaRPr lang="en-US" sz="2400" dirty="0">
                    <a:solidFill>
                      <a:schemeClr val="tx1">
                        <a:lumMod val="75000"/>
                        <a:lumOff val="25000"/>
                      </a:schemeClr>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27282" y="2725212"/>
                  <a:ext cx="5761321" cy="1266180"/>
                </a:xfrm>
                <a:prstGeom prst="rect">
                  <a:avLst/>
                </a:prstGeom>
                <a:blipFill>
                  <a:blip r:embed="rId7"/>
                  <a:stretch>
                    <a:fillRect/>
                  </a:stretch>
                </a:blipFill>
              </p:spPr>
              <p:txBody>
                <a:bodyPr/>
                <a:lstStyle/>
                <a:p>
                  <a:r>
                    <a:rPr lang="en-US">
                      <a:noFill/>
                    </a:rPr>
                    <a:t> </a:t>
                  </a:r>
                </a:p>
              </p:txBody>
            </p:sp>
          </mc:Fallback>
        </mc:AlternateContent>
        <p:grpSp>
          <p:nvGrpSpPr>
            <p:cNvPr id="60" name="Group 59"/>
            <p:cNvGrpSpPr/>
            <p:nvPr/>
          </p:nvGrpSpPr>
          <p:grpSpPr>
            <a:xfrm>
              <a:off x="14228569" y="9643694"/>
              <a:ext cx="463915" cy="584775"/>
              <a:chOff x="13506372" y="8671871"/>
              <a:chExt cx="463915" cy="584775"/>
            </a:xfrm>
          </p:grpSpPr>
          <p:sp>
            <p:nvSpPr>
              <p:cNvPr id="152" name="Oval 151"/>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3</a:t>
                </a:r>
              </a:p>
            </p:txBody>
          </p:sp>
        </p:grpSp>
        <p:grpSp>
          <p:nvGrpSpPr>
            <p:cNvPr id="155" name="Group 154"/>
            <p:cNvGrpSpPr/>
            <p:nvPr/>
          </p:nvGrpSpPr>
          <p:grpSpPr>
            <a:xfrm>
              <a:off x="11506160" y="1945226"/>
              <a:ext cx="463915" cy="584775"/>
              <a:chOff x="13506372" y="8671871"/>
              <a:chExt cx="463915" cy="584775"/>
            </a:xfrm>
          </p:grpSpPr>
          <p:sp>
            <p:nvSpPr>
              <p:cNvPr id="156" name="Oval 155"/>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1</a:t>
                </a:r>
              </a:p>
            </p:txBody>
          </p:sp>
        </p:grpSp>
        <p:grpSp>
          <p:nvGrpSpPr>
            <p:cNvPr id="159" name="Group 158"/>
            <p:cNvGrpSpPr/>
            <p:nvPr/>
          </p:nvGrpSpPr>
          <p:grpSpPr>
            <a:xfrm>
              <a:off x="11513207" y="5625266"/>
              <a:ext cx="463915" cy="584775"/>
              <a:chOff x="13506372" y="8671871"/>
              <a:chExt cx="463915" cy="584775"/>
            </a:xfrm>
          </p:grpSpPr>
          <p:sp>
            <p:nvSpPr>
              <p:cNvPr id="160" name="Oval 159"/>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2</a:t>
                </a:r>
              </a:p>
            </p:txBody>
          </p:sp>
        </p:grpSp>
        <mc:AlternateContent xmlns:mc="http://schemas.openxmlformats.org/markup-compatibility/2006" xmlns:a14="http://schemas.microsoft.com/office/drawing/2010/main">
          <mc:Choice Requires="a14">
            <p:sp>
              <p:nvSpPr>
                <p:cNvPr id="62" name="Rectangle 61"/>
                <p:cNvSpPr/>
                <p:nvPr/>
              </p:nvSpPr>
              <p:spPr>
                <a:xfrm>
                  <a:off x="4897866" y="5450164"/>
                  <a:ext cx="3099951" cy="986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b="0" i="1" smtClean="0">
                                <a:solidFill>
                                  <a:schemeClr val="tx1">
                                    <a:lumMod val="75000"/>
                                    <a:lumOff val="25000"/>
                                  </a:schemeClr>
                                </a:solidFill>
                                <a:latin typeface="Cambria Math" panose="02040503050406030204" pitchFamily="18" charset="0"/>
                              </a:rPr>
                            </m:ctrlPr>
                          </m:sSubPr>
                          <m:e>
                            <m:r>
                              <a:rPr lang="en-US" sz="2600" i="1" smtClean="0">
                                <a:solidFill>
                                  <a:schemeClr val="tx1">
                                    <a:lumMod val="75000"/>
                                    <a:lumOff val="25000"/>
                                  </a:schemeClr>
                                </a:solidFill>
                                <a:latin typeface="Cambria Math" panose="02040503050406030204" pitchFamily="18" charset="0"/>
                              </a:rPr>
                              <m:t>𝑚</m:t>
                            </m:r>
                          </m:e>
                          <m:sub>
                            <m:r>
                              <a:rPr lang="en-US" sz="2600" b="0" i="1" smtClean="0">
                                <a:solidFill>
                                  <a:schemeClr val="tx1">
                                    <a:lumMod val="75000"/>
                                    <a:lumOff val="25000"/>
                                  </a:schemeClr>
                                </a:solidFill>
                                <a:latin typeface="Cambria Math" panose="02040503050406030204" pitchFamily="18" charset="0"/>
                              </a:rPr>
                              <m:t>𝑝</m:t>
                            </m:r>
                          </m:sub>
                        </m:sSub>
                        <m:r>
                          <a:rPr lang="en-US" sz="2600" b="0" i="1" smtClean="0">
                            <a:solidFill>
                              <a:schemeClr val="tx1">
                                <a:lumMod val="75000"/>
                                <a:lumOff val="25000"/>
                              </a:schemeClr>
                            </a:solidFill>
                            <a:latin typeface="Cambria Math" panose="02040503050406030204" pitchFamily="18" charset="0"/>
                          </a:rPr>
                          <m:t>=</m:t>
                        </m:r>
                        <m:f>
                          <m:fPr>
                            <m:ctrlPr>
                              <a:rPr lang="en-US" sz="2600" b="0" i="1" smtClean="0">
                                <a:solidFill>
                                  <a:schemeClr val="tx1">
                                    <a:lumMod val="75000"/>
                                    <a:lumOff val="25000"/>
                                  </a:schemeClr>
                                </a:solidFill>
                                <a:latin typeface="Cambria Math" panose="02040503050406030204" pitchFamily="18" charset="0"/>
                              </a:rPr>
                            </m:ctrlPr>
                          </m:fPr>
                          <m:num>
                            <m:sSub>
                              <m:sSubPr>
                                <m:ctrlPr>
                                  <a:rPr lang="en-US" sz="2600" b="0" i="1" smtClean="0">
                                    <a:solidFill>
                                      <a:schemeClr val="tx1">
                                        <a:lumMod val="75000"/>
                                        <a:lumOff val="25000"/>
                                      </a:schemeClr>
                                    </a:solidFill>
                                    <a:latin typeface="Cambria Math" panose="02040503050406030204" pitchFamily="18" charset="0"/>
                                  </a:rPr>
                                </m:ctrlPr>
                              </m:sSubPr>
                              <m:e>
                                <m:acc>
                                  <m:accPr>
                                    <m:chr m:val="́"/>
                                    <m:ctrlPr>
                                      <a:rPr lang="en-US" sz="2600" b="0" i="1" smtClean="0">
                                        <a:solidFill>
                                          <a:schemeClr val="tx1">
                                            <a:lumMod val="75000"/>
                                            <a:lumOff val="25000"/>
                                          </a:schemeClr>
                                        </a:solidFill>
                                        <a:latin typeface="Cambria Math" panose="02040503050406030204" pitchFamily="18" charset="0"/>
                                      </a:rPr>
                                    </m:ctrlPr>
                                  </m:accPr>
                                  <m:e>
                                    <m:r>
                                      <a:rPr lang="en-US" sz="2600" b="0" i="1" smtClean="0">
                                        <a:solidFill>
                                          <a:schemeClr val="tx1">
                                            <a:lumMod val="75000"/>
                                            <a:lumOff val="25000"/>
                                          </a:schemeClr>
                                        </a:solidFill>
                                        <a:latin typeface="Cambria Math" panose="02040503050406030204" pitchFamily="18" charset="0"/>
                                      </a:rPr>
                                      <m:t>h</m:t>
                                    </m:r>
                                  </m:e>
                                </m:acc>
                              </m:e>
                              <m:sub>
                                <m:r>
                                  <a:rPr lang="en-US" sz="2600" b="0" i="1" smtClean="0">
                                    <a:solidFill>
                                      <a:schemeClr val="tx1">
                                        <a:lumMod val="75000"/>
                                        <a:lumOff val="25000"/>
                                      </a:schemeClr>
                                    </a:solidFill>
                                    <a:latin typeface="Cambria Math" panose="02040503050406030204" pitchFamily="18" charset="0"/>
                                  </a:rPr>
                                  <m:t>𝑒</m:t>
                                </m:r>
                              </m:sub>
                            </m:sSub>
                          </m:num>
                          <m:den>
                            <m:sSub>
                              <m:sSubPr>
                                <m:ctrlPr>
                                  <a:rPr lang="en-US" sz="2600" b="0" i="1" smtClean="0">
                                    <a:solidFill>
                                      <a:schemeClr val="tx1">
                                        <a:lumMod val="75000"/>
                                        <a:lumOff val="25000"/>
                                      </a:schemeClr>
                                    </a:solidFill>
                                    <a:latin typeface="Cambria Math" panose="02040503050406030204" pitchFamily="18" charset="0"/>
                                  </a:rPr>
                                </m:ctrlPr>
                              </m:sSubPr>
                              <m:e>
                                <m:r>
                                  <a:rPr lang="en-US" sz="2600" b="0" i="1" smtClean="0">
                                    <a:solidFill>
                                      <a:schemeClr val="tx1">
                                        <a:lumMod val="75000"/>
                                        <a:lumOff val="25000"/>
                                      </a:schemeClr>
                                    </a:solidFill>
                                    <a:latin typeface="Cambria Math" panose="02040503050406030204" pitchFamily="18" charset="0"/>
                                  </a:rPr>
                                  <m:t>h</m:t>
                                </m:r>
                              </m:e>
                              <m:sub>
                                <m:r>
                                  <a:rPr lang="en-US" sz="2600" b="0" i="1" smtClean="0">
                                    <a:solidFill>
                                      <a:schemeClr val="tx1">
                                        <a:lumMod val="75000"/>
                                        <a:lumOff val="25000"/>
                                      </a:schemeClr>
                                    </a:solidFill>
                                    <a:latin typeface="Cambria Math" panose="02040503050406030204" pitchFamily="18" charset="0"/>
                                  </a:rPr>
                                  <m:t>𝑒</m:t>
                                </m:r>
                              </m:sub>
                            </m:sSub>
                          </m:den>
                        </m:f>
                        <m:r>
                          <a:rPr lang="en-US" sz="2600" b="0" i="1" smtClean="0">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a:solidFill>
                                      <a:schemeClr val="tx1">
                                        <a:lumMod val="75000"/>
                                        <a:lumOff val="25000"/>
                                      </a:schemeClr>
                                    </a:solidFill>
                                    <a:latin typeface="Cambria Math" panose="02040503050406030204" pitchFamily="18" charset="0"/>
                                  </a:rPr>
                                  <m:t>tan</m:t>
                                </m:r>
                              </m:fName>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𝜔</m:t>
                                    </m:r>
                                  </m:e>
                                </m:d>
                              </m:e>
                            </m:func>
                          </m:num>
                          <m:den>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a:solidFill>
                                      <a:schemeClr val="tx1">
                                        <a:lumMod val="75000"/>
                                        <a:lumOff val="25000"/>
                                      </a:schemeClr>
                                    </a:solidFill>
                                    <a:latin typeface="Cambria Math" panose="02040503050406030204" pitchFamily="18" charset="0"/>
                                  </a:rPr>
                                  <m:t>tan</m:t>
                                </m:r>
                              </m:fName>
                              <m:e>
                                <m:d>
                                  <m:dPr>
                                    <m:ctrlPr>
                                      <a:rPr lang="en-US" sz="2600" i="1">
                                        <a:solidFill>
                                          <a:schemeClr val="tx1">
                                            <a:lumMod val="75000"/>
                                            <a:lumOff val="25000"/>
                                          </a:schemeClr>
                                        </a:solidFill>
                                        <a:latin typeface="Cambria Math" panose="02040503050406030204" pitchFamily="18" charset="0"/>
                                      </a:rPr>
                                    </m:ctrlPr>
                                  </m:d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𝜔</m:t>
                                        </m:r>
                                      </m:e>
                                    </m:acc>
                                  </m:e>
                                </m:d>
                              </m:e>
                            </m:func>
                          </m:den>
                        </m:f>
                        <m:r>
                          <a:rPr lang="en-US" sz="2600" b="0" i="1" smtClean="0">
                            <a:solidFill>
                              <a:schemeClr val="tx1">
                                <a:lumMod val="75000"/>
                                <a:lumOff val="25000"/>
                              </a:schemeClr>
                            </a:solidFill>
                            <a:latin typeface="Cambria Math" panose="02040503050406030204" pitchFamily="18" charset="0"/>
                          </a:rPr>
                          <m:t> .</m:t>
                        </m:r>
                      </m:oMath>
                    </m:oMathPara>
                  </a14:m>
                  <a:endParaRPr lang="en-US" sz="2600" dirty="0">
                    <a:solidFill>
                      <a:schemeClr val="tx1">
                        <a:lumMod val="75000"/>
                        <a:lumOff val="25000"/>
                      </a:schemeClr>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a:off x="4897866" y="5450164"/>
                  <a:ext cx="3099951" cy="986104"/>
                </a:xfrm>
                <a:prstGeom prst="rect">
                  <a:avLst/>
                </a:prstGeom>
                <a:blipFill>
                  <a:blip r:embed="rId8"/>
                  <a:stretch>
                    <a:fillRect/>
                  </a:stretch>
                </a:blipFill>
              </p:spPr>
              <p:txBody>
                <a:bodyPr/>
                <a:lstStyle/>
                <a:p>
                  <a:r>
                    <a:rPr lang="en-US">
                      <a:noFill/>
                    </a:rPr>
                    <a:t> </a:t>
                  </a:r>
                </a:p>
              </p:txBody>
            </p:sp>
          </mc:Fallback>
        </mc:AlternateContent>
        <p:sp>
          <p:nvSpPr>
            <p:cNvPr id="22" name="Rectangle 21"/>
            <p:cNvSpPr/>
            <p:nvPr/>
          </p:nvSpPr>
          <p:spPr>
            <a:xfrm>
              <a:off x="385554" y="6561866"/>
              <a:ext cx="11184866" cy="1569660"/>
            </a:xfrm>
            <a:prstGeom prst="rect">
              <a:avLst/>
            </a:prstGeom>
          </p:spPr>
          <p:txBody>
            <a:bodyPr wrap="square">
              <a:spAutoFit/>
            </a:bodyPr>
            <a:lstStyle/>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The corresponding points between two images obtained under different lens rotations are related by a transformation called the </a:t>
              </a:r>
              <a:r>
                <a:rPr lang="en-US" sz="3200" dirty="0">
                  <a:solidFill>
                    <a:srgbClr val="FF335A"/>
                  </a:solidFill>
                  <a:latin typeface="Euclid" panose="02020503060505020303" pitchFamily="18" charset="0"/>
                  <a:ea typeface="Segoe UI Symbol" pitchFamily="34" charset="0"/>
                </a:rPr>
                <a:t>inter-image homography</a:t>
              </a:r>
              <a:r>
                <a:rPr lang="en-US" sz="3200" dirty="0">
                  <a:solidFill>
                    <a:schemeClr val="tx1">
                      <a:lumMod val="75000"/>
                      <a:lumOff val="25000"/>
                    </a:schemeClr>
                  </a:solidFill>
                  <a:latin typeface="Euclid" panose="02020503060505020303" pitchFamily="18" charset="0"/>
                  <a:ea typeface="Segoe UI Symbol" pitchFamily="34" charset="0"/>
                </a:rPr>
                <a:t>. </a:t>
              </a:r>
            </a:p>
          </p:txBody>
        </p:sp>
        <p:grpSp>
          <p:nvGrpSpPr>
            <p:cNvPr id="25" name="Image Plane"/>
            <p:cNvGrpSpPr/>
            <p:nvPr/>
          </p:nvGrpSpPr>
          <p:grpSpPr>
            <a:xfrm>
              <a:off x="17838569" y="1546788"/>
              <a:ext cx="2383797" cy="3178392"/>
              <a:chOff x="4054797" y="2666874"/>
              <a:chExt cx="1645920" cy="2194560"/>
            </a:xfrm>
          </p:grpSpPr>
          <p:sp>
            <p:nvSpPr>
              <p:cNvPr id="122" name="ImagePlane"/>
              <p:cNvSpPr>
                <a:spLocks noChangeAspect="1"/>
              </p:cNvSpPr>
              <p:nvPr/>
            </p:nvSpPr>
            <p:spPr>
              <a:xfrm rot="21194668">
                <a:off x="4054797" y="2666874"/>
                <a:ext cx="1645920" cy="2194560"/>
              </a:xfrm>
              <a:prstGeom prst="rect">
                <a:avLst/>
              </a:prstGeom>
              <a:solidFill>
                <a:schemeClr val="accent6">
                  <a:lumMod val="40000"/>
                  <a:lumOff val="60000"/>
                  <a:alpha val="18000"/>
                </a:schemeClr>
              </a:solidFill>
              <a:ln w="6350">
                <a:solidFill>
                  <a:schemeClr val="accent6">
                    <a:lumMod val="40000"/>
                    <a:lumOff val="60000"/>
                  </a:schemeClr>
                </a:solidFill>
              </a:ln>
              <a:scene3d>
                <a:camera prst="isometricOffAxis1Left">
                  <a:rot lat="1080000" lon="3720000" rev="10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p:cNvCxnSpPr/>
              <p:nvPr/>
            </p:nvCxnSpPr>
            <p:spPr>
              <a:xfrm rot="21780000">
                <a:off x="4884918" y="2719305"/>
                <a:ext cx="0" cy="2103120"/>
              </a:xfrm>
              <a:prstGeom prst="line">
                <a:avLst/>
              </a:prstGeom>
              <a:ln>
                <a:solidFill>
                  <a:schemeClr val="accent6">
                    <a:lumMod val="75000"/>
                    <a:alpha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rot="1980000" flipH="1">
                <a:off x="4429600" y="3769526"/>
                <a:ext cx="896112" cy="0"/>
              </a:xfrm>
              <a:prstGeom prst="line">
                <a:avLst/>
              </a:prstGeom>
              <a:ln>
                <a:solidFill>
                  <a:schemeClr val="accent6">
                    <a:lumMod val="75000"/>
                    <a:alpha val="79000"/>
                  </a:schemeClr>
                </a:solidFill>
                <a:prstDash val="dash"/>
              </a:ln>
            </p:spPr>
            <p:style>
              <a:lnRef idx="1">
                <a:schemeClr val="accent1"/>
              </a:lnRef>
              <a:fillRef idx="0">
                <a:schemeClr val="accent1"/>
              </a:fillRef>
              <a:effectRef idx="0">
                <a:schemeClr val="accent1"/>
              </a:effectRef>
              <a:fontRef idx="minor">
                <a:schemeClr val="tx1"/>
              </a:fontRef>
            </p:style>
          </p:cxnSp>
          <p:sp>
            <p:nvSpPr>
              <p:cNvPr id="125" name="TextBox - Image Plane"/>
              <p:cNvSpPr txBox="1"/>
              <p:nvPr/>
            </p:nvSpPr>
            <p:spPr>
              <a:xfrm rot="180000">
                <a:off x="4284922" y="2720906"/>
                <a:ext cx="1281909" cy="191257"/>
              </a:xfrm>
              <a:prstGeom prst="rect">
                <a:avLst/>
              </a:prstGeom>
              <a:noFill/>
              <a:scene3d>
                <a:camera prst="isometricOffAxis2Left">
                  <a:rot lat="1080000" lon="3720000" rev="0"/>
                </a:camera>
                <a:lightRig rig="threePt" dir="t"/>
              </a:scene3d>
            </p:spPr>
            <p:txBody>
              <a:bodyPr wrap="none" rtlCol="0">
                <a:spAutoFit/>
              </a:bodyPr>
              <a:lstStyle/>
              <a:p>
                <a:r>
                  <a:rPr lang="en-US" sz="1200" spc="300" dirty="0">
                    <a:solidFill>
                      <a:schemeClr val="bg1">
                        <a:lumMod val="50000"/>
                      </a:schemeClr>
                    </a:solidFill>
                    <a:latin typeface="Euclid" panose="02020503060505020303" pitchFamily="18" charset="0"/>
                    <a:ea typeface="Batang" panose="02030600000101010101" pitchFamily="18" charset="-127"/>
                  </a:rPr>
                  <a:t>SENSOR PLANE</a:t>
                </a:r>
              </a:p>
            </p:txBody>
          </p:sp>
        </p:grpSp>
        <p:grpSp>
          <p:nvGrpSpPr>
            <p:cNvPr id="72" name="Group 71"/>
            <p:cNvGrpSpPr/>
            <p:nvPr/>
          </p:nvGrpSpPr>
          <p:grpSpPr>
            <a:xfrm>
              <a:off x="12313200" y="936119"/>
              <a:ext cx="7533791" cy="4189983"/>
              <a:chOff x="12313200" y="936119"/>
              <a:chExt cx="7533791" cy="4189983"/>
            </a:xfrm>
          </p:grpSpPr>
          <mc:AlternateContent xmlns:mc="http://schemas.openxmlformats.org/markup-compatibility/2006" xmlns:a14="http://schemas.microsoft.com/office/drawing/2010/main">
            <mc:Choice Requires="a14">
              <p:sp>
                <p:nvSpPr>
                  <p:cNvPr id="24" name="TextBox 23"/>
                  <p:cNvSpPr txBox="1"/>
                  <p:nvPr/>
                </p:nvSpPr>
                <p:spPr>
                  <a:xfrm>
                    <a:off x="16765135" y="4725992"/>
                    <a:ext cx="157812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solidFill>
                                    <a:srgbClr val="FF335A"/>
                                  </a:solidFill>
                                  <a:latin typeface="Cambria Math" panose="02040503050406030204" pitchFamily="18" charset="0"/>
                                </a:rPr>
                              </m:ctrlPr>
                            </m:accPr>
                            <m:e>
                              <m:r>
                                <m:rPr>
                                  <m:nor/>
                                </m:rPr>
                                <a:rPr lang="en-US" sz="2000" b="1" i="0" smtClean="0">
                                  <a:solidFill>
                                    <a:srgbClr val="FF335A"/>
                                  </a:solidFill>
                                  <a:latin typeface="Cambria Math" panose="02040503050406030204" pitchFamily="18" charset="0"/>
                                </a:rPr>
                                <m:t>x</m:t>
                              </m:r>
                            </m:e>
                          </m:acc>
                          <m:r>
                            <a:rPr lang="en-US" sz="2000" b="0" i="1" smtClean="0">
                              <a:solidFill>
                                <a:schemeClr val="tx1">
                                  <a:lumMod val="65000"/>
                                  <a:lumOff val="35000"/>
                                </a:schemeClr>
                              </a:solidFill>
                              <a:latin typeface="Cambria Math" panose="02040503050406030204" pitchFamily="18" charset="0"/>
                            </a:rPr>
                            <m:t>=</m:t>
                          </m:r>
                          <m:sSup>
                            <m:sSupPr>
                              <m:ctrlPr>
                                <a:rPr lang="en-US" sz="2000" b="0" i="1" smtClean="0">
                                  <a:solidFill>
                                    <a:schemeClr val="tx1">
                                      <a:lumMod val="65000"/>
                                      <a:lumOff val="35000"/>
                                    </a:schemeClr>
                                  </a:solidFill>
                                  <a:latin typeface="Cambria Math" panose="02040503050406030204" pitchFamily="18" charset="0"/>
                                </a:rPr>
                              </m:ctrlPr>
                            </m:sSupPr>
                            <m:e>
                              <m:d>
                                <m:dPr>
                                  <m:begChr m:val="["/>
                                  <m:endChr m:val="]"/>
                                  <m:ctrlPr>
                                    <a:rPr lang="en-US" sz="2000" b="0" i="1" smtClean="0">
                                      <a:solidFill>
                                        <a:schemeClr val="tx1">
                                          <a:lumMod val="65000"/>
                                          <a:lumOff val="35000"/>
                                        </a:schemeClr>
                                      </a:solidFill>
                                      <a:latin typeface="Cambria Math" panose="02040503050406030204" pitchFamily="18" charset="0"/>
                                    </a:rPr>
                                  </m:ctrlPr>
                                </m:dPr>
                                <m:e>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𝑥</m:t>
                                      </m:r>
                                    </m:e>
                                  </m:acc>
                                  <m:r>
                                    <a:rPr lang="en-US" sz="2000" i="1">
                                      <a:solidFill>
                                        <a:schemeClr val="tx1">
                                          <a:lumMod val="65000"/>
                                          <a:lumOff val="35000"/>
                                        </a:schemeClr>
                                      </a:solidFill>
                                      <a:latin typeface="Cambria Math" panose="02040503050406030204" pitchFamily="18" charset="0"/>
                                    </a:rPr>
                                    <m:t>, </m:t>
                                  </m:r>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𝑦</m:t>
                                      </m:r>
                                    </m:e>
                                  </m:acc>
                                  <m:r>
                                    <a:rPr lang="en-US" sz="2000" i="1">
                                      <a:solidFill>
                                        <a:schemeClr val="tx1">
                                          <a:lumMod val="65000"/>
                                          <a:lumOff val="35000"/>
                                        </a:schemeClr>
                                      </a:solidFill>
                                      <a:latin typeface="Cambria Math" panose="02040503050406030204" pitchFamily="18" charset="0"/>
                                    </a:rPr>
                                    <m:t>,</m:t>
                                  </m:r>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𝑧</m:t>
                                      </m:r>
                                    </m:e>
                                  </m:acc>
                                </m:e>
                              </m:d>
                            </m:e>
                            <m:sup>
                              <m:r>
                                <a:rPr lang="en-US" sz="2000" b="0" i="1" smtClean="0">
                                  <a:solidFill>
                                    <a:schemeClr val="tx1">
                                      <a:lumMod val="65000"/>
                                      <a:lumOff val="35000"/>
                                    </a:schemeClr>
                                  </a:solidFill>
                                  <a:latin typeface="Cambria Math" panose="02040503050406030204" pitchFamily="18" charset="0"/>
                                </a:rPr>
                                <m:t>𝑇</m:t>
                              </m:r>
                            </m:sup>
                          </m:sSup>
                        </m:oMath>
                      </m:oMathPara>
                    </a14:m>
                    <a:endParaRPr lang="en-US" sz="2000" dirty="0">
                      <a:solidFill>
                        <a:schemeClr val="tx1">
                          <a:lumMod val="65000"/>
                          <a:lumOff val="35000"/>
                        </a:schemeClr>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6765135" y="4725992"/>
                    <a:ext cx="1578129" cy="400110"/>
                  </a:xfrm>
                  <a:prstGeom prst="rect">
                    <a:avLst/>
                  </a:prstGeom>
                  <a:blipFill>
                    <a:blip r:embed="rId9"/>
                    <a:stretch>
                      <a:fillRect t="-6061" b="-7576"/>
                    </a:stretch>
                  </a:blipFill>
                </p:spPr>
                <p:txBody>
                  <a:bodyPr/>
                  <a:lstStyle/>
                  <a:p>
                    <a:r>
                      <a:rPr lang="en-US">
                        <a:noFill/>
                      </a:rPr>
                      <a:t> </a:t>
                    </a:r>
                  </a:p>
                </p:txBody>
              </p:sp>
            </mc:Fallback>
          </mc:AlternateContent>
          <p:sp>
            <p:nvSpPr>
              <p:cNvPr id="28" name="SagittalRightPlaneBack"/>
              <p:cNvSpPr/>
              <p:nvPr/>
            </p:nvSpPr>
            <p:spPr>
              <a:xfrm rot="21480000">
                <a:off x="15818084" y="2086841"/>
                <a:ext cx="2794339" cy="1324330"/>
              </a:xfrm>
              <a:prstGeom prst="rect">
                <a:avLst/>
              </a:prstGeom>
              <a:solidFill>
                <a:schemeClr val="bg1">
                  <a:lumMod val="75000"/>
                  <a:alpha val="13000"/>
                </a:schemeClr>
              </a:solidFill>
              <a:ln w="5715">
                <a:gradFill>
                  <a:gsLst>
                    <a:gs pos="0">
                      <a:schemeClr val="tx1">
                        <a:lumMod val="50000"/>
                        <a:lumOff val="50000"/>
                        <a:alpha val="50000"/>
                      </a:schemeClr>
                    </a:gs>
                    <a:gs pos="74000">
                      <a:schemeClr val="tx1">
                        <a:lumMod val="50000"/>
                        <a:lumOff val="50000"/>
                        <a:alpha val="50000"/>
                      </a:schemeClr>
                    </a:gs>
                    <a:gs pos="87000">
                      <a:schemeClr val="tx1">
                        <a:lumMod val="50000"/>
                        <a:lumOff val="50000"/>
                        <a:alpha val="50000"/>
                      </a:schemeClr>
                    </a:gs>
                    <a:gs pos="87000">
                      <a:schemeClr val="bg1">
                        <a:lumMod val="75000"/>
                        <a:alpha val="0"/>
                      </a:schemeClr>
                    </a:gs>
                  </a:gsLst>
                  <a:lin ang="9780000" scaled="0"/>
                </a:gra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cxnSpLocks noChangeAspect="1"/>
              </p:cNvCxnSpPr>
              <p:nvPr/>
            </p:nvCxnSpPr>
            <p:spPr>
              <a:xfrm rot="21540000">
                <a:off x="16288342" y="3125172"/>
                <a:ext cx="28802" cy="838473"/>
              </a:xfrm>
              <a:prstGeom prst="line">
                <a:avLst/>
              </a:prstGeom>
              <a:ln w="12700">
                <a:solidFill>
                  <a:schemeClr val="bg1">
                    <a:lumMod val="6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MeridionalPlaneBot"/>
              <p:cNvGrpSpPr/>
              <p:nvPr/>
            </p:nvGrpSpPr>
            <p:grpSpPr>
              <a:xfrm>
                <a:off x="12321513" y="3207391"/>
                <a:ext cx="6780577" cy="1424446"/>
                <a:chOff x="5952128" y="3621370"/>
                <a:chExt cx="4722676" cy="983526"/>
              </a:xfrm>
              <a:scene3d>
                <a:camera prst="isometricOffAxis1Right"/>
                <a:lightRig rig="threePt" dir="t"/>
              </a:scene3d>
            </p:grpSpPr>
            <p:sp>
              <p:nvSpPr>
                <p:cNvPr id="112" name="Plane"/>
                <p:cNvSpPr/>
                <p:nvPr/>
              </p:nvSpPr>
              <p:spPr>
                <a:xfrm rot="21480000">
                  <a:off x="6088714" y="3621370"/>
                  <a:ext cx="4586090" cy="792480"/>
                </a:xfrm>
                <a:prstGeom prst="rect">
                  <a:avLst/>
                </a:prstGeom>
                <a:solidFill>
                  <a:schemeClr val="bg1">
                    <a:lumMod val="85000"/>
                    <a:alpha val="34000"/>
                  </a:schemeClr>
                </a:solidFill>
                <a:ln w="6350">
                  <a:gradFill>
                    <a:gsLst>
                      <a:gs pos="0">
                        <a:schemeClr val="tx1">
                          <a:lumMod val="51000"/>
                          <a:lumOff val="49000"/>
                          <a:alpha val="65000"/>
                        </a:schemeClr>
                      </a:gs>
                      <a:gs pos="69000">
                        <a:schemeClr val="tx1">
                          <a:lumMod val="50000"/>
                          <a:lumOff val="50000"/>
                          <a:alpha val="50000"/>
                        </a:schemeClr>
                      </a:gs>
                      <a:gs pos="99000">
                        <a:schemeClr val="tx1">
                          <a:lumMod val="50000"/>
                          <a:lumOff val="50000"/>
                          <a:alpha val="50000"/>
                        </a:schemeClr>
                      </a:gs>
                      <a:gs pos="99000">
                        <a:schemeClr val="bg1">
                          <a:lumMod val="85000"/>
                          <a:alpha val="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hidden="1"/>
                <p:cNvGrpSpPr/>
                <p:nvPr/>
              </p:nvGrpSpPr>
              <p:grpSpPr>
                <a:xfrm rot="21480000">
                  <a:off x="5952128" y="4136865"/>
                  <a:ext cx="472411" cy="468031"/>
                  <a:chOff x="6174922" y="3828032"/>
                  <a:chExt cx="423864" cy="468031"/>
                </a:xfrm>
              </p:grpSpPr>
              <p:cxnSp>
                <p:nvCxnSpPr>
                  <p:cNvPr id="114" name="Straight Arrow Connector 113"/>
                  <p:cNvCxnSpPr/>
                  <p:nvPr/>
                </p:nvCxnSpPr>
                <p:spPr>
                  <a:xfrm rot="19440000">
                    <a:off x="6277753" y="4096356"/>
                    <a:ext cx="274320" cy="0"/>
                  </a:xfrm>
                  <a:prstGeom prst="straightConnector1">
                    <a:avLst/>
                  </a:prstGeom>
                  <a:ln w="6350" cap="flat">
                    <a:solidFill>
                      <a:srgbClr val="DE0000">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a:off x="6165835" y="4047143"/>
                    <a:ext cx="274320" cy="0"/>
                  </a:xfrm>
                  <a:prstGeom prst="straightConnector1">
                    <a:avLst/>
                  </a:prstGeom>
                  <a:ln w="6350" cap="flat">
                    <a:solidFill>
                      <a:srgbClr val="00E668">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296805" y="4180493"/>
                    <a:ext cx="274320" cy="0"/>
                  </a:xfrm>
                  <a:prstGeom prst="straightConnector1">
                    <a:avLst/>
                  </a:prstGeom>
                  <a:ln w="6350" cap="flat">
                    <a:solidFill>
                      <a:srgbClr val="008AF2">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6174922" y="3828032"/>
                    <a:ext cx="157163" cy="184666"/>
                  </a:xfrm>
                  <a:prstGeom prst="rect">
                    <a:avLst/>
                  </a:prstGeom>
                  <a:noFill/>
                </p:spPr>
                <p:txBody>
                  <a:bodyPr wrap="square" rtlCol="0">
                    <a:spAutoFit/>
                  </a:bodyPr>
                  <a:lstStyle/>
                  <a:p>
                    <a:r>
                      <a:rPr lang="en-US" sz="600" i="1" dirty="0">
                        <a:solidFill>
                          <a:schemeClr val="tx1">
                            <a:lumMod val="75000"/>
                            <a:lumOff val="25000"/>
                          </a:schemeClr>
                        </a:solidFill>
                        <a:latin typeface="Times New Roman" panose="02020603050405020304" pitchFamily="18" charset="0"/>
                        <a:cs typeface="Times New Roman" panose="02020603050405020304" pitchFamily="18" charset="0"/>
                      </a:rPr>
                      <a:t>y</a:t>
                    </a:r>
                  </a:p>
                </p:txBody>
              </p:sp>
              <p:sp>
                <p:nvSpPr>
                  <p:cNvPr id="118" name="TextBox 117"/>
                  <p:cNvSpPr txBox="1"/>
                  <p:nvPr/>
                </p:nvSpPr>
                <p:spPr>
                  <a:xfrm>
                    <a:off x="6491628" y="3916139"/>
                    <a:ext cx="100012" cy="184666"/>
                  </a:xfrm>
                  <a:prstGeom prst="rect">
                    <a:avLst/>
                  </a:prstGeom>
                  <a:noFill/>
                </p:spPr>
                <p:txBody>
                  <a:bodyPr wrap="square" rtlCol="0">
                    <a:spAutoFit/>
                  </a:bodyPr>
                  <a:lstStyle/>
                  <a:p>
                    <a:r>
                      <a:rPr lang="en-US" sz="600" i="1" dirty="0">
                        <a:solidFill>
                          <a:schemeClr val="tx1">
                            <a:lumMod val="75000"/>
                            <a:lumOff val="25000"/>
                          </a:schemeClr>
                        </a:solidFill>
                        <a:latin typeface="Times New Roman" panose="02020603050405020304" pitchFamily="18" charset="0"/>
                        <a:cs typeface="Times New Roman" panose="02020603050405020304" pitchFamily="18" charset="0"/>
                      </a:rPr>
                      <a:t>x</a:t>
                    </a:r>
                  </a:p>
                </p:txBody>
              </p:sp>
              <p:sp>
                <p:nvSpPr>
                  <p:cNvPr id="119" name="TextBox 118"/>
                  <p:cNvSpPr txBox="1"/>
                  <p:nvPr/>
                </p:nvSpPr>
                <p:spPr>
                  <a:xfrm>
                    <a:off x="6474963" y="4111397"/>
                    <a:ext cx="123823" cy="184666"/>
                  </a:xfrm>
                  <a:prstGeom prst="rect">
                    <a:avLst/>
                  </a:prstGeom>
                  <a:noFill/>
                </p:spPr>
                <p:txBody>
                  <a:bodyPr wrap="square" rtlCol="0">
                    <a:spAutoFit/>
                  </a:bodyPr>
                  <a:lstStyle/>
                  <a:p>
                    <a:r>
                      <a:rPr lang="en-US" sz="600" i="1" dirty="0">
                        <a:solidFill>
                          <a:schemeClr val="tx1">
                            <a:lumMod val="75000"/>
                            <a:lumOff val="25000"/>
                          </a:schemeClr>
                        </a:solidFill>
                        <a:latin typeface="Times New Roman" panose="02020603050405020304" pitchFamily="18" charset="0"/>
                        <a:cs typeface="Times New Roman" panose="02020603050405020304" pitchFamily="18" charset="0"/>
                      </a:rPr>
                      <a:t>z</a:t>
                    </a:r>
                  </a:p>
                </p:txBody>
              </p:sp>
            </p:grpSp>
          </p:grpSp>
          <p:cxnSp>
            <p:nvCxnSpPr>
              <p:cNvPr id="31" name="z-axis of world frame"/>
              <p:cNvCxnSpPr/>
              <p:nvPr/>
            </p:nvCxnSpPr>
            <p:spPr>
              <a:xfrm>
                <a:off x="12626677" y="3134657"/>
                <a:ext cx="3657600" cy="0"/>
              </a:xfrm>
              <a:prstGeom prst="line">
                <a:avLst/>
              </a:prstGeom>
              <a:ln w="158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MeridionalPlaneTop"/>
              <p:cNvGrpSpPr/>
              <p:nvPr/>
            </p:nvGrpSpPr>
            <p:grpSpPr>
              <a:xfrm rot="21480000">
                <a:off x="12462834" y="2122962"/>
                <a:ext cx="6661388" cy="1147753"/>
                <a:chOff x="4934225" y="2918581"/>
                <a:chExt cx="4143841" cy="792480"/>
              </a:xfrm>
              <a:scene3d>
                <a:camera prst="isometricOffAxis1Right"/>
                <a:lightRig rig="threePt" dir="t"/>
              </a:scene3d>
            </p:grpSpPr>
            <p:sp>
              <p:nvSpPr>
                <p:cNvPr id="110" name="Plane"/>
                <p:cNvSpPr/>
                <p:nvPr/>
              </p:nvSpPr>
              <p:spPr>
                <a:xfrm>
                  <a:off x="4934225" y="2918581"/>
                  <a:ext cx="4114800" cy="792480"/>
                </a:xfrm>
                <a:prstGeom prst="rect">
                  <a:avLst/>
                </a:prstGeom>
                <a:solidFill>
                  <a:schemeClr val="bg1">
                    <a:lumMod val="85000"/>
                    <a:alpha val="34000"/>
                  </a:schemeClr>
                </a:solidFill>
                <a:ln w="6350">
                  <a:gradFill>
                    <a:gsLst>
                      <a:gs pos="0">
                        <a:schemeClr val="tx1">
                          <a:alpha val="80000"/>
                          <a:lumMod val="51000"/>
                          <a:lumOff val="49000"/>
                        </a:schemeClr>
                      </a:gs>
                      <a:gs pos="74000">
                        <a:schemeClr val="tx1">
                          <a:lumMod val="50000"/>
                          <a:lumOff val="50000"/>
                          <a:alpha val="50000"/>
                        </a:schemeClr>
                      </a:gs>
                      <a:gs pos="88000">
                        <a:schemeClr val="tx1">
                          <a:lumMod val="50000"/>
                          <a:lumOff val="50000"/>
                          <a:alpha val="50000"/>
                        </a:schemeClr>
                      </a:gs>
                      <a:gs pos="97000">
                        <a:schemeClr val="tx1">
                          <a:lumMod val="50000"/>
                          <a:lumOff val="50000"/>
                          <a:alpha val="38000"/>
                        </a:schemeClr>
                      </a:gs>
                    </a:gsLst>
                    <a:lin ang="17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_meriplane"/>
                <p:cNvSpPr txBox="1"/>
                <p:nvPr/>
              </p:nvSpPr>
              <p:spPr>
                <a:xfrm>
                  <a:off x="7839816" y="2935159"/>
                  <a:ext cx="1238250" cy="191257"/>
                </a:xfrm>
                <a:prstGeom prst="rect">
                  <a:avLst/>
                </a:prstGeom>
                <a:noFill/>
              </p:spPr>
              <p:txBody>
                <a:bodyPr wrap="square" rtlCol="0">
                  <a:spAutoFit/>
                </a:bodyPr>
                <a:lstStyle/>
                <a:p>
                  <a:pPr algn="r"/>
                  <a:r>
                    <a:rPr lang="en-US" sz="1200" cap="all" dirty="0">
                      <a:solidFill>
                        <a:schemeClr val="tx1">
                          <a:lumMod val="50000"/>
                          <a:lumOff val="50000"/>
                        </a:schemeClr>
                      </a:solidFill>
                      <a:latin typeface="Euclid" panose="02020503060505020303" pitchFamily="18" charset="0"/>
                      <a:ea typeface="Batang" panose="02030600000101010101" pitchFamily="18" charset="-127"/>
                    </a:rPr>
                    <a:t>Meridional Plane</a:t>
                  </a:r>
                </a:p>
              </p:txBody>
            </p:sp>
          </p:grpSp>
          <p:sp>
            <p:nvSpPr>
              <p:cNvPr id="33" name="SagittalLeftPlaneBack"/>
              <p:cNvSpPr/>
              <p:nvPr/>
            </p:nvSpPr>
            <p:spPr>
              <a:xfrm rot="21480000">
                <a:off x="12334495" y="2639784"/>
                <a:ext cx="3845324" cy="1324330"/>
              </a:xfrm>
              <a:prstGeom prst="rect">
                <a:avLst/>
              </a:prstGeom>
              <a:solidFill>
                <a:schemeClr val="bg1">
                  <a:lumMod val="75000"/>
                  <a:alpha val="13000"/>
                </a:schemeClr>
              </a:solidFill>
              <a:ln w="5715">
                <a:gradFill>
                  <a:gsLst>
                    <a:gs pos="0">
                      <a:schemeClr val="tx1">
                        <a:lumMod val="50000"/>
                        <a:lumOff val="50000"/>
                        <a:alpha val="50000"/>
                      </a:schemeClr>
                    </a:gs>
                    <a:gs pos="74000">
                      <a:schemeClr val="tx1">
                        <a:lumMod val="50000"/>
                        <a:lumOff val="50000"/>
                        <a:alpha val="50000"/>
                      </a:schemeClr>
                    </a:gs>
                    <a:gs pos="89000">
                      <a:schemeClr val="tx1">
                        <a:lumMod val="50000"/>
                        <a:lumOff val="50000"/>
                        <a:alpha val="50000"/>
                      </a:schemeClr>
                    </a:gs>
                    <a:gs pos="89000">
                      <a:schemeClr val="bg1">
                        <a:lumMod val="75000"/>
                        <a:alpha val="0"/>
                      </a:schemeClr>
                    </a:gs>
                  </a:gsLst>
                  <a:lin ang="1182000" scaled="0"/>
                </a:gra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Position of X'"/>
              <p:cNvCxnSpPr/>
              <p:nvPr/>
            </p:nvCxnSpPr>
            <p:spPr>
              <a:xfrm flipH="1" flipV="1">
                <a:off x="18790079" y="3757442"/>
                <a:ext cx="0" cy="92703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z prime"/>
                  <p:cNvSpPr txBox="1"/>
                  <p:nvPr/>
                </p:nvSpPr>
                <p:spPr>
                  <a:xfrm>
                    <a:off x="17424053" y="4301896"/>
                    <a:ext cx="37016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𝑧</m:t>
                              </m:r>
                            </m:e>
                          </m:acc>
                        </m:oMath>
                      </m:oMathPara>
                    </a14:m>
                    <a:endParaRPr lang="en-US" sz="2000" dirty="0">
                      <a:solidFill>
                        <a:schemeClr val="tx1">
                          <a:lumMod val="65000"/>
                          <a:lumOff val="35000"/>
                        </a:schemeClr>
                      </a:solidFill>
                    </a:endParaRPr>
                  </a:p>
                </p:txBody>
              </p:sp>
            </mc:Choice>
            <mc:Fallback xmlns="">
              <p:sp>
                <p:nvSpPr>
                  <p:cNvPr id="35" name="z prime"/>
                  <p:cNvSpPr txBox="1">
                    <a:spLocks noRot="1" noChangeAspect="1" noMove="1" noResize="1" noEditPoints="1" noAdjustHandles="1" noChangeArrowheads="1" noChangeShapeType="1" noTextEdit="1"/>
                  </p:cNvSpPr>
                  <p:nvPr/>
                </p:nvSpPr>
                <p:spPr>
                  <a:xfrm>
                    <a:off x="17424053" y="4301896"/>
                    <a:ext cx="370166" cy="400110"/>
                  </a:xfrm>
                  <a:prstGeom prst="rect">
                    <a:avLst/>
                  </a:prstGeom>
                  <a:blipFill>
                    <a:blip r:embed="rId10"/>
                    <a:stretch>
                      <a:fillRect t="-6154" r="-393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NormalToImagePlane"/>
                  <p:cNvSpPr txBox="1"/>
                  <p:nvPr/>
                </p:nvSpPr>
                <p:spPr>
                  <a:xfrm>
                    <a:off x="19058748" y="1211383"/>
                    <a:ext cx="47262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𝑛</m:t>
                                  </m:r>
                                </m:e>
                              </m:acc>
                            </m:e>
                            <m:sub>
                              <m:r>
                                <a:rPr lang="en-US" sz="2000" b="0" i="1" smtClean="0">
                                  <a:solidFill>
                                    <a:schemeClr val="tx1">
                                      <a:lumMod val="65000"/>
                                      <a:lumOff val="35000"/>
                                    </a:schemeClr>
                                  </a:solidFill>
                                  <a:latin typeface="Cambria Math" panose="02040503050406030204" pitchFamily="18" charset="0"/>
                                </a:rPr>
                                <m:t>𝑖</m:t>
                              </m:r>
                            </m:sub>
                          </m:sSub>
                        </m:oMath>
                      </m:oMathPara>
                    </a14:m>
                    <a:endParaRPr lang="en-US" sz="2000" dirty="0">
                      <a:solidFill>
                        <a:schemeClr val="tx1">
                          <a:lumMod val="65000"/>
                          <a:lumOff val="35000"/>
                        </a:schemeClr>
                      </a:solidFill>
                    </a:endParaRPr>
                  </a:p>
                </p:txBody>
              </p:sp>
            </mc:Choice>
            <mc:Fallback xmlns="">
              <p:sp>
                <p:nvSpPr>
                  <p:cNvPr id="36" name="TextBox NormalToImagePlane"/>
                  <p:cNvSpPr txBox="1">
                    <a:spLocks noRot="1" noChangeAspect="1" noMove="1" noResize="1" noEditPoints="1" noAdjustHandles="1" noChangeArrowheads="1" noChangeShapeType="1" noTextEdit="1"/>
                  </p:cNvSpPr>
                  <p:nvPr/>
                </p:nvSpPr>
                <p:spPr>
                  <a:xfrm>
                    <a:off x="19058748" y="1211383"/>
                    <a:ext cx="472629" cy="400110"/>
                  </a:xfrm>
                  <a:prstGeom prst="rect">
                    <a:avLst/>
                  </a:prstGeom>
                  <a:blipFill>
                    <a:blip r:embed="rId11"/>
                    <a:stretch>
                      <a:fillRect t="-6154" r="-15385" b="-1538"/>
                    </a:stretch>
                  </a:blipFill>
                </p:spPr>
                <p:txBody>
                  <a:bodyPr/>
                  <a:lstStyle/>
                  <a:p>
                    <a:r>
                      <a:rPr lang="en-US">
                        <a:noFill/>
                      </a:rPr>
                      <a:t> </a:t>
                    </a:r>
                  </a:p>
                </p:txBody>
              </p:sp>
            </mc:Fallback>
          </mc:AlternateContent>
          <p:cxnSp>
            <p:nvCxnSpPr>
              <p:cNvPr id="37" name="normalToImagePlane"/>
              <p:cNvCxnSpPr/>
              <p:nvPr/>
            </p:nvCxnSpPr>
            <p:spPr>
              <a:xfrm flipV="1">
                <a:off x="19125648" y="1533176"/>
                <a:ext cx="469035" cy="96570"/>
              </a:xfrm>
              <a:prstGeom prst="straightConnector1">
                <a:avLst/>
              </a:prstGeom>
              <a:ln w="6350">
                <a:solidFill>
                  <a:schemeClr val="tx1">
                    <a:lumMod val="95000"/>
                    <a:lumOff val="5000"/>
                  </a:schemeClr>
                </a:solidFill>
                <a:prstDash val="solid"/>
                <a:headEnd type="none" w="med" len="med"/>
                <a:tailEnd type="triangle" w="sm" len="lg"/>
              </a:ln>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ChangeAspect="1"/>
              </p:cNvCxnSpPr>
              <p:nvPr/>
            </p:nvCxnSpPr>
            <p:spPr>
              <a:xfrm rot="420000">
                <a:off x="15374615" y="2505108"/>
                <a:ext cx="269987" cy="1709928"/>
              </a:xfrm>
              <a:prstGeom prst="line">
                <a:avLst/>
              </a:prstGeom>
              <a:ln w="19050">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noChangeAspect="1"/>
              </p:cNvCxnSpPr>
              <p:nvPr/>
            </p:nvCxnSpPr>
            <p:spPr>
              <a:xfrm rot="420000">
                <a:off x="16903098" y="2028733"/>
                <a:ext cx="306082" cy="1938528"/>
              </a:xfrm>
              <a:prstGeom prst="line">
                <a:avLst/>
              </a:prstGeom>
              <a:ln w="19050">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2833146" y="2692430"/>
                <a:ext cx="5914659" cy="1107051"/>
              </a:xfrm>
              <a:prstGeom prst="line">
                <a:avLst/>
              </a:prstGeom>
              <a:ln w="15875">
                <a:solidFill>
                  <a:srgbClr val="00B0F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 Box 15"/>
                  <p:cNvSpPr txBox="1">
                    <a:spLocks noChangeAspect="1"/>
                  </p:cNvSpPr>
                  <p:nvPr/>
                </p:nvSpPr>
                <p:spPr>
                  <a:xfrm rot="21407701" flipH="1">
                    <a:off x="15424710" y="2427821"/>
                    <a:ext cx="804529" cy="3966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sSub>
                            <m:sSubPr>
                              <m:ctrlP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sSubPr>
                            <m:e>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h</m:t>
                              </m:r>
                            </m:e>
                            <m:sub>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𝑒</m:t>
                              </m:r>
                            </m:sub>
                          </m:sSub>
                        </m:oMath>
                      </m:oMathPara>
                    </a14:m>
                    <a:endParaRPr lang="en-US" sz="1600" dirty="0">
                      <a:solidFill>
                        <a:schemeClr val="tx1">
                          <a:lumMod val="65000"/>
                          <a:lumOff val="35000"/>
                        </a:schemeClr>
                      </a:solidFill>
                      <a:effectLst/>
                      <a:ea typeface="Calibri"/>
                      <a:cs typeface="Times New Roman"/>
                    </a:endParaRPr>
                  </a:p>
                </p:txBody>
              </p:sp>
            </mc:Choice>
            <mc:Fallback xmlns="">
              <p:sp>
                <p:nvSpPr>
                  <p:cNvPr id="41" name="Text Box 15"/>
                  <p:cNvSpPr txBox="1">
                    <a:spLocks noRot="1" noChangeAspect="1" noMove="1" noResize="1" noEditPoints="1" noAdjustHandles="1" noChangeArrowheads="1" noChangeShapeType="1" noTextEdit="1"/>
                  </p:cNvSpPr>
                  <p:nvPr/>
                </p:nvSpPr>
                <p:spPr>
                  <a:xfrm rot="21407701" flipH="1">
                    <a:off x="15424710" y="2427821"/>
                    <a:ext cx="804529" cy="396682"/>
                  </a:xfrm>
                  <a:prstGeom prst="rect">
                    <a:avLst/>
                  </a:prstGeom>
                  <a:blipFill>
                    <a:blip r:embed="rId12"/>
                    <a:stretch>
                      <a:fillRect/>
                    </a:stretch>
                  </a:blipFill>
                  <a:ln w="6350">
                    <a:noFill/>
                  </a:ln>
                  <a:effectLst/>
                </p:spPr>
                <p:txBody>
                  <a:bodyPr/>
                  <a:lstStyle/>
                  <a:p>
                    <a:r>
                      <a:rPr lang="en-US">
                        <a:noFill/>
                      </a:rPr>
                      <a:t> </a:t>
                    </a:r>
                  </a:p>
                </p:txBody>
              </p:sp>
            </mc:Fallback>
          </mc:AlternateContent>
          <p:sp>
            <p:nvSpPr>
              <p:cNvPr id="43" name="Oval 42"/>
              <p:cNvSpPr/>
              <p:nvPr/>
            </p:nvSpPr>
            <p:spPr>
              <a:xfrm rot="21480000">
                <a:off x="17021869" y="2961692"/>
                <a:ext cx="81120" cy="81120"/>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a:spLocks noChangeAspect="1"/>
              </p:cNvSpPr>
              <p:nvPr/>
            </p:nvSpPr>
            <p:spPr>
              <a:xfrm rot="21480000">
                <a:off x="12758620" y="2669973"/>
                <a:ext cx="81120" cy="8112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p:cNvSpPr txBox="1"/>
                  <p:nvPr/>
                </p:nvSpPr>
                <p:spPr>
                  <a:xfrm>
                    <a:off x="13214526" y="2146961"/>
                    <a:ext cx="165844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US" sz="2000" b="1" i="0" smtClean="0">
                              <a:solidFill>
                                <a:srgbClr val="3A9AFF"/>
                              </a:solidFill>
                              <a:latin typeface="Cambria Math" panose="02040503050406030204" pitchFamily="18" charset="0"/>
                            </a:rPr>
                            <m:t>x</m:t>
                          </m:r>
                          <m:r>
                            <a:rPr lang="en-US" sz="2000" b="0" i="1" smtClean="0">
                              <a:solidFill>
                                <a:schemeClr val="tx1">
                                  <a:lumMod val="65000"/>
                                  <a:lumOff val="35000"/>
                                </a:schemeClr>
                              </a:solidFill>
                              <a:latin typeface="Cambria Math" panose="02040503050406030204" pitchFamily="18" charset="0"/>
                            </a:rPr>
                            <m:t>=</m:t>
                          </m:r>
                          <m:sSup>
                            <m:sSupPr>
                              <m:ctrlPr>
                                <a:rPr lang="en-US" sz="2000" b="0" i="1" smtClean="0">
                                  <a:solidFill>
                                    <a:schemeClr val="tx1">
                                      <a:lumMod val="65000"/>
                                      <a:lumOff val="35000"/>
                                    </a:schemeClr>
                                  </a:solidFill>
                                  <a:latin typeface="Cambria Math" panose="02040503050406030204" pitchFamily="18" charset="0"/>
                                </a:rPr>
                              </m:ctrlPr>
                            </m:sSupPr>
                            <m:e>
                              <m:d>
                                <m:dPr>
                                  <m:begChr m:val="["/>
                                  <m:endChr m:val="]"/>
                                  <m:ctrlPr>
                                    <a:rPr lang="en-US" sz="2000" b="0" i="1" smtClean="0">
                                      <a:solidFill>
                                        <a:schemeClr val="tx1">
                                          <a:lumMod val="65000"/>
                                          <a:lumOff val="35000"/>
                                        </a:schemeClr>
                                      </a:solidFill>
                                      <a:latin typeface="Cambria Math" panose="02040503050406030204" pitchFamily="18" charset="0"/>
                                    </a:rPr>
                                  </m:ctrlPr>
                                </m:dPr>
                                <m:e>
                                  <m:r>
                                    <a:rPr lang="en-US" sz="2000" i="1">
                                      <a:solidFill>
                                        <a:schemeClr val="tx1">
                                          <a:lumMod val="65000"/>
                                          <a:lumOff val="35000"/>
                                        </a:schemeClr>
                                      </a:solidFill>
                                      <a:latin typeface="Cambria Math" panose="02040503050406030204" pitchFamily="18" charset="0"/>
                                    </a:rPr>
                                    <m:t>𝑥</m:t>
                                  </m:r>
                                  <m:r>
                                    <a:rPr lang="en-US" sz="2000" i="1">
                                      <a:solidFill>
                                        <a:schemeClr val="tx1">
                                          <a:lumMod val="65000"/>
                                          <a:lumOff val="35000"/>
                                        </a:schemeClr>
                                      </a:solidFill>
                                      <a:latin typeface="Cambria Math" panose="02040503050406030204" pitchFamily="18" charset="0"/>
                                    </a:rPr>
                                    <m:t>, </m:t>
                                  </m:r>
                                  <m:r>
                                    <a:rPr lang="en-US" sz="2000" i="1">
                                      <a:solidFill>
                                        <a:schemeClr val="tx1">
                                          <a:lumMod val="65000"/>
                                          <a:lumOff val="35000"/>
                                        </a:schemeClr>
                                      </a:solidFill>
                                      <a:latin typeface="Cambria Math" panose="02040503050406030204" pitchFamily="18" charset="0"/>
                                    </a:rPr>
                                    <m:t>𝑦</m:t>
                                  </m:r>
                                  <m:r>
                                    <a:rPr lang="en-US" sz="2000" i="1">
                                      <a:solidFill>
                                        <a:schemeClr val="tx1">
                                          <a:lumMod val="65000"/>
                                          <a:lumOff val="35000"/>
                                        </a:schemeClr>
                                      </a:solidFill>
                                      <a:latin typeface="Cambria Math" panose="02040503050406030204" pitchFamily="18" charset="0"/>
                                    </a:rPr>
                                    <m:t>, </m:t>
                                  </m:r>
                                  <m:r>
                                    <a:rPr lang="en-US" sz="2000" i="1">
                                      <a:solidFill>
                                        <a:schemeClr val="tx1">
                                          <a:lumMod val="65000"/>
                                          <a:lumOff val="35000"/>
                                        </a:schemeClr>
                                      </a:solidFill>
                                      <a:latin typeface="Cambria Math" panose="02040503050406030204" pitchFamily="18" charset="0"/>
                                    </a:rPr>
                                    <m:t>𝑧</m:t>
                                  </m:r>
                                </m:e>
                              </m:d>
                            </m:e>
                            <m:sup>
                              <m:r>
                                <a:rPr lang="en-US" sz="2000" b="0" i="1" smtClean="0">
                                  <a:solidFill>
                                    <a:schemeClr val="tx1">
                                      <a:lumMod val="65000"/>
                                      <a:lumOff val="35000"/>
                                    </a:schemeClr>
                                  </a:solidFill>
                                  <a:latin typeface="Cambria Math" panose="02040503050406030204" pitchFamily="18" charset="0"/>
                                </a:rPr>
                                <m:t>𝑇</m:t>
                              </m:r>
                            </m:sup>
                          </m:sSup>
                          <m:r>
                            <m:rPr>
                              <m:nor/>
                            </m:rPr>
                            <a:rPr lang="en-US" sz="2000" b="1" i="0" smtClean="0">
                              <a:solidFill>
                                <a:schemeClr val="tx1">
                                  <a:lumMod val="65000"/>
                                  <a:lumOff val="35000"/>
                                </a:schemeClr>
                              </a:solidFill>
                              <a:latin typeface="Cambria Math" panose="02040503050406030204" pitchFamily="18" charset="0"/>
                            </a:rPr>
                            <m:t> </m:t>
                          </m:r>
                        </m:oMath>
                      </m:oMathPara>
                    </a14:m>
                    <a:endParaRPr lang="en-US" sz="1600" b="1" dirty="0">
                      <a:solidFill>
                        <a:schemeClr val="tx1">
                          <a:lumMod val="65000"/>
                          <a:lumOff val="35000"/>
                        </a:schemeClr>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13214526" y="2146961"/>
                    <a:ext cx="1658443" cy="400110"/>
                  </a:xfrm>
                  <a:prstGeom prst="rect">
                    <a:avLst/>
                  </a:prstGeom>
                  <a:blipFill>
                    <a:blip r:embed="rId13"/>
                    <a:stretch>
                      <a:fillRect b="-7576"/>
                    </a:stretch>
                  </a:blipFill>
                </p:spPr>
                <p:txBody>
                  <a:bodyPr/>
                  <a:lstStyle/>
                  <a:p>
                    <a:r>
                      <a:rPr lang="en-US">
                        <a:noFill/>
                      </a:rPr>
                      <a:t> </a:t>
                    </a:r>
                  </a:p>
                </p:txBody>
              </p:sp>
            </mc:Fallback>
          </mc:AlternateContent>
          <p:sp>
            <p:nvSpPr>
              <p:cNvPr id="46" name="Oval 45"/>
              <p:cNvSpPr>
                <a:spLocks noChangeAspect="1"/>
              </p:cNvSpPr>
              <p:nvPr/>
            </p:nvSpPr>
            <p:spPr>
              <a:xfrm rot="21480000">
                <a:off x="18740170" y="3719707"/>
                <a:ext cx="81120" cy="8112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rot="21480000">
                <a:off x="15469789" y="3264577"/>
                <a:ext cx="86688" cy="85275"/>
                <a:chOff x="2398645" y="3863270"/>
                <a:chExt cx="59855" cy="58879"/>
              </a:xfrm>
            </p:grpSpPr>
            <p:sp>
              <p:nvSpPr>
                <p:cNvPr id="108" name="Oval 107"/>
                <p:cNvSpPr/>
                <p:nvPr/>
              </p:nvSpPr>
              <p:spPr>
                <a:xfrm>
                  <a:off x="2402490" y="3866139"/>
                  <a:ext cx="56010" cy="56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flipH="1">
                  <a:off x="2398645" y="3863270"/>
                  <a:ext cx="56009" cy="56010"/>
                </a:xfrm>
                <a:prstGeom prst="ellipse">
                  <a:avLst/>
                </a:prstGeom>
                <a:solidFill>
                  <a:srgbClr val="CC0000">
                    <a:alpha val="0"/>
                  </a:srgbClr>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 name="Ray"/>
              <p:cNvCxnSpPr/>
              <p:nvPr/>
            </p:nvCxnSpPr>
            <p:spPr>
              <a:xfrm>
                <a:off x="12798660" y="2709669"/>
                <a:ext cx="2713544" cy="593906"/>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49" name="Isosceles Triangle 48"/>
              <p:cNvSpPr>
                <a:spLocks noChangeAspect="1"/>
              </p:cNvSpPr>
              <p:nvPr/>
            </p:nvSpPr>
            <p:spPr>
              <a:xfrm rot="6385277">
                <a:off x="14034871" y="2932716"/>
                <a:ext cx="105947" cy="110403"/>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Ray"/>
              <p:cNvCxnSpPr/>
              <p:nvPr/>
            </p:nvCxnSpPr>
            <p:spPr>
              <a:xfrm>
                <a:off x="17057619" y="3002916"/>
                <a:ext cx="1724674" cy="758629"/>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51" name="Isosceles Triangle 50"/>
              <p:cNvSpPr>
                <a:spLocks noChangeAspect="1"/>
              </p:cNvSpPr>
              <p:nvPr/>
            </p:nvSpPr>
            <p:spPr>
              <a:xfrm rot="6990279">
                <a:off x="17891423" y="3336092"/>
                <a:ext cx="105947" cy="105943"/>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rot="20957016">
                <a:off x="12789877" y="3438325"/>
                <a:ext cx="1727717" cy="276999"/>
              </a:xfrm>
              <a:prstGeom prst="rect">
                <a:avLst/>
              </a:prstGeom>
              <a:noFill/>
            </p:spPr>
            <p:txBody>
              <a:bodyPr wrap="none" rtlCol="0">
                <a:spAutoFit/>
              </a:bodyPr>
              <a:lstStyle/>
              <a:p>
                <a:r>
                  <a:rPr lang="en-US" sz="1200" i="1" dirty="0">
                    <a:solidFill>
                      <a:schemeClr val="tx1">
                        <a:lumMod val="65000"/>
                        <a:lumOff val="35000"/>
                      </a:schemeClr>
                    </a:solidFill>
                    <a:latin typeface="Euclid" panose="02020503060505020303" pitchFamily="18" charset="0"/>
                  </a:rPr>
                  <a:t>OPTICAL AXIS (OA)</a:t>
                </a:r>
              </a:p>
            </p:txBody>
          </p:sp>
          <p:grpSp>
            <p:nvGrpSpPr>
              <p:cNvPr id="53" name="Group 52"/>
              <p:cNvGrpSpPr/>
              <p:nvPr/>
            </p:nvGrpSpPr>
            <p:grpSpPr>
              <a:xfrm rot="21360000">
                <a:off x="15521004" y="3837179"/>
                <a:ext cx="1565113" cy="188939"/>
                <a:chOff x="3092222" y="1899046"/>
                <a:chExt cx="822960" cy="130455"/>
              </a:xfrm>
            </p:grpSpPr>
            <p:cxnSp>
              <p:nvCxnSpPr>
                <p:cNvPr id="106" name="Straight Arrow Connector 105"/>
                <p:cNvCxnSpPr>
                  <a:cxnSpLocks noChangeAspect="1"/>
                </p:cNvCxnSpPr>
                <p:nvPr/>
              </p:nvCxnSpPr>
              <p:spPr>
                <a:xfrm flipV="1">
                  <a:off x="3092222" y="1899046"/>
                  <a:ext cx="822960" cy="130455"/>
                </a:xfrm>
                <a:prstGeom prst="straightConnector1">
                  <a:avLst/>
                </a:prstGeom>
                <a:ln w="9525">
                  <a:solidFill>
                    <a:schemeClr val="tx1">
                      <a:lumMod val="50000"/>
                      <a:lumOff val="50000"/>
                    </a:schemeClr>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cxnSpLocks noChangeAspect="1"/>
                </p:cNvCxnSpPr>
                <p:nvPr/>
              </p:nvCxnSpPr>
              <p:spPr>
                <a:xfrm rot="780000">
                  <a:off x="3503919" y="1907868"/>
                  <a:ext cx="18242"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4" name="TextBox 53"/>
                  <p:cNvSpPr txBox="1"/>
                  <p:nvPr/>
                </p:nvSpPr>
                <p:spPr>
                  <a:xfrm rot="20940000">
                    <a:off x="15737440" y="3591072"/>
                    <a:ext cx="5151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r>
                                <a:rPr lang="en-US" sz="2000" b="0" i="1" smtClean="0">
                                  <a:solidFill>
                                    <a:schemeClr val="tx1">
                                      <a:lumMod val="65000"/>
                                      <a:lumOff val="35000"/>
                                    </a:schemeClr>
                                  </a:solidFill>
                                  <a:latin typeface="Cambria Math" panose="02040503050406030204" pitchFamily="18" charset="0"/>
                                </a:rPr>
                                <m:t>𝑑</m:t>
                              </m:r>
                            </m:e>
                            <m:sub>
                              <m:r>
                                <a:rPr lang="en-US" sz="2000" b="0" i="1" smtClean="0">
                                  <a:solidFill>
                                    <a:schemeClr val="tx1">
                                      <a:lumMod val="65000"/>
                                      <a:lumOff val="35000"/>
                                    </a:schemeClr>
                                  </a:solidFill>
                                  <a:latin typeface="Cambria Math" panose="02040503050406030204" pitchFamily="18" charset="0"/>
                                </a:rPr>
                                <m:t>𝑒</m:t>
                              </m:r>
                            </m:sub>
                          </m:sSub>
                        </m:oMath>
                      </m:oMathPara>
                    </a14:m>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rot="20940000">
                    <a:off x="15737440" y="3591072"/>
                    <a:ext cx="515141" cy="4001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rot="20940000">
                    <a:off x="16474949" y="3457462"/>
                    <a:ext cx="515141" cy="417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solidFill>
                                    <a:schemeClr val="tx1">
                                      <a:lumMod val="65000"/>
                                      <a:lumOff val="35000"/>
                                    </a:schemeClr>
                                  </a:solidFill>
                                  <a:latin typeface="Cambria Math" panose="02040503050406030204" pitchFamily="18" charset="0"/>
                                </a:rPr>
                              </m:ctrlPr>
                            </m:sSubSup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𝑑</m:t>
                                  </m:r>
                                </m:e>
                              </m:acc>
                            </m:e>
                            <m:sub>
                              <m:r>
                                <a:rPr lang="en-US" sz="2000" b="0" i="1" smtClean="0">
                                  <a:solidFill>
                                    <a:schemeClr val="tx1">
                                      <a:lumMod val="65000"/>
                                      <a:lumOff val="35000"/>
                                    </a:schemeClr>
                                  </a:solidFill>
                                  <a:latin typeface="Cambria Math" panose="02040503050406030204" pitchFamily="18" charset="0"/>
                                </a:rPr>
                                <m:t>𝑒</m:t>
                              </m:r>
                            </m:sub>
                            <m:sup>
                              <m:r>
                                <a:rPr lang="en-US" sz="2000" b="0" i="1" smtClean="0">
                                  <a:solidFill>
                                    <a:schemeClr val="tx1">
                                      <a:lumMod val="65000"/>
                                      <a:lumOff val="35000"/>
                                    </a:schemeClr>
                                  </a:solidFill>
                                  <a:latin typeface="Cambria Math" panose="02040503050406030204" pitchFamily="18" charset="0"/>
                                </a:rPr>
                                <m:t> </m:t>
                              </m:r>
                            </m:sup>
                          </m:sSubSup>
                        </m:oMath>
                      </m:oMathPara>
                    </a14:m>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rot="20940000">
                    <a:off x="16474949" y="3457462"/>
                    <a:ext cx="515141" cy="417102"/>
                  </a:xfrm>
                  <a:prstGeom prst="rect">
                    <a:avLst/>
                  </a:prstGeom>
                  <a:blipFill>
                    <a:blip r:embed="rId15"/>
                    <a:stretch>
                      <a:fillRect t="-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 z_o prime"/>
                  <p:cNvSpPr txBox="1"/>
                  <p:nvPr/>
                </p:nvSpPr>
                <p:spPr>
                  <a:xfrm>
                    <a:off x="17424135" y="3895066"/>
                    <a:ext cx="48487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solidFill>
                                    <a:schemeClr val="tx1">
                                      <a:lumMod val="65000"/>
                                      <a:lumOff val="35000"/>
                                    </a:schemeClr>
                                  </a:solidFill>
                                  <a:latin typeface="Cambria Math" panose="02040503050406030204" pitchFamily="18" charset="0"/>
                                </a:rPr>
                              </m:ctrlPr>
                            </m:sSubSup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𝑧</m:t>
                                  </m:r>
                                </m:e>
                              </m:acc>
                            </m:e>
                            <m:sub>
                              <m:r>
                                <a:rPr lang="en-US" sz="2000" b="0" i="1" smtClean="0">
                                  <a:solidFill>
                                    <a:schemeClr val="tx1">
                                      <a:lumMod val="65000"/>
                                      <a:lumOff val="35000"/>
                                    </a:schemeClr>
                                  </a:solidFill>
                                  <a:latin typeface="Cambria Math" panose="02040503050406030204" pitchFamily="18" charset="0"/>
                                </a:rPr>
                                <m:t>𝑜</m:t>
                              </m:r>
                            </m:sub>
                            <m:sup>
                              <m:r>
                                <a:rPr lang="en-US" sz="2000" b="0" i="1" smtClean="0">
                                  <a:solidFill>
                                    <a:schemeClr val="tx1">
                                      <a:lumMod val="65000"/>
                                      <a:lumOff val="35000"/>
                                    </a:schemeClr>
                                  </a:solidFill>
                                  <a:latin typeface="Cambria Math" panose="02040503050406030204" pitchFamily="18" charset="0"/>
                                </a:rPr>
                                <m:t> </m:t>
                              </m:r>
                            </m:sup>
                          </m:sSubSup>
                        </m:oMath>
                      </m:oMathPara>
                    </a14:m>
                    <a:endParaRPr lang="en-US" sz="2000" dirty="0">
                      <a:solidFill>
                        <a:schemeClr val="tx1">
                          <a:lumMod val="65000"/>
                          <a:lumOff val="35000"/>
                        </a:schemeClr>
                      </a:solidFill>
                    </a:endParaRPr>
                  </a:p>
                </p:txBody>
              </p:sp>
            </mc:Choice>
            <mc:Fallback xmlns="">
              <p:sp>
                <p:nvSpPr>
                  <p:cNvPr id="56" name="TextBox - z_o prime"/>
                  <p:cNvSpPr txBox="1">
                    <a:spLocks noRot="1" noChangeAspect="1" noMove="1" noResize="1" noEditPoints="1" noAdjustHandles="1" noChangeArrowheads="1" noChangeShapeType="1" noTextEdit="1"/>
                  </p:cNvSpPr>
                  <p:nvPr/>
                </p:nvSpPr>
                <p:spPr>
                  <a:xfrm>
                    <a:off x="17424135" y="3895066"/>
                    <a:ext cx="484876" cy="400110"/>
                  </a:xfrm>
                  <a:prstGeom prst="rect">
                    <a:avLst/>
                  </a:prstGeom>
                  <a:blipFill>
                    <a:blip r:embed="rId16"/>
                    <a:stretch>
                      <a:fillRect t="-6061" r="-13750"/>
                    </a:stretch>
                  </a:blipFill>
                </p:spPr>
                <p:txBody>
                  <a:bodyPr/>
                  <a:lstStyle/>
                  <a:p>
                    <a:r>
                      <a:rPr lang="en-US">
                        <a:noFill/>
                      </a:rPr>
                      <a:t> </a:t>
                    </a:r>
                  </a:p>
                </p:txBody>
              </p:sp>
            </mc:Fallback>
          </mc:AlternateContent>
          <p:grpSp>
            <p:nvGrpSpPr>
              <p:cNvPr id="57" name="Group 56"/>
              <p:cNvGrpSpPr/>
              <p:nvPr/>
            </p:nvGrpSpPr>
            <p:grpSpPr>
              <a:xfrm>
                <a:off x="19035616" y="4056067"/>
                <a:ext cx="811375" cy="948545"/>
                <a:chOff x="6228658" y="3763292"/>
                <a:chExt cx="424210" cy="495927"/>
              </a:xfrm>
              <a:scene3d>
                <a:camera prst="orthographicFront"/>
                <a:lightRig rig="threePt" dir="t"/>
              </a:scene3d>
            </p:grpSpPr>
            <p:cxnSp>
              <p:nvCxnSpPr>
                <p:cNvPr id="100" name="Straight Arrow Connector 99"/>
                <p:cNvCxnSpPr/>
                <p:nvPr/>
              </p:nvCxnSpPr>
              <p:spPr>
                <a:xfrm rot="19440000">
                  <a:off x="6277753" y="4096356"/>
                  <a:ext cx="274320" cy="0"/>
                </a:xfrm>
                <a:prstGeom prst="straightConnector1">
                  <a:avLst/>
                </a:prstGeom>
                <a:ln w="19050" cap="flat">
                  <a:solidFill>
                    <a:srgbClr val="FF0000"/>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rot="16200000">
                  <a:off x="6164175" y="4047143"/>
                  <a:ext cx="274320" cy="0"/>
                </a:xfrm>
                <a:prstGeom prst="straightConnector1">
                  <a:avLst/>
                </a:prstGeom>
                <a:ln w="15875" cap="flat">
                  <a:solidFill>
                    <a:srgbClr val="00B050"/>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6296805" y="4180493"/>
                  <a:ext cx="274320" cy="0"/>
                </a:xfrm>
                <a:prstGeom prst="straightConnector1">
                  <a:avLst/>
                </a:prstGeom>
                <a:ln w="15875" cap="flat">
                  <a:solidFill>
                    <a:srgbClr val="0078D2"/>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228658" y="3763292"/>
                  <a:ext cx="157163" cy="177006"/>
                </a:xfrm>
                <a:prstGeom prst="rect">
                  <a:avLst/>
                </a:prstGeom>
                <a:noFill/>
              </p:spPr>
              <p:txBody>
                <a:bodyPr wrap="square" rtlCol="0">
                  <a:spAutoFit/>
                </a:bodyPr>
                <a:lstStyle/>
                <a:p>
                  <a:r>
                    <a:rPr lang="en-US" sz="1600" i="1" dirty="0">
                      <a:solidFill>
                        <a:schemeClr val="tx1">
                          <a:lumMod val="75000"/>
                          <a:lumOff val="25000"/>
                        </a:schemeClr>
                      </a:solidFill>
                      <a:latin typeface="Times New Roman" panose="02020603050405020304" pitchFamily="18" charset="0"/>
                      <a:cs typeface="Times New Roman" panose="02020603050405020304" pitchFamily="18" charset="0"/>
                    </a:rPr>
                    <a:t>y</a:t>
                  </a:r>
                </a:p>
              </p:txBody>
            </p:sp>
            <p:sp>
              <p:nvSpPr>
                <p:cNvPr id="104" name="TextBox 103"/>
                <p:cNvSpPr txBox="1"/>
                <p:nvPr/>
              </p:nvSpPr>
              <p:spPr>
                <a:xfrm>
                  <a:off x="6491628" y="3901199"/>
                  <a:ext cx="100012" cy="177006"/>
                </a:xfrm>
                <a:prstGeom prst="rect">
                  <a:avLst/>
                </a:prstGeom>
                <a:noFill/>
              </p:spPr>
              <p:txBody>
                <a:bodyPr wrap="square" rtlCol="0">
                  <a:spAutoFit/>
                </a:bodyPr>
                <a:lstStyle/>
                <a:p>
                  <a:r>
                    <a:rPr lang="en-US" sz="1600" i="1" dirty="0">
                      <a:solidFill>
                        <a:schemeClr val="tx1">
                          <a:lumMod val="75000"/>
                          <a:lumOff val="25000"/>
                        </a:schemeClr>
                      </a:solidFill>
                      <a:latin typeface="Times New Roman" panose="02020603050405020304" pitchFamily="18" charset="0"/>
                      <a:cs typeface="Times New Roman" panose="02020603050405020304" pitchFamily="18" charset="0"/>
                    </a:rPr>
                    <a:t>x</a:t>
                  </a:r>
                </a:p>
              </p:txBody>
            </p:sp>
            <p:sp>
              <p:nvSpPr>
                <p:cNvPr id="105" name="TextBox 104"/>
                <p:cNvSpPr txBox="1"/>
                <p:nvPr/>
              </p:nvSpPr>
              <p:spPr>
                <a:xfrm>
                  <a:off x="6529045" y="4082213"/>
                  <a:ext cx="123823" cy="177006"/>
                </a:xfrm>
                <a:prstGeom prst="rect">
                  <a:avLst/>
                </a:prstGeom>
                <a:noFill/>
              </p:spPr>
              <p:txBody>
                <a:bodyPr wrap="square" rtlCol="0">
                  <a:spAutoFit/>
                </a:bodyPr>
                <a:lstStyle/>
                <a:p>
                  <a:r>
                    <a:rPr lang="en-US" sz="1600" i="1" dirty="0">
                      <a:solidFill>
                        <a:schemeClr val="tx1">
                          <a:lumMod val="75000"/>
                          <a:lumOff val="25000"/>
                        </a:schemeClr>
                      </a:solidFill>
                      <a:latin typeface="Times New Roman" panose="02020603050405020304" pitchFamily="18" charset="0"/>
                      <a:cs typeface="Times New Roman" panose="02020603050405020304" pitchFamily="18" charset="0"/>
                    </a:rPr>
                    <a:t>z</a:t>
                  </a:r>
                </a:p>
              </p:txBody>
            </p:sp>
          </p:grpSp>
          <p:grpSp>
            <p:nvGrpSpPr>
              <p:cNvPr id="58" name="SagittalRightPlaneFront"/>
              <p:cNvGrpSpPr/>
              <p:nvPr/>
            </p:nvGrpSpPr>
            <p:grpSpPr>
              <a:xfrm rot="21480000">
                <a:off x="16294202" y="2435751"/>
                <a:ext cx="2909730" cy="1337719"/>
                <a:chOff x="5825526" y="1620127"/>
                <a:chExt cx="4324551" cy="827179"/>
              </a:xfrm>
              <a:scene3d>
                <a:camera prst="isometricOffAxis1Top"/>
                <a:lightRig rig="threePt" dir="t"/>
              </a:scene3d>
            </p:grpSpPr>
            <p:sp>
              <p:nvSpPr>
                <p:cNvPr id="98" name="SagittalPlaneFront"/>
                <p:cNvSpPr/>
                <p:nvPr/>
              </p:nvSpPr>
              <p:spPr>
                <a:xfrm>
                  <a:off x="6035277" y="1620127"/>
                  <a:ext cx="4114800" cy="818896"/>
                </a:xfrm>
                <a:prstGeom prst="rect">
                  <a:avLst/>
                </a:prstGeom>
                <a:solidFill>
                  <a:schemeClr val="bg1">
                    <a:lumMod val="75000"/>
                    <a:alpha val="24000"/>
                  </a:schemeClr>
                </a:solidFill>
                <a:ln w="6985">
                  <a:gradFill>
                    <a:gsLst>
                      <a:gs pos="68000">
                        <a:schemeClr val="tx1">
                          <a:lumMod val="50000"/>
                          <a:lumOff val="50000"/>
                          <a:alpha val="42000"/>
                        </a:schemeClr>
                      </a:gs>
                      <a:gs pos="30000">
                        <a:schemeClr val="tx1">
                          <a:lumMod val="50000"/>
                          <a:lumOff val="50000"/>
                          <a:alpha val="44000"/>
                        </a:schemeClr>
                      </a:gs>
                      <a:gs pos="0">
                        <a:schemeClr val="tx1">
                          <a:lumMod val="50000"/>
                          <a:lumOff val="50000"/>
                          <a:alpha val="32000"/>
                        </a:schemeClr>
                      </a:gs>
                      <a:gs pos="68000">
                        <a:schemeClr val="bg1">
                          <a:lumMod val="75000"/>
                          <a:alpha val="0"/>
                        </a:schemeClr>
                      </a:gs>
                    </a:gsLst>
                    <a:lin ang="1344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_meriplane"/>
                <p:cNvSpPr txBox="1"/>
                <p:nvPr/>
              </p:nvSpPr>
              <p:spPr>
                <a:xfrm>
                  <a:off x="5825526" y="2219910"/>
                  <a:ext cx="1430414" cy="227396"/>
                </a:xfrm>
                <a:prstGeom prst="rect">
                  <a:avLst/>
                </a:prstGeom>
                <a:noFill/>
              </p:spPr>
              <p:txBody>
                <a:bodyPr wrap="square" rtlCol="0">
                  <a:spAutoFit/>
                </a:bodyPr>
                <a:lstStyle/>
                <a:p>
                  <a:pPr algn="r"/>
                  <a:r>
                    <a:rPr lang="en-US" sz="1050" cap="all" dirty="0">
                      <a:solidFill>
                        <a:srgbClr val="666666"/>
                      </a:solidFill>
                      <a:latin typeface="Batang" panose="02030600000101010101" pitchFamily="18" charset="-127"/>
                      <a:ea typeface="Batang" panose="02030600000101010101" pitchFamily="18" charset="-127"/>
                    </a:rPr>
                    <a:t> </a:t>
                  </a:r>
                </a:p>
              </p:txBody>
            </p:sp>
          </p:grpSp>
          <p:sp>
            <p:nvSpPr>
              <p:cNvPr id="353" name="Arc 352"/>
              <p:cNvSpPr>
                <a:spLocks noChangeAspect="1"/>
              </p:cNvSpPr>
              <p:nvPr/>
            </p:nvSpPr>
            <p:spPr>
              <a:xfrm rot="21480000">
                <a:off x="16965424" y="2713308"/>
                <a:ext cx="669346" cy="669346"/>
              </a:xfrm>
              <a:prstGeom prst="arc">
                <a:avLst>
                  <a:gd name="adj1" fmla="val 20362638"/>
                  <a:gd name="adj2" fmla="val 2160471"/>
                </a:avLst>
              </a:prstGeom>
              <a:ln w="12700">
                <a:solidFill>
                  <a:schemeClr val="tx1">
                    <a:lumMod val="65000"/>
                    <a:lumOff val="35000"/>
                  </a:schemeClr>
                </a:solidFill>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9" name="z-axis of world frame"/>
              <p:cNvCxnSpPr/>
              <p:nvPr/>
            </p:nvCxnSpPr>
            <p:spPr>
              <a:xfrm>
                <a:off x="16338121" y="3138926"/>
                <a:ext cx="3333789" cy="0"/>
              </a:xfrm>
              <a:prstGeom prst="line">
                <a:avLst/>
              </a:prstGeom>
              <a:ln w="158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5" name="SagittalLeftPlaneFront"/>
              <p:cNvGrpSpPr/>
              <p:nvPr/>
            </p:nvGrpSpPr>
            <p:grpSpPr>
              <a:xfrm rot="21480000">
                <a:off x="12926279" y="2984955"/>
                <a:ext cx="3851314" cy="1324323"/>
                <a:chOff x="6035277" y="1620127"/>
                <a:chExt cx="4114800" cy="818896"/>
              </a:xfrm>
              <a:scene3d>
                <a:camera prst="isometricOffAxis1Top"/>
                <a:lightRig rig="threePt" dir="t"/>
              </a:scene3d>
            </p:grpSpPr>
            <p:sp>
              <p:nvSpPr>
                <p:cNvPr id="96" name="SagittalPlaneFront"/>
                <p:cNvSpPr/>
                <p:nvPr/>
              </p:nvSpPr>
              <p:spPr>
                <a:xfrm>
                  <a:off x="6035277" y="1620127"/>
                  <a:ext cx="4114800" cy="818896"/>
                </a:xfrm>
                <a:prstGeom prst="rect">
                  <a:avLst/>
                </a:prstGeom>
                <a:solidFill>
                  <a:schemeClr val="bg1">
                    <a:lumMod val="75000"/>
                    <a:alpha val="24000"/>
                  </a:schemeClr>
                </a:solidFill>
                <a:ln w="6985">
                  <a:gradFill>
                    <a:gsLst>
                      <a:gs pos="0">
                        <a:schemeClr val="tx1">
                          <a:lumMod val="50000"/>
                          <a:lumOff val="50000"/>
                          <a:alpha val="80000"/>
                        </a:schemeClr>
                      </a:gs>
                      <a:gs pos="35000">
                        <a:schemeClr val="tx1">
                          <a:lumMod val="50000"/>
                          <a:lumOff val="50000"/>
                          <a:alpha val="80000"/>
                        </a:schemeClr>
                      </a:gs>
                      <a:gs pos="94000">
                        <a:schemeClr val="tx1">
                          <a:lumMod val="50000"/>
                          <a:lumOff val="50000"/>
                          <a:alpha val="80000"/>
                        </a:schemeClr>
                      </a:gs>
                      <a:gs pos="94000">
                        <a:schemeClr val="bg1">
                          <a:lumMod val="75000"/>
                          <a:alpha val="0"/>
                        </a:schemeClr>
                      </a:gs>
                    </a:gsLst>
                    <a:lin ang="210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_meriplane"/>
                <p:cNvSpPr txBox="1"/>
                <p:nvPr/>
              </p:nvSpPr>
              <p:spPr>
                <a:xfrm>
                  <a:off x="6068847" y="2239106"/>
                  <a:ext cx="1963453" cy="190314"/>
                </a:xfrm>
                <a:prstGeom prst="rect">
                  <a:avLst/>
                </a:prstGeom>
                <a:noFill/>
              </p:spPr>
              <p:txBody>
                <a:bodyPr wrap="square" rtlCol="0">
                  <a:spAutoFit/>
                </a:bodyPr>
                <a:lstStyle/>
                <a:p>
                  <a:r>
                    <a:rPr lang="en-US" sz="1400" cap="all" dirty="0">
                      <a:solidFill>
                        <a:srgbClr val="666666"/>
                      </a:solidFill>
                      <a:latin typeface="Euclid" panose="02020503060505020303" pitchFamily="18" charset="0"/>
                      <a:ea typeface="Batang" panose="02030600000101010101" pitchFamily="18" charset="-127"/>
                    </a:rPr>
                    <a:t>SAGITTAL Plane</a:t>
                  </a:r>
                </a:p>
              </p:txBody>
            </p:sp>
          </p:grpSp>
          <p:cxnSp>
            <p:nvCxnSpPr>
              <p:cNvPr id="66" name="Straight Connector 65"/>
              <p:cNvCxnSpPr/>
              <p:nvPr/>
            </p:nvCxnSpPr>
            <p:spPr>
              <a:xfrm flipH="1" flipV="1">
                <a:off x="16283884" y="3099502"/>
                <a:ext cx="0" cy="1555768"/>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Position of X"/>
              <p:cNvCxnSpPr/>
              <p:nvPr/>
            </p:nvCxnSpPr>
            <p:spPr>
              <a:xfrm flipH="1" flipV="1">
                <a:off x="12788248" y="2710970"/>
                <a:ext cx="0" cy="2224875"/>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14378530" y="4293913"/>
                    <a:ext cx="37657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lumMod val="65000"/>
                                  <a:lumOff val="35000"/>
                                </a:schemeClr>
                              </a:solidFill>
                              <a:latin typeface="Cambria Math" panose="02040503050406030204" pitchFamily="18" charset="0"/>
                            </a:rPr>
                            <m:t>𝑧</m:t>
                          </m:r>
                        </m:oMath>
                      </m:oMathPara>
                    </a14:m>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14378530" y="4293913"/>
                    <a:ext cx="376578" cy="40011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ImagePlaneFrameCenter"/>
                  <p:cNvSpPr txBox="1"/>
                  <p:nvPr/>
                </p:nvSpPr>
                <p:spPr>
                  <a:xfrm>
                    <a:off x="18938309" y="3115636"/>
                    <a:ext cx="43678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solidFill>
                                    <a:srgbClr val="FF335A"/>
                                  </a:solidFill>
                                  <a:latin typeface="Cambria Math" panose="02040503050406030204" pitchFamily="18" charset="0"/>
                                </a:rPr>
                              </m:ctrlPr>
                            </m:dPr>
                            <m:e>
                              <m:r>
                                <a:rPr lang="en-US" sz="1400" b="0" i="1" smtClean="0">
                                  <a:solidFill>
                                    <a:srgbClr val="FF335A"/>
                                  </a:solidFill>
                                  <a:latin typeface="Cambria Math" panose="02040503050406030204" pitchFamily="18" charset="0"/>
                                </a:rPr>
                                <m:t>𝐼</m:t>
                              </m:r>
                            </m:e>
                          </m:d>
                        </m:oMath>
                      </m:oMathPara>
                    </a14:m>
                    <a:endParaRPr lang="en-US" sz="1400" dirty="0">
                      <a:solidFill>
                        <a:srgbClr val="FF335A"/>
                      </a:solidFill>
                    </a:endParaRPr>
                  </a:p>
                </p:txBody>
              </p:sp>
            </mc:Choice>
            <mc:Fallback xmlns="">
              <p:sp>
                <p:nvSpPr>
                  <p:cNvPr id="73" name="ImagePlaneFrameCenter"/>
                  <p:cNvSpPr txBox="1">
                    <a:spLocks noRot="1" noChangeAspect="1" noMove="1" noResize="1" noEditPoints="1" noAdjustHandles="1" noChangeArrowheads="1" noChangeShapeType="1" noTextEdit="1"/>
                  </p:cNvSpPr>
                  <p:nvPr/>
                </p:nvSpPr>
                <p:spPr>
                  <a:xfrm>
                    <a:off x="18938309" y="3115636"/>
                    <a:ext cx="436786" cy="307777"/>
                  </a:xfrm>
                  <a:prstGeom prst="rect">
                    <a:avLst/>
                  </a:prstGeom>
                  <a:blipFill>
                    <a:blip r:embed="rId18"/>
                    <a:stretch>
                      <a:fillRect/>
                    </a:stretch>
                  </a:blipFill>
                </p:spPr>
                <p:txBody>
                  <a:bodyPr/>
                  <a:lstStyle/>
                  <a:p>
                    <a:r>
                      <a:rPr lang="en-US">
                        <a:noFill/>
                      </a:rPr>
                      <a:t> </a:t>
                    </a:r>
                  </a:p>
                </p:txBody>
              </p:sp>
            </mc:Fallback>
          </mc:AlternateContent>
          <p:sp>
            <p:nvSpPr>
              <p:cNvPr id="75" name="Freeform 74"/>
              <p:cNvSpPr/>
              <p:nvPr/>
            </p:nvSpPr>
            <p:spPr>
              <a:xfrm rot="377568">
                <a:off x="12522482" y="2223612"/>
                <a:ext cx="280203" cy="1254392"/>
              </a:xfrm>
              <a:custGeom>
                <a:avLst/>
                <a:gdLst>
                  <a:gd name="connsiteX0" fmla="*/ 154719 w 464482"/>
                  <a:gd name="connsiteY0" fmla="*/ 0 h 1384418"/>
                  <a:gd name="connsiteX1" fmla="*/ 462367 w 464482"/>
                  <a:gd name="connsiteY1" fmla="*/ 435835 h 1384418"/>
                  <a:gd name="connsiteX2" fmla="*/ 17986 w 464482"/>
                  <a:gd name="connsiteY2" fmla="*/ 880217 h 1384418"/>
                  <a:gd name="connsiteX3" fmla="*/ 129081 w 464482"/>
                  <a:gd name="connsiteY3" fmla="*/ 1384418 h 1384418"/>
                </a:gdLst>
                <a:ahLst/>
                <a:cxnLst>
                  <a:cxn ang="0">
                    <a:pos x="connsiteX0" y="connsiteY0"/>
                  </a:cxn>
                  <a:cxn ang="0">
                    <a:pos x="connsiteX1" y="connsiteY1"/>
                  </a:cxn>
                  <a:cxn ang="0">
                    <a:pos x="connsiteX2" y="connsiteY2"/>
                  </a:cxn>
                  <a:cxn ang="0">
                    <a:pos x="connsiteX3" y="connsiteY3"/>
                  </a:cxn>
                </a:cxnLst>
                <a:rect l="l" t="t" r="r" b="b"/>
                <a:pathLst>
                  <a:path w="464482" h="1384418">
                    <a:moveTo>
                      <a:pt x="154719" y="0"/>
                    </a:moveTo>
                    <a:cubicBezTo>
                      <a:pt x="319937" y="144566"/>
                      <a:pt x="485156" y="289132"/>
                      <a:pt x="462367" y="435835"/>
                    </a:cubicBezTo>
                    <a:cubicBezTo>
                      <a:pt x="439578" y="582538"/>
                      <a:pt x="73534" y="722120"/>
                      <a:pt x="17986" y="880217"/>
                    </a:cubicBezTo>
                    <a:cubicBezTo>
                      <a:pt x="-37562" y="1038314"/>
                      <a:pt x="45759" y="1211366"/>
                      <a:pt x="129081" y="1384418"/>
                    </a:cubicBezTo>
                  </a:path>
                </a:pathLst>
              </a:custGeom>
              <a:noFill/>
              <a:ln w="9525">
                <a:solidFill>
                  <a:schemeClr val="bg2">
                    <a:lumMod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Origi-pivot"/>
              <p:cNvGrpSpPr>
                <a:grpSpLocks noChangeAspect="1"/>
              </p:cNvGrpSpPr>
              <p:nvPr/>
            </p:nvGrpSpPr>
            <p:grpSpPr>
              <a:xfrm>
                <a:off x="16237505" y="3094192"/>
                <a:ext cx="103022" cy="103022"/>
                <a:chOff x="3011758" y="4033638"/>
                <a:chExt cx="56010" cy="56010"/>
              </a:xfrm>
            </p:grpSpPr>
            <p:sp>
              <p:nvSpPr>
                <p:cNvPr id="79" name="Oval 78"/>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4" name="TextBox 63"/>
                  <p:cNvSpPr txBox="1"/>
                  <p:nvPr/>
                </p:nvSpPr>
                <p:spPr>
                  <a:xfrm>
                    <a:off x="16210352" y="3113985"/>
                    <a:ext cx="3540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rgbClr val="3A9AFF"/>
                                  </a:solidFill>
                                  <a:latin typeface="Cambria Math" panose="02040503050406030204" pitchFamily="18" charset="0"/>
                                </a:rPr>
                              </m:ctrlPr>
                            </m:dPr>
                            <m:e>
                              <m:r>
                                <a:rPr lang="en-US" sz="1400" b="0" i="1" smtClean="0">
                                  <a:solidFill>
                                    <a:srgbClr val="3A9AFF"/>
                                  </a:solidFill>
                                  <a:latin typeface="Cambria Math" panose="02040503050406030204" pitchFamily="18" charset="0"/>
                                </a:rPr>
                                <m:t>𝐶</m:t>
                              </m:r>
                            </m:e>
                          </m:d>
                        </m:oMath>
                      </m:oMathPara>
                    </a14:m>
                    <a:endParaRPr lang="en-US" sz="1400" dirty="0">
                      <a:solidFill>
                        <a:srgbClr val="3A9AFF"/>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16210352" y="3113985"/>
                    <a:ext cx="354074" cy="307777"/>
                  </a:xfrm>
                  <a:prstGeom prst="rect">
                    <a:avLst/>
                  </a:prstGeom>
                  <a:blipFill>
                    <a:blip r:embed="rId19"/>
                    <a:stretch>
                      <a:fillRect/>
                    </a:stretch>
                  </a:blipFill>
                </p:spPr>
                <p:txBody>
                  <a:bodyPr/>
                  <a:lstStyle/>
                  <a:p>
                    <a:r>
                      <a:rPr lang="en-US">
                        <a:noFill/>
                      </a:rPr>
                      <a:t> </a:t>
                    </a:r>
                  </a:p>
                </p:txBody>
              </p:sp>
            </mc:Fallback>
          </mc:AlternateContent>
          <p:grpSp>
            <p:nvGrpSpPr>
              <p:cNvPr id="69" name="Group 68"/>
              <p:cNvGrpSpPr/>
              <p:nvPr/>
            </p:nvGrpSpPr>
            <p:grpSpPr>
              <a:xfrm>
                <a:off x="12794608" y="4567919"/>
                <a:ext cx="3496237" cy="167330"/>
                <a:chOff x="511025" y="1262591"/>
                <a:chExt cx="2419407" cy="115535"/>
              </a:xfrm>
            </p:grpSpPr>
            <p:cxnSp>
              <p:nvCxnSpPr>
                <p:cNvPr id="94" name="Straight Connector 93" hidden="1"/>
                <p:cNvCxnSpPr>
                  <a:cxnSpLocks/>
                </p:cNvCxnSpPr>
                <p:nvPr/>
              </p:nvCxnSpPr>
              <p:spPr>
                <a:xfrm>
                  <a:off x="2930244" y="1262591"/>
                  <a:ext cx="0" cy="115535"/>
                </a:xfrm>
                <a:prstGeom prst="line">
                  <a:avLst/>
                </a:prstGeom>
                <a:ln w="635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flipV="1">
                  <a:off x="511025" y="1320358"/>
                  <a:ext cx="2419407"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grpSp>
            <p:nvGrpSpPr>
              <p:cNvPr id="70" name="Group 69"/>
              <p:cNvGrpSpPr/>
              <p:nvPr/>
            </p:nvGrpSpPr>
            <p:grpSpPr>
              <a:xfrm>
                <a:off x="16283981" y="4565587"/>
                <a:ext cx="2507940" cy="167330"/>
                <a:chOff x="2600363" y="1651989"/>
                <a:chExt cx="1731637" cy="115535"/>
              </a:xfrm>
            </p:grpSpPr>
            <p:cxnSp>
              <p:nvCxnSpPr>
                <p:cNvPr id="92" name="Straight Connector 91"/>
                <p:cNvCxnSpPr>
                  <a:cxnSpLocks/>
                </p:cNvCxnSpPr>
                <p:nvPr/>
              </p:nvCxnSpPr>
              <p:spPr>
                <a:xfrm flipH="1">
                  <a:off x="260036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2602078" y="1712137"/>
                  <a:ext cx="1729922"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sp>
            <p:nvSpPr>
              <p:cNvPr id="342" name="Arc 341"/>
              <p:cNvSpPr/>
              <p:nvPr/>
            </p:nvSpPr>
            <p:spPr>
              <a:xfrm>
                <a:off x="14350427" y="2418201"/>
                <a:ext cx="1263494" cy="1263494"/>
              </a:xfrm>
              <a:prstGeom prst="arc">
                <a:avLst>
                  <a:gd name="adj1" fmla="val 8067735"/>
                  <a:gd name="adj2" fmla="val 10452131"/>
                </a:avLst>
              </a:prstGeom>
              <a:ln w="15875">
                <a:solidFill>
                  <a:schemeClr val="tx1">
                    <a:lumMod val="75000"/>
                    <a:lumOff val="25000"/>
                  </a:schemeClr>
                </a:solidFill>
                <a:headEnd type="arrow" w="sm" len="sm"/>
                <a:tailEnd type="none" w="med" len="sm"/>
              </a:ln>
              <a:scene3d>
                <a:camera prst="perspectiveRelaxedModerately"/>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3" name="TextBox 342"/>
                  <p:cNvSpPr txBox="1"/>
                  <p:nvPr/>
                </p:nvSpPr>
                <p:spPr>
                  <a:xfrm rot="19872021">
                    <a:off x="14331867" y="3048760"/>
                    <a:ext cx="3723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𝛼</m:t>
                              </m:r>
                            </m:e>
                            <m:sub>
                              <m:r>
                                <a:rPr lang="en-US" sz="1800" b="0" i="1" smtClean="0">
                                  <a:solidFill>
                                    <a:schemeClr val="tx1">
                                      <a:lumMod val="65000"/>
                                      <a:lumOff val="35000"/>
                                    </a:schemeClr>
                                  </a:solidFill>
                                  <a:latin typeface="Cambria Math" panose="02040503050406030204" pitchFamily="18" charset="0"/>
                                </a:rPr>
                                <m:t> </m:t>
                              </m:r>
                            </m:sub>
                          </m:sSub>
                        </m:oMath>
                      </m:oMathPara>
                    </a14:m>
                    <a:endParaRPr lang="en-US" sz="1800" dirty="0">
                      <a:solidFill>
                        <a:schemeClr val="tx1">
                          <a:lumMod val="65000"/>
                          <a:lumOff val="35000"/>
                        </a:schemeClr>
                      </a:solidFill>
                    </a:endParaRPr>
                  </a:p>
                </p:txBody>
              </p:sp>
            </mc:Choice>
            <mc:Fallback xmlns="">
              <p:sp>
                <p:nvSpPr>
                  <p:cNvPr id="343" name="TextBox 342"/>
                  <p:cNvSpPr txBox="1">
                    <a:spLocks noRot="1" noChangeAspect="1" noMove="1" noResize="1" noEditPoints="1" noAdjustHandles="1" noChangeArrowheads="1" noChangeShapeType="1" noTextEdit="1"/>
                  </p:cNvSpPr>
                  <p:nvPr/>
                </p:nvSpPr>
                <p:spPr>
                  <a:xfrm rot="19872021">
                    <a:off x="14331867" y="3048760"/>
                    <a:ext cx="372337"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p:cNvSpPr txBox="1"/>
                  <p:nvPr/>
                </p:nvSpPr>
                <p:spPr>
                  <a:xfrm rot="21480000">
                    <a:off x="14751439" y="3081353"/>
                    <a:ext cx="372337" cy="369332"/>
                  </a:xfrm>
                  <a:prstGeom prst="rect">
                    <a:avLst/>
                  </a:prstGeom>
                  <a:noFill/>
                </p:spPr>
                <p:txBody>
                  <a:bodyPr wrap="square" rtlCol="0">
                    <a:spAutoFit/>
                  </a:bodyPr>
                  <a:lstStyle>
                    <a:defPPr>
                      <a:defRPr lang="en-US"/>
                    </a:defPPr>
                    <a:lvl1pPr>
                      <a:defRPr sz="1800" b="0" i="1">
                        <a:solidFill>
                          <a:schemeClr val="tx1">
                            <a:lumMod val="65000"/>
                            <a:lumOff val="3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𝜔</m:t>
                          </m:r>
                        </m:oMath>
                      </m:oMathPara>
                    </a14:m>
                    <a:endParaRPr lang="en-US" dirty="0"/>
                  </a:p>
                </p:txBody>
              </p:sp>
            </mc:Choice>
            <mc:Fallback xmlns="">
              <p:sp>
                <p:nvSpPr>
                  <p:cNvPr id="345" name="TextBox 344"/>
                  <p:cNvSpPr txBox="1">
                    <a:spLocks noRot="1" noChangeAspect="1" noMove="1" noResize="1" noEditPoints="1" noAdjustHandles="1" noChangeArrowheads="1" noChangeShapeType="1" noTextEdit="1"/>
                  </p:cNvSpPr>
                  <p:nvPr/>
                </p:nvSpPr>
                <p:spPr>
                  <a:xfrm rot="21480000">
                    <a:off x="14751439" y="3081353"/>
                    <a:ext cx="372337" cy="369332"/>
                  </a:xfrm>
                  <a:prstGeom prst="rect">
                    <a:avLst/>
                  </a:prstGeom>
                  <a:blipFill>
                    <a:blip r:embed="rId21"/>
                    <a:stretch>
                      <a:fillRect/>
                    </a:stretch>
                  </a:blipFill>
                </p:spPr>
                <p:txBody>
                  <a:bodyPr/>
                  <a:lstStyle/>
                  <a:p>
                    <a:r>
                      <a:rPr lang="en-US">
                        <a:noFill/>
                      </a:rPr>
                      <a:t> </a:t>
                    </a:r>
                  </a:p>
                </p:txBody>
              </p:sp>
            </mc:Fallback>
          </mc:AlternateContent>
          <p:sp>
            <p:nvSpPr>
              <p:cNvPr id="346" name="Arc 345"/>
              <p:cNvSpPr>
                <a:spLocks noChangeAspect="1"/>
              </p:cNvSpPr>
              <p:nvPr/>
            </p:nvSpPr>
            <p:spPr>
              <a:xfrm rot="21480000">
                <a:off x="14789429" y="2966293"/>
                <a:ext cx="669346" cy="669346"/>
              </a:xfrm>
              <a:prstGeom prst="arc">
                <a:avLst>
                  <a:gd name="adj1" fmla="val 9710349"/>
                  <a:gd name="adj2" fmla="val 12460037"/>
                </a:avLst>
              </a:prstGeom>
              <a:ln w="12700">
                <a:solidFill>
                  <a:schemeClr val="tx1">
                    <a:lumMod val="65000"/>
                    <a:lumOff val="35000"/>
                  </a:schemeClr>
                </a:solidFill>
                <a:headEnd type="none" w="sm" len="sm"/>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47" name="Group 346"/>
              <p:cNvGrpSpPr/>
              <p:nvPr/>
            </p:nvGrpSpPr>
            <p:grpSpPr>
              <a:xfrm>
                <a:off x="16283524" y="4178391"/>
                <a:ext cx="2754820" cy="167330"/>
                <a:chOff x="2600363" y="1651989"/>
                <a:chExt cx="1902099" cy="115535"/>
              </a:xfrm>
            </p:grpSpPr>
            <p:cxnSp>
              <p:nvCxnSpPr>
                <p:cNvPr id="348" name="Straight Connector 347"/>
                <p:cNvCxnSpPr>
                  <a:cxnSpLocks/>
                </p:cNvCxnSpPr>
                <p:nvPr/>
              </p:nvCxnSpPr>
              <p:spPr>
                <a:xfrm flipH="1">
                  <a:off x="260036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9" name="Straight Arrow Connector 348"/>
                <p:cNvCxnSpPr/>
                <p:nvPr/>
              </p:nvCxnSpPr>
              <p:spPr>
                <a:xfrm flipV="1">
                  <a:off x="2602073" y="1712137"/>
                  <a:ext cx="1900389"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cxnSp>
            <p:nvCxnSpPr>
              <p:cNvPr id="350" name="Position of X'"/>
              <p:cNvCxnSpPr/>
              <p:nvPr/>
            </p:nvCxnSpPr>
            <p:spPr>
              <a:xfrm flipH="1" flipV="1">
                <a:off x="19047260" y="3140094"/>
                <a:ext cx="0" cy="150876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2" name="TextBox 351"/>
                  <p:cNvSpPr txBox="1"/>
                  <p:nvPr/>
                </p:nvSpPr>
                <p:spPr>
                  <a:xfrm rot="21480000">
                    <a:off x="17310376" y="2842336"/>
                    <a:ext cx="410978" cy="369332"/>
                  </a:xfrm>
                  <a:prstGeom prst="rect">
                    <a:avLst/>
                  </a:prstGeom>
                  <a:noFill/>
                </p:spPr>
                <p:txBody>
                  <a:bodyPr wrap="square" rtlCol="0">
                    <a:spAutoFit/>
                  </a:bodyPr>
                  <a:lstStyle>
                    <a:defPPr>
                      <a:defRPr lang="en-US"/>
                    </a:defPPr>
                    <a:lvl1pPr>
                      <a:defRPr sz="1800" b="0" i="1">
                        <a:solidFill>
                          <a:schemeClr val="tx1">
                            <a:lumMod val="65000"/>
                            <a:lumOff val="3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𝜔</m:t>
                              </m:r>
                            </m:e>
                          </m:acc>
                        </m:oMath>
                      </m:oMathPara>
                    </a14:m>
                    <a:endParaRPr lang="en-US" dirty="0"/>
                  </a:p>
                </p:txBody>
              </p:sp>
            </mc:Choice>
            <mc:Fallback xmlns="">
              <p:sp>
                <p:nvSpPr>
                  <p:cNvPr id="352" name="TextBox 351"/>
                  <p:cNvSpPr txBox="1">
                    <a:spLocks noRot="1" noChangeAspect="1" noMove="1" noResize="1" noEditPoints="1" noAdjustHandles="1" noChangeArrowheads="1" noChangeShapeType="1" noTextEdit="1"/>
                  </p:cNvSpPr>
                  <p:nvPr/>
                </p:nvSpPr>
                <p:spPr>
                  <a:xfrm rot="21480000">
                    <a:off x="17310376" y="2842336"/>
                    <a:ext cx="410978" cy="369332"/>
                  </a:xfrm>
                  <a:prstGeom prst="rect">
                    <a:avLst/>
                  </a:prstGeom>
                  <a:blipFill>
                    <a:blip r:embed="rId22"/>
                    <a:stretch>
                      <a:fillRect t="-6250" r="-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 Box 15"/>
                  <p:cNvSpPr txBox="1">
                    <a:spLocks noChangeAspect="1"/>
                  </p:cNvSpPr>
                  <p:nvPr/>
                </p:nvSpPr>
                <p:spPr>
                  <a:xfrm rot="21407701" flipH="1">
                    <a:off x="16965565" y="2130311"/>
                    <a:ext cx="804529" cy="3966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sSub>
                            <m:sSubPr>
                              <m:ctrlP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sSubPr>
                            <m:e>
                              <m:acc>
                                <m:accPr>
                                  <m:chr m:val="́"/>
                                  <m:ctrlP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accPr>
                                <m:e>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h</m:t>
                                  </m:r>
                                </m:e>
                              </m:acc>
                            </m:e>
                            <m:sub>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𝑒</m:t>
                              </m:r>
                            </m:sub>
                          </m:sSub>
                        </m:oMath>
                      </m:oMathPara>
                    </a14:m>
                    <a:endParaRPr lang="en-US" sz="1600" dirty="0">
                      <a:solidFill>
                        <a:schemeClr val="tx1">
                          <a:lumMod val="65000"/>
                          <a:lumOff val="35000"/>
                        </a:schemeClr>
                      </a:solidFill>
                      <a:effectLst/>
                      <a:ea typeface="Calibri"/>
                      <a:cs typeface="Times New Roman"/>
                    </a:endParaRPr>
                  </a:p>
                </p:txBody>
              </p:sp>
            </mc:Choice>
            <mc:Fallback xmlns="">
              <p:sp>
                <p:nvSpPr>
                  <p:cNvPr id="128" name="Text Box 15"/>
                  <p:cNvSpPr txBox="1">
                    <a:spLocks noRot="1" noChangeAspect="1" noMove="1" noResize="1" noEditPoints="1" noAdjustHandles="1" noChangeArrowheads="1" noChangeShapeType="1" noTextEdit="1"/>
                  </p:cNvSpPr>
                  <p:nvPr/>
                </p:nvSpPr>
                <p:spPr>
                  <a:xfrm rot="21407701" flipH="1">
                    <a:off x="16965565" y="2130311"/>
                    <a:ext cx="804529" cy="396682"/>
                  </a:xfrm>
                  <a:prstGeom prst="rect">
                    <a:avLst/>
                  </a:prstGeom>
                  <a:blipFill>
                    <a:blip r:embed="rId23"/>
                    <a:stretch>
                      <a:fillRect/>
                    </a:stretch>
                  </a:blipFill>
                  <a:ln w="6350">
                    <a:noFill/>
                  </a:ln>
                  <a:effectLst/>
                </p:spPr>
                <p:txBody>
                  <a:bodyPr/>
                  <a:lstStyle/>
                  <a:p>
                    <a:r>
                      <a:rPr lang="en-US">
                        <a:noFill/>
                      </a:rPr>
                      <a:t> </a:t>
                    </a:r>
                  </a:p>
                </p:txBody>
              </p:sp>
            </mc:Fallback>
          </mc:AlternateContent>
          <p:sp>
            <p:nvSpPr>
              <p:cNvPr id="139" name="Rectangle 138"/>
              <p:cNvSpPr/>
              <p:nvPr/>
            </p:nvSpPr>
            <p:spPr>
              <a:xfrm>
                <a:off x="12903523" y="1615823"/>
                <a:ext cx="2277402"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Entrance pupil</a:t>
                </a:r>
                <a:endParaRPr lang="en-US" sz="2800" dirty="0">
                  <a:solidFill>
                    <a:srgbClr val="17B2B6"/>
                  </a:solidFill>
                </a:endParaRPr>
              </a:p>
            </p:txBody>
          </p:sp>
          <p:sp>
            <p:nvSpPr>
              <p:cNvPr id="140" name="Rectangle 139"/>
              <p:cNvSpPr/>
              <p:nvPr/>
            </p:nvSpPr>
            <p:spPr>
              <a:xfrm>
                <a:off x="17659901" y="936119"/>
                <a:ext cx="186612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Exit pupil</a:t>
                </a:r>
                <a:endParaRPr lang="en-US" sz="2800" dirty="0">
                  <a:solidFill>
                    <a:srgbClr val="17B2B6"/>
                  </a:solidFill>
                </a:endParaRPr>
              </a:p>
            </p:txBody>
          </p:sp>
          <p:sp>
            <p:nvSpPr>
              <p:cNvPr id="141" name="Arc 140"/>
              <p:cNvSpPr/>
              <p:nvPr/>
            </p:nvSpPr>
            <p:spPr>
              <a:xfrm>
                <a:off x="14284546" y="1807944"/>
                <a:ext cx="1190943" cy="1224718"/>
              </a:xfrm>
              <a:prstGeom prst="arc">
                <a:avLst>
                  <a:gd name="adj1" fmla="val 17018515"/>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Arc 141"/>
              <p:cNvSpPr/>
              <p:nvPr/>
            </p:nvSpPr>
            <p:spPr>
              <a:xfrm>
                <a:off x="17321784" y="2842301"/>
                <a:ext cx="1476123" cy="2129749"/>
              </a:xfrm>
              <a:prstGeom prst="arc">
                <a:avLst>
                  <a:gd name="adj1" fmla="val 21141715"/>
                  <a:gd name="adj2" fmla="val 4918480"/>
                </a:avLst>
              </a:prstGeom>
              <a:ln w="12700">
                <a:solidFill>
                  <a:schemeClr val="tx1">
                    <a:lumMod val="75000"/>
                    <a:lumOff val="25000"/>
                  </a:schemeClr>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3" name="Arc 142"/>
              <p:cNvSpPr/>
              <p:nvPr/>
            </p:nvSpPr>
            <p:spPr>
              <a:xfrm>
                <a:off x="17008677" y="1125452"/>
                <a:ext cx="1427785" cy="1665172"/>
              </a:xfrm>
              <a:prstGeom prst="arc">
                <a:avLst>
                  <a:gd name="adj1" fmla="val 10724335"/>
                  <a:gd name="adj2" fmla="val 16183070"/>
                </a:avLst>
              </a:prstGeom>
              <a:ln w="12700">
                <a:solidFill>
                  <a:schemeClr val="tx1">
                    <a:lumMod val="75000"/>
                    <a:lumOff val="2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6" name="Arc 145"/>
              <p:cNvSpPr/>
              <p:nvPr/>
            </p:nvSpPr>
            <p:spPr>
              <a:xfrm flipH="1">
                <a:off x="12765965" y="2391196"/>
                <a:ext cx="1082675" cy="1108343"/>
              </a:xfrm>
              <a:prstGeom prst="arc">
                <a:avLst>
                  <a:gd name="adj1" fmla="val 16378098"/>
                  <a:gd name="adj2" fmla="val 20005422"/>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5" name="Origi-pivot"/>
              <p:cNvGrpSpPr>
                <a:grpSpLocks noChangeAspect="1"/>
              </p:cNvGrpSpPr>
              <p:nvPr/>
            </p:nvGrpSpPr>
            <p:grpSpPr>
              <a:xfrm>
                <a:off x="19000350" y="3087408"/>
                <a:ext cx="103022" cy="103022"/>
                <a:chOff x="3011758" y="4033638"/>
                <a:chExt cx="56010" cy="56010"/>
              </a:xfrm>
            </p:grpSpPr>
            <p:sp>
              <p:nvSpPr>
                <p:cNvPr id="147" name="Oval 146"/>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2313200" y="957350"/>
                <a:ext cx="1613860" cy="661727"/>
                <a:chOff x="12230176" y="1205286"/>
                <a:chExt cx="1613860" cy="661727"/>
              </a:xfrm>
            </p:grpSpPr>
            <p:sp>
              <p:nvSpPr>
                <p:cNvPr id="81" name="TextBox 80"/>
                <p:cNvSpPr txBox="1"/>
                <p:nvPr/>
              </p:nvSpPr>
              <p:spPr>
                <a:xfrm>
                  <a:off x="12684055" y="1205286"/>
                  <a:ext cx="1159981" cy="390929"/>
                </a:xfrm>
                <a:prstGeom prst="rect">
                  <a:avLst/>
                </a:prstGeom>
                <a:noFill/>
              </p:spPr>
              <p:txBody>
                <a:bodyPr wrap="none" rtlCol="0">
                  <a:spAutoFit/>
                </a:bodyPr>
                <a:lstStyle/>
                <a:p>
                  <a:r>
                    <a:rPr lang="en-US" sz="1600" i="1" dirty="0">
                      <a:solidFill>
                        <a:schemeClr val="tx1">
                          <a:lumMod val="65000"/>
                          <a:lumOff val="35000"/>
                        </a:schemeClr>
                      </a:solidFill>
                      <a:latin typeface="Euclid" panose="02020503060505020303" pitchFamily="18" charset="0"/>
                    </a:rPr>
                    <a:t>Chief ray</a:t>
                  </a:r>
                </a:p>
              </p:txBody>
            </p:sp>
            <p:grpSp>
              <p:nvGrpSpPr>
                <p:cNvPr id="82" name="Group 81"/>
                <p:cNvGrpSpPr/>
                <p:nvPr/>
              </p:nvGrpSpPr>
              <p:grpSpPr>
                <a:xfrm>
                  <a:off x="12307314" y="1334338"/>
                  <a:ext cx="428178" cy="76461"/>
                  <a:chOff x="267517" y="2217329"/>
                  <a:chExt cx="256032" cy="45720"/>
                </a:xfrm>
              </p:grpSpPr>
              <p:cxnSp>
                <p:nvCxnSpPr>
                  <p:cNvPr id="88" name="Straight Connector 87"/>
                  <p:cNvCxnSpPr/>
                  <p:nvPr/>
                </p:nvCxnSpPr>
                <p:spPr>
                  <a:xfrm>
                    <a:off x="267517" y="2240189"/>
                    <a:ext cx="256032" cy="0"/>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89" name="Isosceles Triangle 88"/>
                  <p:cNvSpPr/>
                  <p:nvPr/>
                </p:nvSpPr>
                <p:spPr>
                  <a:xfrm rot="5400000">
                    <a:off x="372673" y="2217329"/>
                    <a:ext cx="45720" cy="45720"/>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a:ln w="0"/>
                      <a:solidFill>
                        <a:schemeClr val="tx1">
                          <a:lumMod val="65000"/>
                          <a:lumOff val="35000"/>
                        </a:schemeClr>
                      </a:solidFill>
                      <a:effectLst>
                        <a:outerShdw blurRad="38100" dist="25400" dir="5400000" algn="ctr" rotWithShape="0">
                          <a:srgbClr val="6E747A">
                            <a:alpha val="43000"/>
                          </a:srgbClr>
                        </a:outerShdw>
                      </a:effectLst>
                    </a:endParaRPr>
                  </a:p>
                </p:txBody>
              </p:sp>
            </p:grpSp>
            <p:sp>
              <p:nvSpPr>
                <p:cNvPr id="83" name="Rounded Rectangle 82"/>
                <p:cNvSpPr/>
                <p:nvPr/>
              </p:nvSpPr>
              <p:spPr>
                <a:xfrm>
                  <a:off x="12230176" y="1258531"/>
                  <a:ext cx="1245437" cy="236476"/>
                </a:xfrm>
                <a:prstGeom prst="roundRect">
                  <a:avLst/>
                </a:prstGeom>
                <a:noFill/>
                <a:ln w="6350">
                  <a:solidFill>
                    <a:schemeClr val="tx1">
                      <a:lumMod val="50000"/>
                      <a:lumOff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a:solidFill>
                      <a:schemeClr val="tx1">
                        <a:lumMod val="65000"/>
                        <a:lumOff val="35000"/>
                      </a:schemeClr>
                    </a:solidFill>
                  </a:endParaRPr>
                </a:p>
              </p:txBody>
            </p:sp>
            <p:sp>
              <p:nvSpPr>
                <p:cNvPr id="85" name="TextBox 84"/>
                <p:cNvSpPr txBox="1"/>
                <p:nvPr/>
              </p:nvSpPr>
              <p:spPr>
                <a:xfrm>
                  <a:off x="12684055" y="1476084"/>
                  <a:ext cx="849976" cy="390929"/>
                </a:xfrm>
                <a:prstGeom prst="rect">
                  <a:avLst/>
                </a:prstGeom>
                <a:noFill/>
              </p:spPr>
              <p:txBody>
                <a:bodyPr wrap="none" rtlCol="0">
                  <a:spAutoFit/>
                </a:bodyPr>
                <a:lstStyle/>
                <a:p>
                  <a:r>
                    <a:rPr lang="en-US" sz="1600" i="1" dirty="0">
                      <a:solidFill>
                        <a:schemeClr val="tx1">
                          <a:lumMod val="65000"/>
                          <a:lumOff val="35000"/>
                        </a:schemeClr>
                      </a:solidFill>
                      <a:latin typeface="Euclid" panose="02020503060505020303" pitchFamily="18" charset="0"/>
                    </a:rPr>
                    <a:t>Pivots</a:t>
                  </a:r>
                </a:p>
              </p:txBody>
            </p:sp>
            <p:grpSp>
              <p:nvGrpSpPr>
                <p:cNvPr id="149" name="Origi-pivot"/>
                <p:cNvGrpSpPr>
                  <a:grpSpLocks noChangeAspect="1"/>
                </p:cNvGrpSpPr>
                <p:nvPr/>
              </p:nvGrpSpPr>
              <p:grpSpPr>
                <a:xfrm>
                  <a:off x="12467338" y="1575636"/>
                  <a:ext cx="103022" cy="103022"/>
                  <a:chOff x="3011758" y="4033638"/>
                  <a:chExt cx="56010" cy="56010"/>
                </a:xfrm>
              </p:grpSpPr>
              <p:sp>
                <p:nvSpPr>
                  <p:cNvPr id="150" name="Oval 149"/>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9" name="Straight Connector 18"/>
              <p:cNvCxnSpPr/>
              <p:nvPr/>
            </p:nvCxnSpPr>
            <p:spPr>
              <a:xfrm flipV="1">
                <a:off x="15514127" y="2773170"/>
                <a:ext cx="1538574" cy="297657"/>
              </a:xfrm>
              <a:prstGeom prst="line">
                <a:avLst/>
              </a:prstGeom>
              <a:ln w="9525">
                <a:solidFill>
                  <a:schemeClr val="tx1">
                    <a:lumMod val="50000"/>
                    <a:lumOff val="50000"/>
                    <a:alpha val="74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p:cNvSpPr txBox="1"/>
                  <p:nvPr/>
                </p:nvSpPr>
                <p:spPr>
                  <a:xfrm rot="20940000">
                    <a:off x="16157101" y="2562882"/>
                    <a:ext cx="45018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r>
                                <a:rPr lang="en-US" sz="2000" b="0" i="1" smtClean="0">
                                  <a:solidFill>
                                    <a:schemeClr val="tx1">
                                      <a:lumMod val="65000"/>
                                      <a:lumOff val="35000"/>
                                    </a:schemeClr>
                                  </a:solidFill>
                                  <a:latin typeface="Cambria Math" panose="02040503050406030204" pitchFamily="18" charset="0"/>
                                </a:rPr>
                                <m:t>𝑑</m:t>
                              </m:r>
                            </m:e>
                            <m:sub>
                              <m:r>
                                <a:rPr lang="en-US" sz="2000" b="0" i="1" smtClean="0">
                                  <a:solidFill>
                                    <a:schemeClr val="tx1">
                                      <a:lumMod val="65000"/>
                                      <a:lumOff val="35000"/>
                                    </a:schemeClr>
                                  </a:solidFill>
                                  <a:latin typeface="Cambria Math" panose="02040503050406030204" pitchFamily="18" charset="0"/>
                                </a:rPr>
                                <m:t> </m:t>
                              </m:r>
                            </m:sub>
                          </m:sSub>
                        </m:oMath>
                      </m:oMathPara>
                    </a14:m>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58" name="TextBox 157"/>
                  <p:cNvSpPr txBox="1">
                    <a:spLocks noRot="1" noChangeAspect="1" noMove="1" noResize="1" noEditPoints="1" noAdjustHandles="1" noChangeArrowheads="1" noChangeShapeType="1" noTextEdit="1"/>
                  </p:cNvSpPr>
                  <p:nvPr/>
                </p:nvSpPr>
                <p:spPr>
                  <a:xfrm rot="20940000">
                    <a:off x="16157101" y="2562882"/>
                    <a:ext cx="450188" cy="40011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191636" y="3253946"/>
                    <a:ext cx="41267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smtClean="0">
                              <a:solidFill>
                                <a:schemeClr val="tx1">
                                  <a:lumMod val="65000"/>
                                  <a:lumOff val="35000"/>
                                </a:schemeClr>
                              </a:solidFill>
                              <a:latin typeface="Cambria Math" panose="02040503050406030204" pitchFamily="18" charset="0"/>
                              <a:ea typeface="Calibri"/>
                              <a:cs typeface="Times New Roman"/>
                            </a:rPr>
                            <m:t>𝐸</m:t>
                          </m:r>
                        </m:oMath>
                      </m:oMathPara>
                    </a14:m>
                    <a:endParaRPr lang="en-US" sz="2000" dirty="0">
                      <a:solidFill>
                        <a:schemeClr val="tx1">
                          <a:lumMod val="65000"/>
                          <a:lumOff val="35000"/>
                        </a:schemeClr>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15191636" y="3253946"/>
                    <a:ext cx="412677" cy="400110"/>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Rectangle 168"/>
                  <p:cNvSpPr/>
                  <p:nvPr/>
                </p:nvSpPr>
                <p:spPr>
                  <a:xfrm>
                    <a:off x="16962755" y="2659811"/>
                    <a:ext cx="412677" cy="4089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000" b="0" i="1" dirty="0" smtClean="0">
                                  <a:solidFill>
                                    <a:schemeClr val="tx1">
                                      <a:lumMod val="65000"/>
                                      <a:lumOff val="35000"/>
                                    </a:schemeClr>
                                  </a:solidFill>
                                  <a:latin typeface="Cambria Math" panose="02040503050406030204" pitchFamily="18" charset="0"/>
                                  <a:ea typeface="Calibri"/>
                                  <a:cs typeface="Times New Roman"/>
                                </a:rPr>
                              </m:ctrlPr>
                            </m:accPr>
                            <m:e>
                              <m:r>
                                <a:rPr lang="en-US" sz="2000" i="1" dirty="0" smtClean="0">
                                  <a:solidFill>
                                    <a:schemeClr val="tx1">
                                      <a:lumMod val="65000"/>
                                      <a:lumOff val="35000"/>
                                    </a:schemeClr>
                                  </a:solidFill>
                                  <a:latin typeface="Cambria Math" panose="02040503050406030204" pitchFamily="18" charset="0"/>
                                  <a:ea typeface="Calibri"/>
                                  <a:cs typeface="Times New Roman"/>
                                </a:rPr>
                                <m:t>𝐸</m:t>
                              </m:r>
                            </m:e>
                          </m:acc>
                        </m:oMath>
                      </m:oMathPara>
                    </a14:m>
                    <a:endParaRPr lang="en-US" sz="2000" dirty="0">
                      <a:solidFill>
                        <a:schemeClr val="tx1">
                          <a:lumMod val="65000"/>
                          <a:lumOff val="35000"/>
                        </a:schemeClr>
                      </a:solidFill>
                    </a:endParaRPr>
                  </a:p>
                </p:txBody>
              </p:sp>
            </mc:Choice>
            <mc:Fallback xmlns="">
              <p:sp>
                <p:nvSpPr>
                  <p:cNvPr id="169" name="Rectangle 168"/>
                  <p:cNvSpPr>
                    <a:spLocks noRot="1" noChangeAspect="1" noMove="1" noResize="1" noEditPoints="1" noAdjustHandles="1" noChangeArrowheads="1" noChangeShapeType="1" noTextEdit="1"/>
                  </p:cNvSpPr>
                  <p:nvPr/>
                </p:nvSpPr>
                <p:spPr>
                  <a:xfrm>
                    <a:off x="16962755" y="2659811"/>
                    <a:ext cx="412677" cy="408958"/>
                  </a:xfrm>
                  <a:prstGeom prst="rect">
                    <a:avLst/>
                  </a:prstGeom>
                  <a:blipFill>
                    <a:blip r:embed="rId26"/>
                    <a:stretch>
                      <a:fillRect t="-4478" r="-19403"/>
                    </a:stretch>
                  </a:blipFill>
                </p:spPr>
                <p:txBody>
                  <a:bodyPr/>
                  <a:lstStyle/>
                  <a:p>
                    <a:r>
                      <a:rPr lang="en-US">
                        <a:noFill/>
                      </a:rPr>
                      <a:t> </a:t>
                    </a:r>
                  </a:p>
                </p:txBody>
              </p:sp>
            </mc:Fallback>
          </mc:AlternateContent>
        </p:grpSp>
        <p:grpSp>
          <p:nvGrpSpPr>
            <p:cNvPr id="76" name="Group 75"/>
            <p:cNvGrpSpPr/>
            <p:nvPr/>
          </p:nvGrpSpPr>
          <p:grpSpPr>
            <a:xfrm>
              <a:off x="12493618" y="5201130"/>
              <a:ext cx="7419982" cy="3459426"/>
              <a:chOff x="12493618" y="5231610"/>
              <a:chExt cx="7419982" cy="3459426"/>
            </a:xfrm>
          </p:grpSpPr>
          <mc:AlternateContent xmlns:mc="http://schemas.openxmlformats.org/markup-compatibility/2006" xmlns:a14="http://schemas.microsoft.com/office/drawing/2010/main">
            <mc:Choice Requires="a14">
              <p:sp>
                <p:nvSpPr>
                  <p:cNvPr id="163" name="Text Box 15"/>
                  <p:cNvSpPr txBox="1">
                    <a:spLocks noChangeAspect="1"/>
                  </p:cNvSpPr>
                  <p:nvPr/>
                </p:nvSpPr>
                <p:spPr>
                  <a:xfrm flipH="1">
                    <a:off x="12493620" y="7040200"/>
                    <a:ext cx="4975610" cy="48026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14:m>
                      <m:oMath xmlns:m="http://schemas.openxmlformats.org/officeDocument/2006/math">
                        <m:sSub>
                          <m:sSubPr>
                            <m:ctrlPr>
                              <a:rPr lang="en-US" sz="2400" i="1" smtClean="0">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𝒓</m:t>
                            </m:r>
                          </m:e>
                          <m:sub>
                            <m:r>
                              <a:rPr lang="en-US" sz="2400" i="1">
                                <a:solidFill>
                                  <a:schemeClr val="tx1">
                                    <a:lumMod val="75000"/>
                                    <a:lumOff val="25000"/>
                                  </a:schemeClr>
                                </a:solidFill>
                                <a:latin typeface="Cambria Math" panose="02040503050406030204" pitchFamily="18" charset="0"/>
                              </a:rPr>
                              <m:t>𝓁</m:t>
                            </m:r>
                            <m:r>
                              <a:rPr lang="en-US" sz="2400">
                                <a:solidFill>
                                  <a:schemeClr val="tx1">
                                    <a:lumMod val="75000"/>
                                    <a:lumOff val="25000"/>
                                  </a:schemeClr>
                                </a:solidFill>
                                <a:latin typeface="Cambria Math" panose="02040503050406030204" pitchFamily="18" charset="0"/>
                              </a:rPr>
                              <m:t>,3</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effectLst/>
                        <a:latin typeface="Euclid" panose="02020503060505020303" pitchFamily="18" charset="0"/>
                        <a:ea typeface="Calibri"/>
                        <a:cs typeface="Times New Roman"/>
                      </a:rPr>
                      <a:t>3</a:t>
                    </a:r>
                    <a:r>
                      <a:rPr lang="en-US" sz="2400" baseline="30000" dirty="0">
                        <a:solidFill>
                          <a:schemeClr val="tx1">
                            <a:lumMod val="75000"/>
                            <a:lumOff val="25000"/>
                          </a:schemeClr>
                        </a:solidFill>
                        <a:effectLst/>
                        <a:latin typeface="Euclid" panose="02020503060505020303" pitchFamily="18" charset="0"/>
                        <a:ea typeface="Calibri"/>
                        <a:cs typeface="Times New Roman"/>
                      </a:rPr>
                      <a:t>rd</a:t>
                    </a:r>
                    <a:r>
                      <a:rPr lang="en-US" sz="2400" dirty="0">
                        <a:solidFill>
                          <a:schemeClr val="tx1">
                            <a:lumMod val="75000"/>
                            <a:lumOff val="25000"/>
                          </a:schemeClr>
                        </a:solidFill>
                        <a:effectLst/>
                        <a:latin typeface="Euclid" panose="02020503060505020303" pitchFamily="18" charset="0"/>
                        <a:ea typeface="Calibri"/>
                        <a:cs typeface="Times New Roman"/>
                      </a:rPr>
                      <a:t> column of </a:t>
                    </a: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r>
                              <m:rPr>
                                <m:sty m:val="p"/>
                              </m:rPr>
                              <a:rPr lang="en-US" sz="2400" b="0" i="0" smtClean="0">
                                <a:solidFill>
                                  <a:schemeClr val="tx1">
                                    <a:lumMod val="75000"/>
                                    <a:lumOff val="25000"/>
                                  </a:schemeClr>
                                </a:solidFill>
                                <a:effectLst/>
                                <a:latin typeface="Cambria Math" panose="02040503050406030204" pitchFamily="18" charset="0"/>
                                <a:ea typeface="Calibri"/>
                                <a:cs typeface="Times New Roman"/>
                              </a:rPr>
                              <m:t>R</m:t>
                            </m:r>
                          </m:e>
                          <m:sub>
                            <m:r>
                              <a:rPr lang="en-US" sz="2400" b="0" i="0" smtClean="0">
                                <a:solidFill>
                                  <a:schemeClr val="tx1">
                                    <a:lumMod val="75000"/>
                                    <a:lumOff val="25000"/>
                                  </a:schemeClr>
                                </a:solidFill>
                                <a:effectLst/>
                                <a:latin typeface="Cambria Math" panose="02040503050406030204" pitchFamily="18" charset="0"/>
                                <a:ea typeface="Calibri"/>
                                <a:cs typeface="Times New Roman"/>
                              </a:rPr>
                              <m:t>ℓ</m:t>
                            </m:r>
                          </m:sub>
                        </m:sSub>
                        <m:r>
                          <a:rPr lang="en-US" sz="2400" b="0" i="0" smtClean="0">
                            <a:solidFill>
                              <a:schemeClr val="tx1">
                                <a:lumMod val="75000"/>
                                <a:lumOff val="25000"/>
                              </a:schemeClr>
                            </a:solidFill>
                            <a:effectLst/>
                            <a:latin typeface="Cambria Math" panose="02040503050406030204" pitchFamily="18" charset="0"/>
                            <a:ea typeface="Calibri"/>
                            <a:cs typeface="Times New Roman"/>
                          </a:rPr>
                          <m:t> </m:t>
                        </m:r>
                      </m:oMath>
                    </a14:m>
                    <a:r>
                      <a:rPr lang="en-US" sz="2400" dirty="0">
                        <a:solidFill>
                          <a:schemeClr val="tx1">
                            <a:lumMod val="75000"/>
                            <a:lumOff val="25000"/>
                          </a:schemeClr>
                        </a:solidFill>
                        <a:effectLst/>
                        <a:latin typeface="Euclid" panose="02020503060505020303" pitchFamily="18" charset="0"/>
                        <a:ea typeface="Calibri"/>
                        <a:cs typeface="Times New Roman"/>
                      </a:rPr>
                      <a:t>(optical axis).</a:t>
                    </a:r>
                  </a:p>
                </p:txBody>
              </p:sp>
            </mc:Choice>
            <mc:Fallback xmlns="">
              <p:sp>
                <p:nvSpPr>
                  <p:cNvPr id="163" name="Text Box 15"/>
                  <p:cNvSpPr txBox="1">
                    <a:spLocks noRot="1" noChangeAspect="1" noMove="1" noResize="1" noEditPoints="1" noAdjustHandles="1" noChangeArrowheads="1" noChangeShapeType="1" noTextEdit="1"/>
                  </p:cNvSpPr>
                  <p:nvPr/>
                </p:nvSpPr>
                <p:spPr>
                  <a:xfrm flipH="1">
                    <a:off x="12493620" y="7040200"/>
                    <a:ext cx="4975610" cy="480261"/>
                  </a:xfrm>
                  <a:prstGeom prst="rect">
                    <a:avLst/>
                  </a:prstGeom>
                  <a:blipFill>
                    <a:blip r:embed="rId27"/>
                    <a:stretch>
                      <a:fillRect t="-3797" r="-245" b="-36709"/>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 Box 15"/>
                  <p:cNvSpPr txBox="1">
                    <a:spLocks noChangeAspect="1"/>
                  </p:cNvSpPr>
                  <p:nvPr/>
                </p:nvSpPr>
                <p:spPr>
                  <a:xfrm flipH="1">
                    <a:off x="12493620" y="5231610"/>
                    <a:ext cx="6728426" cy="89908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203325" indent="-1203325"/>
                    <a14:m>
                      <m:oMath xmlns:m="http://schemas.openxmlformats.org/officeDocument/2006/math">
                        <m:d>
                          <m:dPr>
                            <m:begChr m:val="{"/>
                            <m:endChr m:val="}"/>
                            <m:ctrlPr>
                              <a:rPr lang="en-US" sz="2400" b="0" i="1" smtClean="0">
                                <a:solidFill>
                                  <a:schemeClr val="tx1">
                                    <a:lumMod val="75000"/>
                                    <a:lumOff val="25000"/>
                                  </a:schemeClr>
                                </a:solidFill>
                                <a:latin typeface="Cambria Math" panose="02040503050406030204" pitchFamily="18" charset="0"/>
                                <a:cs typeface="Times New Roman"/>
                              </a:rPr>
                            </m:ctrlPr>
                          </m:dPr>
                          <m:e>
                            <m:r>
                              <a:rPr lang="en-US" sz="2400" b="0" i="1" smtClean="0">
                                <a:solidFill>
                                  <a:schemeClr val="tx1">
                                    <a:lumMod val="75000"/>
                                    <a:lumOff val="25000"/>
                                  </a:schemeClr>
                                </a:solidFill>
                                <a:latin typeface="Cambria Math" panose="02040503050406030204" pitchFamily="18" charset="0"/>
                                <a:cs typeface="Times New Roman"/>
                              </a:rPr>
                              <m:t>𝐶</m:t>
                            </m:r>
                          </m:e>
                        </m:d>
                      </m:oMath>
                    </a14:m>
                    <a:r>
                      <a:rPr lang="en-US" sz="2400" dirty="0">
                        <a:solidFill>
                          <a:schemeClr val="tx1">
                            <a:lumMod val="75000"/>
                            <a:lumOff val="25000"/>
                          </a:schemeClr>
                        </a:solidFill>
                        <a:effectLst/>
                        <a:ea typeface="Calibri"/>
                        <a:cs typeface="Times New Roman"/>
                      </a:rPr>
                      <a:t>, </a:t>
                    </a:r>
                    <a14:m>
                      <m:oMath xmlns:m="http://schemas.openxmlformats.org/officeDocument/2006/math">
                        <m:d>
                          <m:dPr>
                            <m:begChr m:val="{"/>
                            <m:endChr m:val="}"/>
                            <m:ctrlPr>
                              <a:rPr lang="en-US" sz="2400" i="1">
                                <a:solidFill>
                                  <a:schemeClr val="tx1">
                                    <a:lumMod val="75000"/>
                                    <a:lumOff val="25000"/>
                                  </a:schemeClr>
                                </a:solidFill>
                                <a:latin typeface="Cambria Math" panose="02040503050406030204" pitchFamily="18" charset="0"/>
                                <a:cs typeface="Times New Roman"/>
                              </a:rPr>
                            </m:ctrlPr>
                          </m:dPr>
                          <m:e>
                            <m:r>
                              <a:rPr lang="en-US" sz="2400" b="0" i="1" smtClean="0">
                                <a:solidFill>
                                  <a:schemeClr val="tx1">
                                    <a:lumMod val="75000"/>
                                    <a:lumOff val="25000"/>
                                  </a:schemeClr>
                                </a:solidFill>
                                <a:latin typeface="Cambria Math" panose="02040503050406030204" pitchFamily="18" charset="0"/>
                                <a:cs typeface="Times New Roman"/>
                              </a:rPr>
                              <m:t>𝐼</m:t>
                            </m:r>
                          </m:e>
                        </m:d>
                      </m:oMath>
                    </a14:m>
                    <a:r>
                      <a:rPr lang="en-US" sz="2400" dirty="0">
                        <a:solidFill>
                          <a:schemeClr val="tx1">
                            <a:lumMod val="75000"/>
                            <a:lumOff val="25000"/>
                          </a:schemeClr>
                        </a:solidFill>
                        <a:effectLst/>
                        <a:ea typeface="Calibri"/>
                        <a:cs typeface="Times New Roman"/>
                      </a:rPr>
                      <a:t> : </a:t>
                    </a:r>
                    <a:r>
                      <a:rPr lang="en-US" sz="2400" dirty="0">
                        <a:solidFill>
                          <a:schemeClr val="tx1">
                            <a:lumMod val="75000"/>
                            <a:lumOff val="25000"/>
                          </a:schemeClr>
                        </a:solidFill>
                        <a:effectLst/>
                        <a:latin typeface="Euclid" panose="02020503060505020303" pitchFamily="18" charset="0"/>
                        <a:ea typeface="Calibri"/>
                        <a:cs typeface="Times New Roman"/>
                      </a:rPr>
                      <a:t>Camera and </a:t>
                    </a:r>
                    <a:r>
                      <a:rPr lang="en-US" sz="2400" dirty="0">
                        <a:solidFill>
                          <a:schemeClr val="tx1">
                            <a:lumMod val="75000"/>
                            <a:lumOff val="25000"/>
                          </a:schemeClr>
                        </a:solidFill>
                        <a:latin typeface="Euclid" panose="02020503060505020303" pitchFamily="18" charset="0"/>
                        <a:ea typeface="Calibri"/>
                        <a:cs typeface="Times New Roman"/>
                      </a:rPr>
                      <a:t>Image</a:t>
                    </a:r>
                    <a:r>
                      <a:rPr lang="en-US" sz="2400" dirty="0">
                        <a:solidFill>
                          <a:schemeClr val="tx1">
                            <a:lumMod val="75000"/>
                            <a:lumOff val="25000"/>
                          </a:schemeClr>
                        </a:solidFill>
                        <a:effectLst/>
                        <a:latin typeface="Euclid" panose="02020503060505020303" pitchFamily="18" charset="0"/>
                        <a:ea typeface="Calibri"/>
                        <a:cs typeface="Times New Roman"/>
                      </a:rPr>
                      <a:t> coordinate frames. </a:t>
                    </a:r>
                    <a:r>
                      <a:rPr lang="en-US" sz="2400" dirty="0">
                        <a:solidFill>
                          <a:schemeClr val="tx1">
                            <a:lumMod val="75000"/>
                            <a:lumOff val="25000"/>
                          </a:schemeClr>
                        </a:solidFill>
                        <a:latin typeface="Euclid" panose="02020503060505020303" pitchFamily="18" charset="0"/>
                        <a:ea typeface="Calibri"/>
                        <a:cs typeface="Times New Roman"/>
                      </a:rPr>
                      <a:t>Origin of </a:t>
                    </a:r>
                    <a14:m>
                      <m:oMath xmlns:m="http://schemas.openxmlformats.org/officeDocument/2006/math">
                        <m:d>
                          <m:dPr>
                            <m:begChr m:val="{"/>
                            <m:endChr m:val="}"/>
                            <m:ctrlPr>
                              <a:rPr lang="en-US" sz="2400" b="0" i="1" smtClean="0">
                                <a:solidFill>
                                  <a:schemeClr val="tx1">
                                    <a:lumMod val="75000"/>
                                    <a:lumOff val="25000"/>
                                  </a:schemeClr>
                                </a:solidFill>
                                <a:latin typeface="Cambria Math" panose="02040503050406030204" pitchFamily="18" charset="0"/>
                                <a:ea typeface="Calibri"/>
                                <a:cs typeface="Times New Roman"/>
                              </a:rPr>
                            </m:ctrlPr>
                          </m:dPr>
                          <m:e>
                            <m:r>
                              <a:rPr lang="en-US" sz="2400" b="0" i="1" smtClean="0">
                                <a:solidFill>
                                  <a:schemeClr val="tx1">
                                    <a:lumMod val="75000"/>
                                    <a:lumOff val="25000"/>
                                  </a:schemeClr>
                                </a:solidFill>
                                <a:latin typeface="Cambria Math" panose="02040503050406030204" pitchFamily="18" charset="0"/>
                                <a:ea typeface="Calibri"/>
                                <a:cs typeface="Times New Roman"/>
                              </a:rPr>
                              <m:t>𝐶</m:t>
                            </m:r>
                          </m:e>
                        </m:d>
                      </m:oMath>
                    </a14:m>
                    <a:r>
                      <a:rPr lang="en-US" sz="2400" dirty="0">
                        <a:solidFill>
                          <a:schemeClr val="tx1">
                            <a:lumMod val="75000"/>
                            <a:lumOff val="25000"/>
                          </a:schemeClr>
                        </a:solidFill>
                        <a:effectLst/>
                        <a:latin typeface="Euclid" panose="02020503060505020303" pitchFamily="18" charset="0"/>
                        <a:ea typeface="Calibri"/>
                        <a:cs typeface="Times New Roman"/>
                      </a:rPr>
                      <a:t> is coincident of the pivot.</a:t>
                    </a:r>
                  </a:p>
                </p:txBody>
              </p:sp>
            </mc:Choice>
            <mc:Fallback xmlns="">
              <p:sp>
                <p:nvSpPr>
                  <p:cNvPr id="164" name="Text Box 15"/>
                  <p:cNvSpPr txBox="1">
                    <a:spLocks noRot="1" noChangeAspect="1" noMove="1" noResize="1" noEditPoints="1" noAdjustHandles="1" noChangeArrowheads="1" noChangeShapeType="1" noTextEdit="1"/>
                  </p:cNvSpPr>
                  <p:nvPr/>
                </p:nvSpPr>
                <p:spPr>
                  <a:xfrm flipH="1">
                    <a:off x="12493620" y="5231610"/>
                    <a:ext cx="6728426" cy="899088"/>
                  </a:xfrm>
                  <a:prstGeom prst="rect">
                    <a:avLst/>
                  </a:prstGeom>
                  <a:blipFill>
                    <a:blip r:embed="rId28"/>
                    <a:stretch>
                      <a:fillRect t="-8108" b="-7432"/>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 Box 15"/>
                  <p:cNvSpPr txBox="1">
                    <a:spLocks noChangeAspect="1"/>
                  </p:cNvSpPr>
                  <p:nvPr/>
                </p:nvSpPr>
                <p:spPr>
                  <a:xfrm flipH="1">
                    <a:off x="12493620" y="5911923"/>
                    <a:ext cx="6273138" cy="48781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14:m>
                      <m:oMath xmlns:m="http://schemas.openxmlformats.org/officeDocument/2006/math">
                        <m:r>
                          <a:rPr lang="en-US" sz="2400" i="1" dirty="0" smtClean="0">
                            <a:solidFill>
                              <a:schemeClr val="tx1">
                                <a:lumMod val="75000"/>
                                <a:lumOff val="25000"/>
                              </a:schemeClr>
                            </a:solidFill>
                            <a:effectLst/>
                            <a:latin typeface="Cambria Math" panose="02040503050406030204" pitchFamily="18" charset="0"/>
                            <a:ea typeface="Calibri"/>
                            <a:cs typeface="Times New Roman"/>
                          </a:rPr>
                          <m:t>𝐸</m:t>
                        </m:r>
                      </m:oMath>
                    </a14:m>
                    <a:r>
                      <a:rPr lang="en-US" sz="2400" dirty="0">
                        <a:solidFill>
                          <a:schemeClr val="tx1">
                            <a:lumMod val="75000"/>
                            <a:lumOff val="25000"/>
                          </a:schemeClr>
                        </a:solidFill>
                        <a:effectLst/>
                        <a:ea typeface="Calibri"/>
                        <a:cs typeface="Times New Roman"/>
                      </a:rPr>
                      <a:t>, </a:t>
                    </a:r>
                    <a14:m>
                      <m:oMath xmlns:m="http://schemas.openxmlformats.org/officeDocument/2006/math">
                        <m:acc>
                          <m:accPr>
                            <m:chr m:val="́"/>
                            <m:ctrlPr>
                              <a:rPr lang="en-US" sz="2400" i="1" dirty="0">
                                <a:solidFill>
                                  <a:schemeClr val="tx1">
                                    <a:lumMod val="75000"/>
                                    <a:lumOff val="25000"/>
                                  </a:schemeClr>
                                </a:solidFill>
                                <a:latin typeface="Cambria Math" panose="02040503050406030204" pitchFamily="18" charset="0"/>
                                <a:ea typeface="Calibri"/>
                                <a:cs typeface="Times New Roman"/>
                              </a:rPr>
                            </m:ctrlPr>
                          </m:accPr>
                          <m:e>
                            <m:r>
                              <a:rPr lang="en-US" sz="2400" i="1" dirty="0">
                                <a:solidFill>
                                  <a:schemeClr val="tx1">
                                    <a:lumMod val="75000"/>
                                    <a:lumOff val="25000"/>
                                  </a:schemeClr>
                                </a:solidFill>
                                <a:latin typeface="Cambria Math" panose="02040503050406030204" pitchFamily="18" charset="0"/>
                                <a:ea typeface="Calibri"/>
                                <a:cs typeface="Times New Roman"/>
                              </a:rPr>
                              <m:t>𝐸</m:t>
                            </m:r>
                          </m:e>
                        </m:acc>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latin typeface="Euclid" panose="02020503060505020303" pitchFamily="18" charset="0"/>
                      </a:rPr>
                      <a:t>Center of entrance &amp; exit pupils resp.</a:t>
                    </a:r>
                  </a:p>
                  <a:p>
                    <a:pPr>
                      <a:lnSpc>
                        <a:spcPct val="115000"/>
                      </a:lnSpc>
                    </a:pPr>
                    <a:endParaRPr lang="en-US" sz="2400" i="1" dirty="0">
                      <a:solidFill>
                        <a:schemeClr val="tx1">
                          <a:lumMod val="75000"/>
                          <a:lumOff val="25000"/>
                        </a:schemeClr>
                      </a:solidFill>
                    </a:endParaRPr>
                  </a:p>
                  <a:p>
                    <a:pPr marL="0" marR="0">
                      <a:lnSpc>
                        <a:spcPct val="115000"/>
                      </a:lnSpc>
                      <a:spcBef>
                        <a:spcPts val="0"/>
                      </a:spcBef>
                      <a:spcAft>
                        <a:spcPts val="0"/>
                      </a:spcAft>
                    </a:pPr>
                    <a:endParaRPr lang="en-US" sz="2400" dirty="0">
                      <a:solidFill>
                        <a:schemeClr val="tx1">
                          <a:lumMod val="75000"/>
                          <a:lumOff val="25000"/>
                        </a:schemeClr>
                      </a:solidFill>
                      <a:effectLst/>
                      <a:ea typeface="Calibri"/>
                      <a:cs typeface="Times New Roman"/>
                    </a:endParaRPr>
                  </a:p>
                </p:txBody>
              </p:sp>
            </mc:Choice>
            <mc:Fallback xmlns="">
              <p:sp>
                <p:nvSpPr>
                  <p:cNvPr id="165" name="Text Box 15"/>
                  <p:cNvSpPr txBox="1">
                    <a:spLocks noRot="1" noChangeAspect="1" noMove="1" noResize="1" noEditPoints="1" noAdjustHandles="1" noChangeArrowheads="1" noChangeShapeType="1" noTextEdit="1"/>
                  </p:cNvSpPr>
                  <p:nvPr/>
                </p:nvSpPr>
                <p:spPr>
                  <a:xfrm flipH="1">
                    <a:off x="12493620" y="5911923"/>
                    <a:ext cx="6273138" cy="487816"/>
                  </a:xfrm>
                  <a:prstGeom prst="rect">
                    <a:avLst/>
                  </a:prstGeom>
                  <a:blipFill>
                    <a:blip r:embed="rId29"/>
                    <a:stretch>
                      <a:fillRect l="-194" t="-6250" b="-35000"/>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 Box 15"/>
                  <p:cNvSpPr txBox="1">
                    <a:spLocks noChangeAspect="1"/>
                  </p:cNvSpPr>
                  <p:nvPr/>
                </p:nvSpPr>
                <p:spPr>
                  <a:xfrm flipH="1">
                    <a:off x="12493620" y="7781941"/>
                    <a:ext cx="3831734" cy="51059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acc>
                              <m:accPr>
                                <m:chr m:val="̂"/>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acc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𝑛</m:t>
                                </m:r>
                              </m:e>
                            </m:acc>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𝑖</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effectLst/>
                        <a:latin typeface="Euclid" panose="02020503060505020303" pitchFamily="18" charset="0"/>
                        <a:ea typeface="Calibri"/>
                        <a:cs typeface="Times New Roman"/>
                      </a:rPr>
                      <a:t>Normal to sensor plane.</a:t>
                    </a:r>
                  </a:p>
                </p:txBody>
              </p:sp>
            </mc:Choice>
            <mc:Fallback xmlns="">
              <p:sp>
                <p:nvSpPr>
                  <p:cNvPr id="167" name="Text Box 15"/>
                  <p:cNvSpPr txBox="1">
                    <a:spLocks noRot="1" noChangeAspect="1" noMove="1" noResize="1" noEditPoints="1" noAdjustHandles="1" noChangeArrowheads="1" noChangeShapeType="1" noTextEdit="1"/>
                  </p:cNvSpPr>
                  <p:nvPr/>
                </p:nvSpPr>
                <p:spPr>
                  <a:xfrm flipH="1">
                    <a:off x="12493620" y="7781941"/>
                    <a:ext cx="3831734" cy="510594"/>
                  </a:xfrm>
                  <a:prstGeom prst="rect">
                    <a:avLst/>
                  </a:prstGeom>
                  <a:blipFill>
                    <a:blip r:embed="rId30"/>
                    <a:stretch>
                      <a:fillRect t="-6024" r="-1431" b="-27711"/>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 Box 15"/>
                  <p:cNvSpPr txBox="1">
                    <a:spLocks noChangeAspect="1"/>
                  </p:cNvSpPr>
                  <p:nvPr/>
                </p:nvSpPr>
                <p:spPr>
                  <a:xfrm flipH="1">
                    <a:off x="12493620" y="6681865"/>
                    <a:ext cx="6355819" cy="4856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𝑅</m:t>
                            </m:r>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ℓ</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latin typeface="Euclid" panose="02020503060505020303" pitchFamily="18" charset="0"/>
                      </a:rPr>
                      <a:t>Rotation matrix; orientation of lens plane.</a:t>
                    </a:r>
                  </a:p>
                </p:txBody>
              </p:sp>
            </mc:Choice>
            <mc:Fallback xmlns="">
              <p:sp>
                <p:nvSpPr>
                  <p:cNvPr id="168" name="Text Box 15"/>
                  <p:cNvSpPr txBox="1">
                    <a:spLocks noRot="1" noChangeAspect="1" noMove="1" noResize="1" noEditPoints="1" noAdjustHandles="1" noChangeArrowheads="1" noChangeShapeType="1" noTextEdit="1"/>
                  </p:cNvSpPr>
                  <p:nvPr/>
                </p:nvSpPr>
                <p:spPr>
                  <a:xfrm flipH="1">
                    <a:off x="12493620" y="6681865"/>
                    <a:ext cx="6355819" cy="485670"/>
                  </a:xfrm>
                  <a:prstGeom prst="rect">
                    <a:avLst/>
                  </a:prstGeom>
                  <a:blipFill>
                    <a:blip r:embed="rId31"/>
                    <a:stretch>
                      <a:fillRect l="-192" t="-6250" r="-767" b="-32500"/>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 Box 15"/>
                  <p:cNvSpPr txBox="1">
                    <a:spLocks noChangeAspect="1"/>
                  </p:cNvSpPr>
                  <p:nvPr/>
                </p:nvSpPr>
                <p:spPr>
                  <a:xfrm flipH="1">
                    <a:off x="12493618" y="6287644"/>
                    <a:ext cx="7419982" cy="49107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𝑑</m:t>
                            </m:r>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𝑒</m:t>
                            </m:r>
                          </m:sub>
                        </m:sSub>
                      </m:oMath>
                    </a14:m>
                    <a:r>
                      <a:rPr lang="en-US" sz="2400" dirty="0">
                        <a:solidFill>
                          <a:schemeClr val="tx1">
                            <a:lumMod val="75000"/>
                            <a:lumOff val="25000"/>
                          </a:schemeClr>
                        </a:solidFill>
                        <a:effectLst/>
                        <a:ea typeface="Calibri"/>
                        <a:cs typeface="Times New Roman"/>
                      </a:rPr>
                      <a:t>, </a:t>
                    </a:r>
                    <a14:m>
                      <m:oMath xmlns:m="http://schemas.openxmlformats.org/officeDocument/2006/math">
                        <m:sSub>
                          <m:sSubPr>
                            <m:ctrlPr>
                              <a:rPr lang="en-US" sz="2400" i="1" dirty="0">
                                <a:solidFill>
                                  <a:schemeClr val="tx1">
                                    <a:lumMod val="75000"/>
                                    <a:lumOff val="25000"/>
                                  </a:schemeClr>
                                </a:solidFill>
                                <a:latin typeface="Cambria Math" panose="02040503050406030204" pitchFamily="18" charset="0"/>
                                <a:ea typeface="Calibri"/>
                                <a:cs typeface="Times New Roman"/>
                              </a:rPr>
                            </m:ctrlPr>
                          </m:sSubPr>
                          <m:e>
                            <m:acc>
                              <m:accPr>
                                <m:chr m:val="́"/>
                                <m:ctrlPr>
                                  <a:rPr lang="en-US" sz="2400" i="1" dirty="0">
                                    <a:solidFill>
                                      <a:schemeClr val="tx1">
                                        <a:lumMod val="75000"/>
                                        <a:lumOff val="25000"/>
                                      </a:schemeClr>
                                    </a:solidFill>
                                    <a:latin typeface="Cambria Math" panose="02040503050406030204" pitchFamily="18" charset="0"/>
                                    <a:ea typeface="Calibri"/>
                                    <a:cs typeface="Times New Roman"/>
                                  </a:rPr>
                                </m:ctrlPr>
                              </m:accPr>
                              <m:e>
                                <m:r>
                                  <a:rPr lang="en-US" sz="2400" i="1" dirty="0">
                                    <a:solidFill>
                                      <a:schemeClr val="tx1">
                                        <a:lumMod val="75000"/>
                                        <a:lumOff val="25000"/>
                                      </a:schemeClr>
                                    </a:solidFill>
                                    <a:latin typeface="Cambria Math" panose="02040503050406030204" pitchFamily="18" charset="0"/>
                                    <a:ea typeface="Calibri"/>
                                    <a:cs typeface="Times New Roman"/>
                                  </a:rPr>
                                  <m:t>𝑑</m:t>
                                </m:r>
                              </m:e>
                            </m:acc>
                          </m:e>
                          <m:sub>
                            <m:r>
                              <a:rPr lang="en-US" sz="2400" i="1" dirty="0">
                                <a:solidFill>
                                  <a:schemeClr val="tx1">
                                    <a:lumMod val="75000"/>
                                    <a:lumOff val="25000"/>
                                  </a:schemeClr>
                                </a:solidFill>
                                <a:latin typeface="Cambria Math" panose="02040503050406030204" pitchFamily="18" charset="0"/>
                                <a:ea typeface="Calibri"/>
                                <a:cs typeface="Times New Roman"/>
                              </a:rPr>
                              <m:t>𝑒</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latin typeface="Euclid" panose="02020503060505020303" pitchFamily="18" charset="0"/>
                      </a:rPr>
                      <a:t>Loc. of ent. &amp; exit pupils resp. from the pivot. </a:t>
                    </a:r>
                  </a:p>
                </p:txBody>
              </p:sp>
            </mc:Choice>
            <mc:Fallback xmlns="">
              <p:sp>
                <p:nvSpPr>
                  <p:cNvPr id="170" name="Text Box 15"/>
                  <p:cNvSpPr txBox="1">
                    <a:spLocks noRot="1" noChangeAspect="1" noMove="1" noResize="1" noEditPoints="1" noAdjustHandles="1" noChangeArrowheads="1" noChangeShapeType="1" noTextEdit="1"/>
                  </p:cNvSpPr>
                  <p:nvPr/>
                </p:nvSpPr>
                <p:spPr>
                  <a:xfrm flipH="1">
                    <a:off x="12493618" y="6287644"/>
                    <a:ext cx="7419982" cy="491076"/>
                  </a:xfrm>
                  <a:prstGeom prst="rect">
                    <a:avLst/>
                  </a:prstGeom>
                  <a:blipFill>
                    <a:blip r:embed="rId32"/>
                    <a:stretch>
                      <a:fillRect l="-246" t="-4938" r="-1067" b="-35802"/>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2" name="Text Box 15"/>
                  <p:cNvSpPr txBox="1">
                    <a:spLocks noChangeAspect="1"/>
                  </p:cNvSpPr>
                  <p:nvPr/>
                </p:nvSpPr>
                <p:spPr>
                  <a:xfrm flipH="1">
                    <a:off x="12493620" y="7408366"/>
                    <a:ext cx="6592620" cy="4856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𝑅</m:t>
                            </m:r>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𝑖</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latin typeface="Euclid" panose="02020503060505020303" pitchFamily="18" charset="0"/>
                      </a:rPr>
                      <a:t>Rotation matrix; orientation of sensor plane.</a:t>
                    </a:r>
                  </a:p>
                </p:txBody>
              </p:sp>
            </mc:Choice>
            <mc:Fallback xmlns="">
              <p:sp>
                <p:nvSpPr>
                  <p:cNvPr id="172" name="Text Box 15"/>
                  <p:cNvSpPr txBox="1">
                    <a:spLocks noRot="1" noChangeAspect="1" noMove="1" noResize="1" noEditPoints="1" noAdjustHandles="1" noChangeArrowheads="1" noChangeShapeType="1" noTextEdit="1"/>
                  </p:cNvSpPr>
                  <p:nvPr/>
                </p:nvSpPr>
                <p:spPr>
                  <a:xfrm flipH="1">
                    <a:off x="12493620" y="7408366"/>
                    <a:ext cx="6592620" cy="485670"/>
                  </a:xfrm>
                  <a:prstGeom prst="rect">
                    <a:avLst/>
                  </a:prstGeom>
                  <a:blipFill>
                    <a:blip r:embed="rId33"/>
                    <a:stretch>
                      <a:fillRect l="-185" t="-6250" r="-1294" b="-32500"/>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Text Box 15"/>
                  <p:cNvSpPr txBox="1">
                    <a:spLocks noChangeAspect="1"/>
                  </p:cNvSpPr>
                  <p:nvPr/>
                </p:nvSpPr>
                <p:spPr>
                  <a:xfrm flipH="1">
                    <a:off x="12493620" y="8180442"/>
                    <a:ext cx="5409863" cy="51059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acc>
                              <m:accPr>
                                <m:chr m:val="́"/>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acc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𝑧</m:t>
                                </m:r>
                              </m:e>
                            </m:acc>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𝑜</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effectLst/>
                        <a:latin typeface="Euclid" panose="02020503060505020303" pitchFamily="18" charset="0"/>
                        <a:ea typeface="Calibri"/>
                        <a:cs typeface="Times New Roman"/>
                      </a:rPr>
                      <a:t>Distance of image plane from pivot.</a:t>
                    </a:r>
                  </a:p>
                </p:txBody>
              </p:sp>
            </mc:Choice>
            <mc:Fallback xmlns="">
              <p:sp>
                <p:nvSpPr>
                  <p:cNvPr id="173" name="Text Box 15"/>
                  <p:cNvSpPr txBox="1">
                    <a:spLocks noRot="1" noChangeAspect="1" noMove="1" noResize="1" noEditPoints="1" noAdjustHandles="1" noChangeArrowheads="1" noChangeShapeType="1" noTextEdit="1"/>
                  </p:cNvSpPr>
                  <p:nvPr/>
                </p:nvSpPr>
                <p:spPr>
                  <a:xfrm flipH="1">
                    <a:off x="12493620" y="8180442"/>
                    <a:ext cx="5409863" cy="510594"/>
                  </a:xfrm>
                  <a:prstGeom prst="rect">
                    <a:avLst/>
                  </a:prstGeom>
                  <a:blipFill>
                    <a:blip r:embed="rId34"/>
                    <a:stretch>
                      <a:fillRect t="-5952" r="-1464" b="-26190"/>
                    </a:stretch>
                  </a:blipFill>
                  <a:ln w="6350">
                    <a:noFill/>
                  </a:ln>
                  <a:effectLst/>
                </p:spPr>
                <p:txBody>
                  <a:bodyPr/>
                  <a:lstStyle/>
                  <a:p>
                    <a:r>
                      <a:rPr lang="en-US">
                        <a:noFill/>
                      </a:rPr>
                      <a:t> </a:t>
                    </a:r>
                  </a:p>
                </p:txBody>
              </p:sp>
            </mc:Fallback>
          </mc:AlternateContent>
        </p:grpSp>
      </p:grpSp>
    </p:spTree>
    <p:extLst>
      <p:ext uri="{BB962C8B-B14F-4D97-AF65-F5344CB8AC3E}">
        <p14:creationId xmlns:p14="http://schemas.microsoft.com/office/powerpoint/2010/main" val="3980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42900" y="14056"/>
            <a:ext cx="19469101" cy="11199667"/>
            <a:chOff x="342900" y="14056"/>
            <a:chExt cx="19469101" cy="11199667"/>
          </a:xfrm>
        </p:grpSpPr>
        <p:sp>
          <p:nvSpPr>
            <p:cNvPr id="21" name="Rectangle 20"/>
            <p:cNvSpPr/>
            <p:nvPr/>
          </p:nvSpPr>
          <p:spPr>
            <a:xfrm>
              <a:off x="457326" y="7665782"/>
              <a:ext cx="1071696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4432" y="5794494"/>
              <a:ext cx="1071696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4432" y="1118301"/>
              <a:ext cx="10716968" cy="1226037"/>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Rectangle 30"/>
                <p:cNvSpPr/>
                <p:nvPr/>
              </p:nvSpPr>
              <p:spPr>
                <a:xfrm>
                  <a:off x="381753" y="14056"/>
                  <a:ext cx="19430248" cy="1077218"/>
                </a:xfrm>
                <a:prstGeom prst="rect">
                  <a:avLst/>
                </a:prstGeom>
              </p:spPr>
              <p:txBody>
                <a:bodyPr wrap="square">
                  <a:spAutoFit/>
                </a:bodyPr>
                <a:lstStyle/>
                <a:p>
                  <a:pPr algn="just"/>
                  <a:r>
                    <a:rPr lang="en-US" sz="3200" dirty="0">
                      <a:solidFill>
                        <a:schemeClr val="tx1">
                          <a:lumMod val="75000"/>
                          <a:lumOff val="25000"/>
                        </a:schemeClr>
                      </a:solidFill>
                      <a:latin typeface="Euclid" panose="02020503060505020303" pitchFamily="18" charset="0"/>
                      <a:ea typeface="Segoe UI Symbol" pitchFamily="34" charset="0"/>
                    </a:rPr>
                    <a:t>If </a:t>
                  </a:r>
                  <a:r>
                    <a:rPr lang="en-US" sz="3200" b="1" dirty="0">
                      <a:solidFill>
                        <a:schemeClr val="tx1">
                          <a:lumMod val="75000"/>
                          <a:lumOff val="25000"/>
                        </a:schemeClr>
                      </a:solidFill>
                      <a:latin typeface="Euclid" panose="02020503060505020303" pitchFamily="18" charset="0"/>
                      <a:ea typeface="Segoe UI Symbol" pitchFamily="34" charset="0"/>
                    </a:rPr>
                    <a:t>pupil magnification</a:t>
                  </a:r>
                  <a14:m>
                    <m:oMath xmlns:m="http://schemas.openxmlformats.org/officeDocument/2006/math">
                      <m:r>
                        <a:rPr lang="en-US" sz="3200" b="1" i="0" smtClean="0">
                          <a:solidFill>
                            <a:schemeClr val="tx1">
                              <a:lumMod val="75000"/>
                              <a:lumOff val="25000"/>
                            </a:schemeClr>
                          </a:solidFill>
                          <a:latin typeface="Cambria Math" panose="02040503050406030204" pitchFamily="18" charset="0"/>
                          <a:ea typeface="Segoe UI Symbol" pitchFamily="34" charset="0"/>
                        </a:rPr>
                        <m:t> </m:t>
                      </m:r>
                      <m:r>
                        <a:rPr lang="en-US" sz="3200" b="1">
                          <a:solidFill>
                            <a:schemeClr val="tx1">
                              <a:lumMod val="75000"/>
                              <a:lumOff val="25000"/>
                            </a:schemeClr>
                          </a:solidFill>
                          <a:latin typeface="Cambria Math" panose="02040503050406030204" pitchFamily="18" charset="0"/>
                          <a:ea typeface="Segoe UI Symbol" pitchFamily="34" charset="0"/>
                        </a:rPr>
                        <m:t>=</m:t>
                      </m:r>
                      <m:r>
                        <a:rPr lang="en-US" sz="3200" b="1" i="1">
                          <a:solidFill>
                            <a:schemeClr val="tx1">
                              <a:lumMod val="75000"/>
                              <a:lumOff val="25000"/>
                            </a:schemeClr>
                          </a:solidFill>
                          <a:latin typeface="Cambria Math" panose="02040503050406030204" pitchFamily="18" charset="0"/>
                          <a:ea typeface="Segoe UI Symbol" pitchFamily="34" charset="0"/>
                        </a:rPr>
                        <m:t>𝟏</m:t>
                      </m:r>
                    </m:oMath>
                  </a14:m>
                  <a:r>
                    <a:rPr lang="en-US" sz="3200" dirty="0">
                      <a:solidFill>
                        <a:schemeClr val="tx1">
                          <a:lumMod val="75000"/>
                          <a:lumOff val="25000"/>
                        </a:schemeClr>
                      </a:solidFill>
                      <a:latin typeface="Euclid" panose="02020503060505020303" pitchFamily="18" charset="0"/>
                      <a:ea typeface="Segoe UI Symbol" pitchFamily="34" charset="0"/>
                    </a:rPr>
                    <a:t>, the inter-image homography between the reference image (for no lens tilt) and an image obtained under a lens rotation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reduces to a simple </a:t>
                  </a:r>
                  <a:r>
                    <a:rPr lang="en-US" sz="3200" dirty="0">
                      <a:solidFill>
                        <a:srgbClr val="FF335A"/>
                      </a:solidFill>
                      <a:latin typeface="Euclid" panose="02020503060505020303" pitchFamily="18" charset="0"/>
                      <a:ea typeface="Segoe UI Symbol" pitchFamily="34" charset="0"/>
                    </a:rPr>
                    <a:t>scaling &amp; translation transformation</a:t>
                  </a:r>
                  <a:r>
                    <a:rPr lang="en-US" sz="3200" dirty="0">
                      <a:solidFill>
                        <a:schemeClr val="tx1">
                          <a:lumMod val="75000"/>
                          <a:lumOff val="25000"/>
                        </a:schemeClr>
                      </a:solidFill>
                      <a:latin typeface="Euclid" panose="02020503060505020303" pitchFamily="18" charset="0"/>
                      <a:ea typeface="Segoe UI Symbol" pitchFamily="34" charset="0"/>
                    </a:rPr>
                    <a:t>: </a:t>
                  </a:r>
                </a:p>
              </p:txBody>
            </p:sp>
          </mc:Choice>
          <mc:Fallback xmlns="">
            <p:sp>
              <p:nvSpPr>
                <p:cNvPr id="31" name="Rectangle 30"/>
                <p:cNvSpPr>
                  <a:spLocks noRot="1" noChangeAspect="1" noMove="1" noResize="1" noEditPoints="1" noAdjustHandles="1" noChangeArrowheads="1" noChangeShapeType="1" noTextEdit="1"/>
                </p:cNvSpPr>
                <p:nvPr/>
              </p:nvSpPr>
              <p:spPr>
                <a:xfrm>
                  <a:off x="381753" y="14056"/>
                  <a:ext cx="19430248" cy="1077218"/>
                </a:xfrm>
                <a:prstGeom prst="rect">
                  <a:avLst/>
                </a:prstGeom>
                <a:blipFill>
                  <a:blip r:embed="rId2"/>
                  <a:stretch>
                    <a:fillRect l="-816" t="-6215" r="-784" b="-19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347387" y="1118301"/>
                  <a:ext cx="9972282" cy="13342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𝑛</m:t>
                                </m:r>
                              </m:sub>
                            </m:sSub>
                            <m:r>
                              <a:rPr lang="en-US" sz="2600" i="1">
                                <a:solidFill>
                                  <a:schemeClr val="tx1">
                                    <a:lumMod val="75000"/>
                                    <a:lumOff val="25000"/>
                                  </a:schemeClr>
                                </a:solidFill>
                                <a:latin typeface="Cambria Math" panose="02040503050406030204" pitchFamily="18" charset="0"/>
                              </a:rPr>
                              <m:t>=</m:t>
                            </m:r>
                            <m:d>
                              <m:dPr>
                                <m:begChr m:val="["/>
                                <m:endChr m:val="]"/>
                                <m:ctrlPr>
                                  <a:rPr lang="en-US" sz="2600" i="1">
                                    <a:solidFill>
                                      <a:schemeClr val="tx1">
                                        <a:lumMod val="75000"/>
                                        <a:lumOff val="25000"/>
                                      </a:schemeClr>
                                    </a:solidFill>
                                    <a:latin typeface="Cambria Math" panose="02040503050406030204" pitchFamily="18" charset="0"/>
                                  </a:rPr>
                                </m:ctrlPr>
                              </m:dPr>
                              <m:e>
                                <m:m>
                                  <m:mPr>
                                    <m:mcs>
                                      <m:mc>
                                        <m:mcPr>
                                          <m:count m:val="3"/>
                                          <m:mcJc m:val="center"/>
                                        </m:mcPr>
                                      </m:mc>
                                    </m:mcs>
                                    <m:ctrlPr>
                                      <a:rPr lang="en-US" sz="2600" i="1">
                                        <a:solidFill>
                                          <a:schemeClr val="tx1">
                                            <a:lumMod val="75000"/>
                                            <a:lumOff val="25000"/>
                                          </a:schemeClr>
                                        </a:solidFill>
                                        <a:latin typeface="Cambria Math" panose="02040503050406030204" pitchFamily="18" charset="0"/>
                                      </a:rPr>
                                    </m:ctrlPr>
                                  </m:mPr>
                                  <m:mr>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e>
                                      </m:d>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e>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0</m:t>
                                      </m:r>
                                    </m:e>
                                  </m:mr>
                                  <m:mr>
                                    <m:e>
                                      <m:r>
                                        <a:rPr lang="en-US" sz="2600" i="1">
                                          <a:solidFill>
                                            <a:schemeClr val="tx1">
                                              <a:lumMod val="75000"/>
                                              <a:lumOff val="25000"/>
                                            </a:schemeClr>
                                          </a:solidFill>
                                          <a:latin typeface="Cambria Math" panose="02040503050406030204" pitchFamily="18" charset="0"/>
                                        </a:rPr>
                                        <m:t>0</m:t>
                                      </m:r>
                                    </m:e>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e>
                                      </m:d>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e>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sin</m:t>
                                          </m:r>
                                        </m:fName>
                                        <m:e>
                                          <m:r>
                                            <a:rPr lang="en-US" sz="2600" i="1">
                                              <a:solidFill>
                                                <a:schemeClr val="tx1">
                                                  <a:lumMod val="75000"/>
                                                  <a:lumOff val="25000"/>
                                                </a:schemeClr>
                                              </a:solidFill>
                                              <a:latin typeface="Cambria Math" panose="02040503050406030204" pitchFamily="18" charset="0"/>
                                            </a:rPr>
                                            <m:t>𝛼</m:t>
                                          </m:r>
                                        </m:e>
                                      </m:func>
                                    </m:e>
                                  </m:mr>
                                  <m:mr>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1</m:t>
                                      </m:r>
                                    </m:e>
                                  </m:mr>
                                </m:m>
                              </m:e>
                            </m:d>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0</m:t>
                                </m:r>
                              </m:sub>
                            </m:sSub>
                          </m:e>
                          <m:e>
                            <m:r>
                              <a:rPr lang="en-US" sz="2600" i="1">
                                <a:solidFill>
                                  <a:schemeClr val="tx1">
                                    <a:lumMod val="75000"/>
                                    <a:lumOff val="25000"/>
                                  </a:schemeClr>
                                </a:solidFill>
                                <a:latin typeface="Cambria Math" panose="02040503050406030204" pitchFamily="18" charset="0"/>
                              </a:rPr>
                              <m:t>&amp; </m:t>
                            </m:r>
                          </m:e>
                        </m:eqArr>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347387" y="1118301"/>
                  <a:ext cx="9972282" cy="1334211"/>
                </a:xfrm>
                <a:prstGeom prst="rect">
                  <a:avLst/>
                </a:prstGeom>
                <a:blipFill>
                  <a:blip r:embed="rId3"/>
                  <a:stretch>
                    <a:fillRect/>
                  </a:stretch>
                </a:blipFill>
              </p:spPr>
              <p:txBody>
                <a:bodyPr/>
                <a:lstStyle/>
                <a:p>
                  <a:r>
                    <a:rPr lang="en-US">
                      <a:noFill/>
                    </a:rPr>
                    <a:t> </a:t>
                  </a:r>
                </a:p>
              </p:txBody>
            </p:sp>
          </mc:Fallback>
        </mc:AlternateContent>
        <p:grpSp>
          <p:nvGrpSpPr>
            <p:cNvPr id="33" name="Group 32"/>
            <p:cNvGrpSpPr/>
            <p:nvPr/>
          </p:nvGrpSpPr>
          <p:grpSpPr>
            <a:xfrm>
              <a:off x="11502611" y="1478544"/>
              <a:ext cx="463915" cy="584775"/>
              <a:chOff x="13506372" y="8671871"/>
              <a:chExt cx="463915" cy="584775"/>
            </a:xfrm>
          </p:grpSpPr>
          <p:sp>
            <p:nvSpPr>
              <p:cNvPr id="34" name="Oval 33"/>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4</a:t>
                </a:r>
              </a:p>
            </p:txBody>
          </p:sp>
        </p:grpSp>
        <p:sp>
          <p:nvSpPr>
            <p:cNvPr id="36" name="Left Brace 35"/>
            <p:cNvSpPr/>
            <p:nvPr/>
          </p:nvSpPr>
          <p:spPr>
            <a:xfrm rot="16200000">
              <a:off x="5408863" y="-1816181"/>
              <a:ext cx="365760" cy="8686800"/>
            </a:xfrm>
            <a:prstGeom prst="leftBrac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p:cNvSpPr/>
                <p:nvPr/>
              </p:nvSpPr>
              <p:spPr>
                <a:xfrm>
                  <a:off x="3423088" y="2679043"/>
                  <a:ext cx="5109797" cy="584775"/>
                </a:xfrm>
                <a:prstGeom prst="rect">
                  <a:avLst/>
                </a:prstGeom>
              </p:spPr>
              <p:txBody>
                <a:bodyPr wrap="none">
                  <a:spAutoFit/>
                </a:bodyPr>
                <a:lstStyle/>
                <a:p>
                  <a:r>
                    <a:rPr lang="en-US" sz="3200" dirty="0">
                      <a:solidFill>
                        <a:srgbClr val="FF335A"/>
                      </a:solidFill>
                      <a:latin typeface="Euclid" panose="02020503060505020303" pitchFamily="18" charset="0"/>
                      <a:ea typeface="Segoe UI Symbol" pitchFamily="34" charset="0"/>
                    </a:rPr>
                    <a:t>Inter-image homography, </a:t>
                  </a:r>
                  <a14:m>
                    <m:oMath xmlns:m="http://schemas.openxmlformats.org/officeDocument/2006/math">
                      <m:r>
                        <a:rPr lang="en-US" sz="3200" i="1" dirty="0" smtClean="0">
                          <a:solidFill>
                            <a:srgbClr val="FF335A"/>
                          </a:solidFill>
                          <a:latin typeface="Cambria Math" panose="02040503050406030204" pitchFamily="18" charset="0"/>
                          <a:ea typeface="Segoe UI Symbol" pitchFamily="34" charset="0"/>
                        </a:rPr>
                        <m:t>𝐻</m:t>
                      </m:r>
                    </m:oMath>
                  </a14:m>
                  <a:endParaRPr lang="en-US" sz="3200" dirty="0"/>
                </a:p>
              </p:txBody>
            </p:sp>
          </mc:Choice>
          <mc:Fallback xmlns="">
            <p:sp>
              <p:nvSpPr>
                <p:cNvPr id="37" name="Rectangle 36"/>
                <p:cNvSpPr>
                  <a:spLocks noRot="1" noChangeAspect="1" noMove="1" noResize="1" noEditPoints="1" noAdjustHandles="1" noChangeArrowheads="1" noChangeShapeType="1" noTextEdit="1"/>
                </p:cNvSpPr>
                <p:nvPr/>
              </p:nvSpPr>
              <p:spPr>
                <a:xfrm>
                  <a:off x="3423088" y="2679043"/>
                  <a:ext cx="5109797" cy="584775"/>
                </a:xfrm>
                <a:prstGeom prst="rect">
                  <a:avLst/>
                </a:prstGeom>
                <a:blipFill>
                  <a:blip r:embed="rId4"/>
                  <a:stretch>
                    <a:fillRect l="-3103" t="-10417" b="-36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381000" y="5785362"/>
                  <a:ext cx="6324600" cy="10376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cos</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sin</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num>
                          <m:den>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𝑓</m:t>
                            </m:r>
                          </m:den>
                        </m:f>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81000" y="5785362"/>
                  <a:ext cx="6324600" cy="1037656"/>
                </a:xfrm>
                <a:prstGeom prst="rect">
                  <a:avLst/>
                </a:prstGeom>
                <a:blipFill>
                  <a:blip r:embed="rId5"/>
                  <a:stretch>
                    <a:fillRect/>
                  </a:stretch>
                </a:blipFill>
              </p:spPr>
              <p:txBody>
                <a:bodyPr/>
                <a:lstStyle/>
                <a:p>
                  <a:r>
                    <a:rPr lang="en-US">
                      <a:noFill/>
                    </a:rPr>
                    <a:t> </a:t>
                  </a:r>
                </a:p>
              </p:txBody>
            </p:sp>
          </mc:Fallback>
        </mc:AlternateContent>
        <p:grpSp>
          <p:nvGrpSpPr>
            <p:cNvPr id="17" name="Group 16"/>
            <p:cNvGrpSpPr/>
            <p:nvPr/>
          </p:nvGrpSpPr>
          <p:grpSpPr>
            <a:xfrm>
              <a:off x="11509740" y="5992752"/>
              <a:ext cx="463915" cy="584775"/>
              <a:chOff x="13506372" y="8671871"/>
              <a:chExt cx="463915" cy="584775"/>
            </a:xfrm>
          </p:grpSpPr>
          <p:sp>
            <p:nvSpPr>
              <p:cNvPr id="18" name="Oval 17"/>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5</a:t>
                </a:r>
              </a:p>
            </p:txBody>
          </p:sp>
        </p:grpSp>
        <mc:AlternateContent xmlns:mc="http://schemas.openxmlformats.org/markup-compatibility/2006" xmlns:a14="http://schemas.microsoft.com/office/drawing/2010/main">
          <mc:Choice Requires="a14">
            <p:sp>
              <p:nvSpPr>
                <p:cNvPr id="3" name="Rectangle 2"/>
                <p:cNvSpPr/>
                <p:nvPr/>
              </p:nvSpPr>
              <p:spPr>
                <a:xfrm>
                  <a:off x="342900" y="7691561"/>
                  <a:ext cx="6326219"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sin</m:t>
                                </m:r>
                              </m:fName>
                              <m:e>
                                <m:r>
                                  <a:rPr lang="en-US" sz="2600" i="1">
                                    <a:solidFill>
                                      <a:schemeClr val="tx1">
                                        <a:lumMod val="75000"/>
                                        <a:lumOff val="25000"/>
                                      </a:schemeClr>
                                    </a:solidFill>
                                    <a:latin typeface="Cambria Math" panose="02040503050406030204" pitchFamily="18" charset="0"/>
                                  </a:rPr>
                                  <m:t>𝛼</m:t>
                                </m:r>
                              </m:e>
                            </m:func>
                            <m:d>
                              <m:dPr>
                                <m:begChr m:val="["/>
                                <m:endChr m:val="]"/>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1−</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e>
                                </m:d>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num>
                          <m:den>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cos</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sin</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den>
                        </m:f>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42900" y="7691561"/>
                  <a:ext cx="6326219" cy="1069139"/>
                </a:xfrm>
                <a:prstGeom prst="rect">
                  <a:avLst/>
                </a:prstGeom>
                <a:blipFill>
                  <a:blip r:embed="rId6"/>
                  <a:stretch>
                    <a:fillRect/>
                  </a:stretch>
                </a:blipFill>
              </p:spPr>
              <p:txBody>
                <a:bodyPr/>
                <a:lstStyle/>
                <a:p>
                  <a:r>
                    <a:rPr lang="en-US">
                      <a:noFill/>
                    </a:rPr>
                    <a:t> </a:t>
                  </a:r>
                </a:p>
              </p:txBody>
            </p:sp>
          </mc:Fallback>
        </mc:AlternateContent>
        <p:grpSp>
          <p:nvGrpSpPr>
            <p:cNvPr id="22" name="Group 21"/>
            <p:cNvGrpSpPr/>
            <p:nvPr/>
          </p:nvGrpSpPr>
          <p:grpSpPr>
            <a:xfrm>
              <a:off x="11509740" y="7910070"/>
              <a:ext cx="463915" cy="584775"/>
              <a:chOff x="13506372" y="8671871"/>
              <a:chExt cx="463915" cy="584775"/>
            </a:xfrm>
          </p:grpSpPr>
          <p:sp>
            <p:nvSpPr>
              <p:cNvPr id="23" name="Oval 22"/>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6</a:t>
                </a:r>
              </a:p>
            </p:txBody>
          </p:sp>
        </p:grpSp>
        <mc:AlternateContent xmlns:mc="http://schemas.openxmlformats.org/markup-compatibility/2006" xmlns:a14="http://schemas.microsoft.com/office/drawing/2010/main">
          <mc:Choice Requires="a14">
            <p:sp>
              <p:nvSpPr>
                <p:cNvPr id="27" name="Rectangle 26"/>
                <p:cNvSpPr/>
                <p:nvPr/>
              </p:nvSpPr>
              <p:spPr>
                <a:xfrm>
                  <a:off x="381376" y="3536176"/>
                  <a:ext cx="19280451" cy="1569660"/>
                </a:xfrm>
                <a:prstGeom prst="rect">
                  <a:avLst/>
                </a:prstGeom>
              </p:spPr>
              <p:txBody>
                <a:bodyPr wrap="square">
                  <a:spAutoFit/>
                </a:bodyPr>
                <a:lstStyle/>
                <a:p>
                  <a:pPr algn="just"/>
                  <a:r>
                    <a:rPr lang="en-US" sz="3200" dirty="0">
                      <a:solidFill>
                        <a:schemeClr val="tx1">
                          <a:lumMod val="75000"/>
                          <a:lumOff val="25000"/>
                        </a:schemeClr>
                      </a:solidFill>
                      <a:latin typeface="Euclid" panose="02020503060505020303" pitchFamily="18" charset="0"/>
                      <a:ea typeface="Segoe UI Symbol" pitchFamily="34" charset="0"/>
                    </a:rPr>
                    <a:t>Further, </a:t>
                  </a:r>
                  <a:r>
                    <a:rPr lang="en-US" sz="3200" dirty="0">
                      <a:solidFill>
                        <a:srgbClr val="FF335A"/>
                      </a:solidFill>
                      <a:latin typeface="Euclid" panose="02020503060505020303" pitchFamily="18" charset="0"/>
                      <a:ea typeface="Segoe UI Symbol" pitchFamily="34" charset="0"/>
                    </a:rPr>
                    <a:t>to focus</a:t>
                  </a:r>
                  <a:r>
                    <a:rPr lang="en-US" sz="3200" dirty="0">
                      <a:solidFill>
                        <a:schemeClr val="tx1">
                          <a:lumMod val="75000"/>
                          <a:lumOff val="25000"/>
                        </a:schemeClr>
                      </a:solidFill>
                      <a:latin typeface="Euclid" panose="02020503060505020303" pitchFamily="18" charset="0"/>
                      <a:ea typeface="Segoe UI Symbol" pitchFamily="34" charset="0"/>
                    </a:rPr>
                    <a:t> on an object plane at a distance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ea typeface="Segoe UI Symbol" pitchFamily="34" charset="0"/>
                            </a:rPr>
                          </m:ctrlPr>
                        </m:sSubPr>
                        <m:e>
                          <m:r>
                            <a:rPr lang="en-US" sz="3200" b="0" i="1" smtClean="0">
                              <a:solidFill>
                                <a:schemeClr val="tx1">
                                  <a:lumMod val="75000"/>
                                  <a:lumOff val="25000"/>
                                </a:schemeClr>
                              </a:solidFill>
                              <a:latin typeface="Cambria Math" panose="02040503050406030204" pitchFamily="18" charset="0"/>
                              <a:ea typeface="Segoe UI Symbol" pitchFamily="34" charset="0"/>
                            </a:rPr>
                            <m:t>𝑧</m:t>
                          </m:r>
                        </m:e>
                        <m:sub>
                          <m:r>
                            <a:rPr lang="en-US" sz="3200" b="0" i="1" smtClean="0">
                              <a:solidFill>
                                <a:schemeClr val="tx1">
                                  <a:lumMod val="75000"/>
                                  <a:lumOff val="25000"/>
                                </a:schemeClr>
                              </a:solidFill>
                              <a:latin typeface="Cambria Math" panose="02040503050406030204" pitchFamily="18" charset="0"/>
                              <a:ea typeface="Segoe UI Symbol" pitchFamily="34" charset="0"/>
                            </a:rPr>
                            <m:t>𝑜</m:t>
                          </m:r>
                        </m:sub>
                      </m:sSub>
                    </m:oMath>
                  </a14:m>
                  <a:r>
                    <a:rPr lang="en-US" sz="3200" dirty="0">
                      <a:solidFill>
                        <a:schemeClr val="tx1">
                          <a:lumMod val="75000"/>
                          <a:lumOff val="25000"/>
                        </a:schemeClr>
                      </a:solidFill>
                      <a:latin typeface="Euclid" panose="02020503060505020303" pitchFamily="18" charset="0"/>
                      <a:ea typeface="Segoe UI Symbol" pitchFamily="34" charset="0"/>
                    </a:rPr>
                    <a:t> (measured from the entrance pupil) and tilted by an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dirty="0">
                      <a:solidFill>
                        <a:schemeClr val="tx1">
                          <a:lumMod val="75000"/>
                          <a:lumOff val="25000"/>
                        </a:schemeClr>
                      </a:solidFill>
                      <a:latin typeface="Euclid" panose="02020503060505020303" pitchFamily="18" charset="0"/>
                      <a:ea typeface="Segoe UI Symbol" pitchFamily="34" charset="0"/>
                    </a:rPr>
                    <a:t> about the x-axis by rotating the lens (about its entrance pupil), the following conditions must be satisfied: </a:t>
                  </a:r>
                </a:p>
              </p:txBody>
            </p:sp>
          </mc:Choice>
          <mc:Fallback xmlns="">
            <p:sp>
              <p:nvSpPr>
                <p:cNvPr id="27" name="Rectangle 26"/>
                <p:cNvSpPr>
                  <a:spLocks noRot="1" noChangeAspect="1" noMove="1" noResize="1" noEditPoints="1" noAdjustHandles="1" noChangeArrowheads="1" noChangeShapeType="1" noTextEdit="1"/>
                </p:cNvSpPr>
                <p:nvPr/>
              </p:nvSpPr>
              <p:spPr>
                <a:xfrm>
                  <a:off x="381376" y="3536176"/>
                  <a:ext cx="19280451" cy="1569660"/>
                </a:xfrm>
                <a:prstGeom prst="rect">
                  <a:avLst/>
                </a:prstGeom>
                <a:blipFill>
                  <a:blip r:embed="rId7"/>
                  <a:stretch>
                    <a:fillRect l="-822" t="-3876" r="-822" b="-12016"/>
                  </a:stretch>
                </a:blipFill>
              </p:spPr>
              <p:txBody>
                <a:bodyPr/>
                <a:lstStyle/>
                <a:p>
                  <a:r>
                    <a:rPr lang="en-US">
                      <a:noFill/>
                    </a:rPr>
                    <a:t> </a:t>
                  </a:r>
                </a:p>
              </p:txBody>
            </p:sp>
          </mc:Fallback>
        </mc:AlternateContent>
        <p:sp>
          <p:nvSpPr>
            <p:cNvPr id="4" name="Rectangle 3"/>
            <p:cNvSpPr/>
            <p:nvPr/>
          </p:nvSpPr>
          <p:spPr>
            <a:xfrm>
              <a:off x="419603" y="5207998"/>
              <a:ext cx="4071949" cy="584775"/>
            </a:xfrm>
            <a:prstGeom prst="rect">
              <a:avLst/>
            </a:prstGeom>
          </p:spPr>
          <p:txBody>
            <a:bodyPr wrap="non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Image plane distance:</a:t>
              </a:r>
              <a:endParaRPr lang="en-US" sz="3200" dirty="0"/>
            </a:p>
          </p:txBody>
        </p:sp>
        <mc:AlternateContent xmlns:mc="http://schemas.openxmlformats.org/markup-compatibility/2006" xmlns:a14="http://schemas.microsoft.com/office/drawing/2010/main">
          <mc:Choice Requires="a14">
            <p:sp>
              <p:nvSpPr>
                <p:cNvPr id="5" name="Rectangle 4"/>
                <p:cNvSpPr/>
                <p:nvPr/>
              </p:nvSpPr>
              <p:spPr>
                <a:xfrm>
                  <a:off x="381000" y="7060770"/>
                  <a:ext cx="12118382" cy="584775"/>
                </a:xfrm>
                <a:prstGeom prst="rect">
                  <a:avLst/>
                </a:prstGeom>
              </p:spPr>
              <p:txBody>
                <a:bodyPr wrap="non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The object plane tilt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dirty="0">
                      <a:solidFill>
                        <a:schemeClr val="tx1">
                          <a:lumMod val="75000"/>
                          <a:lumOff val="25000"/>
                        </a:schemeClr>
                      </a:solidFill>
                      <a:latin typeface="Euclid" panose="02020503060505020303" pitchFamily="18" charset="0"/>
                      <a:ea typeface="Segoe UI Symbol" pitchFamily="34" charset="0"/>
                    </a:rPr>
                    <a:t> is related to the lens plane tilt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as: </a:t>
                  </a:r>
                  <a:endParaRPr 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381000" y="7060770"/>
                  <a:ext cx="12118382" cy="584775"/>
                </a:xfrm>
                <a:prstGeom prst="rect">
                  <a:avLst/>
                </a:prstGeom>
                <a:blipFill>
                  <a:blip r:embed="rId8"/>
                  <a:stretch>
                    <a:fillRect l="-1309" t="-10417" r="-302" b="-36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57326" y="9068473"/>
                  <a:ext cx="9043630" cy="584775"/>
                </a:xfrm>
                <a:prstGeom prst="rect">
                  <a:avLst/>
                </a:prstGeom>
              </p:spPr>
              <p:txBody>
                <a:bodyPr wrap="none">
                  <a:spAutoFit/>
                </a:bodyPr>
                <a:lstStyle/>
                <a:p>
                  <a:r>
                    <a:rPr lang="en-US" sz="3200" dirty="0">
                      <a:solidFill>
                        <a:schemeClr val="tx1">
                          <a:lumMod val="75000"/>
                          <a:lumOff val="25000"/>
                        </a:schemeClr>
                      </a:solidFill>
                      <a:latin typeface="Euclid" panose="02020503060505020303" pitchFamily="18" charset="0"/>
                    </a:rPr>
                    <a:t>Substituting </a:t>
                  </a:r>
                  <a14:m>
                    <m:oMath xmlns:m="http://schemas.openxmlformats.org/officeDocument/2006/math">
                      <m:r>
                        <a:rPr lang="en-US" sz="3200" i="1">
                          <a:solidFill>
                            <a:schemeClr val="tx1">
                              <a:lumMod val="75000"/>
                              <a:lumOff val="25000"/>
                            </a:schemeClr>
                          </a:solidFill>
                          <a:latin typeface="Cambria Math" panose="02040503050406030204" pitchFamily="18" charset="0"/>
                        </a:rPr>
                        <m:t>𝑥</m:t>
                      </m:r>
                      <m:r>
                        <a:rPr lang="en-US" sz="3200" i="1">
                          <a:solidFill>
                            <a:schemeClr val="tx1">
                              <a:lumMod val="75000"/>
                              <a:lumOff val="25000"/>
                            </a:schemeClr>
                          </a:solidFill>
                          <a:latin typeface="Cambria Math" panose="02040503050406030204" pitchFamily="18" charset="0"/>
                        </a:rPr>
                        <m:t>=</m:t>
                      </m:r>
                      <m:func>
                        <m:funcPr>
                          <m:ctrlPr>
                            <a:rPr lang="en-US" sz="3200" i="1">
                              <a:solidFill>
                                <a:schemeClr val="tx1">
                                  <a:lumMod val="75000"/>
                                  <a:lumOff val="25000"/>
                                </a:schemeClr>
                              </a:solidFill>
                              <a:latin typeface="Cambria Math" panose="02040503050406030204" pitchFamily="18" charset="0"/>
                            </a:rPr>
                          </m:ctrlPr>
                        </m:funcPr>
                        <m:fName>
                          <m:r>
                            <m:rPr>
                              <m:sty m:val="p"/>
                            </m:rPr>
                            <a:rPr lang="en-US" sz="3200">
                              <a:solidFill>
                                <a:schemeClr val="tx1">
                                  <a:lumMod val="75000"/>
                                  <a:lumOff val="25000"/>
                                </a:schemeClr>
                              </a:solidFill>
                              <a:latin typeface="Cambria Math" panose="02040503050406030204" pitchFamily="18" charset="0"/>
                            </a:rPr>
                            <m:t>cos</m:t>
                          </m:r>
                        </m:fName>
                        <m:e>
                          <m:r>
                            <a:rPr lang="en-US" sz="3200" i="1">
                              <a:solidFill>
                                <a:schemeClr val="tx1">
                                  <a:lumMod val="75000"/>
                                  <a:lumOff val="25000"/>
                                </a:schemeClr>
                              </a:solidFill>
                              <a:latin typeface="Cambria Math" panose="02040503050406030204" pitchFamily="18" charset="0"/>
                            </a:rPr>
                            <m:t>𝛼</m:t>
                          </m:r>
                        </m:e>
                      </m:func>
                    </m:oMath>
                  </a14:m>
                  <a:r>
                    <a:rPr lang="en-US" sz="3200" dirty="0">
                      <a:solidFill>
                        <a:schemeClr val="tx1">
                          <a:lumMod val="75000"/>
                          <a:lumOff val="25000"/>
                        </a:schemeClr>
                      </a:solidFill>
                      <a:latin typeface="Euclid" panose="02020503060505020303" pitchFamily="18" charset="0"/>
                    </a:rPr>
                    <a:t> and </a:t>
                  </a:r>
                  <a14:m>
                    <m:oMath xmlns:m="http://schemas.openxmlformats.org/officeDocument/2006/math">
                      <m:r>
                        <a:rPr lang="en-US" sz="3200" i="1">
                          <a:solidFill>
                            <a:schemeClr val="tx1">
                              <a:lumMod val="75000"/>
                              <a:lumOff val="25000"/>
                            </a:schemeClr>
                          </a:solidFill>
                          <a:latin typeface="Cambria Math" panose="02040503050406030204" pitchFamily="18" charset="0"/>
                        </a:rPr>
                        <m:t>𝑦</m:t>
                      </m:r>
                      <m:r>
                        <a:rPr lang="en-US" sz="3200" i="1">
                          <a:solidFill>
                            <a:schemeClr val="tx1">
                              <a:lumMod val="75000"/>
                              <a:lumOff val="25000"/>
                            </a:schemeClr>
                          </a:solidFill>
                          <a:latin typeface="Cambria Math" panose="02040503050406030204" pitchFamily="18" charset="0"/>
                        </a:rPr>
                        <m:t>=</m:t>
                      </m:r>
                      <m:func>
                        <m:funcPr>
                          <m:ctrlPr>
                            <a:rPr lang="en-US" sz="3200" i="1">
                              <a:solidFill>
                                <a:schemeClr val="tx1">
                                  <a:lumMod val="75000"/>
                                  <a:lumOff val="25000"/>
                                </a:schemeClr>
                              </a:solidFill>
                              <a:latin typeface="Cambria Math" panose="02040503050406030204" pitchFamily="18" charset="0"/>
                            </a:rPr>
                          </m:ctrlPr>
                        </m:funcPr>
                        <m:fName>
                          <m:r>
                            <m:rPr>
                              <m:sty m:val="p"/>
                            </m:rPr>
                            <a:rPr lang="en-US" sz="3200">
                              <a:solidFill>
                                <a:schemeClr val="tx1">
                                  <a:lumMod val="75000"/>
                                  <a:lumOff val="25000"/>
                                </a:schemeClr>
                              </a:solidFill>
                              <a:latin typeface="Cambria Math" panose="02040503050406030204" pitchFamily="18" charset="0"/>
                            </a:rPr>
                            <m:t>sin</m:t>
                          </m:r>
                        </m:fName>
                        <m:e>
                          <m:r>
                            <a:rPr lang="en-US" sz="3200" i="1">
                              <a:solidFill>
                                <a:schemeClr val="tx1">
                                  <a:lumMod val="75000"/>
                                  <a:lumOff val="25000"/>
                                </a:schemeClr>
                              </a:solidFill>
                              <a:latin typeface="Cambria Math" panose="02040503050406030204" pitchFamily="18" charset="0"/>
                            </a:rPr>
                            <m:t>𝛼</m:t>
                          </m:r>
                        </m:e>
                      </m:func>
                    </m:oMath>
                  </a14:m>
                  <a:r>
                    <a:rPr lang="en-US" sz="3200" dirty="0">
                      <a:solidFill>
                        <a:schemeClr val="tx1">
                          <a:lumMod val="75000"/>
                          <a:lumOff val="25000"/>
                        </a:schemeClr>
                      </a:solidFill>
                      <a:latin typeface="Euclid" panose="02020503060505020303" pitchFamily="18" charset="0"/>
                    </a:rPr>
                    <a:t> in Eq.     </a:t>
                  </a:r>
                  <a:r>
                    <a:rPr lang="en-US" sz="3200" dirty="0">
                      <a:solidFill>
                        <a:schemeClr val="tx1">
                          <a:lumMod val="75000"/>
                          <a:lumOff val="25000"/>
                        </a:schemeClr>
                      </a:solidFill>
                      <a:latin typeface="Euclid" panose="02020503060505020303" pitchFamily="18" charset="0"/>
                      <a:ea typeface="Segoe UI Symbol" pitchFamily="34" charset="0"/>
                    </a:rPr>
                    <a:t>: </a:t>
                  </a:r>
                  <a:endParaRPr lang="en-US" sz="3200" dirty="0">
                    <a:solidFill>
                      <a:schemeClr val="tx1">
                        <a:lumMod val="75000"/>
                        <a:lumOff val="25000"/>
                      </a:schemeClr>
                    </a:solidFill>
                    <a:latin typeface="Euclid" panose="02020503060505020303" pitchFamily="18" charset="0"/>
                  </a:endParaRPr>
                </a:p>
              </p:txBody>
            </p:sp>
          </mc:Choice>
          <mc:Fallback xmlns="">
            <p:sp>
              <p:nvSpPr>
                <p:cNvPr id="42" name="Rectangle 41"/>
                <p:cNvSpPr>
                  <a:spLocks noRot="1" noChangeAspect="1" noMove="1" noResize="1" noEditPoints="1" noAdjustHandles="1" noChangeArrowheads="1" noChangeShapeType="1" noTextEdit="1"/>
                </p:cNvSpPr>
                <p:nvPr/>
              </p:nvSpPr>
              <p:spPr>
                <a:xfrm>
                  <a:off x="457326" y="9068473"/>
                  <a:ext cx="9043630" cy="584775"/>
                </a:xfrm>
                <a:prstGeom prst="rect">
                  <a:avLst/>
                </a:prstGeom>
                <a:blipFill>
                  <a:blip r:embed="rId9"/>
                  <a:stretch>
                    <a:fillRect l="-1685" t="-10417" b="-36458"/>
                  </a:stretch>
                </a:blipFill>
              </p:spPr>
              <p:txBody>
                <a:bodyPr/>
                <a:lstStyle/>
                <a:p>
                  <a:r>
                    <a:rPr lang="en-US">
                      <a:noFill/>
                    </a:rPr>
                    <a:t> </a:t>
                  </a:r>
                </a:p>
              </p:txBody>
            </p:sp>
          </mc:Fallback>
        </mc:AlternateContent>
        <p:grpSp>
          <p:nvGrpSpPr>
            <p:cNvPr id="10" name="Group 9"/>
            <p:cNvGrpSpPr/>
            <p:nvPr/>
          </p:nvGrpSpPr>
          <p:grpSpPr>
            <a:xfrm>
              <a:off x="12536414" y="5157583"/>
              <a:ext cx="7087162" cy="4074592"/>
              <a:chOff x="12536414" y="5157583"/>
              <a:chExt cx="7087162" cy="4074592"/>
            </a:xfrm>
          </p:grpSpPr>
          <mc:AlternateContent xmlns:mc="http://schemas.openxmlformats.org/markup-compatibility/2006" xmlns:a14="http://schemas.microsoft.com/office/drawing/2010/main">
            <mc:Choice Requires="a14">
              <p:sp>
                <p:nvSpPr>
                  <p:cNvPr id="84" name="Text Box 15"/>
                  <p:cNvSpPr txBox="1"/>
                  <p:nvPr/>
                </p:nvSpPr>
                <p:spPr>
                  <a:xfrm rot="19750231" flipH="1">
                    <a:off x="18509066" y="7104184"/>
                    <a:ext cx="596540" cy="4398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a:solidFill>
                                <a:schemeClr val="tx1">
                                  <a:lumMod val="65000"/>
                                  <a:lumOff val="35000"/>
                                </a:schemeClr>
                              </a:solidFill>
                              <a:latin typeface="Cambria Math" panose="02040503050406030204" pitchFamily="18" charset="0"/>
                            </a:rPr>
                            <m:t>𝑑</m:t>
                          </m:r>
                        </m:oMath>
                      </m:oMathPara>
                    </a14:m>
                    <a:endParaRPr lang="en-US" sz="2400" i="1" dirty="0">
                      <a:solidFill>
                        <a:schemeClr val="tx1">
                          <a:lumMod val="65000"/>
                          <a:lumOff val="35000"/>
                        </a:schemeClr>
                      </a:solidFill>
                      <a:latin typeface="Cambria Math" panose="02040503050406030204" pitchFamily="18" charset="0"/>
                    </a:endParaRPr>
                  </a:p>
                </p:txBody>
              </p:sp>
            </mc:Choice>
            <mc:Fallback xmlns="">
              <p:sp>
                <p:nvSpPr>
                  <p:cNvPr id="84" name="Text Box 15"/>
                  <p:cNvSpPr txBox="1">
                    <a:spLocks noRot="1" noChangeAspect="1" noMove="1" noResize="1" noEditPoints="1" noAdjustHandles="1" noChangeArrowheads="1" noChangeShapeType="1" noTextEdit="1"/>
                  </p:cNvSpPr>
                  <p:nvPr/>
                </p:nvSpPr>
                <p:spPr>
                  <a:xfrm rot="19750231" flipH="1">
                    <a:off x="18509066" y="7104184"/>
                    <a:ext cx="596540" cy="439813"/>
                  </a:xfrm>
                  <a:prstGeom prst="rect">
                    <a:avLst/>
                  </a:prstGeom>
                  <a:blipFill>
                    <a:blip r:embed="rId10"/>
                    <a:stretch>
                      <a:fillRect/>
                    </a:stretch>
                  </a:blipFill>
                  <a:ln w="6350">
                    <a:noFill/>
                  </a:ln>
                  <a:effectLst/>
                </p:spPr>
                <p:txBody>
                  <a:bodyPr/>
                  <a:lstStyle/>
                  <a:p>
                    <a:r>
                      <a:rPr lang="en-US">
                        <a:noFill/>
                      </a:rPr>
                      <a:t> </a:t>
                    </a:r>
                  </a:p>
                </p:txBody>
              </p:sp>
            </mc:Fallback>
          </mc:AlternateContent>
          <p:sp>
            <p:nvSpPr>
              <p:cNvPr id="114" name="Rectangle 113"/>
              <p:cNvSpPr/>
              <p:nvPr/>
            </p:nvSpPr>
            <p:spPr>
              <a:xfrm>
                <a:off x="17328803" y="5157583"/>
                <a:ext cx="186612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Sensor plane</a:t>
                </a:r>
                <a:endParaRPr lang="en-US" sz="2800" dirty="0">
                  <a:solidFill>
                    <a:srgbClr val="17B2B6"/>
                  </a:solidFill>
                </a:endParaRPr>
              </a:p>
            </p:txBody>
          </p:sp>
          <p:sp>
            <p:nvSpPr>
              <p:cNvPr id="159" name="Arc 158"/>
              <p:cNvSpPr/>
              <p:nvPr/>
            </p:nvSpPr>
            <p:spPr>
              <a:xfrm>
                <a:off x="18770261" y="5403397"/>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a:cxnSpLocks noChangeAspect="1"/>
              </p:cNvCxnSpPr>
              <p:nvPr/>
            </p:nvCxnSpPr>
            <p:spPr>
              <a:xfrm flipV="1">
                <a:off x="16528482" y="6162538"/>
                <a:ext cx="3036456" cy="1761059"/>
              </a:xfrm>
              <a:prstGeom prst="line">
                <a:avLst/>
              </a:prstGeom>
              <a:ln w="1587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19567434" y="8018260"/>
                <a:ext cx="0" cy="1213915"/>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Arc 49"/>
              <p:cNvSpPr>
                <a:spLocks noChangeAspect="1"/>
              </p:cNvSpPr>
              <p:nvPr/>
            </p:nvSpPr>
            <p:spPr>
              <a:xfrm>
                <a:off x="14138816" y="6460614"/>
                <a:ext cx="849786" cy="849785"/>
              </a:xfrm>
              <a:prstGeom prst="arc">
                <a:avLst>
                  <a:gd name="adj1" fmla="val 12389123"/>
                  <a:gd name="adj2" fmla="val 16183802"/>
                </a:avLst>
              </a:prstGeom>
              <a:solidFill>
                <a:srgbClr val="FF0000">
                  <a:alpha val="38000"/>
                </a:srgbClr>
              </a:solidFill>
              <a:ln w="15875">
                <a:solidFill>
                  <a:schemeClr val="tx1">
                    <a:lumMod val="50000"/>
                    <a:lumOff val="50000"/>
                  </a:schemeClr>
                </a:solidFill>
                <a:headEnd type="arrow"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p:cNvCxnSpPr>
                <a:cxnSpLocks noChangeAspect="1"/>
              </p:cNvCxnSpPr>
              <p:nvPr/>
            </p:nvCxnSpPr>
            <p:spPr>
              <a:xfrm>
                <a:off x="12554069" y="5873540"/>
                <a:ext cx="3667216" cy="1863865"/>
              </a:xfrm>
              <a:prstGeom prst="line">
                <a:avLst/>
              </a:prstGeom>
              <a:ln w="25400">
                <a:solidFill>
                  <a:srgbClr val="F2645E"/>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19567409" y="5873120"/>
                <a:ext cx="0" cy="2254412"/>
              </a:xfrm>
              <a:prstGeom prst="line">
                <a:avLst/>
              </a:prstGeom>
              <a:ln w="25400">
                <a:solidFill>
                  <a:srgbClr val="09BF75"/>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14567824" y="5927336"/>
                <a:ext cx="0" cy="3294909"/>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3005150" y="6911478"/>
                <a:ext cx="6587715" cy="0"/>
              </a:xfrm>
              <a:prstGeom prst="line">
                <a:avLst/>
              </a:prstGeom>
              <a:ln w="19050">
                <a:solidFill>
                  <a:schemeClr val="tx1">
                    <a:lumMod val="65000"/>
                    <a:lumOff val="35000"/>
                    <a:alpha val="8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18312864" y="8549551"/>
                    <a:ext cx="1105849" cy="5452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a:solidFill>
                                    <a:schemeClr val="tx1">
                                      <a:lumMod val="65000"/>
                                      <a:lumOff val="35000"/>
                                    </a:schemeClr>
                                  </a:solidFill>
                                  <a:latin typeface="Cambria Math" panose="02040503050406030204" pitchFamily="18" charset="0"/>
                                </a:rPr>
                              </m:ctrlPr>
                            </m:accPr>
                            <m:e>
                              <m:sSub>
                                <m:sSubPr>
                                  <m:ctrlPr>
                                    <a:rPr lang="en-US" sz="2400" i="1">
                                      <a:solidFill>
                                        <a:schemeClr val="tx1">
                                          <a:lumMod val="65000"/>
                                          <a:lumOff val="35000"/>
                                        </a:schemeClr>
                                      </a:solidFill>
                                      <a:latin typeface="Cambria Math" panose="02040503050406030204" pitchFamily="18" charset="0"/>
                                    </a:rPr>
                                  </m:ctrlPr>
                                </m:sSubPr>
                                <m:e>
                                  <m:r>
                                    <a:rPr lang="en-US" sz="2400" i="1">
                                      <a:solidFill>
                                        <a:schemeClr val="tx1">
                                          <a:lumMod val="65000"/>
                                          <a:lumOff val="35000"/>
                                        </a:schemeClr>
                                      </a:solidFill>
                                      <a:latin typeface="Cambria Math" panose="02040503050406030204" pitchFamily="18" charset="0"/>
                                    </a:rPr>
                                    <m:t>𝑧</m:t>
                                  </m:r>
                                </m:e>
                                <m:sub>
                                  <m:r>
                                    <a:rPr lang="en-US" sz="2400" i="1">
                                      <a:solidFill>
                                        <a:schemeClr val="tx1">
                                          <a:lumMod val="65000"/>
                                          <a:lumOff val="35000"/>
                                        </a:schemeClr>
                                      </a:solidFill>
                                      <a:latin typeface="Cambria Math" panose="02040503050406030204" pitchFamily="18" charset="0"/>
                                    </a:rPr>
                                    <m:t>𝑜</m:t>
                                  </m:r>
                                </m:sub>
                              </m:sSub>
                            </m:e>
                          </m:acc>
                        </m:oMath>
                      </m:oMathPara>
                    </a14:m>
                    <a:endParaRPr lang="en-US" sz="2400" i="1" dirty="0">
                      <a:solidFill>
                        <a:schemeClr val="tx1">
                          <a:lumMod val="65000"/>
                          <a:lumOff val="35000"/>
                        </a:schemeClr>
                      </a:solidFill>
                      <a:latin typeface="Cambria Math" panose="02040503050406030204" pitchFamily="18" charset="0"/>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18312864" y="8549551"/>
                    <a:ext cx="1105849" cy="545250"/>
                  </a:xfrm>
                  <a:prstGeom prst="rect">
                    <a:avLst/>
                  </a:prstGeom>
                  <a:blipFill>
                    <a:blip r:embed="rId11"/>
                    <a:stretch>
                      <a:fillRect t="-1111"/>
                    </a:stretch>
                  </a:blipFill>
                </p:spPr>
                <p:txBody>
                  <a:bodyPr/>
                  <a:lstStyle/>
                  <a:p>
                    <a:r>
                      <a:rPr lang="en-US">
                        <a:noFill/>
                      </a:rPr>
                      <a:t> </a:t>
                    </a:r>
                  </a:p>
                </p:txBody>
              </p:sp>
            </mc:Fallback>
          </mc:AlternateContent>
          <p:grpSp>
            <p:nvGrpSpPr>
              <p:cNvPr id="58" name="Object plane pivot"/>
              <p:cNvGrpSpPr/>
              <p:nvPr/>
            </p:nvGrpSpPr>
            <p:grpSpPr>
              <a:xfrm>
                <a:off x="14527603" y="6857771"/>
                <a:ext cx="106224" cy="106224"/>
                <a:chOff x="3011758" y="4033638"/>
                <a:chExt cx="56010" cy="56010"/>
              </a:xfrm>
            </p:grpSpPr>
            <p:sp>
              <p:nvSpPr>
                <p:cNvPr id="101" name="Oval 100"/>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Object plane pivot"/>
              <p:cNvGrpSpPr/>
              <p:nvPr/>
            </p:nvGrpSpPr>
            <p:grpSpPr>
              <a:xfrm>
                <a:off x="19517352" y="6857771"/>
                <a:ext cx="106224" cy="106224"/>
                <a:chOff x="3011758" y="4033638"/>
                <a:chExt cx="56010" cy="56010"/>
              </a:xfrm>
            </p:grpSpPr>
            <p:sp>
              <p:nvSpPr>
                <p:cNvPr id="99" name="Oval 98"/>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0" name="TextBox 59"/>
                  <p:cNvSpPr txBox="1"/>
                  <p:nvPr/>
                </p:nvSpPr>
                <p:spPr>
                  <a:xfrm>
                    <a:off x="14067335" y="5945321"/>
                    <a:ext cx="428715" cy="548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lumMod val="65000"/>
                                  <a:lumOff val="35000"/>
                                </a:schemeClr>
                              </a:solidFill>
                              <a:latin typeface="Cambria Math" panose="02040503050406030204" pitchFamily="18" charset="0"/>
                            </a:rPr>
                            <m:t>𝛽</m:t>
                          </m:r>
                        </m:oMath>
                      </m:oMathPara>
                    </a14:m>
                    <a:endParaRPr 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14067335" y="5945321"/>
                    <a:ext cx="428715" cy="548441"/>
                  </a:xfrm>
                  <a:prstGeom prst="rect">
                    <a:avLst/>
                  </a:prstGeom>
                  <a:blipFill>
                    <a:blip r:embed="rId12"/>
                    <a:stretch>
                      <a:fillRect l="-7143" r="-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7799979" y="5843888"/>
                    <a:ext cx="526318" cy="5452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solidFill>
                                <a:schemeClr val="tx1">
                                  <a:lumMod val="65000"/>
                                  <a:lumOff val="35000"/>
                                </a:schemeClr>
                              </a:solidFill>
                              <a:latin typeface="Cambria Math" panose="02040503050406030204" pitchFamily="18" charset="0"/>
                            </a:rPr>
                            <m:t>𝛼</m:t>
                          </m:r>
                        </m:oMath>
                      </m:oMathPara>
                    </a14:m>
                    <a:endParaRPr lang="en-US" sz="2400" i="1" dirty="0">
                      <a:solidFill>
                        <a:schemeClr val="tx1">
                          <a:lumMod val="65000"/>
                          <a:lumOff val="35000"/>
                        </a:schemeClr>
                      </a:solidFill>
                      <a:latin typeface="Cambria Math" panose="02040503050406030204" pitchFamily="18"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17799979" y="5843888"/>
                    <a:ext cx="526318" cy="54525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13708994" y="6031031"/>
                    <a:ext cx="520776" cy="4021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latin typeface="Cambria Math" panose="02040503050406030204" pitchFamily="18" charset="0"/>
                            </a:rPr>
                            <m:t>(−)</m:t>
                          </m:r>
                        </m:oMath>
                      </m:oMathPara>
                    </a14:m>
                    <a:endParaRPr lang="en-US" sz="1600" dirty="0">
                      <a:solidFill>
                        <a:schemeClr val="tx1">
                          <a:lumMod val="65000"/>
                          <a:lumOff val="35000"/>
                        </a:schemeClr>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13708994" y="6031031"/>
                    <a:ext cx="520776" cy="402189"/>
                  </a:xfrm>
                  <a:prstGeom prst="rect">
                    <a:avLst/>
                  </a:prstGeom>
                  <a:blipFill>
                    <a:blip r:embed="rId14"/>
                    <a:stretch>
                      <a:fillRect/>
                    </a:stretch>
                  </a:blipFill>
                </p:spPr>
                <p:txBody>
                  <a:bodyPr/>
                  <a:lstStyle/>
                  <a:p>
                    <a:r>
                      <a:rPr lang="en-US">
                        <a:noFill/>
                      </a:rPr>
                      <a:t> </a:t>
                    </a:r>
                  </a:p>
                </p:txBody>
              </p:sp>
            </mc:Fallback>
          </mc:AlternateContent>
          <p:grpSp>
            <p:nvGrpSpPr>
              <p:cNvPr id="6" name="Group 5"/>
              <p:cNvGrpSpPr/>
              <p:nvPr/>
            </p:nvGrpSpPr>
            <p:grpSpPr>
              <a:xfrm>
                <a:off x="16061259" y="8486056"/>
                <a:ext cx="1075202" cy="545250"/>
                <a:chOff x="13691896" y="8300839"/>
                <a:chExt cx="910377" cy="461665"/>
              </a:xfrm>
            </p:grpSpPr>
            <mc:AlternateContent xmlns:mc="http://schemas.openxmlformats.org/markup-compatibility/2006" xmlns:a14="http://schemas.microsoft.com/office/drawing/2010/main">
              <mc:Choice Requires="a14">
                <p:sp>
                  <p:nvSpPr>
                    <p:cNvPr id="56" name="TextBox 55"/>
                    <p:cNvSpPr txBox="1"/>
                    <p:nvPr/>
                  </p:nvSpPr>
                  <p:spPr>
                    <a:xfrm>
                      <a:off x="13981013" y="8300839"/>
                      <a:ext cx="6212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lumMod val="65000"/>
                                    <a:lumOff val="35000"/>
                                  </a:schemeClr>
                                </a:solidFill>
                                <a:latin typeface="Cambria Math" panose="02040503050406030204" pitchFamily="18" charset="0"/>
                              </a:rPr>
                              <m:t> </m:t>
                            </m:r>
                            <m:sSub>
                              <m:sSubPr>
                                <m:ctrlPr>
                                  <a:rPr lang="en-US" sz="2400" b="0" i="1" smtClean="0">
                                    <a:solidFill>
                                      <a:schemeClr val="tx1">
                                        <a:lumMod val="65000"/>
                                        <a:lumOff val="35000"/>
                                      </a:schemeClr>
                                    </a:solidFill>
                                    <a:latin typeface="Cambria Math" panose="02040503050406030204" pitchFamily="18" charset="0"/>
                                  </a:rPr>
                                </m:ctrlPr>
                              </m:sSubPr>
                              <m:e>
                                <m:r>
                                  <a:rPr lang="en-US" sz="2400" b="0" i="1" smtClean="0">
                                    <a:solidFill>
                                      <a:schemeClr val="tx1">
                                        <a:lumMod val="65000"/>
                                        <a:lumOff val="35000"/>
                                      </a:schemeClr>
                                    </a:solidFill>
                                    <a:latin typeface="Cambria Math" panose="02040503050406030204" pitchFamily="18" charset="0"/>
                                  </a:rPr>
                                  <m:t>𝑧</m:t>
                                </m:r>
                              </m:e>
                              <m:sub>
                                <m:r>
                                  <a:rPr lang="en-US" sz="2400" b="0" i="1" smtClean="0">
                                    <a:solidFill>
                                      <a:schemeClr val="tx1">
                                        <a:lumMod val="65000"/>
                                        <a:lumOff val="35000"/>
                                      </a:schemeClr>
                                    </a:solidFill>
                                    <a:latin typeface="Cambria Math" panose="02040503050406030204" pitchFamily="18" charset="0"/>
                                  </a:rPr>
                                  <m:t>𝑜</m:t>
                                </m:r>
                              </m:sub>
                            </m:sSub>
                          </m:oMath>
                        </m:oMathPara>
                      </a14:m>
                      <a:endParaRPr 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13981013" y="8300839"/>
                      <a:ext cx="621260"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13691896" y="8389836"/>
                      <a:ext cx="55496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latin typeface="Cambria Math" panose="02040503050406030204" pitchFamily="18" charset="0"/>
                              </a:rPr>
                              <m:t>(−)</m:t>
                            </m:r>
                          </m:oMath>
                        </m:oMathPara>
                      </a14:m>
                      <a:endParaRPr lang="en-US" sz="1600" dirty="0">
                        <a:solidFill>
                          <a:schemeClr val="tx1">
                            <a:lumMod val="65000"/>
                            <a:lumOff val="35000"/>
                          </a:schemeClr>
                        </a:solidFill>
                      </a:endParaRPr>
                    </a:p>
                  </p:txBody>
                </p:sp>
              </mc:Choice>
              <mc:Fallback xmlns="">
                <p:sp>
                  <p:nvSpPr>
                    <p:cNvPr id="68" name="Rectangle 67"/>
                    <p:cNvSpPr>
                      <a:spLocks noRot="1" noChangeAspect="1" noMove="1" noResize="1" noEditPoints="1" noAdjustHandles="1" noChangeArrowheads="1" noChangeShapeType="1" noTextEdit="1"/>
                    </p:cNvSpPr>
                    <p:nvPr/>
                  </p:nvSpPr>
                  <p:spPr>
                    <a:xfrm>
                      <a:off x="13691896" y="8389836"/>
                      <a:ext cx="554960" cy="338554"/>
                    </a:xfrm>
                    <a:prstGeom prst="rect">
                      <a:avLst/>
                    </a:prstGeom>
                    <a:blipFill>
                      <a:blip r:embed="rId16"/>
                      <a:stretch>
                        <a:fillRect/>
                      </a:stretch>
                    </a:blipFill>
                  </p:spPr>
                  <p:txBody>
                    <a:bodyPr/>
                    <a:lstStyle/>
                    <a:p>
                      <a:r>
                        <a:rPr lang="en-US">
                          <a:noFill/>
                        </a:rPr>
                        <a:t> </a:t>
                      </a:r>
                    </a:p>
                  </p:txBody>
                </p:sp>
              </mc:Fallback>
            </mc:AlternateContent>
          </p:grpSp>
          <p:cxnSp>
            <p:nvCxnSpPr>
              <p:cNvPr id="71" name="Straight Connector 70"/>
              <p:cNvCxnSpPr/>
              <p:nvPr/>
            </p:nvCxnSpPr>
            <p:spPr>
              <a:xfrm flipH="1" flipV="1">
                <a:off x="18254751" y="5927336"/>
                <a:ext cx="0" cy="3294909"/>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Arc 71"/>
              <p:cNvSpPr>
                <a:spLocks noChangeAspect="1"/>
              </p:cNvSpPr>
              <p:nvPr/>
            </p:nvSpPr>
            <p:spPr>
              <a:xfrm>
                <a:off x="17834463" y="6490728"/>
                <a:ext cx="849786" cy="849785"/>
              </a:xfrm>
              <a:prstGeom prst="arc">
                <a:avLst>
                  <a:gd name="adj1" fmla="val 14436240"/>
                  <a:gd name="adj2" fmla="val 16212763"/>
                </a:avLst>
              </a:prstGeom>
              <a:solidFill>
                <a:srgbClr val="92D050">
                  <a:alpha val="63000"/>
                </a:srgbClr>
              </a:solidFill>
              <a:ln w="15875">
                <a:solidFill>
                  <a:schemeClr val="tx1">
                    <a:lumMod val="65000"/>
                    <a:lumOff val="35000"/>
                  </a:schemeClr>
                </a:solidFill>
                <a:headEnd type="arrow"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p:cNvCxnSpPr>
                <a:cxnSpLocks noChangeAspect="1"/>
              </p:cNvCxnSpPr>
              <p:nvPr/>
            </p:nvCxnSpPr>
            <p:spPr>
              <a:xfrm>
                <a:off x="17688334" y="5930719"/>
                <a:ext cx="1235733" cy="2160767"/>
              </a:xfrm>
              <a:prstGeom prst="line">
                <a:avLst/>
              </a:prstGeom>
              <a:ln w="25400">
                <a:solidFill>
                  <a:srgbClr val="15BC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cxnSpLocks noChangeAspect="1"/>
              </p:cNvCxnSpPr>
              <p:nvPr/>
            </p:nvCxnSpPr>
            <p:spPr>
              <a:xfrm>
                <a:off x="18099157" y="6651965"/>
                <a:ext cx="285415" cy="499073"/>
              </a:xfrm>
              <a:prstGeom prst="line">
                <a:avLst/>
              </a:prstGeom>
              <a:ln w="1905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18261234" y="8969444"/>
                <a:ext cx="1317966" cy="219112"/>
                <a:chOff x="2607011" y="1651989"/>
                <a:chExt cx="694944" cy="115535"/>
              </a:xfrm>
            </p:grpSpPr>
            <p:cxnSp>
              <p:nvCxnSpPr>
                <p:cNvPr id="91" name="Straight Connector 90"/>
                <p:cNvCxnSpPr>
                  <a:cxnSpLocks/>
                </p:cNvCxnSpPr>
                <p:nvPr/>
              </p:nvCxnSpPr>
              <p:spPr>
                <a:xfrm flipH="1">
                  <a:off x="260847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2607011" y="1709756"/>
                  <a:ext cx="694944" cy="0"/>
                </a:xfrm>
                <a:prstGeom prst="straightConnector1">
                  <a:avLst/>
                </a:prstGeom>
                <a:ln w="15875">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78" name="Text Box 15"/>
                  <p:cNvSpPr txBox="1"/>
                  <p:nvPr/>
                </p:nvSpPr>
                <p:spPr>
                  <a:xfrm rot="19750231" flipH="1">
                    <a:off x="17832338" y="6868488"/>
                    <a:ext cx="704544" cy="519441"/>
                  </a:xfrm>
                  <a:prstGeom prst="rect">
                    <a:avLst/>
                  </a:prstGeom>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chemeClr val="tx1">
                                  <a:lumMod val="85000"/>
                                  <a:lumOff val="15000"/>
                                </a:schemeClr>
                              </a:solidFill>
                              <a:latin typeface="Cambria Math" panose="02040503050406030204" pitchFamily="18" charset="0"/>
                            </a:rPr>
                            <m:t>𝐸</m:t>
                          </m:r>
                        </m:oMath>
                      </m:oMathPara>
                    </a14:m>
                    <a:endParaRPr lang="en-US" sz="2400" i="1" dirty="0">
                      <a:solidFill>
                        <a:schemeClr val="tx1">
                          <a:lumMod val="85000"/>
                          <a:lumOff val="15000"/>
                        </a:schemeClr>
                      </a:solidFill>
                      <a:latin typeface="Cambria Math" panose="02040503050406030204" pitchFamily="18" charset="0"/>
                    </a:endParaRPr>
                  </a:p>
                </p:txBody>
              </p:sp>
            </mc:Choice>
            <mc:Fallback xmlns="">
              <p:sp>
                <p:nvSpPr>
                  <p:cNvPr id="78" name="Text Box 15"/>
                  <p:cNvSpPr txBox="1">
                    <a:spLocks noRot="1" noChangeAspect="1" noMove="1" noResize="1" noEditPoints="1" noAdjustHandles="1" noChangeArrowheads="1" noChangeShapeType="1" noTextEdit="1"/>
                  </p:cNvSpPr>
                  <p:nvPr/>
                </p:nvSpPr>
                <p:spPr>
                  <a:xfrm rot="19750231" flipH="1">
                    <a:off x="17832338" y="6868488"/>
                    <a:ext cx="704544" cy="51944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 Box 15"/>
                  <p:cNvSpPr txBox="1"/>
                  <p:nvPr/>
                </p:nvSpPr>
                <p:spPr>
                  <a:xfrm rot="19750231" flipH="1">
                    <a:off x="18400653" y="6176369"/>
                    <a:ext cx="704544" cy="51944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85000"/>
                                      <a:lumOff val="15000"/>
                                    </a:schemeClr>
                                  </a:solidFill>
                                  <a:latin typeface="Cambria Math" panose="02040503050406030204" pitchFamily="18" charset="0"/>
                                </a:rPr>
                              </m:ctrlPr>
                            </m:accPr>
                            <m:e>
                              <m:r>
                                <a:rPr lang="en-US" sz="2400" i="1">
                                  <a:solidFill>
                                    <a:schemeClr val="tx1">
                                      <a:lumMod val="85000"/>
                                      <a:lumOff val="15000"/>
                                    </a:schemeClr>
                                  </a:solidFill>
                                  <a:latin typeface="Cambria Math" panose="02040503050406030204" pitchFamily="18" charset="0"/>
                                </a:rPr>
                                <m:t>𝐸</m:t>
                              </m:r>
                            </m:e>
                          </m:acc>
                        </m:oMath>
                      </m:oMathPara>
                    </a14:m>
                    <a:endParaRPr lang="en-US" sz="2400" i="1" dirty="0">
                      <a:solidFill>
                        <a:schemeClr val="tx1">
                          <a:lumMod val="85000"/>
                          <a:lumOff val="15000"/>
                        </a:schemeClr>
                      </a:solidFill>
                      <a:latin typeface="Cambria Math" panose="02040503050406030204" pitchFamily="18" charset="0"/>
                    </a:endParaRPr>
                  </a:p>
                </p:txBody>
              </p:sp>
            </mc:Choice>
            <mc:Fallback xmlns="">
              <p:sp>
                <p:nvSpPr>
                  <p:cNvPr id="79" name="Text Box 15"/>
                  <p:cNvSpPr txBox="1">
                    <a:spLocks noRot="1" noChangeAspect="1" noMove="1" noResize="1" noEditPoints="1" noAdjustHandles="1" noChangeArrowheads="1" noChangeShapeType="1" noTextEdit="1"/>
                  </p:cNvSpPr>
                  <p:nvPr/>
                </p:nvSpPr>
                <p:spPr>
                  <a:xfrm rot="19750231" flipH="1">
                    <a:off x="18400653" y="6176369"/>
                    <a:ext cx="704544" cy="519441"/>
                  </a:xfrm>
                  <a:prstGeom prst="rect">
                    <a:avLst/>
                  </a:prstGeom>
                  <a:blipFill>
                    <a:blip r:embed="rId18"/>
                    <a:stretch>
                      <a:fillRect/>
                    </a:stretch>
                  </a:blipFill>
                  <a:ln w="6350">
                    <a:noFill/>
                  </a:ln>
                  <a:effectLst/>
                </p:spPr>
                <p:txBody>
                  <a:bodyPr/>
                  <a:lstStyle/>
                  <a:p>
                    <a:r>
                      <a:rPr lang="en-US">
                        <a:noFill/>
                      </a:rPr>
                      <a:t> </a:t>
                    </a:r>
                  </a:p>
                </p:txBody>
              </p:sp>
            </mc:Fallback>
          </mc:AlternateContent>
          <p:cxnSp>
            <p:nvCxnSpPr>
              <p:cNvPr id="80" name="Straight Connector 79"/>
              <p:cNvCxnSpPr>
                <a:cxnSpLocks noChangeAspect="1"/>
              </p:cNvCxnSpPr>
              <p:nvPr/>
            </p:nvCxnSpPr>
            <p:spPr>
              <a:xfrm>
                <a:off x="18585594" y="6415515"/>
                <a:ext cx="285415" cy="499073"/>
              </a:xfrm>
              <a:prstGeom prst="line">
                <a:avLst/>
              </a:prstGeom>
              <a:ln w="1905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p:cNvSpPr txBox="1"/>
                  <p:nvPr/>
                </p:nvSpPr>
                <p:spPr>
                  <a:xfrm>
                    <a:off x="18170094" y="6820629"/>
                    <a:ext cx="708045" cy="47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solidFill>
                                    <a:schemeClr val="tx1">
                                      <a:lumMod val="65000"/>
                                      <a:lumOff val="35000"/>
                                    </a:schemeClr>
                                  </a:solidFill>
                                  <a:latin typeface="Cambria Math" panose="02040503050406030204" pitchFamily="18" charset="0"/>
                                </a:rPr>
                              </m:ctrlPr>
                            </m:dPr>
                            <m:e>
                              <m:r>
                                <a:rPr lang="en-US" sz="2000" i="1">
                                  <a:solidFill>
                                    <a:schemeClr val="tx1">
                                      <a:lumMod val="65000"/>
                                      <a:lumOff val="35000"/>
                                    </a:schemeClr>
                                  </a:solidFill>
                                  <a:latin typeface="Cambria Math" panose="02040503050406030204" pitchFamily="18" charset="0"/>
                                </a:rPr>
                                <m:t>𝐶</m:t>
                              </m:r>
                            </m:e>
                          </m:d>
                        </m:oMath>
                      </m:oMathPara>
                    </a14:m>
                    <a:endParaRPr lang="en-US" sz="2000" i="1" dirty="0">
                      <a:solidFill>
                        <a:schemeClr val="tx1">
                          <a:lumMod val="65000"/>
                          <a:lumOff val="35000"/>
                        </a:schemeClr>
                      </a:solidFill>
                      <a:latin typeface="Cambria Math" panose="02040503050406030204" pitchFamily="18" charset="0"/>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8170094" y="6820629"/>
                    <a:ext cx="708045" cy="472550"/>
                  </a:xfrm>
                  <a:prstGeom prst="rect">
                    <a:avLst/>
                  </a:prstGeom>
                  <a:blipFill>
                    <a:blip r:embed="rId19"/>
                    <a:stretch>
                      <a:fillRect/>
                    </a:stretch>
                  </a:blipFill>
                </p:spPr>
                <p:txBody>
                  <a:bodyPr/>
                  <a:lstStyle/>
                  <a:p>
                    <a:r>
                      <a:rPr lang="en-US">
                        <a:noFill/>
                      </a:rPr>
                      <a:t> </a:t>
                    </a:r>
                  </a:p>
                </p:txBody>
              </p:sp>
            </mc:Fallback>
          </mc:AlternateContent>
          <p:cxnSp>
            <p:nvCxnSpPr>
              <p:cNvPr id="90" name="Straight Arrow Connector 89"/>
              <p:cNvCxnSpPr/>
              <p:nvPr/>
            </p:nvCxnSpPr>
            <p:spPr>
              <a:xfrm flipH="1" flipV="1">
                <a:off x="14580714" y="9075656"/>
                <a:ext cx="3671841" cy="0"/>
              </a:xfrm>
              <a:prstGeom prst="straightConnector1">
                <a:avLst/>
              </a:prstGeom>
              <a:ln w="15875">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cxnSp>
            <p:nvCxnSpPr>
              <p:cNvPr id="86" name="Straight Connector 85"/>
              <p:cNvCxnSpPr>
                <a:cxnSpLocks noChangeAspect="1"/>
              </p:cNvCxnSpPr>
              <p:nvPr/>
            </p:nvCxnSpPr>
            <p:spPr>
              <a:xfrm>
                <a:off x="18394171" y="7157728"/>
                <a:ext cx="173416" cy="30323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cxnSpLocks noChangeAspect="1"/>
              </p:cNvCxnSpPr>
              <p:nvPr/>
            </p:nvCxnSpPr>
            <p:spPr>
              <a:xfrm>
                <a:off x="18874584" y="6916762"/>
                <a:ext cx="320339" cy="560135"/>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rot="19851452">
                <a:off x="16155316" y="7107510"/>
                <a:ext cx="2203983" cy="545250"/>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Optical axis</a:t>
                </a:r>
                <a:endParaRPr lang="en-US" sz="2800" dirty="0">
                  <a:solidFill>
                    <a:srgbClr val="17B2B6"/>
                  </a:solidFill>
                </a:endParaRPr>
              </a:p>
            </p:txBody>
          </p:sp>
          <p:grpSp>
            <p:nvGrpSpPr>
              <p:cNvPr id="75" name="Group 74"/>
              <p:cNvGrpSpPr/>
              <p:nvPr/>
            </p:nvGrpSpPr>
            <p:grpSpPr>
              <a:xfrm>
                <a:off x="18203660" y="6863666"/>
                <a:ext cx="106224" cy="106224"/>
                <a:chOff x="3011758" y="4033638"/>
                <a:chExt cx="56010" cy="56010"/>
              </a:xfrm>
            </p:grpSpPr>
            <p:sp>
              <p:nvSpPr>
                <p:cNvPr id="93" name="Oval 92"/>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flipV="1">
                <a:off x="18686965" y="7372007"/>
                <a:ext cx="456870" cy="253306"/>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0" name="Arc 159"/>
              <p:cNvSpPr/>
              <p:nvPr/>
            </p:nvSpPr>
            <p:spPr>
              <a:xfrm rot="376715">
                <a:off x="16971768" y="5754715"/>
                <a:ext cx="783195" cy="805406"/>
              </a:xfrm>
              <a:prstGeom prst="arc">
                <a:avLst>
                  <a:gd name="adj1" fmla="val 15826659"/>
                  <a:gd name="adj2" fmla="val 19069677"/>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5808135" y="5491311"/>
                <a:ext cx="186612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Lens plane</a:t>
                </a:r>
                <a:endParaRPr lang="en-US" sz="2800" dirty="0">
                  <a:solidFill>
                    <a:srgbClr val="17B2B6"/>
                  </a:solidFill>
                </a:endParaRPr>
              </a:p>
            </p:txBody>
          </p:sp>
          <p:sp>
            <p:nvSpPr>
              <p:cNvPr id="162" name="Rectangle 161"/>
              <p:cNvSpPr/>
              <p:nvPr/>
            </p:nvSpPr>
            <p:spPr>
              <a:xfrm>
                <a:off x="12863991" y="5171775"/>
                <a:ext cx="2059026"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Object plane</a:t>
                </a:r>
                <a:endParaRPr lang="en-US" sz="2800" dirty="0">
                  <a:solidFill>
                    <a:srgbClr val="17B2B6"/>
                  </a:solidFill>
                </a:endParaRPr>
              </a:p>
            </p:txBody>
          </p:sp>
          <p:sp>
            <p:nvSpPr>
              <p:cNvPr id="163" name="Arc 162"/>
              <p:cNvSpPr/>
              <p:nvPr/>
            </p:nvSpPr>
            <p:spPr>
              <a:xfrm flipH="1">
                <a:off x="12536414" y="5379698"/>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4" name="Group 163"/>
            <p:cNvGrpSpPr/>
            <p:nvPr/>
          </p:nvGrpSpPr>
          <p:grpSpPr>
            <a:xfrm>
              <a:off x="8371069" y="9056701"/>
              <a:ext cx="463915" cy="584775"/>
              <a:chOff x="13506372" y="8671871"/>
              <a:chExt cx="463915" cy="584775"/>
            </a:xfrm>
          </p:grpSpPr>
          <p:sp>
            <p:nvSpPr>
              <p:cNvPr id="165" name="Oval 164"/>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6</a:t>
                </a:r>
              </a:p>
            </p:txBody>
          </p:sp>
        </p:grpSp>
        <p:sp>
          <p:nvSpPr>
            <p:cNvPr id="167" name="Rectangle 166"/>
            <p:cNvSpPr/>
            <p:nvPr/>
          </p:nvSpPr>
          <p:spPr>
            <a:xfrm>
              <a:off x="495736" y="9751059"/>
              <a:ext cx="10716968" cy="725874"/>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8" name="Rectangle 167"/>
                <p:cNvSpPr/>
                <p:nvPr/>
              </p:nvSpPr>
              <p:spPr>
                <a:xfrm>
                  <a:off x="381310" y="9814937"/>
                  <a:ext cx="8508162" cy="5520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a:solidFill>
                              <a:schemeClr val="tx1">
                                <a:lumMod val="75000"/>
                                <a:lumOff val="25000"/>
                              </a:schemeClr>
                            </a:solidFill>
                            <a:latin typeface="Cambria Math" panose="02040503050406030204" pitchFamily="18" charset="0"/>
                          </a:rPr>
                          <m:t>𝑓</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sSup>
                          <m:sSupPr>
                            <m:ctrlPr>
                              <a:rPr lang="en-US" sz="2600" i="1" smtClean="0">
                                <a:solidFill>
                                  <a:srgbClr val="F2645E"/>
                                </a:solidFill>
                                <a:latin typeface="Cambria Math" panose="02040503050406030204" pitchFamily="18" charset="0"/>
                              </a:rPr>
                            </m:ctrlPr>
                          </m:sSupPr>
                          <m:e>
                            <m:r>
                              <a:rPr lang="en-US" sz="2600" i="1">
                                <a:solidFill>
                                  <a:srgbClr val="F2645E"/>
                                </a:solidFill>
                                <a:latin typeface="Cambria Math" panose="02040503050406030204" pitchFamily="18" charset="0"/>
                              </a:rPr>
                              <m:t>𝑥</m:t>
                            </m:r>
                          </m:e>
                          <m:sup>
                            <m:r>
                              <a:rPr lang="en-US" sz="2600" i="1">
                                <a:solidFill>
                                  <a:srgbClr val="F2645E"/>
                                </a:solidFill>
                                <a:latin typeface="Cambria Math" panose="02040503050406030204" pitchFamily="18" charset="0"/>
                              </a:rPr>
                              <m:t>2</m:t>
                            </m:r>
                          </m:sup>
                        </m:sSup>
                        <m:r>
                          <a:rPr lang="el-GR"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sSup>
                          <m:sSupPr>
                            <m:ctrlPr>
                              <a:rPr lang="en-US" sz="2600" i="1" smtClean="0">
                                <a:solidFill>
                                  <a:srgbClr val="F2645E"/>
                                </a:solidFill>
                                <a:latin typeface="Cambria Math" panose="02040503050406030204" pitchFamily="18" charset="0"/>
                              </a:rPr>
                            </m:ctrlPr>
                          </m:sSupPr>
                          <m:e>
                            <m:r>
                              <a:rPr lang="en-US" sz="2600" i="1">
                                <a:solidFill>
                                  <a:srgbClr val="F2645E"/>
                                </a:solidFill>
                                <a:latin typeface="Cambria Math" panose="02040503050406030204" pitchFamily="18" charset="0"/>
                              </a:rPr>
                              <m:t>𝑦</m:t>
                            </m:r>
                          </m:e>
                          <m:sup>
                            <m:r>
                              <a:rPr lang="en-US" sz="2600" i="1">
                                <a:solidFill>
                                  <a:srgbClr val="F2645E"/>
                                </a:solidFill>
                                <a:latin typeface="Cambria Math" panose="02040503050406030204" pitchFamily="18" charset="0"/>
                              </a:rPr>
                              <m:t>2</m:t>
                            </m:r>
                          </m:sup>
                        </m:sSup>
                        <m:r>
                          <a:rPr lang="el-GR"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1−</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e>
                        </m:d>
                        <m:r>
                          <a:rPr lang="en-US" sz="2600" i="1" smtClean="0">
                            <a:solidFill>
                              <a:srgbClr val="F2645E"/>
                            </a:solidFill>
                            <a:latin typeface="Cambria Math" panose="02040503050406030204" pitchFamily="18" charset="0"/>
                          </a:rPr>
                          <m:t>𝑥𝑦</m:t>
                        </m:r>
                        <m:r>
                          <a:rPr lang="en-US" sz="2600" i="1">
                            <a:solidFill>
                              <a:schemeClr val="tx1">
                                <a:lumMod val="75000"/>
                                <a:lumOff val="25000"/>
                              </a:schemeClr>
                            </a:solidFill>
                            <a:latin typeface="Cambria Math" panose="02040503050406030204" pitchFamily="18" charset="0"/>
                          </a:rPr>
                          <m:t> </m:t>
                        </m:r>
                        <m:r>
                          <a:rPr lang="el-GR"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smtClean="0">
                            <a:solidFill>
                              <a:srgbClr val="F2645E"/>
                            </a:solidFill>
                            <a:latin typeface="Cambria Math" panose="02040503050406030204" pitchFamily="18" charset="0"/>
                          </a:rPr>
                          <m:t>𝑦</m:t>
                        </m:r>
                        <m:r>
                          <a:rPr lang="el-GR" sz="2600" i="1">
                            <a:solidFill>
                              <a:schemeClr val="tx1">
                                <a:lumMod val="75000"/>
                                <a:lumOff val="25000"/>
                              </a:schemeClr>
                            </a:solidFill>
                            <a:latin typeface="Cambria Math" panose="02040503050406030204" pitchFamily="18" charset="0"/>
                          </a:rPr>
                          <m:t>=0</m:t>
                        </m:r>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168" name="Rectangle 167"/>
                <p:cNvSpPr>
                  <a:spLocks noRot="1" noChangeAspect="1" noMove="1" noResize="1" noEditPoints="1" noAdjustHandles="1" noChangeArrowheads="1" noChangeShapeType="1" noTextEdit="1"/>
                </p:cNvSpPr>
                <p:nvPr/>
              </p:nvSpPr>
              <p:spPr>
                <a:xfrm>
                  <a:off x="381310" y="9814937"/>
                  <a:ext cx="8508162" cy="552011"/>
                </a:xfrm>
                <a:prstGeom prst="rect">
                  <a:avLst/>
                </a:prstGeom>
                <a:blipFill>
                  <a:blip r:embed="rId20"/>
                  <a:stretch>
                    <a:fillRect/>
                  </a:stretch>
                </a:blipFill>
              </p:spPr>
              <p:txBody>
                <a:bodyPr/>
                <a:lstStyle/>
                <a:p>
                  <a:r>
                    <a:rPr lang="en-US">
                      <a:noFill/>
                    </a:rPr>
                    <a:t> </a:t>
                  </a:r>
                </a:p>
              </p:txBody>
            </p:sp>
          </mc:Fallback>
        </mc:AlternateContent>
        <p:grpSp>
          <p:nvGrpSpPr>
            <p:cNvPr id="169" name="Group 168"/>
            <p:cNvGrpSpPr/>
            <p:nvPr/>
          </p:nvGrpSpPr>
          <p:grpSpPr>
            <a:xfrm>
              <a:off x="11548150" y="9995346"/>
              <a:ext cx="463915" cy="584775"/>
              <a:chOff x="13506372" y="8671871"/>
              <a:chExt cx="463915" cy="584775"/>
            </a:xfrm>
          </p:grpSpPr>
          <p:sp>
            <p:nvSpPr>
              <p:cNvPr id="170" name="Oval 169"/>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7</a:t>
                </a:r>
              </a:p>
            </p:txBody>
          </p:sp>
        </p:grpSp>
        <mc:AlternateContent xmlns:mc="http://schemas.openxmlformats.org/markup-compatibility/2006" xmlns:a14="http://schemas.microsoft.com/office/drawing/2010/main">
          <mc:Choice Requires="a14">
            <p:sp>
              <p:nvSpPr>
                <p:cNvPr id="172" name="Rectangle 171"/>
                <p:cNvSpPr/>
                <p:nvPr/>
              </p:nvSpPr>
              <p:spPr>
                <a:xfrm>
                  <a:off x="381000" y="10628948"/>
                  <a:ext cx="16041186" cy="584775"/>
                </a:xfrm>
                <a:prstGeom prst="rect">
                  <a:avLst/>
                </a:prstGeom>
              </p:spPr>
              <p:txBody>
                <a:bodyPr wrap="non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The above quadratic curve expression can be used to determine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rPr>
                    <a:t> for known values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oMath>
                  </a14:m>
                  <a:r>
                    <a:rPr lang="en-US" sz="3200" dirty="0">
                      <a:solidFill>
                        <a:schemeClr val="tx1">
                          <a:lumMod val="75000"/>
                          <a:lumOff val="25000"/>
                        </a:schemeClr>
                      </a:solidFill>
                      <a:latin typeface="Euclid" panose="02020503060505020303" pitchFamily="18" charset="0"/>
                    </a:rPr>
                    <a:t>.</a:t>
                  </a:r>
                </a:p>
              </p:txBody>
            </p:sp>
          </mc:Choice>
          <mc:Fallback xmlns="">
            <p:sp>
              <p:nvSpPr>
                <p:cNvPr id="172" name="Rectangle 171"/>
                <p:cNvSpPr>
                  <a:spLocks noRot="1" noChangeAspect="1" noMove="1" noResize="1" noEditPoints="1" noAdjustHandles="1" noChangeArrowheads="1" noChangeShapeType="1" noTextEdit="1"/>
                </p:cNvSpPr>
                <p:nvPr/>
              </p:nvSpPr>
              <p:spPr>
                <a:xfrm>
                  <a:off x="381000" y="10628948"/>
                  <a:ext cx="16041186" cy="584775"/>
                </a:xfrm>
                <a:prstGeom prst="rect">
                  <a:avLst/>
                </a:prstGeom>
                <a:blipFill>
                  <a:blip r:embed="rId21"/>
                  <a:stretch>
                    <a:fillRect l="-988" t="-10417" r="-684" b="-36458"/>
                  </a:stretch>
                </a:blipFill>
              </p:spPr>
              <p:txBody>
                <a:bodyPr/>
                <a:lstStyle/>
                <a:p>
                  <a:r>
                    <a:rPr lang="en-US">
                      <a:noFill/>
                    </a:rPr>
                    <a:t> </a:t>
                  </a:r>
                </a:p>
              </p:txBody>
            </p:sp>
          </mc:Fallback>
        </mc:AlternateContent>
      </p:grpSp>
    </p:spTree>
    <p:extLst>
      <p:ext uri="{BB962C8B-B14F-4D97-AF65-F5344CB8AC3E}">
        <p14:creationId xmlns:p14="http://schemas.microsoft.com/office/powerpoint/2010/main" val="406107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 name="Group 200"/>
          <p:cNvGrpSpPr/>
          <p:nvPr/>
        </p:nvGrpSpPr>
        <p:grpSpPr>
          <a:xfrm>
            <a:off x="0" y="0"/>
            <a:ext cx="20116800" cy="10928555"/>
            <a:chOff x="0" y="0"/>
            <a:chExt cx="20116800" cy="10928555"/>
          </a:xfrm>
        </p:grpSpPr>
        <p:grpSp>
          <p:nvGrpSpPr>
            <p:cNvPr id="2" name="Group 1"/>
            <p:cNvGrpSpPr/>
            <p:nvPr/>
          </p:nvGrpSpPr>
          <p:grpSpPr>
            <a:xfrm>
              <a:off x="0" y="0"/>
              <a:ext cx="20116800" cy="914400"/>
              <a:chOff x="914399" y="5508859"/>
              <a:chExt cx="20116800" cy="914400"/>
            </a:xfrm>
          </p:grpSpPr>
          <p:sp>
            <p:nvSpPr>
              <p:cNvPr id="3" name="Rectangle 2"/>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52599" y="5550561"/>
                <a:ext cx="5894562" cy="830997"/>
              </a:xfrm>
              <a:prstGeom prst="rect">
                <a:avLst/>
              </a:prstGeom>
              <a:noFill/>
            </p:spPr>
            <p:txBody>
              <a:bodyPr wrap="none" rtlCol="0">
                <a:spAutoFit/>
              </a:bodyPr>
              <a:lstStyle/>
              <a:p>
                <a:r>
                  <a:rPr lang="en-US" sz="4800" b="1" dirty="0">
                    <a:solidFill>
                      <a:srgbClr val="15BCFF"/>
                    </a:solidFill>
                    <a:latin typeface="Segoe UI Semibold" panose="020B0702040204020203" pitchFamily="34" charset="0"/>
                  </a:rPr>
                  <a:t>Simulation in Zemax</a:t>
                </a:r>
              </a:p>
            </p:txBody>
          </p:sp>
        </p:grpSp>
        <p:grpSp>
          <p:nvGrpSpPr>
            <p:cNvPr id="158" name="Group 157"/>
            <p:cNvGrpSpPr/>
            <p:nvPr/>
          </p:nvGrpSpPr>
          <p:grpSpPr>
            <a:xfrm>
              <a:off x="458046" y="1274577"/>
              <a:ext cx="8735121" cy="4574678"/>
              <a:chOff x="291498" y="1274577"/>
              <a:chExt cx="8735121" cy="4574678"/>
            </a:xfrm>
          </p:grpSpPr>
          <p:sp>
            <p:nvSpPr>
              <p:cNvPr id="83" name="Cube 82"/>
              <p:cNvSpPr/>
              <p:nvPr/>
            </p:nvSpPr>
            <p:spPr>
              <a:xfrm>
                <a:off x="3709818" y="1525163"/>
                <a:ext cx="762503"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84" name="Picture 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2209" y="1737222"/>
                <a:ext cx="1591645" cy="2450547"/>
              </a:xfrm>
              <a:prstGeom prst="rect">
                <a:avLst/>
              </a:prstGeom>
              <a:ln>
                <a:noFill/>
              </a:ln>
              <a:effectLst/>
              <a:scene3d>
                <a:camera prst="isometricOffAxis2Right">
                  <a:rot lat="1740000" lon="17759998" rev="0"/>
                </a:camera>
                <a:lightRig rig="threePt" dir="t"/>
              </a:scene3d>
            </p:spPr>
          </p:pic>
          <p:cxnSp>
            <p:nvCxnSpPr>
              <p:cNvPr id="75" name="Straight Connector 74"/>
              <p:cNvCxnSpPr/>
              <p:nvPr/>
            </p:nvCxnSpPr>
            <p:spPr>
              <a:xfrm>
                <a:off x="2670996" y="3555121"/>
                <a:ext cx="5486400" cy="0"/>
              </a:xfrm>
              <a:prstGeom prst="line">
                <a:avLst/>
              </a:prstGeom>
              <a:ln w="19050">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568311" y="3555121"/>
                <a:ext cx="696912" cy="0"/>
              </a:xfrm>
              <a:prstGeom prst="line">
                <a:avLst/>
              </a:prstGeom>
              <a:ln w="1905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p:cNvSpPr txBox="1"/>
                  <p:nvPr/>
                </p:nvSpPr>
                <p:spPr>
                  <a:xfrm>
                    <a:off x="4811195" y="3139520"/>
                    <a:ext cx="1093313" cy="523220"/>
                  </a:xfrm>
                  <a:prstGeom prst="rect">
                    <a:avLst/>
                  </a:prstGeom>
                  <a:noFill/>
                </p:spPr>
                <p:txBody>
                  <a:bodyPr wrap="none" rtlCol="0">
                    <a:spAutoFit/>
                  </a:bodyPr>
                  <a:lstStyle/>
                  <a:p>
                    <a14:m>
                      <m:oMath xmlns:m="http://schemas.openxmlformats.org/officeDocument/2006/math">
                        <m:r>
                          <a:rPr lang="en-US" sz="2800" i="1" dirty="0" smtClean="0">
                            <a:solidFill>
                              <a:schemeClr val="tx1">
                                <a:lumMod val="65000"/>
                                <a:lumOff val="35000"/>
                              </a:schemeClr>
                            </a:solidFill>
                            <a:latin typeface="Cambria Math" panose="02040503050406030204" pitchFamily="18" charset="0"/>
                            <a:ea typeface="Verdana" panose="020B0604030504040204" pitchFamily="34" charset="0"/>
                            <a:cs typeface="Times New Roman" panose="02020603050405020304" pitchFamily="18" charset="0"/>
                          </a:rPr>
                          <m:t>𝑧</m:t>
                        </m:r>
                      </m:oMath>
                    </a14:m>
                    <a:r>
                      <a:rPr lang="en-US" sz="28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-axis</a:t>
                    </a:r>
                    <a:endParaRPr lang="en-US" sz="2800" i="1"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4811195" y="3139520"/>
                    <a:ext cx="1093313" cy="523220"/>
                  </a:xfrm>
                  <a:prstGeom prst="rect">
                    <a:avLst/>
                  </a:prstGeom>
                  <a:blipFill>
                    <a:blip r:embed="rId3"/>
                    <a:stretch>
                      <a:fillRect t="-9302" r="-10056" b="-33721"/>
                    </a:stretch>
                  </a:blipFill>
                </p:spPr>
                <p:txBody>
                  <a:bodyPr/>
                  <a:lstStyle/>
                  <a:p>
                    <a:r>
                      <a:rPr lang="en-US">
                        <a:noFill/>
                      </a:rPr>
                      <a:t> </a:t>
                    </a:r>
                  </a:p>
                </p:txBody>
              </p:sp>
            </mc:Fallback>
          </mc:AlternateContent>
          <p:grpSp>
            <p:nvGrpSpPr>
              <p:cNvPr id="78" name="Group 77"/>
              <p:cNvGrpSpPr/>
              <p:nvPr/>
            </p:nvGrpSpPr>
            <p:grpSpPr>
              <a:xfrm>
                <a:off x="5978549" y="3463622"/>
                <a:ext cx="76363" cy="185105"/>
                <a:chOff x="6064277" y="5499589"/>
                <a:chExt cx="76363" cy="185105"/>
              </a:xfrm>
            </p:grpSpPr>
            <p:cxnSp>
              <p:nvCxnSpPr>
                <p:cNvPr id="79" name="Straight Connector 78"/>
                <p:cNvCxnSpPr/>
                <p:nvPr/>
              </p:nvCxnSpPr>
              <p:spPr>
                <a:xfrm rot="1980000">
                  <a:off x="6102356" y="5533112"/>
                  <a:ext cx="0" cy="118872"/>
                </a:xfrm>
                <a:prstGeom prst="line">
                  <a:avLst/>
                </a:prstGeom>
                <a:ln w="46990" cap="sq">
                  <a:solidFill>
                    <a:schemeClr val="bg1"/>
                  </a:solidFill>
                </a:ln>
              </p:spPr>
              <p:style>
                <a:lnRef idx="1">
                  <a:schemeClr val="dk1"/>
                </a:lnRef>
                <a:fillRef idx="0">
                  <a:schemeClr val="dk1"/>
                </a:fillRef>
                <a:effectRef idx="0">
                  <a:schemeClr val="dk1"/>
                </a:effectRef>
                <a:fontRef idx="minor">
                  <a:schemeClr val="tx1"/>
                </a:fontRef>
              </p:style>
            </p:cxnSp>
            <p:grpSp>
              <p:nvGrpSpPr>
                <p:cNvPr id="80" name="Group 79"/>
                <p:cNvGrpSpPr>
                  <a:grpSpLocks/>
                </p:cNvGrpSpPr>
                <p:nvPr/>
              </p:nvGrpSpPr>
              <p:grpSpPr>
                <a:xfrm>
                  <a:off x="6064277" y="5499589"/>
                  <a:ext cx="76363" cy="185105"/>
                  <a:chOff x="5962677" y="6101254"/>
                  <a:chExt cx="76363" cy="119852"/>
                </a:xfrm>
              </p:grpSpPr>
              <p:cxnSp>
                <p:nvCxnSpPr>
                  <p:cNvPr id="81" name="Straight Connector 80"/>
                  <p:cNvCxnSpPr/>
                  <p:nvPr/>
                </p:nvCxnSpPr>
                <p:spPr>
                  <a:xfrm rot="1980000">
                    <a:off x="5962677" y="6101254"/>
                    <a:ext cx="0" cy="114786"/>
                  </a:xfrm>
                  <a:prstGeom prst="line">
                    <a:avLst/>
                  </a:prstGeom>
                  <a:ln w="22225" cap="sq">
                    <a:solidFill>
                      <a:schemeClr val="tx1">
                        <a:lumMod val="65000"/>
                        <a:lumOff val="35000"/>
                        <a:alpha val="96000"/>
                      </a:schemeClr>
                    </a:solidFill>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1980000">
                    <a:off x="6039040" y="6106320"/>
                    <a:ext cx="0" cy="114786"/>
                  </a:xfrm>
                  <a:prstGeom prst="line">
                    <a:avLst/>
                  </a:prstGeom>
                  <a:ln w="22225" cap="sq">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grpSp>
          <p:sp>
            <p:nvSpPr>
              <p:cNvPr id="73" name="Cube 72"/>
              <p:cNvSpPr/>
              <p:nvPr/>
            </p:nvSpPr>
            <p:spPr>
              <a:xfrm>
                <a:off x="2261333" y="2127628"/>
                <a:ext cx="762503"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724" y="2339687"/>
                <a:ext cx="1591645" cy="2450547"/>
              </a:xfrm>
              <a:prstGeom prst="rect">
                <a:avLst/>
              </a:prstGeom>
              <a:ln>
                <a:noFill/>
              </a:ln>
              <a:effectLst/>
              <a:scene3d>
                <a:camera prst="isometricOffAxis2Right">
                  <a:rot lat="1740000" lon="17759998" rev="0"/>
                </a:camera>
                <a:lightRig rig="threePt" dir="t"/>
              </a:scene3d>
            </p:spPr>
          </p:pic>
          <p:sp>
            <p:nvSpPr>
              <p:cNvPr id="71" name="Cube 70"/>
              <p:cNvSpPr/>
              <p:nvPr/>
            </p:nvSpPr>
            <p:spPr>
              <a:xfrm>
                <a:off x="799189" y="2730096"/>
                <a:ext cx="762502"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72" name="Picture 7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955" y="2942155"/>
                <a:ext cx="1602895" cy="2450547"/>
              </a:xfrm>
              <a:prstGeom prst="rect">
                <a:avLst/>
              </a:prstGeom>
              <a:ln>
                <a:noFill/>
              </a:ln>
              <a:effectLst/>
              <a:scene3d>
                <a:camera prst="isometricOffAxis2Right">
                  <a:rot lat="1740000" lon="17759998" rev="0"/>
                </a:camera>
                <a:lightRig rig="threePt" dir="t"/>
              </a:scene3d>
            </p:spPr>
          </p:pic>
          <p:sp>
            <p:nvSpPr>
              <p:cNvPr id="10" name="TextBox 9"/>
              <p:cNvSpPr txBox="1"/>
              <p:nvPr/>
            </p:nvSpPr>
            <p:spPr>
              <a:xfrm>
                <a:off x="2808312" y="5038531"/>
                <a:ext cx="1191352"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200</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11" name="TextBox 10"/>
              <p:cNvSpPr txBox="1"/>
              <p:nvPr/>
            </p:nvSpPr>
            <p:spPr>
              <a:xfrm>
                <a:off x="4781062" y="5041494"/>
                <a:ext cx="1176925"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800</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12" name="TextBox 11"/>
              <p:cNvSpPr txBox="1"/>
              <p:nvPr/>
            </p:nvSpPr>
            <p:spPr>
              <a:xfrm>
                <a:off x="1356287" y="5041494"/>
                <a:ext cx="1191352"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200</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cxnSp>
            <p:nvCxnSpPr>
              <p:cNvPr id="64" name="Straight Connector 63"/>
              <p:cNvCxnSpPr/>
              <p:nvPr/>
            </p:nvCxnSpPr>
            <p:spPr>
              <a:xfrm>
                <a:off x="2658861"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115983"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61423" y="5424645"/>
                <a:ext cx="1459412"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198872" y="5424645"/>
                <a:ext cx="1467612"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198872"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123170" y="5424645"/>
                <a:ext cx="2834640"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965541"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64730" y="3359462"/>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64730" y="5513749"/>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14262" y="4515692"/>
                <a:ext cx="2157984"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rot="16200000">
                <a:off x="6003" y="4295612"/>
                <a:ext cx="1032655"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89</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cxnSp>
            <p:nvCxnSpPr>
              <p:cNvPr id="56" name="Straight Connector 55"/>
              <p:cNvCxnSpPr/>
              <p:nvPr/>
            </p:nvCxnSpPr>
            <p:spPr>
              <a:xfrm rot="5640000">
                <a:off x="1434944" y="2587297"/>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640000">
                <a:off x="704715" y="3317014"/>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8113105">
                <a:off x="562497" y="3036771"/>
                <a:ext cx="1041268"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18964025">
                <a:off x="445630" y="2673807"/>
                <a:ext cx="1032655"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64</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16" name="Rectangle 15"/>
              <p:cNvSpPr/>
              <p:nvPr/>
            </p:nvSpPr>
            <p:spPr>
              <a:xfrm>
                <a:off x="297760" y="1274577"/>
                <a:ext cx="8554140" cy="4486995"/>
              </a:xfrm>
              <a:prstGeom prst="rect">
                <a:avLst/>
              </a:prstGeom>
              <a:noFill/>
              <a:ln w="635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36" name="Arc 35"/>
              <p:cNvSpPr/>
              <p:nvPr/>
            </p:nvSpPr>
            <p:spPr>
              <a:xfrm>
                <a:off x="7326510" y="4152228"/>
                <a:ext cx="1697027" cy="1697027"/>
              </a:xfrm>
              <a:prstGeom prst="arc">
                <a:avLst>
                  <a:gd name="adj1" fmla="val 12719762"/>
                  <a:gd name="adj2" fmla="val 14798851"/>
                </a:avLst>
              </a:prstGeom>
              <a:ln w="12700">
                <a:solidFill>
                  <a:schemeClr val="bg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p:cNvSpPr/>
              <p:nvPr/>
            </p:nvSpPr>
            <p:spPr>
              <a:xfrm>
                <a:off x="6882454" y="4144700"/>
                <a:ext cx="1697027" cy="1697027"/>
              </a:xfrm>
              <a:prstGeom prst="arc">
                <a:avLst>
                  <a:gd name="adj1" fmla="val 17685755"/>
                  <a:gd name="adj2" fmla="val 19682946"/>
                </a:avLst>
              </a:prstGeom>
              <a:ln w="12700">
                <a:solidFill>
                  <a:schemeClr val="bg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TextBox 104"/>
              <p:cNvSpPr txBox="1"/>
              <p:nvPr/>
            </p:nvSpPr>
            <p:spPr>
              <a:xfrm>
                <a:off x="5519522" y="4382572"/>
                <a:ext cx="2882825" cy="1200329"/>
              </a:xfrm>
              <a:prstGeom prst="rect">
                <a:avLst/>
              </a:prstGeom>
              <a:noFill/>
            </p:spPr>
            <p:txBody>
              <a:bodyPr wrap="square" rtlCol="0">
                <a:spAutoFit/>
              </a:bodyPr>
              <a:lstStyle/>
              <a:p>
                <a:pPr algn="ctr"/>
                <a:r>
                  <a:rPr lang="en-US" sz="2400" dirty="0">
                    <a:solidFill>
                      <a:schemeClr val="tx1">
                        <a:lumMod val="65000"/>
                        <a:lumOff val="35000"/>
                      </a:schemeClr>
                    </a:solidFill>
                    <a:latin typeface="Euclid" panose="02020503060505020303" pitchFamily="18" charset="0"/>
                    <a:ea typeface="Segoe UI Symbol" pitchFamily="34" charset="0"/>
                  </a:rPr>
                  <a:t>13 tilts </a:t>
                </a:r>
              </a:p>
              <a:p>
                <a:pPr algn="ctr"/>
                <a:r>
                  <a:rPr lang="en-US" sz="2400" dirty="0">
                    <a:solidFill>
                      <a:schemeClr val="tx1">
                        <a:lumMod val="65000"/>
                        <a:lumOff val="35000"/>
                      </a:schemeClr>
                    </a:solidFill>
                    <a:latin typeface="Euclid" panose="02020503060505020303" pitchFamily="18" charset="0"/>
                    <a:ea typeface="Segoe UI Symbol" pitchFamily="34" charset="0"/>
                  </a:rPr>
                  <a:t>between -8° &amp; +8°</a:t>
                </a:r>
              </a:p>
              <a:p>
                <a:pPr algn="ctr"/>
                <a:endParaRPr lang="en-US" sz="2400" i="1" dirty="0">
                  <a:solidFill>
                    <a:schemeClr val="tx1">
                      <a:lumMod val="65000"/>
                      <a:lumOff val="35000"/>
                    </a:schemeClr>
                  </a:solidFill>
                </a:endParaRPr>
              </a:p>
            </p:txBody>
          </p:sp>
          <p:grpSp>
            <p:nvGrpSpPr>
              <p:cNvPr id="91" name="Group 90"/>
              <p:cNvGrpSpPr/>
              <p:nvPr/>
            </p:nvGrpSpPr>
            <p:grpSpPr>
              <a:xfrm>
                <a:off x="6958159" y="2855080"/>
                <a:ext cx="1211962" cy="1353416"/>
                <a:chOff x="6933032" y="2226270"/>
                <a:chExt cx="1124118" cy="1255320"/>
              </a:xfrm>
              <a:noFill/>
            </p:grpSpPr>
            <mc:AlternateContent xmlns:mc="http://schemas.openxmlformats.org/markup-compatibility/2006" xmlns:p14="http://schemas.microsoft.com/office/powerpoint/2010/main">
              <mc:Choice Requires="p14">
                <p:contentPart p14:bwMode="auto" r:id="rId6">
                  <p14:nvContentPartPr>
                    <p14:cNvPr id="92" name="Ink 91"/>
                    <p14:cNvContentPartPr/>
                    <p14:nvPr/>
                  </p14:nvContentPartPr>
                  <p14:xfrm>
                    <a:off x="6933032" y="2226270"/>
                    <a:ext cx="1090800" cy="289440"/>
                  </p14:xfrm>
                </p:contentPart>
              </mc:Choice>
              <mc:Fallback xmlns="">
                <p:pic>
                  <p:nvPicPr>
                    <p:cNvPr id="92" name="Ink 91"/>
                    <p:cNvPicPr/>
                    <p:nvPr/>
                  </p:nvPicPr>
                  <p:blipFill>
                    <a:blip r:embed="rId7"/>
                    <a:stretch>
                      <a:fillRect/>
                    </a:stretch>
                  </p:blipFill>
                  <p:spPr>
                    <a:xfrm>
                      <a:off x="6927693" y="2216589"/>
                      <a:ext cx="1105148" cy="30713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3" name="Ink 92"/>
                    <p14:cNvContentPartPr/>
                    <p14:nvPr/>
                  </p14:nvContentPartPr>
                  <p14:xfrm>
                    <a:off x="6954470" y="3242550"/>
                    <a:ext cx="1102680" cy="239040"/>
                  </p14:xfrm>
                </p:contentPart>
              </mc:Choice>
              <mc:Fallback xmlns="">
                <p:pic>
                  <p:nvPicPr>
                    <p:cNvPr id="93" name="Ink 92"/>
                    <p:cNvPicPr/>
                    <p:nvPr/>
                  </p:nvPicPr>
                  <p:blipFill>
                    <a:blip r:embed="rId9"/>
                    <a:stretch>
                      <a:fillRect/>
                    </a:stretch>
                  </p:blipFill>
                  <p:spPr>
                    <a:xfrm>
                      <a:off x="6948459" y="3235480"/>
                      <a:ext cx="1114368" cy="255200"/>
                    </a:xfrm>
                    <a:prstGeom prst="rect">
                      <a:avLst/>
                    </a:prstGeom>
                  </p:spPr>
                </p:pic>
              </mc:Fallback>
            </mc:AlternateContent>
          </p:grpSp>
          <p:grpSp>
            <p:nvGrpSpPr>
              <p:cNvPr id="94" name="Group 93"/>
              <p:cNvGrpSpPr/>
              <p:nvPr/>
            </p:nvGrpSpPr>
            <p:grpSpPr>
              <a:xfrm>
                <a:off x="6874094" y="2761063"/>
                <a:ext cx="159006" cy="1577368"/>
                <a:chOff x="1740319" y="4576647"/>
                <a:chExt cx="147481" cy="1463040"/>
              </a:xfrm>
            </p:grpSpPr>
            <p:sp>
              <p:nvSpPr>
                <p:cNvPr id="95" name="Oval 94"/>
                <p:cNvSpPr/>
                <p:nvPr/>
              </p:nvSpPr>
              <p:spPr>
                <a:xfrm>
                  <a:off x="1740319" y="4850967"/>
                  <a:ext cx="147481" cy="914400"/>
                </a:xfrm>
                <a:prstGeom prst="ellipse">
                  <a:avLst/>
                </a:prstGeom>
                <a:gradFill>
                  <a:gsLst>
                    <a:gs pos="31000">
                      <a:schemeClr val="accent1">
                        <a:lumMod val="5000"/>
                        <a:lumOff val="95000"/>
                        <a:alpha val="69000"/>
                      </a:schemeClr>
                    </a:gs>
                    <a:gs pos="11000">
                      <a:srgbClr val="A6C9E8">
                        <a:alpha val="69000"/>
                      </a:srgbClr>
                    </a:gs>
                    <a:gs pos="83000">
                      <a:srgbClr val="A6C9E8">
                        <a:alpha val="69000"/>
                      </a:srgbClr>
                    </a:gs>
                    <a:gs pos="98000">
                      <a:schemeClr val="accent1">
                        <a:lumMod val="30000"/>
                        <a:lumOff val="70000"/>
                        <a:alpha val="70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96" name="Straight Connector 95"/>
                <p:cNvCxnSpPr/>
                <p:nvPr/>
              </p:nvCxnSpPr>
              <p:spPr>
                <a:xfrm rot="5400000">
                  <a:off x="1082539" y="5308167"/>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Group 96"/>
              <p:cNvGrpSpPr>
                <a:grpSpLocks noChangeAspect="1"/>
              </p:cNvGrpSpPr>
              <p:nvPr/>
            </p:nvGrpSpPr>
            <p:grpSpPr>
              <a:xfrm rot="20400000">
                <a:off x="6879074" y="2766045"/>
                <a:ext cx="159006" cy="1577368"/>
                <a:chOff x="1740319" y="4576646"/>
                <a:chExt cx="147481" cy="1463040"/>
              </a:xfrm>
            </p:grpSpPr>
            <p:sp>
              <p:nvSpPr>
                <p:cNvPr id="98" name="Oval 97"/>
                <p:cNvSpPr/>
                <p:nvPr/>
              </p:nvSpPr>
              <p:spPr>
                <a:xfrm>
                  <a:off x="1740319" y="4850967"/>
                  <a:ext cx="147481" cy="914400"/>
                </a:xfrm>
                <a:prstGeom prst="ellipse">
                  <a:avLst/>
                </a:prstGeom>
                <a:gradFill>
                  <a:gsLst>
                    <a:gs pos="31000">
                      <a:schemeClr val="accent1">
                        <a:lumMod val="5000"/>
                        <a:lumOff val="95000"/>
                        <a:alpha val="59000"/>
                      </a:schemeClr>
                    </a:gs>
                    <a:gs pos="11000">
                      <a:srgbClr val="A6C9E8">
                        <a:alpha val="59000"/>
                      </a:srgbClr>
                    </a:gs>
                    <a:gs pos="83000">
                      <a:srgbClr val="A6C9E8">
                        <a:alpha val="59000"/>
                      </a:srgbClr>
                    </a:gs>
                    <a:gs pos="98000">
                      <a:schemeClr val="accent1">
                        <a:lumMod val="30000"/>
                        <a:lumOff val="70000"/>
                        <a:alpha val="59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99" name="Straight Connector 98"/>
                <p:cNvCxnSpPr/>
                <p:nvPr/>
              </p:nvCxnSpPr>
              <p:spPr>
                <a:xfrm rot="5400000">
                  <a:off x="1082538" y="5308166"/>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0" name="Group 99"/>
              <p:cNvGrpSpPr>
                <a:grpSpLocks noChangeAspect="1"/>
              </p:cNvGrpSpPr>
              <p:nvPr/>
            </p:nvGrpSpPr>
            <p:grpSpPr>
              <a:xfrm rot="1200000">
                <a:off x="6884054" y="2780988"/>
                <a:ext cx="159006" cy="1577368"/>
                <a:chOff x="1740319" y="4576647"/>
                <a:chExt cx="147481" cy="1463040"/>
              </a:xfrm>
            </p:grpSpPr>
            <p:sp>
              <p:nvSpPr>
                <p:cNvPr id="101" name="Oval 100"/>
                <p:cNvSpPr/>
                <p:nvPr/>
              </p:nvSpPr>
              <p:spPr>
                <a:xfrm>
                  <a:off x="1740319" y="4850967"/>
                  <a:ext cx="147481" cy="914400"/>
                </a:xfrm>
                <a:prstGeom prst="ellipse">
                  <a:avLst/>
                </a:prstGeom>
                <a:gradFill>
                  <a:gsLst>
                    <a:gs pos="31000">
                      <a:schemeClr val="accent1">
                        <a:lumMod val="5000"/>
                        <a:lumOff val="95000"/>
                        <a:alpha val="59000"/>
                      </a:schemeClr>
                    </a:gs>
                    <a:gs pos="11000">
                      <a:srgbClr val="A6C9E8">
                        <a:alpha val="59000"/>
                      </a:srgbClr>
                    </a:gs>
                    <a:gs pos="83000">
                      <a:srgbClr val="A6C9E8">
                        <a:alpha val="59000"/>
                      </a:srgbClr>
                    </a:gs>
                    <a:gs pos="98000">
                      <a:schemeClr val="accent1">
                        <a:lumMod val="30000"/>
                        <a:lumOff val="70000"/>
                        <a:alpha val="59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102" name="Straight Connector 101"/>
                <p:cNvCxnSpPr/>
                <p:nvPr/>
              </p:nvCxnSpPr>
              <p:spPr>
                <a:xfrm rot="5400000">
                  <a:off x="1082539" y="5308167"/>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3" name="Arc 102"/>
              <p:cNvSpPr/>
              <p:nvPr/>
            </p:nvSpPr>
            <p:spPr>
              <a:xfrm>
                <a:off x="6336393" y="2791642"/>
                <a:ext cx="1237153" cy="1237152"/>
              </a:xfrm>
              <a:prstGeom prst="arc">
                <a:avLst>
                  <a:gd name="adj1" fmla="val 12747754"/>
                  <a:gd name="adj2" fmla="val 19491951"/>
                </a:avLst>
              </a:prstGeom>
              <a:ln w="50800" cap="rnd">
                <a:solidFill>
                  <a:srgbClr val="FC2D04">
                    <a:alpha val="74902"/>
                  </a:srgbClr>
                </a:solidFill>
                <a:round/>
                <a:headEnd type="triangle" w="med" len="med"/>
                <a:tailEnd type="triangle"/>
              </a:ln>
              <a:effectLst>
                <a:outerShdw blurRad="254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800"/>
              </a:p>
            </p:txBody>
          </p:sp>
          <p:sp>
            <p:nvSpPr>
              <p:cNvPr id="104" name="Arc 103"/>
              <p:cNvSpPr/>
              <p:nvPr/>
            </p:nvSpPr>
            <p:spPr>
              <a:xfrm flipV="1">
                <a:off x="6336393" y="3049667"/>
                <a:ext cx="1237153" cy="1237152"/>
              </a:xfrm>
              <a:prstGeom prst="arc">
                <a:avLst>
                  <a:gd name="adj1" fmla="val 12747754"/>
                  <a:gd name="adj2" fmla="val 19491951"/>
                </a:avLst>
              </a:prstGeom>
              <a:ln w="50800" cap="rnd">
                <a:solidFill>
                  <a:srgbClr val="FC2D04">
                    <a:alpha val="74902"/>
                  </a:srgbClr>
                </a:solidFill>
                <a:round/>
                <a:headEnd type="triangle" w="med" len="med"/>
                <a:tailEnd type="triangle"/>
              </a:ln>
              <a:effectLst>
                <a:outerShdw blurRad="254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800"/>
              </a:p>
            </p:txBody>
          </p:sp>
          <p:cxnSp>
            <p:nvCxnSpPr>
              <p:cNvPr id="106" name="Straight Connector 105"/>
              <p:cNvCxnSpPr/>
              <p:nvPr/>
            </p:nvCxnSpPr>
            <p:spPr>
              <a:xfrm>
                <a:off x="8162537" y="2864710"/>
                <a:ext cx="0" cy="1360115"/>
              </a:xfrm>
              <a:prstGeom prst="line">
                <a:avLst/>
              </a:prstGeom>
              <a:ln w="57150" cap="rnd">
                <a:solidFill>
                  <a:schemeClr val="tx1">
                    <a:lumMod val="65000"/>
                    <a:lumOff val="35000"/>
                    <a:alpha val="80000"/>
                  </a:schemeClr>
                </a:solidFill>
              </a:ln>
              <a:effectLst>
                <a:outerShdw blurRad="381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p:cNvSpPr txBox="1"/>
                  <p:nvPr/>
                </p:nvSpPr>
                <p:spPr>
                  <a:xfrm rot="16200000">
                    <a:off x="7397917" y="3354448"/>
                    <a:ext cx="2509614" cy="400110"/>
                  </a:xfrm>
                  <a:prstGeom prst="rect">
                    <a:avLst/>
                  </a:prstGeom>
                  <a:noFill/>
                </p:spPr>
                <p:txBody>
                  <a:bodyPr wrap="square" rtlCol="0">
                    <a:spAutoFit/>
                  </a:bodyPr>
                  <a:lstStyle/>
                  <a:p>
                    <a:pPr algn="ctr"/>
                    <a:r>
                      <a:rPr lang="en-US" sz="2000" dirty="0">
                        <a:solidFill>
                          <a:schemeClr val="tx1">
                            <a:lumMod val="65000"/>
                            <a:lumOff val="35000"/>
                          </a:schemeClr>
                        </a:solidFill>
                        <a:latin typeface="Euclid" panose="02020503060505020303" pitchFamily="18" charset="0"/>
                      </a:rPr>
                      <a:t>6x5 sq. mm, 1.78 </a:t>
                    </a:r>
                    <a14:m>
                      <m:oMath xmlns:m="http://schemas.openxmlformats.org/officeDocument/2006/math">
                        <m:r>
                          <m:rPr>
                            <m:sty m:val="p"/>
                          </m:rPr>
                          <a:rPr lang="en-US" sz="2000" b="0" i="0" smtClean="0">
                            <a:solidFill>
                              <a:schemeClr val="tx1">
                                <a:lumMod val="65000"/>
                                <a:lumOff val="35000"/>
                              </a:schemeClr>
                            </a:solidFill>
                            <a:latin typeface="Cambria Math" panose="02040503050406030204" pitchFamily="18" charset="0"/>
                          </a:rPr>
                          <m:t>μm</m:t>
                        </m:r>
                      </m:oMath>
                    </a14:m>
                    <a:endParaRPr lang="en-US" sz="2000" dirty="0">
                      <a:solidFill>
                        <a:schemeClr val="tx1">
                          <a:lumMod val="65000"/>
                          <a:lumOff val="35000"/>
                        </a:schemeClr>
                      </a:solidFill>
                      <a:latin typeface="Euclid" panose="02020503060505020303" pitchFamily="18" charset="0"/>
                    </a:endParaRPr>
                  </a:p>
                </p:txBody>
              </p:sp>
            </mc:Choice>
            <mc:Fallback xmlns="">
              <p:sp>
                <p:nvSpPr>
                  <p:cNvPr id="107" name="TextBox 106"/>
                  <p:cNvSpPr txBox="1">
                    <a:spLocks noRot="1" noChangeAspect="1" noMove="1" noResize="1" noEditPoints="1" noAdjustHandles="1" noChangeArrowheads="1" noChangeShapeType="1" noTextEdit="1"/>
                  </p:cNvSpPr>
                  <p:nvPr/>
                </p:nvSpPr>
                <p:spPr>
                  <a:xfrm rot="16200000">
                    <a:off x="7397917" y="3354448"/>
                    <a:ext cx="2509614" cy="400110"/>
                  </a:xfrm>
                  <a:prstGeom prst="rect">
                    <a:avLst/>
                  </a:prstGeom>
                  <a:blipFill>
                    <a:blip r:embed="rId10"/>
                    <a:stretch>
                      <a:fillRect l="-7576" r="-27273" b="-2184"/>
                    </a:stretch>
                  </a:blipFill>
                </p:spPr>
                <p:txBody>
                  <a:bodyPr/>
                  <a:lstStyle/>
                  <a:p>
                    <a:r>
                      <a:rPr lang="en-US">
                        <a:noFill/>
                      </a:rPr>
                      <a:t> </a:t>
                    </a:r>
                  </a:p>
                </p:txBody>
              </p:sp>
            </mc:Fallback>
          </mc:AlternateContent>
          <p:sp>
            <p:nvSpPr>
              <p:cNvPr id="108" name="TextBox 107"/>
              <p:cNvSpPr txBox="1"/>
              <p:nvPr/>
            </p:nvSpPr>
            <p:spPr>
              <a:xfrm rot="16200000">
                <a:off x="7456397" y="3326700"/>
                <a:ext cx="1880671" cy="461665"/>
              </a:xfrm>
              <a:prstGeom prst="rect">
                <a:avLst/>
              </a:prstGeom>
              <a:noFill/>
            </p:spPr>
            <p:txBody>
              <a:bodyPr wrap="square" rtlCol="0">
                <a:spAutoFit/>
              </a:bodyPr>
              <a:lstStyle/>
              <a:p>
                <a:pPr algn="ctr"/>
                <a:r>
                  <a:rPr lang="en-US" sz="2400" dirty="0">
                    <a:solidFill>
                      <a:srgbClr val="17B2B6"/>
                    </a:solidFill>
                    <a:latin typeface="Euclid" panose="02020503060505020303" pitchFamily="18" charset="0"/>
                    <a:ea typeface="Segoe UI Symbol" pitchFamily="34" charset="0"/>
                  </a:rPr>
                  <a:t>Sensor plane</a:t>
                </a:r>
              </a:p>
            </p:txBody>
          </p:sp>
          <mc:AlternateContent xmlns:mc="http://schemas.openxmlformats.org/markup-compatibility/2006" xmlns:a14="http://schemas.microsoft.com/office/drawing/2010/main">
            <mc:Choice Requires="a14">
              <p:sp>
                <p:nvSpPr>
                  <p:cNvPr id="109" name="TextBox 108"/>
                  <p:cNvSpPr txBox="1"/>
                  <p:nvPr/>
                </p:nvSpPr>
                <p:spPr>
                  <a:xfrm>
                    <a:off x="5950402" y="2203191"/>
                    <a:ext cx="2055925" cy="494751"/>
                  </a:xfrm>
                  <a:prstGeom prst="rect">
                    <a:avLst/>
                  </a:prstGeom>
                  <a:noFill/>
                </p:spPr>
                <p:txBody>
                  <a:bodyPr wrap="square" rtlCol="0">
                    <a:spAutoFit/>
                  </a:bodyPr>
                  <a:lstStyle/>
                  <a:p>
                    <a:r>
                      <a:rPr lang="en-US" sz="2400" dirty="0">
                        <a:solidFill>
                          <a:srgbClr val="17B2B6"/>
                        </a:solidFill>
                        <a:latin typeface="Euclid" panose="02020503060505020303" pitchFamily="18" charset="0"/>
                        <a:ea typeface="Segoe UI Symbol" pitchFamily="34" charset="0"/>
                      </a:rPr>
                      <a:t>Lens (</a:t>
                    </a:r>
                    <a14:m>
                      <m:oMath xmlns:m="http://schemas.openxmlformats.org/officeDocument/2006/math">
                        <m:sSub>
                          <m:sSubPr>
                            <m:ctrlPr>
                              <a:rPr lang="en-US" sz="2400" i="1">
                                <a:solidFill>
                                  <a:srgbClr val="17B2B6"/>
                                </a:solidFill>
                                <a:latin typeface="Cambria Math" panose="02040503050406030204" pitchFamily="18" charset="0"/>
                                <a:ea typeface="Segoe UI Symbol" pitchFamily="34" charset="0"/>
                              </a:rPr>
                            </m:ctrlPr>
                          </m:sSubPr>
                          <m:e>
                            <m:r>
                              <a:rPr lang="en-US" sz="2400">
                                <a:solidFill>
                                  <a:srgbClr val="17B2B6"/>
                                </a:solidFill>
                                <a:latin typeface="Cambria Math" panose="02040503050406030204" pitchFamily="18" charset="0"/>
                                <a:ea typeface="Segoe UI Symbol" pitchFamily="34" charset="0"/>
                              </a:rPr>
                              <m:t>𝒎</m:t>
                            </m:r>
                          </m:e>
                          <m:sub>
                            <m:r>
                              <a:rPr lang="en-US" sz="2400">
                                <a:solidFill>
                                  <a:srgbClr val="17B2B6"/>
                                </a:solidFill>
                                <a:latin typeface="Cambria Math" panose="02040503050406030204" pitchFamily="18" charset="0"/>
                                <a:ea typeface="Segoe UI Symbol" pitchFamily="34" charset="0"/>
                              </a:rPr>
                              <m:t>𝒑</m:t>
                            </m:r>
                          </m:sub>
                        </m:sSub>
                      </m:oMath>
                    </a14:m>
                    <a:r>
                      <a:rPr lang="en-US" sz="2400" dirty="0">
                        <a:solidFill>
                          <a:srgbClr val="17B2B6"/>
                        </a:solidFill>
                        <a:latin typeface="Euclid" panose="02020503060505020303" pitchFamily="18" charset="0"/>
                        <a:ea typeface="Segoe UI Symbol" pitchFamily="34" charset="0"/>
                      </a:rPr>
                      <a:t>=1) </a:t>
                    </a:r>
                  </a:p>
                </p:txBody>
              </p:sp>
            </mc:Choice>
            <mc:Fallback xmlns="">
              <p:sp>
                <p:nvSpPr>
                  <p:cNvPr id="109" name="TextBox 108"/>
                  <p:cNvSpPr txBox="1">
                    <a:spLocks noRot="1" noChangeAspect="1" noMove="1" noResize="1" noEditPoints="1" noAdjustHandles="1" noChangeArrowheads="1" noChangeShapeType="1" noTextEdit="1"/>
                  </p:cNvSpPr>
                  <p:nvPr/>
                </p:nvSpPr>
                <p:spPr>
                  <a:xfrm>
                    <a:off x="5950402" y="2203191"/>
                    <a:ext cx="2055925" cy="494751"/>
                  </a:xfrm>
                  <a:prstGeom prst="rect">
                    <a:avLst/>
                  </a:prstGeom>
                  <a:blipFill>
                    <a:blip r:embed="rId11"/>
                    <a:stretch>
                      <a:fillRect l="-4438" t="-3659" r="-4734" b="-256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Rectangle 115"/>
                  <p:cNvSpPr/>
                  <p:nvPr/>
                </p:nvSpPr>
                <p:spPr>
                  <a:xfrm>
                    <a:off x="5054469" y="1340877"/>
                    <a:ext cx="3972150" cy="1015663"/>
                  </a:xfrm>
                  <a:prstGeom prst="rect">
                    <a:avLst/>
                  </a:prstGeom>
                </p:spPr>
                <p:txBody>
                  <a:bodyPr wrap="square">
                    <a:spAutoFit/>
                  </a:bodyPr>
                  <a:lstStyle/>
                  <a:p>
                    <a:pPr algn="ctr"/>
                    <a:r>
                      <a:rPr lang="en-US" sz="2000" dirty="0">
                        <a:solidFill>
                          <a:schemeClr val="tx1">
                            <a:lumMod val="65000"/>
                            <a:lumOff val="35000"/>
                          </a:schemeClr>
                        </a:solidFill>
                        <a:latin typeface="Euclid" panose="02020503060505020303" pitchFamily="18" charset="0"/>
                      </a:rPr>
                      <a:t>Paraxial thick-lens model with spherical aberration;</a:t>
                    </a:r>
                  </a:p>
                  <a:p>
                    <a:pPr algn="ctr"/>
                    <a14:m>
                      <m:oMath xmlns:m="http://schemas.openxmlformats.org/officeDocument/2006/math">
                        <m:r>
                          <m:rPr>
                            <m:sty m:val="p"/>
                          </m:rPr>
                          <a:rPr lang="en-US" sz="2000" i="0" dirty="0">
                            <a:solidFill>
                              <a:schemeClr val="tx1">
                                <a:lumMod val="65000"/>
                                <a:lumOff val="35000"/>
                              </a:schemeClr>
                            </a:solidFill>
                            <a:latin typeface="Cambria Math" panose="02040503050406030204" pitchFamily="18" charset="0"/>
                          </a:rPr>
                          <m:t>f</m:t>
                        </m:r>
                      </m:oMath>
                    </a14:m>
                    <a:r>
                      <a:rPr lang="en-US" sz="2000" dirty="0">
                        <a:solidFill>
                          <a:schemeClr val="tx1">
                            <a:lumMod val="65000"/>
                            <a:lumOff val="35000"/>
                          </a:schemeClr>
                        </a:solidFill>
                        <a:latin typeface="Euclid" panose="02020503060505020303" pitchFamily="18" charset="0"/>
                      </a:rPr>
                      <a:t> = 24 </a:t>
                    </a:r>
                    <a:r>
                      <a:rPr lang="en-US" sz="2000" dirty="0">
                        <a:solidFill>
                          <a:schemeClr val="tx1">
                            <a:lumMod val="65000"/>
                            <a:lumOff val="35000"/>
                          </a:schemeClr>
                        </a:solidFill>
                        <a:latin typeface="Euclid" panose="02020503060505020303" pitchFamily="18" charset="0"/>
                        <a:cs typeface="Times New Roman" panose="02020603050405020304" pitchFamily="18" charset="0"/>
                      </a:rPr>
                      <a:t>mm</a:t>
                    </a:r>
                    <a:r>
                      <a:rPr lang="en-US" sz="2000" dirty="0">
                        <a:solidFill>
                          <a:schemeClr val="tx1">
                            <a:lumMod val="65000"/>
                            <a:lumOff val="35000"/>
                          </a:schemeClr>
                        </a:solidFill>
                        <a:latin typeface="Euclid" panose="02020503060505020303" pitchFamily="18" charset="0"/>
                      </a:rPr>
                      <a:t>, F/2.5</a:t>
                    </a:r>
                    <a:endParaRPr lang="en-US" sz="2000" dirty="0">
                      <a:solidFill>
                        <a:schemeClr val="tx1">
                          <a:lumMod val="65000"/>
                          <a:lumOff val="35000"/>
                        </a:schemeClr>
                      </a:solidFill>
                      <a:latin typeface="Euclid" panose="02020503060505020303" pitchFamily="18" charset="0"/>
                      <a:cs typeface="Times New Roman" panose="02020603050405020304" pitchFamily="18" charset="0"/>
                    </a:endParaRPr>
                  </a:p>
                </p:txBody>
              </p:sp>
            </mc:Choice>
            <mc:Fallback xmlns="">
              <p:sp>
                <p:nvSpPr>
                  <p:cNvPr id="116" name="Rectangle 115"/>
                  <p:cNvSpPr>
                    <a:spLocks noRot="1" noChangeAspect="1" noMove="1" noResize="1" noEditPoints="1" noAdjustHandles="1" noChangeArrowheads="1" noChangeShapeType="1" noTextEdit="1"/>
                  </p:cNvSpPr>
                  <p:nvPr/>
                </p:nvSpPr>
                <p:spPr>
                  <a:xfrm>
                    <a:off x="5054469" y="1340877"/>
                    <a:ext cx="3972150" cy="1015663"/>
                  </a:xfrm>
                  <a:prstGeom prst="rect">
                    <a:avLst/>
                  </a:prstGeom>
                  <a:blipFill>
                    <a:blip r:embed="rId12"/>
                    <a:stretch>
                      <a:fillRect t="-3593" b="-10180"/>
                    </a:stretch>
                  </a:blipFill>
                </p:spPr>
                <p:txBody>
                  <a:bodyPr/>
                  <a:lstStyle/>
                  <a:p>
                    <a:r>
                      <a:rPr lang="en-US">
                        <a:noFill/>
                      </a:rPr>
                      <a:t> </a:t>
                    </a:r>
                  </a:p>
                </p:txBody>
              </p:sp>
            </mc:Fallback>
          </mc:AlternateContent>
        </p:grpSp>
        <p:grpSp>
          <p:nvGrpSpPr>
            <p:cNvPr id="159" name="Group 158"/>
            <p:cNvGrpSpPr/>
            <p:nvPr/>
          </p:nvGrpSpPr>
          <p:grpSpPr>
            <a:xfrm>
              <a:off x="10410776" y="1024119"/>
              <a:ext cx="2970816" cy="4744421"/>
              <a:chOff x="10089650" y="965127"/>
              <a:chExt cx="2970816" cy="4744421"/>
            </a:xfrm>
          </p:grpSpPr>
          <p:sp>
            <p:nvSpPr>
              <p:cNvPr id="119" name="Rectangle 118"/>
              <p:cNvSpPr/>
              <p:nvPr/>
            </p:nvSpPr>
            <p:spPr>
              <a:xfrm>
                <a:off x="10804268" y="965127"/>
                <a:ext cx="1541581" cy="461665"/>
              </a:xfrm>
              <a:prstGeom prst="rect">
                <a:avLst/>
              </a:prstGeom>
            </p:spPr>
            <p:txBody>
              <a:bodyPr wrap="square">
                <a:spAutoFit/>
              </a:bodyPr>
              <a:lstStyle/>
              <a:p>
                <a:r>
                  <a:rPr lang="en-US" sz="2400" dirty="0">
                    <a:solidFill>
                      <a:srgbClr val="17B2B6"/>
                    </a:solidFill>
                    <a:latin typeface="Euclid" panose="02020503060505020303" pitchFamily="18" charset="0"/>
                    <a:cs typeface="Times New Roman" panose="02020603050405020304" pitchFamily="18" charset="0"/>
                  </a:rPr>
                  <a:t>1/13  (0°)</a:t>
                </a:r>
              </a:p>
            </p:txBody>
          </p:sp>
          <p:grpSp>
            <p:nvGrpSpPr>
              <p:cNvPr id="153" name="Group 152"/>
              <p:cNvGrpSpPr/>
              <p:nvPr/>
            </p:nvGrpSpPr>
            <p:grpSpPr>
              <a:xfrm>
                <a:off x="10089650" y="1367958"/>
                <a:ext cx="2970816" cy="4341590"/>
                <a:chOff x="9886454" y="1367958"/>
                <a:chExt cx="2970816" cy="4341590"/>
              </a:xfrm>
            </p:grpSpPr>
            <p:pic>
              <p:nvPicPr>
                <p:cNvPr id="117" name="Picture 1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04117" y="3606429"/>
                  <a:ext cx="2537407" cy="2103119"/>
                </a:xfrm>
                <a:prstGeom prst="rect">
                  <a:avLst/>
                </a:prstGeom>
                <a:effectLst>
                  <a:outerShdw blurRad="50800" dist="38100" dir="2700000" algn="tl" rotWithShape="0">
                    <a:prstClr val="black">
                      <a:alpha val="40000"/>
                    </a:prstClr>
                  </a:outerShdw>
                </a:effectLst>
              </p:spPr>
            </p:pic>
            <p:pic>
              <p:nvPicPr>
                <p:cNvPr id="118" name="Picture 1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04117" y="1367958"/>
                  <a:ext cx="2538766" cy="2103120"/>
                </a:xfrm>
                <a:prstGeom prst="rect">
                  <a:avLst/>
                </a:prstGeom>
                <a:effectLst>
                  <a:outerShdw blurRad="50800" dist="38100" dir="2700000" algn="tl" rotWithShape="0">
                    <a:prstClr val="black">
                      <a:alpha val="40000"/>
                    </a:prstClr>
                  </a:outerShdw>
                </a:effectLst>
              </p:spPr>
            </p:pic>
            <p:cxnSp>
              <p:nvCxnSpPr>
                <p:cNvPr id="120" name="Straight Connector 119"/>
                <p:cNvCxnSpPr/>
                <p:nvPr/>
              </p:nvCxnSpPr>
              <p:spPr>
                <a:xfrm>
                  <a:off x="9886454" y="2413961"/>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12379647" y="2274269"/>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cxnSp>
              <p:nvCxnSpPr>
                <p:cNvPr id="122" name="Straight Connector 121"/>
                <p:cNvCxnSpPr/>
                <p:nvPr/>
              </p:nvCxnSpPr>
              <p:spPr>
                <a:xfrm>
                  <a:off x="9898519" y="4651741"/>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2385666" y="4480310"/>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grpSp>
        </p:grpSp>
        <p:grpSp>
          <p:nvGrpSpPr>
            <p:cNvPr id="155" name="Group 154"/>
            <p:cNvGrpSpPr/>
            <p:nvPr/>
          </p:nvGrpSpPr>
          <p:grpSpPr>
            <a:xfrm>
              <a:off x="13597682" y="994623"/>
              <a:ext cx="2970816" cy="4766949"/>
              <a:chOff x="13527647" y="994623"/>
              <a:chExt cx="2970816" cy="4766949"/>
            </a:xfrm>
          </p:grpSpPr>
          <p:sp>
            <p:nvSpPr>
              <p:cNvPr id="127" name="Rectangle 126"/>
              <p:cNvSpPr/>
              <p:nvPr/>
            </p:nvSpPr>
            <p:spPr>
              <a:xfrm>
                <a:off x="14170561" y="994623"/>
                <a:ext cx="1684988" cy="461665"/>
              </a:xfrm>
              <a:prstGeom prst="rect">
                <a:avLst/>
              </a:prstGeom>
            </p:spPr>
            <p:txBody>
              <a:bodyPr wrap="square">
                <a:spAutoFit/>
              </a:bodyPr>
              <a:lstStyle/>
              <a:p>
                <a:r>
                  <a:rPr lang="en-US" sz="2400" dirty="0">
                    <a:solidFill>
                      <a:srgbClr val="17B2B6"/>
                    </a:solidFill>
                    <a:latin typeface="Euclid" panose="02020503060505020303" pitchFamily="18" charset="0"/>
                    <a:cs typeface="Times New Roman" panose="02020603050405020304" pitchFamily="18" charset="0"/>
                  </a:rPr>
                  <a:t>7/13  (-8°)</a:t>
                </a:r>
              </a:p>
            </p:txBody>
          </p:sp>
          <p:grpSp>
            <p:nvGrpSpPr>
              <p:cNvPr id="152" name="Group 151"/>
              <p:cNvGrpSpPr/>
              <p:nvPr/>
            </p:nvGrpSpPr>
            <p:grpSpPr>
              <a:xfrm>
                <a:off x="13527647" y="1418172"/>
                <a:ext cx="2970816" cy="4343400"/>
                <a:chOff x="13705447" y="1418172"/>
                <a:chExt cx="2970816" cy="4343400"/>
              </a:xfrm>
            </p:grpSpPr>
            <p:pic>
              <p:nvPicPr>
                <p:cNvPr id="125" name="Picture 12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723110" y="3658452"/>
                  <a:ext cx="2537407" cy="2103120"/>
                </a:xfrm>
                <a:prstGeom prst="rect">
                  <a:avLst/>
                </a:prstGeom>
                <a:effectLst>
                  <a:outerShdw blurRad="50800" dist="38100" dir="2700000" algn="tl" rotWithShape="0">
                    <a:prstClr val="black">
                      <a:alpha val="40000"/>
                    </a:prstClr>
                  </a:outerShdw>
                </a:effectLst>
              </p:spPr>
            </p:pic>
            <p:pic>
              <p:nvPicPr>
                <p:cNvPr id="126" name="Picture 12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3723110" y="1418172"/>
                  <a:ext cx="2538766" cy="2103120"/>
                </a:xfrm>
                <a:prstGeom prst="rect">
                  <a:avLst/>
                </a:prstGeom>
                <a:effectLst>
                  <a:outerShdw blurRad="50800" dist="38100" dir="2700000" algn="tl" rotWithShape="0">
                    <a:prstClr val="black">
                      <a:alpha val="40000"/>
                    </a:prstClr>
                  </a:outerShdw>
                </a:effectLst>
              </p:spPr>
            </p:pic>
            <p:cxnSp>
              <p:nvCxnSpPr>
                <p:cNvPr id="128" name="Straight Connector 127"/>
                <p:cNvCxnSpPr/>
                <p:nvPr/>
              </p:nvCxnSpPr>
              <p:spPr>
                <a:xfrm>
                  <a:off x="13705447" y="2464175"/>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6198640" y="2324483"/>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cxnSp>
              <p:nvCxnSpPr>
                <p:cNvPr id="131" name="Straight Connector 130"/>
                <p:cNvCxnSpPr/>
                <p:nvPr/>
              </p:nvCxnSpPr>
              <p:spPr>
                <a:xfrm>
                  <a:off x="13717512" y="4701955"/>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6204659" y="4545038"/>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grpSp>
        </p:grpSp>
        <p:grpSp>
          <p:nvGrpSpPr>
            <p:cNvPr id="156" name="Group 155"/>
            <p:cNvGrpSpPr/>
            <p:nvPr/>
          </p:nvGrpSpPr>
          <p:grpSpPr>
            <a:xfrm>
              <a:off x="16784587" y="1009371"/>
              <a:ext cx="2970816" cy="4750244"/>
              <a:chOff x="16809987" y="965127"/>
              <a:chExt cx="2970816" cy="4750244"/>
            </a:xfrm>
          </p:grpSpPr>
          <p:sp>
            <p:nvSpPr>
              <p:cNvPr id="133" name="Rectangle 132"/>
              <p:cNvSpPr/>
              <p:nvPr/>
            </p:nvSpPr>
            <p:spPr>
              <a:xfrm>
                <a:off x="17430370" y="965127"/>
                <a:ext cx="1730050" cy="461665"/>
              </a:xfrm>
              <a:prstGeom prst="rect">
                <a:avLst/>
              </a:prstGeom>
            </p:spPr>
            <p:txBody>
              <a:bodyPr wrap="square">
                <a:spAutoFit/>
              </a:bodyPr>
              <a:lstStyle/>
              <a:p>
                <a:r>
                  <a:rPr lang="en-US" sz="2400" dirty="0">
                    <a:solidFill>
                      <a:srgbClr val="17B2B6"/>
                    </a:solidFill>
                    <a:latin typeface="Euclid" panose="02020503060505020303" pitchFamily="18" charset="0"/>
                    <a:cs typeface="Times New Roman" panose="02020603050405020304" pitchFamily="18" charset="0"/>
                  </a:rPr>
                  <a:t>13/13  (8°)</a:t>
                </a:r>
              </a:p>
            </p:txBody>
          </p:sp>
          <p:grpSp>
            <p:nvGrpSpPr>
              <p:cNvPr id="151" name="Group 150"/>
              <p:cNvGrpSpPr/>
              <p:nvPr/>
            </p:nvGrpSpPr>
            <p:grpSpPr>
              <a:xfrm>
                <a:off x="16809987" y="1374667"/>
                <a:ext cx="2970816" cy="4340704"/>
                <a:chOff x="16809987" y="1374667"/>
                <a:chExt cx="2970816" cy="4340704"/>
              </a:xfrm>
            </p:grpSpPr>
            <p:pic>
              <p:nvPicPr>
                <p:cNvPr id="134" name="Picture 13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6827650" y="1374667"/>
                  <a:ext cx="2538766" cy="2103120"/>
                </a:xfrm>
                <a:prstGeom prst="rect">
                  <a:avLst/>
                </a:prstGeom>
                <a:effectLst>
                  <a:outerShdw blurRad="50800" dist="38100" dir="2700000" algn="tl" rotWithShape="0">
                    <a:prstClr val="black">
                      <a:alpha val="40000"/>
                    </a:prstClr>
                  </a:outerShdw>
                </a:effectLst>
              </p:spPr>
            </p:pic>
            <p:cxnSp>
              <p:nvCxnSpPr>
                <p:cNvPr id="135" name="Straight Connector 134"/>
                <p:cNvCxnSpPr/>
                <p:nvPr/>
              </p:nvCxnSpPr>
              <p:spPr>
                <a:xfrm>
                  <a:off x="16809987" y="2420670"/>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19303180" y="2280978"/>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pic>
              <p:nvPicPr>
                <p:cNvPr id="137" name="Picture 13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6829286" y="3613161"/>
                  <a:ext cx="2536309" cy="2102210"/>
                </a:xfrm>
                <a:prstGeom prst="rect">
                  <a:avLst/>
                </a:prstGeom>
                <a:effectLst>
                  <a:outerShdw blurRad="50800" dist="38100" dir="2700000" algn="tl" rotWithShape="0">
                    <a:prstClr val="black">
                      <a:alpha val="40000"/>
                    </a:prstClr>
                  </a:outerShdw>
                </a:effectLst>
              </p:spPr>
            </p:pic>
            <p:cxnSp>
              <p:nvCxnSpPr>
                <p:cNvPr id="138" name="Straight Connector 137"/>
                <p:cNvCxnSpPr/>
                <p:nvPr/>
              </p:nvCxnSpPr>
              <p:spPr>
                <a:xfrm>
                  <a:off x="16822052" y="4658450"/>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19309199" y="4516047"/>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grpSp>
        </p:grpSp>
        <p:grpSp>
          <p:nvGrpSpPr>
            <p:cNvPr id="157" name="Group 156"/>
            <p:cNvGrpSpPr/>
            <p:nvPr/>
          </p:nvGrpSpPr>
          <p:grpSpPr>
            <a:xfrm>
              <a:off x="9718181" y="1408807"/>
              <a:ext cx="481447" cy="2096411"/>
              <a:chOff x="9430415" y="1364563"/>
              <a:chExt cx="481447" cy="2096411"/>
            </a:xfrm>
          </p:grpSpPr>
          <p:sp>
            <p:nvSpPr>
              <p:cNvPr id="144" name="Rectangle 143"/>
              <p:cNvSpPr/>
              <p:nvPr/>
            </p:nvSpPr>
            <p:spPr>
              <a:xfrm>
                <a:off x="9450598" y="1364563"/>
                <a:ext cx="461264" cy="2096411"/>
              </a:xfrm>
              <a:prstGeom prst="rect">
                <a:avLst/>
              </a:prstGeom>
              <a:solidFill>
                <a:srgbClr val="F2645E">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rot="16200000">
                <a:off x="8685525" y="2163061"/>
                <a:ext cx="1951445" cy="461665"/>
              </a:xfrm>
              <a:prstGeom prst="rect">
                <a:avLst/>
              </a:prstGeom>
            </p:spPr>
            <p:txBody>
              <a:bodyPr wrap="square">
                <a:spAutoFit/>
              </a:bodyPr>
              <a:lstStyle/>
              <a:p>
                <a:r>
                  <a:rPr lang="en-US" sz="2400" dirty="0">
                    <a:solidFill>
                      <a:schemeClr val="tx1">
                        <a:lumMod val="75000"/>
                        <a:lumOff val="25000"/>
                      </a:schemeClr>
                    </a:solidFill>
                    <a:latin typeface="Euclid" panose="02020503060505020303" pitchFamily="18" charset="0"/>
                    <a:cs typeface="Times New Roman" panose="02020603050405020304" pitchFamily="18" charset="0"/>
                  </a:rPr>
                  <a:t>Sensor image </a:t>
                </a:r>
                <a:endParaRPr lang="en-US" sz="2400" dirty="0">
                  <a:solidFill>
                    <a:schemeClr val="tx1">
                      <a:lumMod val="75000"/>
                      <a:lumOff val="25000"/>
                    </a:schemeClr>
                  </a:solidFill>
                </a:endParaRPr>
              </a:p>
            </p:txBody>
          </p:sp>
        </p:grpSp>
        <p:grpSp>
          <p:nvGrpSpPr>
            <p:cNvPr id="148" name="Group 147"/>
            <p:cNvGrpSpPr/>
            <p:nvPr/>
          </p:nvGrpSpPr>
          <p:grpSpPr>
            <a:xfrm>
              <a:off x="9738553" y="3633338"/>
              <a:ext cx="461665" cy="2131374"/>
              <a:chOff x="6983460" y="6448547"/>
              <a:chExt cx="461665" cy="2131374"/>
            </a:xfrm>
          </p:grpSpPr>
          <p:sp>
            <p:nvSpPr>
              <p:cNvPr id="146" name="Rectangle 145"/>
              <p:cNvSpPr/>
              <p:nvPr/>
            </p:nvSpPr>
            <p:spPr>
              <a:xfrm>
                <a:off x="6985693" y="6476801"/>
                <a:ext cx="457200" cy="2103120"/>
              </a:xfrm>
              <a:prstGeom prst="rect">
                <a:avLst/>
              </a:prstGeom>
              <a:solidFill>
                <a:srgbClr val="0BF0D4">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rot="16200000">
                <a:off x="6148606" y="7283401"/>
                <a:ext cx="2131374" cy="461665"/>
              </a:xfrm>
              <a:prstGeom prst="rect">
                <a:avLst/>
              </a:prstGeom>
            </p:spPr>
            <p:txBody>
              <a:bodyPr wrap="square">
                <a:spAutoFit/>
              </a:bodyPr>
              <a:lstStyle/>
              <a:p>
                <a:r>
                  <a:rPr lang="en-US" sz="2400" dirty="0">
                    <a:solidFill>
                      <a:schemeClr val="tx1">
                        <a:lumMod val="75000"/>
                        <a:lumOff val="25000"/>
                      </a:schemeClr>
                    </a:solidFill>
                    <a:latin typeface="Euclid" panose="02020503060505020303" pitchFamily="18" charset="0"/>
                    <a:cs typeface="Times New Roman" panose="02020603050405020304" pitchFamily="18" charset="0"/>
                  </a:rPr>
                  <a:t>Focus measure</a:t>
                </a:r>
              </a:p>
            </p:txBody>
          </p:sp>
        </p:grpSp>
        <mc:AlternateContent xmlns:mc="http://schemas.openxmlformats.org/markup-compatibility/2006" xmlns:a14="http://schemas.microsoft.com/office/drawing/2010/main">
          <mc:Choice Requires="a14">
            <p:sp>
              <p:nvSpPr>
                <p:cNvPr id="193" name="Text Box 197"/>
                <p:cNvSpPr txBox="1">
                  <a:spLocks noChangeArrowheads="1"/>
                </p:cNvSpPr>
                <p:nvPr/>
              </p:nvSpPr>
              <p:spPr bwMode="auto">
                <a:xfrm>
                  <a:off x="249429" y="5999914"/>
                  <a:ext cx="19499955" cy="492864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1200"/>
                    </a:spcBef>
                    <a:defRPr/>
                  </a:pPr>
                  <a:r>
                    <a:rPr lang="en-US" sz="3200" dirty="0">
                      <a:solidFill>
                        <a:schemeClr val="tx1">
                          <a:lumMod val="75000"/>
                          <a:lumOff val="25000"/>
                        </a:schemeClr>
                      </a:solidFill>
                      <a:latin typeface="Euclid" panose="02020503060505020303" pitchFamily="18" charset="0"/>
                      <a:ea typeface="Segoe UI Symbol" pitchFamily="34" charset="0"/>
                    </a:rPr>
                    <a:t>The top left figure shows the setup of a simulation in Zemax in which a 24 </a:t>
                  </a:r>
                  <a:r>
                    <a:rPr lang="en-US" sz="3200" i="1" dirty="0">
                      <a:solidFill>
                        <a:schemeClr val="tx1">
                          <a:lumMod val="75000"/>
                          <a:lumOff val="25000"/>
                        </a:schemeClr>
                      </a:solidFill>
                      <a:latin typeface="Euclid" panose="02020503060505020303" pitchFamily="18" charset="0"/>
                      <a:ea typeface="Segoe UI Symbol" pitchFamily="34" charset="0"/>
                    </a:rPr>
                    <a:t>mm</a:t>
                  </a:r>
                  <a:r>
                    <a:rPr lang="en-US" sz="3200" dirty="0">
                      <a:solidFill>
                        <a:schemeClr val="tx1">
                          <a:lumMod val="75000"/>
                          <a:lumOff val="25000"/>
                        </a:schemeClr>
                      </a:solidFill>
                      <a:latin typeface="Euclid" panose="02020503060505020303" pitchFamily="18" charset="0"/>
                      <a:ea typeface="Segoe UI Symbol" pitchFamily="34" charset="0"/>
                    </a:rPr>
                    <a:t>, F/2.5 symmetric lens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ea typeface="Segoe UI Symbol" pitchFamily="34" charset="0"/>
                            </a:rPr>
                          </m:ctrlPr>
                        </m:sSubPr>
                        <m:e>
                          <m:r>
                            <a:rPr lang="en-US" sz="3200" b="0" i="1" smtClean="0">
                              <a:solidFill>
                                <a:schemeClr val="tx1">
                                  <a:lumMod val="75000"/>
                                  <a:lumOff val="25000"/>
                                </a:schemeClr>
                              </a:solidFill>
                              <a:latin typeface="Cambria Math" panose="02040503050406030204" pitchFamily="18" charset="0"/>
                              <a:ea typeface="Segoe UI Symbol" pitchFamily="34" charset="0"/>
                            </a:rPr>
                            <m:t>𝑚</m:t>
                          </m:r>
                        </m:e>
                        <m:sub>
                          <m:r>
                            <a:rPr lang="en-US" sz="3200" b="0" i="1" smtClean="0">
                              <a:solidFill>
                                <a:schemeClr val="tx1">
                                  <a:lumMod val="75000"/>
                                  <a:lumOff val="25000"/>
                                </a:schemeClr>
                              </a:solidFill>
                              <a:latin typeface="Cambria Math" panose="02040503050406030204" pitchFamily="18" charset="0"/>
                              <a:ea typeface="Segoe UI Symbol" pitchFamily="34" charset="0"/>
                            </a:rPr>
                            <m:t>𝑝</m:t>
                          </m:r>
                        </m:sub>
                      </m:sSub>
                    </m:oMath>
                  </a14:m>
                  <a:r>
                    <a:rPr lang="en-US" sz="3200" b="0" i="0" dirty="0">
                      <a:solidFill>
                        <a:schemeClr val="tx1">
                          <a:lumMod val="75000"/>
                          <a:lumOff val="25000"/>
                        </a:schemeClr>
                      </a:solidFill>
                      <a:latin typeface="Euclid" panose="02020503060505020303" pitchFamily="18" charset="0"/>
                      <a:ea typeface="Segoe UI Symbol" pitchFamily="34" charset="0"/>
                    </a:rPr>
                    <a:t>=1) was used to image three playing cards for 13 lens rotations of the lens about the entrance pupil. We have shown 3 (out of 13) images of the scene as it appears on the sensor above. Notice the transverse shift in the image field between the images as predicted by Eq.   . The in-focus regions of the scene, detected using a Laplacian of Gaussian filter, are also shown above. Notice </a:t>
                  </a:r>
                  <a:r>
                    <a:rPr lang="en-US" sz="3200" dirty="0">
                      <a:solidFill>
                        <a:schemeClr val="tx1">
                          <a:lumMod val="75000"/>
                          <a:lumOff val="25000"/>
                        </a:schemeClr>
                      </a:solidFill>
                      <a:latin typeface="Euclid" panose="02020503060505020303" pitchFamily="18" charset="0"/>
                      <a:ea typeface="Segoe UI Symbol" pitchFamily="34" charset="0"/>
                    </a:rPr>
                    <a:t>when the lens is tilted, portions of all three cards in focus.  </a:t>
                  </a:r>
                </a:p>
                <a:p>
                  <a:pPr algn="just" defTabSz="4493876" fontAlgn="auto">
                    <a:spcBef>
                      <a:spcPts val="1200"/>
                    </a:spcBef>
                    <a:defRPr/>
                  </a:pPr>
                  <a:r>
                    <a:rPr lang="en-US" sz="3200" dirty="0">
                      <a:solidFill>
                        <a:schemeClr val="tx1">
                          <a:lumMod val="75000"/>
                          <a:lumOff val="25000"/>
                        </a:schemeClr>
                      </a:solidFill>
                      <a:latin typeface="Euclid" panose="02020503060505020303" pitchFamily="18" charset="0"/>
                      <a:ea typeface="Segoe UI Symbol" pitchFamily="34" charset="0"/>
                    </a:rPr>
                    <a:t>Following precise registration of the images in the stack using the inter-image homography H, we selectively blend the portions of the scene that are in focus to create a composite image in which all three cards appear sharp.</a:t>
                  </a:r>
                </a:p>
              </p:txBody>
            </p:sp>
          </mc:Choice>
          <mc:Fallback xmlns="">
            <p:sp>
              <p:nvSpPr>
                <p:cNvPr id="193" name="Text Box 197"/>
                <p:cNvSpPr txBox="1">
                  <a:spLocks noRot="1" noChangeAspect="1" noMove="1" noResize="1" noEditPoints="1" noAdjustHandles="1" noChangeArrowheads="1" noChangeShapeType="1" noTextEdit="1"/>
                </p:cNvSpPr>
                <p:nvPr/>
              </p:nvSpPr>
              <p:spPr bwMode="auto">
                <a:xfrm>
                  <a:off x="249429" y="5999914"/>
                  <a:ext cx="19499955" cy="4928641"/>
                </a:xfrm>
                <a:prstGeom prst="rect">
                  <a:avLst/>
                </a:prstGeom>
                <a:blipFill>
                  <a:blip r:embed="rId19"/>
                  <a:stretch>
                    <a:fillRect l="-94" r="-656" b="-2596"/>
                  </a:stretch>
                </a:blipFill>
                <a:ln w="19050">
                  <a:noFill/>
                  <a:prstDash val="dash"/>
                  <a:miter lim="800000"/>
                  <a:headEnd/>
                  <a:tailEnd/>
                </a:ln>
                <a:effectLst/>
                <a:extLst/>
              </p:spPr>
              <p:txBody>
                <a:bodyPr/>
                <a:lstStyle/>
                <a:p>
                  <a:r>
                    <a:rPr lang="en-US">
                      <a:noFill/>
                    </a:rPr>
                    <a:t> </a:t>
                  </a:r>
                </a:p>
              </p:txBody>
            </p:sp>
          </mc:Fallback>
        </mc:AlternateContent>
        <p:sp>
          <p:nvSpPr>
            <p:cNvPr id="194" name="TextBox 193"/>
            <p:cNvSpPr txBox="1"/>
            <p:nvPr/>
          </p:nvSpPr>
          <p:spPr>
            <a:xfrm>
              <a:off x="524766" y="1349947"/>
              <a:ext cx="3253137" cy="523220"/>
            </a:xfrm>
            <a:prstGeom prst="rect">
              <a:avLst/>
            </a:prstGeom>
            <a:solidFill>
              <a:schemeClr val="bg1"/>
            </a:solidFill>
          </p:spPr>
          <p:txBody>
            <a:bodyPr wrap="square" rtlCol="0">
              <a:spAutoFit/>
            </a:bodyPr>
            <a:lstStyle/>
            <a:p>
              <a:r>
                <a:rPr lang="en-US" sz="2800" cap="small" dirty="0">
                  <a:solidFill>
                    <a:schemeClr val="bg1">
                      <a:lumMod val="65000"/>
                    </a:schemeClr>
                  </a:solidFill>
                  <a:latin typeface="Segoe WP" panose="020B0502040204020203" pitchFamily="34" charset="0"/>
                  <a:cs typeface="Segoe WP" panose="020B0502040204020203" pitchFamily="34" charset="0"/>
                </a:rPr>
                <a:t>Schematic of setup</a:t>
              </a:r>
              <a:endParaRPr lang="en-US" sz="3200" cap="small" dirty="0">
                <a:solidFill>
                  <a:schemeClr val="bg1">
                    <a:lumMod val="65000"/>
                  </a:schemeClr>
                </a:solidFill>
                <a:latin typeface="Segoe WP" panose="020B0502040204020203" pitchFamily="34" charset="0"/>
                <a:cs typeface="Segoe WP" panose="020B0502040204020203" pitchFamily="34" charset="0"/>
              </a:endParaRPr>
            </a:p>
          </p:txBody>
        </p:sp>
        <p:grpSp>
          <p:nvGrpSpPr>
            <p:cNvPr id="198" name="Group 197"/>
            <p:cNvGrpSpPr/>
            <p:nvPr/>
          </p:nvGrpSpPr>
          <p:grpSpPr>
            <a:xfrm>
              <a:off x="12527594" y="7700850"/>
              <a:ext cx="463915" cy="584775"/>
              <a:chOff x="13506372" y="8671871"/>
              <a:chExt cx="463915" cy="584775"/>
            </a:xfrm>
          </p:grpSpPr>
          <p:sp>
            <p:nvSpPr>
              <p:cNvPr id="199" name="Oval 198"/>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4</a:t>
                </a:r>
              </a:p>
            </p:txBody>
          </p:sp>
        </p:grpSp>
      </p:grpSp>
    </p:spTree>
    <p:extLst>
      <p:ext uri="{BB962C8B-B14F-4D97-AF65-F5344CB8AC3E}">
        <p14:creationId xmlns:p14="http://schemas.microsoft.com/office/powerpoint/2010/main" val="303269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1522612" y="127202"/>
            <a:ext cx="18135767" cy="6535462"/>
            <a:chOff x="1493115" y="127202"/>
            <a:chExt cx="18135767" cy="6535462"/>
          </a:xfrm>
        </p:grpSpPr>
        <p:grpSp>
          <p:nvGrpSpPr>
            <p:cNvPr id="51" name="Group 50"/>
            <p:cNvGrpSpPr/>
            <p:nvPr/>
          </p:nvGrpSpPr>
          <p:grpSpPr>
            <a:xfrm>
              <a:off x="6564351" y="127202"/>
              <a:ext cx="13064531" cy="6535462"/>
              <a:chOff x="1182146" y="1587278"/>
              <a:chExt cx="13064531" cy="6535462"/>
            </a:xfrm>
          </p:grpSpPr>
          <p:sp>
            <p:nvSpPr>
              <p:cNvPr id="5" name="Rectangle 4"/>
              <p:cNvSpPr/>
              <p:nvPr/>
            </p:nvSpPr>
            <p:spPr>
              <a:xfrm>
                <a:off x="3048888" y="1587278"/>
                <a:ext cx="2490366" cy="523220"/>
              </a:xfrm>
              <a:prstGeom prst="rect">
                <a:avLst/>
              </a:prstGeom>
            </p:spPr>
            <p:txBody>
              <a:bodyPr wrap="square">
                <a:spAutoFit/>
              </a:bodyPr>
              <a:lstStyle/>
              <a:p>
                <a:r>
                  <a:rPr lang="en-US" sz="2800" b="1" dirty="0">
                    <a:solidFill>
                      <a:srgbClr val="FF335A"/>
                    </a:solidFill>
                    <a:latin typeface="Euclid" panose="02020503060505020303" pitchFamily="18" charset="0"/>
                    <a:ea typeface="Segoe UI Symbol" pitchFamily="34" charset="0"/>
                  </a:rPr>
                  <a:t>Registration</a:t>
                </a:r>
                <a:r>
                  <a:rPr lang="en-US" sz="2800" b="1" dirty="0">
                    <a:solidFill>
                      <a:srgbClr val="3A9AFF"/>
                    </a:solidFill>
                    <a:latin typeface="Segoe UI Symbol" panose="020B0502040204020203" pitchFamily="34" charset="0"/>
                    <a:ea typeface="Segoe UI Symbol" panose="020B0502040204020203" pitchFamily="34" charset="0"/>
                    <a:cs typeface="Times New Roman" panose="02020603050405020304" pitchFamily="18" charset="0"/>
                  </a:rPr>
                  <a:t>         </a:t>
                </a:r>
              </a:p>
            </p:txBody>
          </p:sp>
          <p:grpSp>
            <p:nvGrpSpPr>
              <p:cNvPr id="39" name="Group 38"/>
              <p:cNvGrpSpPr/>
              <p:nvPr/>
            </p:nvGrpSpPr>
            <p:grpSpPr>
              <a:xfrm>
                <a:off x="1182146" y="2162969"/>
                <a:ext cx="6423416" cy="5772070"/>
                <a:chOff x="1182146" y="2162969"/>
                <a:chExt cx="6423416" cy="577207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146" y="2162969"/>
                  <a:ext cx="1867964" cy="1547426"/>
                </a:xfrm>
                <a:prstGeom prst="rect">
                  <a:avLst/>
                </a:prstGeom>
                <a:effectLst>
                  <a:outerShdw blurRad="50800" dist="38100" dir="2700000" algn="tl" rotWithShape="0">
                    <a:prstClr val="black">
                      <a:alpha val="40000"/>
                    </a:prstClr>
                  </a:outerShdw>
                </a:effectLst>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146" y="6385727"/>
                  <a:ext cx="1867964" cy="1547426"/>
                </a:xfrm>
                <a:prstGeom prst="rect">
                  <a:avLst/>
                </a:prstGeom>
                <a:effectLst>
                  <a:outerShdw blurRad="50800" dist="38100" dir="2700000" algn="tl" rotWithShape="0">
                    <a:prstClr val="black">
                      <a:alpha val="40000"/>
                    </a:prstClr>
                  </a:outerShdw>
                </a:effectLst>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2146" y="4274349"/>
                  <a:ext cx="1867964" cy="1547426"/>
                </a:xfrm>
                <a:prstGeom prst="rect">
                  <a:avLst/>
                </a:prstGeom>
                <a:ln w="12700">
                  <a:solidFill>
                    <a:srgbClr val="F5504E"/>
                  </a:solidFill>
                </a:ln>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31" name="TextBox 30"/>
                    <p:cNvSpPr txBox="1"/>
                    <p:nvPr/>
                  </p:nvSpPr>
                  <p:spPr>
                    <a:xfrm>
                      <a:off x="1915737" y="3663027"/>
                      <a:ext cx="400782"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dirty="0">
                        <a:solidFill>
                          <a:schemeClr val="tx1">
                            <a:lumMod val="65000"/>
                            <a:lumOff val="35000"/>
                          </a:schemeClr>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915737" y="3663027"/>
                      <a:ext cx="400782" cy="60028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915737" y="5774408"/>
                      <a:ext cx="400782"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dirty="0">
                        <a:solidFill>
                          <a:schemeClr val="tx1">
                            <a:lumMod val="65000"/>
                            <a:lumOff val="35000"/>
                          </a:schemeClr>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915737" y="5774408"/>
                      <a:ext cx="400782" cy="600281"/>
                    </a:xfrm>
                    <a:prstGeom prst="rect">
                      <a:avLst/>
                    </a:prstGeom>
                    <a:blipFill>
                      <a:blip r:embed="rId6"/>
                      <a:stretch>
                        <a:fillRect/>
                      </a:stretch>
                    </a:blipFill>
                  </p:spPr>
                  <p:txBody>
                    <a:bodyPr/>
                    <a:lstStyle/>
                    <a:p>
                      <a:r>
                        <a:rPr lang="en-US">
                          <a:noFill/>
                        </a:rPr>
                        <a:t> </a:t>
                      </a:r>
                    </a:p>
                  </p:txBody>
                </p:sp>
              </mc:Fallback>
            </mc:AlternateContent>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5322" y="6385728"/>
                  <a:ext cx="1870240" cy="1549311"/>
                </a:xfrm>
                <a:prstGeom prst="rect">
                  <a:avLst/>
                </a:prstGeom>
                <a:effectLst>
                  <a:outerShdw blurRad="50800" dist="38100" dir="2700000" algn="tl" rotWithShape="0">
                    <a:prstClr val="black">
                      <a:alpha val="40000"/>
                    </a:prstClr>
                  </a:outerShd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6460" y="4274350"/>
                  <a:ext cx="1867964" cy="1547426"/>
                </a:xfrm>
                <a:prstGeom prst="rect">
                  <a:avLst/>
                </a:prstGeom>
                <a:ln w="12700">
                  <a:noFill/>
                </a:ln>
                <a:effectLst>
                  <a:outerShdw blurRad="50800" dist="38100" dir="2700000" algn="tl" rotWithShape="0">
                    <a:prstClr val="black">
                      <a:alpha val="40000"/>
                    </a:prstClr>
                  </a:outerShdw>
                </a:effectLst>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5322" y="2162969"/>
                  <a:ext cx="1870240" cy="1549311"/>
                </a:xfrm>
                <a:prstGeom prst="rect">
                  <a:avLst/>
                </a:prstGeom>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26" name="TextBox 25"/>
                    <p:cNvSpPr txBox="1"/>
                    <p:nvPr/>
                  </p:nvSpPr>
                  <p:spPr>
                    <a:xfrm>
                      <a:off x="6470051" y="3658186"/>
                      <a:ext cx="400783"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dirty="0">
                        <a:solidFill>
                          <a:schemeClr val="tx1">
                            <a:lumMod val="65000"/>
                            <a:lumOff val="35000"/>
                          </a:schemeClr>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6470051" y="3658186"/>
                      <a:ext cx="400783" cy="60028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470051" y="5769567"/>
                      <a:ext cx="400783"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dirty="0">
                        <a:solidFill>
                          <a:schemeClr val="tx1">
                            <a:lumMod val="65000"/>
                            <a:lumOff val="35000"/>
                          </a:schemeClr>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6470051" y="5769567"/>
                      <a:ext cx="400783" cy="600281"/>
                    </a:xfrm>
                    <a:prstGeom prst="rect">
                      <a:avLst/>
                    </a:prstGeom>
                    <a:blipFill>
                      <a:blip r:embed="rId10"/>
                      <a:stretch>
                        <a:fillRect/>
                      </a:stretch>
                    </a:blipFill>
                  </p:spPr>
                  <p:txBody>
                    <a:bodyPr/>
                    <a:lstStyle/>
                    <a:p>
                      <a:r>
                        <a:rPr lang="en-US">
                          <a:noFill/>
                        </a:rPr>
                        <a:t> </a:t>
                      </a:r>
                    </a:p>
                  </p:txBody>
                </p:sp>
              </mc:Fallback>
            </mc:AlternateContent>
            <p:cxnSp>
              <p:nvCxnSpPr>
                <p:cNvPr id="9" name="Straight Arrow Connector 8"/>
                <p:cNvCxnSpPr/>
                <p:nvPr/>
              </p:nvCxnSpPr>
              <p:spPr>
                <a:xfrm flipV="1">
                  <a:off x="3814823" y="2933195"/>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778196" y="5079717"/>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833137" y="7148934"/>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799120" y="2328854"/>
                      <a:ext cx="1342868" cy="467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tx1">
                                        <a:lumMod val="75000"/>
                                        <a:lumOff val="25000"/>
                                      </a:schemeClr>
                                    </a:solidFill>
                                    <a:latin typeface="Cambria Math" panose="02040503050406030204" pitchFamily="18" charset="0"/>
                                  </a:rPr>
                                </m:ctrlPr>
                              </m:sSubSupPr>
                              <m:e>
                                <m:r>
                                  <a:rPr lang="en-US" sz="2400" b="0" i="1" smtClean="0">
                                    <a:solidFill>
                                      <a:schemeClr val="tx1">
                                        <a:lumMod val="75000"/>
                                        <a:lumOff val="25000"/>
                                      </a:schemeClr>
                                    </a:solidFill>
                                    <a:latin typeface="Cambria Math" panose="02040503050406030204" pitchFamily="18" charset="0"/>
                                  </a:rPr>
                                  <m:t>𝐻</m:t>
                                </m:r>
                              </m:e>
                              <m:sub>
                                <m:r>
                                  <a:rPr lang="en-US" sz="2400" b="0" i="1" smtClean="0">
                                    <a:solidFill>
                                      <a:schemeClr val="tx1">
                                        <a:lumMod val="75000"/>
                                        <a:lumOff val="25000"/>
                                      </a:schemeClr>
                                    </a:solidFill>
                                    <a:latin typeface="Cambria Math" panose="02040503050406030204" pitchFamily="18" charset="0"/>
                                  </a:rPr>
                                  <m:t>3×3</m:t>
                                </m:r>
                              </m:sub>
                              <m:sup>
                                <m:r>
                                  <a:rPr lang="en-US" sz="2400" b="0" i="1" smtClean="0">
                                    <a:solidFill>
                                      <a:schemeClr val="tx1">
                                        <a:lumMod val="75000"/>
                                        <a:lumOff val="25000"/>
                                      </a:schemeClr>
                                    </a:solidFill>
                                    <a:latin typeface="Cambria Math" panose="02040503050406030204" pitchFamily="18" charset="0"/>
                                  </a:rPr>
                                  <m:t>−1</m:t>
                                </m:r>
                              </m:sup>
                            </m:sSubSup>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𝛼</m:t>
                            </m:r>
                            <m:r>
                              <a:rPr lang="en-US" sz="2400" b="0" i="1" smtClean="0">
                                <a:solidFill>
                                  <a:schemeClr val="tx1">
                                    <a:lumMod val="75000"/>
                                    <a:lumOff val="25000"/>
                                  </a:schemeClr>
                                </a:solidFill>
                                <a:latin typeface="Cambria Math" panose="02040503050406030204" pitchFamily="18" charset="0"/>
                              </a:rPr>
                              <m:t>)</m:t>
                            </m:r>
                          </m:oMath>
                        </m:oMathPara>
                      </a14:m>
                      <a:endParaRPr lang="en-US" sz="2400" dirty="0">
                        <a:solidFill>
                          <a:schemeClr val="tx1">
                            <a:lumMod val="75000"/>
                            <a:lumOff val="25000"/>
                          </a:schemeClr>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799120" y="2328854"/>
                      <a:ext cx="1342868" cy="467757"/>
                    </a:xfrm>
                    <a:prstGeom prst="rect">
                      <a:avLst/>
                    </a:prstGeom>
                    <a:blipFill>
                      <a:blip r:embed="rId11"/>
                      <a:stretch>
                        <a:fillRect r="-909"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799120" y="6555580"/>
                      <a:ext cx="1342868" cy="467757"/>
                    </a:xfrm>
                    <a:prstGeom prst="rect">
                      <a:avLst/>
                    </a:prstGeom>
                    <a:noFill/>
                  </p:spPr>
                  <p:txBody>
                    <a:bodyPr wrap="none" rtlCol="0">
                      <a:spAutoFit/>
                    </a:bodyPr>
                    <a:lstStyle>
                      <a:defPPr>
                        <a:defRPr lang="en-US"/>
                      </a:defPPr>
                      <a:lvl1pPr>
                        <a:defRPr sz="2400" b="0" i="1">
                          <a:solidFill>
                            <a:schemeClr val="tx1">
                              <a:lumMod val="75000"/>
                              <a:lumOff val="2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𝐻</m:t>
                                </m:r>
                              </m:e>
                              <m:sub>
                                <m:r>
                                  <a:rPr lang="en-US">
                                    <a:latin typeface="Cambria Math" panose="02040503050406030204" pitchFamily="18" charset="0"/>
                                  </a:rPr>
                                  <m:t>3×3</m:t>
                                </m:r>
                              </m:sub>
                              <m:sup>
                                <m:r>
                                  <a:rPr lang="en-US">
                                    <a:latin typeface="Cambria Math" panose="02040503050406030204" pitchFamily="18" charset="0"/>
                                  </a:rPr>
                                  <m:t>−1</m:t>
                                </m:r>
                              </m:sup>
                            </m:sSubSup>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799120" y="6555580"/>
                      <a:ext cx="1342868" cy="467757"/>
                    </a:xfrm>
                    <a:prstGeom prst="rect">
                      <a:avLst/>
                    </a:prstGeom>
                    <a:blipFill>
                      <a:blip r:embed="rId12"/>
                      <a:stretch>
                        <a:fillRect r="-909" b="-19481"/>
                      </a:stretch>
                    </a:blipFill>
                  </p:spPr>
                  <p:txBody>
                    <a:bodyPr/>
                    <a:lstStyle/>
                    <a:p>
                      <a:r>
                        <a:rPr lang="en-US">
                          <a:noFill/>
                        </a:rPr>
                        <a:t> </a:t>
                      </a:r>
                    </a:p>
                  </p:txBody>
                </p:sp>
              </mc:Fallback>
            </mc:AlternateContent>
          </p:grpSp>
          <p:grpSp>
            <p:nvGrpSpPr>
              <p:cNvPr id="14" name="Group 13"/>
              <p:cNvGrpSpPr/>
              <p:nvPr/>
            </p:nvGrpSpPr>
            <p:grpSpPr>
              <a:xfrm>
                <a:off x="8027578" y="2109093"/>
                <a:ext cx="1857779" cy="5900569"/>
                <a:chOff x="6062471" y="1746504"/>
                <a:chExt cx="1601150" cy="4910328"/>
              </a:xfrm>
            </p:grpSpPr>
            <p:sp>
              <p:nvSpPr>
                <p:cNvPr id="21" name="Right Brace 20"/>
                <p:cNvSpPr/>
                <p:nvPr/>
              </p:nvSpPr>
              <p:spPr>
                <a:xfrm>
                  <a:off x="6062471" y="1746504"/>
                  <a:ext cx="551661" cy="4910328"/>
                </a:xfrm>
                <a:prstGeom prst="rightBrace">
                  <a:avLst>
                    <a:gd name="adj1" fmla="val 42222"/>
                    <a:gd name="adj2" fmla="val 50000"/>
                  </a:avLst>
                </a:prstGeom>
                <a:ln w="57150" cap="flat">
                  <a:solidFill>
                    <a:schemeClr val="tx1">
                      <a:lumMod val="50000"/>
                      <a:lumOff val="50000"/>
                    </a:schemeClr>
                  </a:solidFill>
                  <a:miter lim="800000"/>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a:p>
              </p:txBody>
            </p:sp>
            <p:cxnSp>
              <p:nvCxnSpPr>
                <p:cNvPr id="22" name="Straight Arrow Connector 21"/>
                <p:cNvCxnSpPr/>
                <p:nvPr/>
              </p:nvCxnSpPr>
              <p:spPr>
                <a:xfrm flipV="1">
                  <a:off x="6932101" y="4200144"/>
                  <a:ext cx="73152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0261315" y="2143754"/>
                <a:ext cx="3985362" cy="5978986"/>
                <a:chOff x="10261315" y="2143754"/>
                <a:chExt cx="3985362" cy="5978986"/>
              </a:xfrm>
            </p:grpSpPr>
            <p:pic>
              <p:nvPicPr>
                <p:cNvPr id="19" name="Picture 18"/>
                <p:cNvPicPr>
                  <a:picLocks noChangeAspect="1"/>
                </p:cNvPicPr>
                <p:nvPr/>
              </p:nvPicPr>
              <p:blipFill>
                <a:blip r:embed="rId13"/>
                <a:stretch>
                  <a:fillRect/>
                </a:stretch>
              </p:blipFill>
              <p:spPr>
                <a:xfrm>
                  <a:off x="10830734" y="2143754"/>
                  <a:ext cx="3415943" cy="2827556"/>
                </a:xfrm>
                <a:prstGeom prst="rect">
                  <a:avLst/>
                </a:prstGeom>
                <a:ln w="3175">
                  <a:noFill/>
                </a:ln>
                <a:effectLst>
                  <a:outerShdw blurRad="50800" dist="38100" dir="2700000" algn="tl" rotWithShape="0">
                    <a:prstClr val="black">
                      <a:alpha val="40000"/>
                    </a:prstClr>
                  </a:outerShdw>
                </a:effectLst>
              </p:spPr>
            </p:pic>
            <p:sp>
              <p:nvSpPr>
                <p:cNvPr id="20" name="Rectangle 19"/>
                <p:cNvSpPr/>
                <p:nvPr/>
              </p:nvSpPr>
              <p:spPr>
                <a:xfrm rot="16200000">
                  <a:off x="9218247" y="3326700"/>
                  <a:ext cx="2547802" cy="461665"/>
                </a:xfrm>
                <a:prstGeom prst="rect">
                  <a:avLst/>
                </a:prstGeom>
              </p:spPr>
              <p:txBody>
                <a:bodyPr wrap="square">
                  <a:spAutoFit/>
                </a:bodyPr>
                <a:lstStyle/>
                <a:p>
                  <a:pPr algn="ctr"/>
                  <a:r>
                    <a:rPr lang="en-US" sz="2400" dirty="0">
                      <a:solidFill>
                        <a:srgbClr val="17B2B6"/>
                      </a:solidFill>
                      <a:latin typeface="Euclid" panose="02020503060505020303" pitchFamily="18" charset="0"/>
                      <a:ea typeface="Segoe UI Symbol" pitchFamily="34" charset="0"/>
                    </a:rPr>
                    <a:t>Composite image</a:t>
                  </a:r>
                </a:p>
              </p:txBody>
            </p:sp>
            <p:grpSp>
              <p:nvGrpSpPr>
                <p:cNvPr id="43" name="Group 42"/>
                <p:cNvGrpSpPr/>
                <p:nvPr/>
              </p:nvGrpSpPr>
              <p:grpSpPr>
                <a:xfrm>
                  <a:off x="10261315" y="5000806"/>
                  <a:ext cx="3985362" cy="3121934"/>
                  <a:chOff x="10261315" y="4971310"/>
                  <a:chExt cx="3985362" cy="3121934"/>
                </a:xfrm>
              </p:grpSpPr>
              <p:pic>
                <p:nvPicPr>
                  <p:cNvPr id="17" name="Picture 16"/>
                  <p:cNvPicPr>
                    <a:picLocks noChangeAspect="1"/>
                  </p:cNvPicPr>
                  <p:nvPr/>
                </p:nvPicPr>
                <p:blipFill>
                  <a:blip r:embed="rId14"/>
                  <a:stretch>
                    <a:fillRect/>
                  </a:stretch>
                </p:blipFill>
                <p:spPr>
                  <a:xfrm>
                    <a:off x="10830734" y="5118499"/>
                    <a:ext cx="3415943" cy="2827555"/>
                  </a:xfrm>
                  <a:prstGeom prst="rect">
                    <a:avLst/>
                  </a:prstGeom>
                  <a:ln w="3175">
                    <a:noFill/>
                  </a:ln>
                  <a:effectLst>
                    <a:outerShdw blurRad="50800" dist="38100" dir="2700000" algn="tl" rotWithShape="0">
                      <a:prstClr val="black">
                        <a:alpha val="40000"/>
                      </a:prstClr>
                    </a:outerShdw>
                  </a:effectLst>
                </p:spPr>
              </p:pic>
              <p:sp>
                <p:nvSpPr>
                  <p:cNvPr id="18" name="Rectangle 17"/>
                  <p:cNvSpPr/>
                  <p:nvPr/>
                </p:nvSpPr>
                <p:spPr>
                  <a:xfrm rot="16200000">
                    <a:off x="8931181" y="6301444"/>
                    <a:ext cx="3121934" cy="461665"/>
                  </a:xfrm>
                  <a:prstGeom prst="rect">
                    <a:avLst/>
                  </a:prstGeom>
                </p:spPr>
                <p:txBody>
                  <a:bodyPr wrap="square">
                    <a:spAutoFit/>
                  </a:bodyPr>
                  <a:lstStyle/>
                  <a:p>
                    <a:pPr algn="ctr"/>
                    <a:r>
                      <a:rPr lang="en-US" sz="2400" dirty="0">
                        <a:solidFill>
                          <a:srgbClr val="17B2B6"/>
                        </a:solidFill>
                        <a:latin typeface="Euclid" panose="02020503060505020303" pitchFamily="18" charset="0"/>
                        <a:ea typeface="Segoe UI Symbol" pitchFamily="34" charset="0"/>
                      </a:rPr>
                      <a:t>Focus measure (LoG)</a:t>
                    </a:r>
                  </a:p>
                </p:txBody>
              </p:sp>
            </p:grpSp>
          </p:grpSp>
          <p:sp>
            <p:nvSpPr>
              <p:cNvPr id="33" name="Rectangle 32"/>
              <p:cNvSpPr/>
              <p:nvPr/>
            </p:nvSpPr>
            <p:spPr>
              <a:xfrm>
                <a:off x="8414453" y="1587278"/>
                <a:ext cx="1950098" cy="523220"/>
              </a:xfrm>
              <a:prstGeom prst="rect">
                <a:avLst/>
              </a:prstGeom>
            </p:spPr>
            <p:txBody>
              <a:bodyPr wrap="square">
                <a:spAutoFit/>
              </a:bodyPr>
              <a:lstStyle/>
              <a:p>
                <a:r>
                  <a:rPr lang="en-US" sz="2800" b="1" dirty="0">
                    <a:solidFill>
                      <a:srgbClr val="FF335A"/>
                    </a:solidFill>
                    <a:latin typeface="Euclid" panose="02020503060505020303" pitchFamily="18" charset="0"/>
                    <a:ea typeface="Segoe UI Symbol" pitchFamily="34" charset="0"/>
                  </a:rPr>
                  <a:t>Blending</a:t>
                </a:r>
              </a:p>
            </p:txBody>
          </p:sp>
        </p:grpSp>
        <mc:AlternateContent xmlns:mc="http://schemas.openxmlformats.org/markup-compatibility/2006" xmlns:a14="http://schemas.microsoft.com/office/drawing/2010/main">
          <mc:Choice Requires="a14">
            <p:sp>
              <p:nvSpPr>
                <p:cNvPr id="52" name="Rectangle 51"/>
                <p:cNvSpPr/>
                <p:nvPr/>
              </p:nvSpPr>
              <p:spPr>
                <a:xfrm>
                  <a:off x="1813341" y="3388808"/>
                  <a:ext cx="4496402" cy="461665"/>
                </a:xfrm>
                <a:prstGeom prst="rect">
                  <a:avLst/>
                </a:prstGeom>
              </p:spPr>
              <p:txBody>
                <a:bodyPr wrap="square">
                  <a:spAutoFit/>
                </a:bodyPr>
                <a:lstStyle/>
                <a:p>
                  <a:pPr algn="ctr"/>
                  <a:r>
                    <a:rPr lang="en-US" sz="2400" dirty="0">
                      <a:solidFill>
                        <a:srgbClr val="17B2B6"/>
                      </a:solidFill>
                      <a:latin typeface="Euclid" panose="02020503060505020303" pitchFamily="18" charset="0"/>
                      <a:ea typeface="Segoe UI Symbol" pitchFamily="34" charset="0"/>
                    </a:rPr>
                    <a:t>1/13,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=0</m:t>
                      </m:r>
                    </m:oMath>
                  </a14:m>
                  <a:r>
                    <a:rPr lang="en-US" sz="2400" dirty="0">
                      <a:solidFill>
                        <a:srgbClr val="17B2B6"/>
                      </a:solidFill>
                      <a:latin typeface="Euclid" panose="02020503060505020303" pitchFamily="18" charset="0"/>
                      <a:ea typeface="Segoe UI Symbol" pitchFamily="34" charset="0"/>
                    </a:rPr>
                    <a:t>, </a:t>
                  </a:r>
                  <a:r>
                    <a:rPr lang="en-US" sz="2400" b="1" dirty="0">
                      <a:solidFill>
                        <a:srgbClr val="17B2B6"/>
                      </a:solidFill>
                      <a:latin typeface="Euclid" panose="02020503060505020303" pitchFamily="18" charset="0"/>
                      <a:ea typeface="Segoe UI Symbol" pitchFamily="34" charset="0"/>
                    </a:rPr>
                    <a:t>Reference image</a:t>
                  </a:r>
                  <a:r>
                    <a:rPr lang="en-US" sz="2400" dirty="0">
                      <a:solidFill>
                        <a:srgbClr val="17B2B6"/>
                      </a:solidFill>
                      <a:latin typeface="Euclid" panose="02020503060505020303" pitchFamily="18" charset="0"/>
                      <a:ea typeface="Segoe UI Symbol" pitchFamily="34" charset="0"/>
                    </a:rPr>
                    <a:t>.</a:t>
                  </a:r>
                </a:p>
              </p:txBody>
            </p:sp>
          </mc:Choice>
          <mc:Fallback xmlns="">
            <p:sp>
              <p:nvSpPr>
                <p:cNvPr id="52" name="Rectangle 51"/>
                <p:cNvSpPr>
                  <a:spLocks noRot="1" noChangeAspect="1" noMove="1" noResize="1" noEditPoints="1" noAdjustHandles="1" noChangeArrowheads="1" noChangeShapeType="1" noTextEdit="1"/>
                </p:cNvSpPr>
                <p:nvPr/>
              </p:nvSpPr>
              <p:spPr>
                <a:xfrm>
                  <a:off x="1813341" y="3388808"/>
                  <a:ext cx="4496402" cy="461665"/>
                </a:xfrm>
                <a:prstGeom prst="rect">
                  <a:avLst/>
                </a:prstGeom>
                <a:blipFill>
                  <a:blip r:embed="rId15"/>
                  <a:stretch>
                    <a:fillRect t="-10526" b="-31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1493115" y="882379"/>
                  <a:ext cx="4816628" cy="1200329"/>
                </a:xfrm>
                <a:prstGeom prst="rect">
                  <a:avLst/>
                </a:prstGeom>
              </p:spPr>
              <p:txBody>
                <a:bodyPr wrap="square">
                  <a:spAutoFit/>
                </a:bodyPr>
                <a:lstStyle/>
                <a:p>
                  <a:pPr algn="r"/>
                  <a:r>
                    <a:rPr lang="en-US" sz="2400" dirty="0">
                      <a:solidFill>
                        <a:srgbClr val="17B2B6"/>
                      </a:solidFill>
                      <a:latin typeface="Euclid" panose="02020503060505020303" pitchFamily="18" charset="0"/>
                      <a:ea typeface="Segoe UI Symbol" pitchFamily="34" charset="0"/>
                    </a:rPr>
                    <a:t>7/13,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m:t>
                      </m:r>
                      <m:sSup>
                        <m:sSupPr>
                          <m:ctrlPr>
                            <a:rPr lang="en-US" sz="2400" b="0" i="1" smtClean="0">
                              <a:solidFill>
                                <a:srgbClr val="17B2B6"/>
                              </a:solidFill>
                              <a:latin typeface="Cambria Math" panose="02040503050406030204" pitchFamily="18" charset="0"/>
                              <a:ea typeface="Segoe UI Symbol" pitchFamily="34" charset="0"/>
                            </a:rPr>
                          </m:ctrlPr>
                        </m:sSupPr>
                        <m:e>
                          <m:r>
                            <a:rPr lang="en-US" sz="2400" b="0" i="1" smtClean="0">
                              <a:solidFill>
                                <a:srgbClr val="17B2B6"/>
                              </a:solidFill>
                              <a:latin typeface="Cambria Math" panose="02040503050406030204" pitchFamily="18" charset="0"/>
                              <a:ea typeface="Segoe UI Symbol" pitchFamily="34" charset="0"/>
                            </a:rPr>
                            <m:t>−8</m:t>
                          </m:r>
                        </m:e>
                        <m:sup>
                          <m:r>
                            <a:rPr lang="en-US" sz="2400" b="0" i="1" smtClean="0">
                              <a:solidFill>
                                <a:srgbClr val="17B2B6"/>
                              </a:solidFill>
                              <a:latin typeface="Cambria Math" panose="02040503050406030204" pitchFamily="18" charset="0"/>
                              <a:ea typeface="Segoe UI Symbol" pitchFamily="34" charset="0"/>
                            </a:rPr>
                            <m:t>𝑜</m:t>
                          </m:r>
                        </m:sup>
                      </m:sSup>
                    </m:oMath>
                  </a14:m>
                  <a:r>
                    <a:rPr lang="en-US" sz="2400" dirty="0">
                      <a:solidFill>
                        <a:srgbClr val="17B2B6"/>
                      </a:solidFill>
                      <a:latin typeface="Euclid" panose="02020503060505020303" pitchFamily="18" charset="0"/>
                      <a:ea typeface="Segoe UI Symbol" pitchFamily="34" charset="0"/>
                    </a:rPr>
                    <a:t>, Image field shifted and scaled with respect to the reference image.</a:t>
                  </a:r>
                </a:p>
              </p:txBody>
            </p:sp>
          </mc:Choice>
          <mc:Fallback xmlns="">
            <p:sp>
              <p:nvSpPr>
                <p:cNvPr id="54" name="Rectangle 53"/>
                <p:cNvSpPr>
                  <a:spLocks noRot="1" noChangeAspect="1" noMove="1" noResize="1" noEditPoints="1" noAdjustHandles="1" noChangeArrowheads="1" noChangeShapeType="1" noTextEdit="1"/>
                </p:cNvSpPr>
                <p:nvPr/>
              </p:nvSpPr>
              <p:spPr>
                <a:xfrm>
                  <a:off x="1493115" y="882379"/>
                  <a:ext cx="4816628" cy="1200329"/>
                </a:xfrm>
                <a:prstGeom prst="rect">
                  <a:avLst/>
                </a:prstGeom>
                <a:blipFill>
                  <a:blip r:embed="rId16"/>
                  <a:stretch>
                    <a:fillRect l="-886" t="-3553" r="-405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1493115" y="5105656"/>
                  <a:ext cx="4816628" cy="1200329"/>
                </a:xfrm>
                <a:prstGeom prst="rect">
                  <a:avLst/>
                </a:prstGeom>
              </p:spPr>
              <p:txBody>
                <a:bodyPr wrap="square">
                  <a:spAutoFit/>
                </a:bodyPr>
                <a:lstStyle/>
                <a:p>
                  <a:pPr algn="r"/>
                  <a:r>
                    <a:rPr lang="en-US" sz="2400" dirty="0">
                      <a:solidFill>
                        <a:srgbClr val="17B2B6"/>
                      </a:solidFill>
                      <a:latin typeface="Euclid" panose="02020503060505020303" pitchFamily="18" charset="0"/>
                      <a:ea typeface="Segoe UI Symbol" pitchFamily="34" charset="0"/>
                    </a:rPr>
                    <a:t>13/13,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m:t>
                      </m:r>
                      <m:sSup>
                        <m:sSupPr>
                          <m:ctrlPr>
                            <a:rPr lang="en-US" sz="2400" b="0" i="1" smtClean="0">
                              <a:solidFill>
                                <a:srgbClr val="17B2B6"/>
                              </a:solidFill>
                              <a:latin typeface="Cambria Math" panose="02040503050406030204" pitchFamily="18" charset="0"/>
                              <a:ea typeface="Segoe UI Symbol" pitchFamily="34" charset="0"/>
                            </a:rPr>
                          </m:ctrlPr>
                        </m:sSupPr>
                        <m:e>
                          <m:r>
                            <a:rPr lang="en-US" sz="2400" b="0" i="1" smtClean="0">
                              <a:solidFill>
                                <a:srgbClr val="17B2B6"/>
                              </a:solidFill>
                              <a:latin typeface="Cambria Math" panose="02040503050406030204" pitchFamily="18" charset="0"/>
                              <a:ea typeface="Segoe UI Symbol" pitchFamily="34" charset="0"/>
                            </a:rPr>
                            <m:t>8</m:t>
                          </m:r>
                        </m:e>
                        <m:sup>
                          <m:r>
                            <a:rPr lang="en-US" sz="2400" b="0" i="1" smtClean="0">
                              <a:solidFill>
                                <a:srgbClr val="17B2B6"/>
                              </a:solidFill>
                              <a:latin typeface="Cambria Math" panose="02040503050406030204" pitchFamily="18" charset="0"/>
                              <a:ea typeface="Segoe UI Symbol" pitchFamily="34" charset="0"/>
                            </a:rPr>
                            <m:t>𝑜</m:t>
                          </m:r>
                        </m:sup>
                      </m:sSup>
                    </m:oMath>
                  </a14:m>
                  <a:r>
                    <a:rPr lang="en-US" sz="2400" dirty="0">
                      <a:solidFill>
                        <a:srgbClr val="17B2B6"/>
                      </a:solidFill>
                      <a:latin typeface="Euclid" panose="02020503060505020303" pitchFamily="18" charset="0"/>
                      <a:ea typeface="Segoe UI Symbol" pitchFamily="34" charset="0"/>
                    </a:rPr>
                    <a:t>, Image field shifted and scaled with respect to the reference image.</a:t>
                  </a:r>
                </a:p>
              </p:txBody>
            </p:sp>
          </mc:Choice>
          <mc:Fallback xmlns="">
            <p:sp>
              <p:nvSpPr>
                <p:cNvPr id="55" name="Rectangle 54"/>
                <p:cNvSpPr>
                  <a:spLocks noRot="1" noChangeAspect="1" noMove="1" noResize="1" noEditPoints="1" noAdjustHandles="1" noChangeArrowheads="1" noChangeShapeType="1" noTextEdit="1"/>
                </p:cNvSpPr>
                <p:nvPr/>
              </p:nvSpPr>
              <p:spPr>
                <a:xfrm>
                  <a:off x="1493115" y="5105656"/>
                  <a:ext cx="4816628" cy="1200329"/>
                </a:xfrm>
                <a:prstGeom prst="rect">
                  <a:avLst/>
                </a:prstGeom>
                <a:blipFill>
                  <a:blip r:embed="rId17"/>
                  <a:stretch>
                    <a:fillRect t="-3571" r="-4051" b="-11224"/>
                  </a:stretch>
                </a:blipFill>
              </p:spPr>
              <p:txBody>
                <a:bodyPr/>
                <a:lstStyle/>
                <a:p>
                  <a:r>
                    <a:rPr lang="en-US">
                      <a:noFill/>
                    </a:rPr>
                    <a:t> </a:t>
                  </a:r>
                </a:p>
              </p:txBody>
            </p:sp>
          </mc:Fallback>
        </mc:AlternateContent>
      </p:grpSp>
    </p:spTree>
    <p:extLst>
      <p:ext uri="{BB962C8B-B14F-4D97-AF65-F5344CB8AC3E}">
        <p14:creationId xmlns:p14="http://schemas.microsoft.com/office/powerpoint/2010/main" val="198450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0" y="0"/>
            <a:ext cx="20116800" cy="17004859"/>
            <a:chOff x="0" y="0"/>
            <a:chExt cx="20116800" cy="17004859"/>
          </a:xfrm>
        </p:grpSpPr>
        <p:sp>
          <p:nvSpPr>
            <p:cNvPr id="8" name="Rectangle 7"/>
            <p:cNvSpPr/>
            <p:nvPr/>
          </p:nvSpPr>
          <p:spPr>
            <a:xfrm>
              <a:off x="0" y="11887200"/>
              <a:ext cx="20116800" cy="504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0" y="0"/>
              <a:ext cx="20116800" cy="914400"/>
              <a:chOff x="914399" y="5508859"/>
              <a:chExt cx="20116800" cy="914400"/>
            </a:xfrm>
          </p:grpSpPr>
          <p:sp>
            <p:nvSpPr>
              <p:cNvPr id="3" name="Rectangle 2"/>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52599" y="5550561"/>
                <a:ext cx="3119765" cy="830997"/>
              </a:xfrm>
              <a:prstGeom prst="rect">
                <a:avLst/>
              </a:prstGeom>
              <a:noFill/>
            </p:spPr>
            <p:txBody>
              <a:bodyPr wrap="none" rtlCol="0">
                <a:spAutoFit/>
              </a:bodyPr>
              <a:lstStyle/>
              <a:p>
                <a:r>
                  <a:rPr lang="en-US" sz="4800" b="1" dirty="0">
                    <a:solidFill>
                      <a:srgbClr val="15BCFF"/>
                    </a:solidFill>
                    <a:latin typeface="Segoe UI Semibold" panose="020B0702040204020203" pitchFamily="34" charset="0"/>
                  </a:rPr>
                  <a:t>Discussion</a:t>
                </a:r>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4881" y="11742495"/>
              <a:ext cx="5426945" cy="5193586"/>
            </a:xfrm>
            <a:prstGeom prst="rect">
              <a:avLst/>
            </a:prstGeom>
          </p:spPr>
        </p:pic>
        <p:sp>
          <p:nvSpPr>
            <p:cNvPr id="7" name="Rectangle 6"/>
            <p:cNvSpPr/>
            <p:nvPr/>
          </p:nvSpPr>
          <p:spPr>
            <a:xfrm>
              <a:off x="457326" y="1318374"/>
              <a:ext cx="19204501" cy="1631216"/>
            </a:xfrm>
            <a:prstGeom prst="rect">
              <a:avLst/>
            </a:prstGeom>
          </p:spPr>
          <p:txBody>
            <a:bodyPr wrap="square">
              <a:spAutoFit/>
            </a:bodyPr>
            <a:lstStyle/>
            <a:p>
              <a:r>
                <a:rPr lang="en-US" sz="3200" dirty="0">
                  <a:solidFill>
                    <a:srgbClr val="FF3F7A"/>
                  </a:solidFill>
                  <a:latin typeface="Euclid" panose="02020503060505020303" pitchFamily="18" charset="0"/>
                </a:rPr>
                <a:t>Advantages</a:t>
              </a:r>
              <a:r>
                <a:rPr lang="en-US" sz="3600" dirty="0">
                  <a:solidFill>
                    <a:srgbClr val="FF3F7A"/>
                  </a:solidFill>
                  <a:latin typeface="Euclid" panose="02020503060505020303" pitchFamily="18" charset="0"/>
                </a:rPr>
                <a:t> and </a:t>
              </a:r>
              <a:r>
                <a:rPr lang="en-US" sz="3200" dirty="0">
                  <a:solidFill>
                    <a:srgbClr val="FF3F7A"/>
                  </a:solidFill>
                  <a:latin typeface="Euclid" panose="02020503060505020303" pitchFamily="18" charset="0"/>
                </a:rPr>
                <a:t>comparison with frontoparallel focus stacking</a:t>
              </a:r>
            </a:p>
            <a:p>
              <a:pPr marL="342900" indent="-342900" algn="just">
                <a:buFont typeface="Arial" panose="020B0604020202020204" pitchFamily="34" charset="0"/>
                <a:buChar char="•"/>
              </a:pPr>
              <a:r>
                <a:rPr lang="en-US" sz="3200" dirty="0">
                  <a:solidFill>
                    <a:schemeClr val="tx1">
                      <a:lumMod val="75000"/>
                      <a:lumOff val="25000"/>
                    </a:schemeClr>
                  </a:solidFill>
                  <a:latin typeface="Euclid" panose="02020503060505020303" pitchFamily="18" charset="0"/>
                  <a:ea typeface="Segoe UI Symbol" pitchFamily="34" charset="0"/>
                </a:rPr>
                <a:t>The registration using closed form equation is simple, esp. if the pupil magnification of the lens is one.</a:t>
              </a:r>
            </a:p>
            <a:p>
              <a:pPr marL="342900" indent="-342900" algn="just">
                <a:buFont typeface="Arial" panose="020B0604020202020204" pitchFamily="34" charset="0"/>
                <a:buChar char="•"/>
              </a:pPr>
              <a:r>
                <a:rPr lang="en-US" sz="3200" dirty="0">
                  <a:solidFill>
                    <a:schemeClr val="tx1">
                      <a:lumMod val="75000"/>
                      <a:lumOff val="25000"/>
                    </a:schemeClr>
                  </a:solidFill>
                  <a:latin typeface="Euclid" panose="02020503060505020303" pitchFamily="18" charset="0"/>
                  <a:ea typeface="Segoe UI Symbol" pitchFamily="34" charset="0"/>
                </a:rPr>
                <a:t>Can be used to improve the depth of field around a tilted object plane in Scheimpflug imaging.</a:t>
              </a:r>
            </a:p>
          </p:txBody>
        </p:sp>
        <p:sp>
          <p:nvSpPr>
            <p:cNvPr id="12" name="Rectangle 11"/>
            <p:cNvSpPr/>
            <p:nvPr/>
          </p:nvSpPr>
          <p:spPr>
            <a:xfrm>
              <a:off x="457326" y="2998811"/>
              <a:ext cx="19204501" cy="2062103"/>
            </a:xfrm>
            <a:prstGeom prst="rect">
              <a:avLst/>
            </a:prstGeom>
          </p:spPr>
          <p:txBody>
            <a:bodyPr wrap="square">
              <a:spAutoFit/>
            </a:bodyPr>
            <a:lstStyle/>
            <a:p>
              <a:r>
                <a:rPr lang="en-US" sz="3200" dirty="0">
                  <a:solidFill>
                    <a:srgbClr val="FF3F7A"/>
                  </a:solidFill>
                  <a:latin typeface="Euclid" panose="02020503060505020303" pitchFamily="18" charset="0"/>
                </a:rPr>
                <a:t>What if the pupil magnification of the lens is different from one?</a:t>
              </a:r>
            </a:p>
            <a:p>
              <a:pPr algn="just"/>
              <a:r>
                <a:rPr lang="en-US" sz="3200" dirty="0">
                  <a:solidFill>
                    <a:schemeClr val="tx1">
                      <a:lumMod val="75000"/>
                      <a:lumOff val="25000"/>
                    </a:schemeClr>
                  </a:solidFill>
                  <a:latin typeface="Euclid" panose="02020503060505020303" pitchFamily="18" charset="0"/>
                  <a:ea typeface="Segoe UI Symbol" pitchFamily="34" charset="0"/>
                </a:rPr>
                <a:t>The rotation of the lens induces a shift and scaling of the image field. If the pupil magnification is one, the scaling is uniform and the shift is simple. If the pupil magnification is different from one, then anisotropic shift across the image field manifests as image distortion.</a:t>
              </a:r>
            </a:p>
          </p:txBody>
        </p:sp>
        <p:sp>
          <p:nvSpPr>
            <p:cNvPr id="13" name="Rectangle 12"/>
            <p:cNvSpPr/>
            <p:nvPr/>
          </p:nvSpPr>
          <p:spPr>
            <a:xfrm>
              <a:off x="457326" y="8839314"/>
              <a:ext cx="19204501" cy="1569660"/>
            </a:xfrm>
            <a:prstGeom prst="rect">
              <a:avLst/>
            </a:prstGeom>
          </p:spPr>
          <p:txBody>
            <a:bodyPr wrap="square">
              <a:spAutoFit/>
            </a:bodyPr>
            <a:lstStyle/>
            <a:p>
              <a:r>
                <a:rPr lang="en-US" sz="3200" dirty="0">
                  <a:solidFill>
                    <a:srgbClr val="FF3F7A"/>
                  </a:solidFill>
                  <a:latin typeface="Euclid" panose="02020503060505020303" pitchFamily="18" charset="0"/>
                </a:rPr>
                <a:t>What if we rotate the lens about a point away from the entrance pupil?</a:t>
              </a:r>
            </a:p>
            <a:p>
              <a:pPr algn="just"/>
              <a:r>
                <a:rPr lang="en-US" sz="3200" dirty="0">
                  <a:solidFill>
                    <a:schemeClr val="tx1">
                      <a:lumMod val="75000"/>
                      <a:lumOff val="25000"/>
                    </a:schemeClr>
                  </a:solidFill>
                  <a:latin typeface="Euclid" panose="02020503060505020303" pitchFamily="18" charset="0"/>
                  <a:ea typeface="Segoe UI Symbol" pitchFamily="34" charset="0"/>
                </a:rPr>
                <a:t>If the lens is rotated about a point away from the entrance pupil then amount of shift experienced by points in the image field is dependent on depth (parallax). Then, registering becomes hard.</a:t>
              </a:r>
            </a:p>
          </p:txBody>
        </p:sp>
        <mc:AlternateContent xmlns:mc="http://schemas.openxmlformats.org/markup-compatibility/2006" xmlns:a14="http://schemas.microsoft.com/office/drawing/2010/main">
          <mc:Choice Requires="a14">
            <p:sp>
              <p:nvSpPr>
                <p:cNvPr id="14" name="Rectangle 13"/>
                <p:cNvSpPr/>
                <p:nvPr/>
              </p:nvSpPr>
              <p:spPr>
                <a:xfrm>
                  <a:off x="448683" y="13465429"/>
                  <a:ext cx="13208324" cy="3539430"/>
                </a:xfrm>
                <a:prstGeom prst="rect">
                  <a:avLst/>
                </a:prstGeom>
              </p:spPr>
              <p:txBody>
                <a:bodyPr wrap="square">
                  <a:spAutoFit/>
                </a:bodyPr>
                <a:lstStyle/>
                <a:p>
                  <a:r>
                    <a:rPr lang="en-US" sz="3200" dirty="0">
                      <a:solidFill>
                        <a:srgbClr val="FF3F7A"/>
                      </a:solidFill>
                      <a:latin typeface="Euclid" panose="02020503060505020303" pitchFamily="18" charset="0"/>
                    </a:rPr>
                    <a:t>What if need to increase the depth of field just around a tilted object surface of known tilt angle </a:t>
                  </a:r>
                  <a14:m>
                    <m:oMath xmlns:m="http://schemas.openxmlformats.org/officeDocument/2006/math">
                      <m:r>
                        <a:rPr lang="en-US" sz="3200" b="0" i="1" smtClean="0">
                          <a:solidFill>
                            <a:srgbClr val="FF3F7A"/>
                          </a:solidFill>
                          <a:latin typeface="Cambria Math" panose="02040503050406030204" pitchFamily="18" charset="0"/>
                        </a:rPr>
                        <m:t>𝛽</m:t>
                      </m:r>
                    </m:oMath>
                  </a14:m>
                  <a:r>
                    <a:rPr lang="en-US" sz="3200" dirty="0">
                      <a:solidFill>
                        <a:srgbClr val="FF3F7A"/>
                      </a:solidFill>
                      <a:latin typeface="Euclid" panose="02020503060505020303" pitchFamily="18" charset="0"/>
                    </a:rPr>
                    <a:t>?</a:t>
                  </a:r>
                </a:p>
                <a:p>
                  <a:pPr algn="just"/>
                  <a:r>
                    <a:rPr lang="en-US" sz="3200" dirty="0">
                      <a:solidFill>
                        <a:schemeClr val="tx1">
                          <a:lumMod val="75000"/>
                          <a:lumOff val="25000"/>
                        </a:schemeClr>
                      </a:solidFill>
                      <a:latin typeface="Euclid" panose="02020503060505020303" pitchFamily="18" charset="0"/>
                      <a:ea typeface="Segoe UI Symbol" pitchFamily="34" charset="0"/>
                    </a:rPr>
                    <a:t>First we need to determine the required lens rotation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While Eq.   Y  yields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dirty="0">
                      <a:solidFill>
                        <a:schemeClr val="tx1">
                          <a:lumMod val="75000"/>
                          <a:lumOff val="25000"/>
                        </a:schemeClr>
                      </a:solidFill>
                      <a:latin typeface="Euclid" panose="02020503060505020303" pitchFamily="18" charset="0"/>
                      <a:ea typeface="Segoe UI Symbol" pitchFamily="34" charset="0"/>
                    </a:rPr>
                    <a:t> in terms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obtaining an inverse relationship for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given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dirty="0">
                      <a:solidFill>
                        <a:schemeClr val="tx1">
                          <a:lumMod val="75000"/>
                          <a:lumOff val="25000"/>
                        </a:schemeClr>
                      </a:solidFill>
                      <a:latin typeface="Euclid" panose="02020503060505020303" pitchFamily="18" charset="0"/>
                      <a:ea typeface="Segoe UI Symbol" pitchFamily="34" charset="0"/>
                    </a:rPr>
                    <a:t> is hard. Instead, we use Eq.    which yields a quadratic curve for the given parameters. The lens tilt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is then obtained as the intersection of the quadratic curve and the unit circle as shown to the right.   </a:t>
                  </a:r>
                  <a:endParaRPr lang="en-US" sz="3200" dirty="0">
                    <a:solidFill>
                      <a:srgbClr val="FF3F7A"/>
                    </a:solidFill>
                    <a:latin typeface="Euclid" panose="02020503060505020303"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448683" y="13465429"/>
                  <a:ext cx="13208324" cy="3539430"/>
                </a:xfrm>
                <a:prstGeom prst="rect">
                  <a:avLst/>
                </a:prstGeom>
                <a:blipFill>
                  <a:blip r:embed="rId3"/>
                  <a:stretch>
                    <a:fillRect l="-1200" t="-2065" r="-1200" b="-4819"/>
                  </a:stretch>
                </a:blipFill>
              </p:spPr>
              <p:txBody>
                <a:bodyPr/>
                <a:lstStyle/>
                <a:p>
                  <a:r>
                    <a:rPr lang="en-US">
                      <a:noFill/>
                    </a:rPr>
                    <a:t> </a:t>
                  </a:r>
                </a:p>
              </p:txBody>
            </p:sp>
          </mc:Fallback>
        </mc:AlternateContent>
        <p:grpSp>
          <p:nvGrpSpPr>
            <p:cNvPr id="25" name="Group 24"/>
            <p:cNvGrpSpPr/>
            <p:nvPr/>
          </p:nvGrpSpPr>
          <p:grpSpPr>
            <a:xfrm>
              <a:off x="738909" y="5170737"/>
              <a:ext cx="4303515" cy="3531287"/>
              <a:chOff x="738909" y="5288725"/>
              <a:chExt cx="4303515" cy="3531287"/>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sharpenSoften amount="10000"/>
                        </a14:imgEffect>
                      </a14:imgLayer>
                    </a14:imgProps>
                  </a:ext>
                  <a:ext uri="{28A0092B-C50C-407E-A947-70E740481C1C}">
                    <a14:useLocalDpi xmlns:a14="http://schemas.microsoft.com/office/drawing/2010/main" val="0"/>
                  </a:ext>
                </a:extLst>
              </a:blip>
              <a:stretch>
                <a:fillRect/>
              </a:stretch>
            </p:blipFill>
            <p:spPr>
              <a:xfrm>
                <a:off x="924460" y="5288725"/>
                <a:ext cx="3682481" cy="2715768"/>
              </a:xfrm>
              <a:prstGeom prst="rect">
                <a:avLst/>
              </a:prstGeom>
            </p:spPr>
          </p:pic>
          <p:sp>
            <p:nvSpPr>
              <p:cNvPr id="20" name="Rectangle 19"/>
              <p:cNvSpPr/>
              <p:nvPr/>
            </p:nvSpPr>
            <p:spPr>
              <a:xfrm>
                <a:off x="738909" y="8112126"/>
                <a:ext cx="4303515" cy="707886"/>
              </a:xfrm>
              <a:prstGeom prst="rect">
                <a:avLst/>
              </a:prstGeom>
            </p:spPr>
            <p:txBody>
              <a:bodyPr wrap="square">
                <a:spAutoFit/>
              </a:bodyPr>
              <a:lstStyle/>
              <a:p>
                <a:r>
                  <a:rPr lang="en-US" sz="2000" i="1" dirty="0">
                    <a:solidFill>
                      <a:schemeClr val="tx1">
                        <a:lumMod val="75000"/>
                        <a:lumOff val="25000"/>
                      </a:schemeClr>
                    </a:solidFill>
                    <a:latin typeface="Euclid" panose="02020503060505020303" pitchFamily="18" charset="0"/>
                    <a:ea typeface="Segoe UI Symbol" pitchFamily="34" charset="0"/>
                  </a:rPr>
                  <a:t>Coincident grid of image points from two planes at different depths.</a:t>
                </a:r>
                <a:endParaRPr lang="en-US" sz="2400" i="1" dirty="0"/>
              </a:p>
            </p:txBody>
          </p:sp>
        </p:grpSp>
        <p:grpSp>
          <p:nvGrpSpPr>
            <p:cNvPr id="24" name="Group 23"/>
            <p:cNvGrpSpPr/>
            <p:nvPr/>
          </p:nvGrpSpPr>
          <p:grpSpPr>
            <a:xfrm>
              <a:off x="6987303" y="5170737"/>
              <a:ext cx="6035040" cy="3552259"/>
              <a:chOff x="6102394" y="5288725"/>
              <a:chExt cx="6035040" cy="3552259"/>
            </a:xfrm>
          </p:grpSpPr>
          <p:pic>
            <p:nvPicPr>
              <p:cNvPr id="17" name="Picture 16"/>
              <p:cNvPicPr>
                <a:picLocks noChangeAspect="1"/>
              </p:cNvPicPr>
              <p:nvPr/>
            </p:nvPicPr>
            <p:blipFill>
              <a:blip r:embed="rId6">
                <a:extLst>
                  <a:ext uri="{BEBA8EAE-BF5A-486C-A8C5-ECC9F3942E4B}">
                    <a14:imgProps xmlns:a14="http://schemas.microsoft.com/office/drawing/2010/main">
                      <a14:imgLayer r:embed="rId7">
                        <a14:imgEffect>
                          <a14:sharpenSoften amount="10000"/>
                        </a14:imgEffect>
                      </a14:imgLayer>
                    </a14:imgProps>
                  </a:ext>
                  <a:ext uri="{28A0092B-C50C-407E-A947-70E740481C1C}">
                    <a14:useLocalDpi xmlns:a14="http://schemas.microsoft.com/office/drawing/2010/main" val="0"/>
                  </a:ext>
                </a:extLst>
              </a:blip>
              <a:stretch>
                <a:fillRect/>
              </a:stretch>
            </p:blipFill>
            <p:spPr>
              <a:xfrm>
                <a:off x="6102394" y="5288725"/>
                <a:ext cx="6035040" cy="2898240"/>
              </a:xfrm>
              <a:prstGeom prst="rect">
                <a:avLst/>
              </a:prstGeom>
            </p:spPr>
          </p:pic>
          <mc:AlternateContent xmlns:mc="http://schemas.openxmlformats.org/markup-compatibility/2006" xmlns:a14="http://schemas.microsoft.com/office/drawing/2010/main">
            <mc:Choice Requires="a14">
              <p:sp>
                <p:nvSpPr>
                  <p:cNvPr id="21" name="Rectangle 20"/>
                  <p:cNvSpPr/>
                  <p:nvPr/>
                </p:nvSpPr>
                <p:spPr>
                  <a:xfrm>
                    <a:off x="6216297" y="8109437"/>
                    <a:ext cx="5306291" cy="731547"/>
                  </a:xfrm>
                  <a:prstGeom prst="rect">
                    <a:avLst/>
                  </a:prstGeom>
                </p:spPr>
                <p:txBody>
                  <a:bodyPr wrap="square">
                    <a:spAutoFit/>
                  </a:bodyPr>
                  <a:lstStyle/>
                  <a:p>
                    <a:r>
                      <a:rPr lang="en-US" sz="2000" i="1" dirty="0">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=0.55</m:t>
                        </m:r>
                      </m:oMath>
                    </a14:m>
                    <a:endParaRPr lang="en-US" sz="2400" i="1" dirty="0"/>
                  </a:p>
                </p:txBody>
              </p:sp>
            </mc:Choice>
            <mc:Fallback xmlns="">
              <p:sp>
                <p:nvSpPr>
                  <p:cNvPr id="21" name="Rectangle 20"/>
                  <p:cNvSpPr>
                    <a:spLocks noRot="1" noChangeAspect="1" noMove="1" noResize="1" noEditPoints="1" noAdjustHandles="1" noChangeArrowheads="1" noChangeShapeType="1" noTextEdit="1"/>
                  </p:cNvSpPr>
                  <p:nvPr/>
                </p:nvSpPr>
                <p:spPr>
                  <a:xfrm>
                    <a:off x="6216297" y="8109437"/>
                    <a:ext cx="5306291" cy="731547"/>
                  </a:xfrm>
                  <a:prstGeom prst="rect">
                    <a:avLst/>
                  </a:prstGeom>
                  <a:blipFill>
                    <a:blip r:embed="rId8"/>
                    <a:stretch>
                      <a:fillRect l="-1264" t="-5000" b="-14167"/>
                    </a:stretch>
                  </a:blipFill>
                </p:spPr>
                <p:txBody>
                  <a:bodyPr/>
                  <a:lstStyle/>
                  <a:p>
                    <a:r>
                      <a:rPr lang="en-US">
                        <a:noFill/>
                      </a:rPr>
                      <a:t> </a:t>
                    </a:r>
                  </a:p>
                </p:txBody>
              </p:sp>
            </mc:Fallback>
          </mc:AlternateContent>
        </p:grpSp>
        <p:grpSp>
          <p:nvGrpSpPr>
            <p:cNvPr id="23" name="Group 22"/>
            <p:cNvGrpSpPr/>
            <p:nvPr/>
          </p:nvGrpSpPr>
          <p:grpSpPr>
            <a:xfrm>
              <a:off x="13752114" y="5170737"/>
              <a:ext cx="6035040" cy="3556687"/>
              <a:chOff x="13103180" y="5288725"/>
              <a:chExt cx="6035040" cy="3556687"/>
            </a:xfrm>
          </p:grpSpPr>
          <p:pic>
            <p:nvPicPr>
              <p:cNvPr id="19" name="Picture 18"/>
              <p:cNvPicPr>
                <a:picLocks noChangeAspect="1"/>
              </p:cNvPicPr>
              <p:nvPr/>
            </p:nvPicPr>
            <p:blipFill>
              <a:blip r:embed="rId9">
                <a:extLst>
                  <a:ext uri="{BEBA8EAE-BF5A-486C-A8C5-ECC9F3942E4B}">
                    <a14:imgProps xmlns:a14="http://schemas.microsoft.com/office/drawing/2010/main">
                      <a14:imgLayer r:embed="rId10">
                        <a14:imgEffect>
                          <a14:sharpenSoften amount="10000"/>
                        </a14:imgEffect>
                      </a14:imgLayer>
                    </a14:imgProps>
                  </a:ext>
                  <a:ext uri="{28A0092B-C50C-407E-A947-70E740481C1C}">
                    <a14:useLocalDpi xmlns:a14="http://schemas.microsoft.com/office/drawing/2010/main" val="0"/>
                  </a:ext>
                </a:extLst>
              </a:blip>
              <a:stretch>
                <a:fillRect/>
              </a:stretch>
            </p:blipFill>
            <p:spPr>
              <a:xfrm>
                <a:off x="13103180" y="5288725"/>
                <a:ext cx="6035040" cy="2898240"/>
              </a:xfrm>
              <a:prstGeom prst="rect">
                <a:avLst/>
              </a:prstGeom>
            </p:spPr>
          </p:pic>
          <mc:AlternateContent xmlns:mc="http://schemas.openxmlformats.org/markup-compatibility/2006" xmlns:a14="http://schemas.microsoft.com/office/drawing/2010/main">
            <mc:Choice Requires="a14">
              <p:sp>
                <p:nvSpPr>
                  <p:cNvPr id="22" name="Rectangle 21"/>
                  <p:cNvSpPr/>
                  <p:nvPr/>
                </p:nvSpPr>
                <p:spPr>
                  <a:xfrm>
                    <a:off x="13221005" y="8113865"/>
                    <a:ext cx="5306291" cy="731547"/>
                  </a:xfrm>
                  <a:prstGeom prst="rect">
                    <a:avLst/>
                  </a:prstGeom>
                </p:spPr>
                <p:txBody>
                  <a:bodyPr wrap="square">
                    <a:spAutoFit/>
                  </a:bodyPr>
                  <a:lstStyle/>
                  <a:p>
                    <a:r>
                      <a:rPr lang="en-US" sz="2000" i="1" dirty="0">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=1.0</m:t>
                        </m:r>
                      </m:oMath>
                    </a14:m>
                    <a:endParaRPr lang="en-US" sz="2400" i="1" dirty="0"/>
                  </a:p>
                </p:txBody>
              </p:sp>
            </mc:Choice>
            <mc:Fallback xmlns="">
              <p:sp>
                <p:nvSpPr>
                  <p:cNvPr id="22" name="Rectangle 21"/>
                  <p:cNvSpPr>
                    <a:spLocks noRot="1" noChangeAspect="1" noMove="1" noResize="1" noEditPoints="1" noAdjustHandles="1" noChangeArrowheads="1" noChangeShapeType="1" noTextEdit="1"/>
                  </p:cNvSpPr>
                  <p:nvPr/>
                </p:nvSpPr>
                <p:spPr>
                  <a:xfrm>
                    <a:off x="13221005" y="8113865"/>
                    <a:ext cx="5306291" cy="731547"/>
                  </a:xfrm>
                  <a:prstGeom prst="rect">
                    <a:avLst/>
                  </a:prstGeom>
                  <a:blipFill>
                    <a:blip r:embed="rId11"/>
                    <a:stretch>
                      <a:fillRect l="-1148" t="-5000" b="-14167"/>
                    </a:stretch>
                  </a:blipFill>
                </p:spPr>
                <p:txBody>
                  <a:bodyPr/>
                  <a:lstStyle/>
                  <a:p>
                    <a:r>
                      <a:rPr lang="en-US">
                        <a:noFill/>
                      </a:rPr>
                      <a:t> </a:t>
                    </a:r>
                  </a:p>
                </p:txBody>
              </p:sp>
            </mc:Fallback>
          </mc:AlternateContent>
        </p:grpSp>
        <p:pic>
          <p:nvPicPr>
            <p:cNvPr id="26" name="Picture 25"/>
            <p:cNvPicPr>
              <a:picLocks noChangeAspect="1"/>
            </p:cNvPicPr>
            <p:nvPr/>
          </p:nvPicPr>
          <p:blipFill>
            <a:blip r:embed="rId12">
              <a:extLst>
                <a:ext uri="{BEBA8EAE-BF5A-486C-A8C5-ECC9F3942E4B}">
                  <a14:imgProps xmlns:a14="http://schemas.microsoft.com/office/drawing/2010/main">
                    <a14:imgLayer r:embed="rId13">
                      <a14:imgEffect>
                        <a14:sharpenSoften amount="10000"/>
                      </a14:imgEffect>
                    </a14:imgLayer>
                  </a14:imgProps>
                </a:ext>
                <a:ext uri="{28A0092B-C50C-407E-A947-70E740481C1C}">
                  <a14:useLocalDpi xmlns:a14="http://schemas.microsoft.com/office/drawing/2010/main" val="0"/>
                </a:ext>
              </a:extLst>
            </a:blip>
            <a:stretch>
              <a:fillRect/>
            </a:stretch>
          </p:blipFill>
          <p:spPr>
            <a:xfrm>
              <a:off x="705029" y="10412770"/>
              <a:ext cx="6035040" cy="2920346"/>
            </a:xfrm>
            <a:prstGeom prst="rect">
              <a:avLst/>
            </a:prstGeom>
          </p:spPr>
        </p:pic>
        <p:pic>
          <p:nvPicPr>
            <p:cNvPr id="27" name="Picture 26"/>
            <p:cNvPicPr>
              <a:picLocks noChangeAspect="1"/>
            </p:cNvPicPr>
            <p:nvPr/>
          </p:nvPicPr>
          <p:blipFill>
            <a:blip r:embed="rId14">
              <a:extLst>
                <a:ext uri="{BEBA8EAE-BF5A-486C-A8C5-ECC9F3942E4B}">
                  <a14:imgProps xmlns:a14="http://schemas.microsoft.com/office/drawing/2010/main">
                    <a14:imgLayer r:embed="rId15">
                      <a14:imgEffect>
                        <a14:sharpenSoften amount="10000"/>
                      </a14:imgEffect>
                    </a14:imgLayer>
                  </a14:imgProps>
                </a:ext>
                <a:ext uri="{28A0092B-C50C-407E-A947-70E740481C1C}">
                  <a14:useLocalDpi xmlns:a14="http://schemas.microsoft.com/office/drawing/2010/main" val="0"/>
                </a:ext>
              </a:extLst>
            </a:blip>
            <a:stretch>
              <a:fillRect/>
            </a:stretch>
          </p:blipFill>
          <p:spPr>
            <a:xfrm>
              <a:off x="6977225" y="10412770"/>
              <a:ext cx="6035040" cy="2920345"/>
            </a:xfrm>
            <a:prstGeom prst="rect">
              <a:avLst/>
            </a:prstGeom>
          </p:spPr>
        </p:pic>
        <p:sp>
          <p:nvSpPr>
            <p:cNvPr id="34" name="Rectangle 33"/>
            <p:cNvSpPr/>
            <p:nvPr/>
          </p:nvSpPr>
          <p:spPr>
            <a:xfrm>
              <a:off x="513279" y="14919630"/>
              <a:ext cx="553521" cy="453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45005" y="14943535"/>
              <a:ext cx="463915" cy="584775"/>
              <a:chOff x="13506372" y="8671871"/>
              <a:chExt cx="463915" cy="584775"/>
            </a:xfrm>
          </p:grpSpPr>
          <p:sp>
            <p:nvSpPr>
              <p:cNvPr id="32" name="Oval 31"/>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6</a:t>
                </a:r>
              </a:p>
            </p:txBody>
          </p:sp>
        </p:grpSp>
        <p:grpSp>
          <p:nvGrpSpPr>
            <p:cNvPr id="35" name="Group 34"/>
            <p:cNvGrpSpPr/>
            <p:nvPr/>
          </p:nvGrpSpPr>
          <p:grpSpPr>
            <a:xfrm>
              <a:off x="5775690" y="15395691"/>
              <a:ext cx="463915" cy="584775"/>
              <a:chOff x="13506372" y="8671871"/>
              <a:chExt cx="463915" cy="584775"/>
            </a:xfrm>
          </p:grpSpPr>
          <p:sp>
            <p:nvSpPr>
              <p:cNvPr id="36" name="Oval 35"/>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7</a:t>
                </a:r>
              </a:p>
            </p:txBody>
          </p:sp>
        </p:grpSp>
      </p:grpSp>
    </p:spTree>
    <p:extLst>
      <p:ext uri="{BB962C8B-B14F-4D97-AF65-F5344CB8AC3E}">
        <p14:creationId xmlns:p14="http://schemas.microsoft.com/office/powerpoint/2010/main" val="3342883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FE49D25-79C8-4888-9EB9-19BA059167A3}" vid="{78DBDD59-95E7-469D-B730-1BFC898E9D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3477</TotalTime>
  <Words>2255</Words>
  <Application>Microsoft Office PowerPoint</Application>
  <PresentationFormat>Custom</PresentationFormat>
  <Paragraphs>165</Paragraphs>
  <Slides>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Batang</vt:lpstr>
      <vt:lpstr>Arial</vt:lpstr>
      <vt:lpstr>Calibri</vt:lpstr>
      <vt:lpstr>Calibri Light</vt:lpstr>
      <vt:lpstr>Cambria Math</vt:lpstr>
      <vt:lpstr>Euclid</vt:lpstr>
      <vt:lpstr>Segoe UI Light</vt:lpstr>
      <vt:lpstr>Segoe UI Semibold</vt:lpstr>
      <vt:lpstr>Segoe UI Symbol</vt:lpstr>
      <vt:lpstr>Segoe WP</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Indranil Sinharoy</dc:creator>
  <cp:lastModifiedBy>Indranil Sinharoy</cp:lastModifiedBy>
  <cp:revision>172</cp:revision>
  <dcterms:created xsi:type="dcterms:W3CDTF">2016-07-18T20:00:10Z</dcterms:created>
  <dcterms:modified xsi:type="dcterms:W3CDTF">2016-10-27T02:37:42Z</dcterms:modified>
</cp:coreProperties>
</file>