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8" r:id="rId1"/>
  </p:sldMasterIdLst>
  <p:notesMasterIdLst>
    <p:notesMasterId r:id="rId3"/>
  </p:notesMasterIdLst>
  <p:handoutMasterIdLst>
    <p:handoutMasterId r:id="rId4"/>
  </p:handoutMasterIdLst>
  <p:sldIdLst>
    <p:sldId id="1182" r:id="rId2"/>
  </p:sldIdLst>
  <p:sldSz cx="9144000" cy="5715000" type="screen16x10"/>
  <p:notesSz cx="7010400" cy="9296400"/>
  <p:defaultTextStyle>
    <a:defPPr>
      <a:defRPr lang="en-US"/>
    </a:defPPr>
    <a:lvl1pPr algn="l" defTabSz="456244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6244" algn="l" defTabSz="456244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2491" algn="l" defTabSz="456244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68733" algn="l" defTabSz="456244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4979" algn="l" defTabSz="456244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1226" algn="l" defTabSz="91249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37472" algn="l" defTabSz="91249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193716" algn="l" defTabSz="91249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49961" algn="l" defTabSz="91249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99CCFF"/>
    <a:srgbClr val="0000FF"/>
    <a:srgbClr val="6699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 autoAdjust="0"/>
    <p:restoredTop sz="96412" autoAdjust="0"/>
  </p:normalViewPr>
  <p:slideViewPr>
    <p:cSldViewPr snapToObjects="1">
      <p:cViewPr varScale="1">
        <p:scale>
          <a:sx n="129" d="100"/>
          <a:sy n="129" d="100"/>
        </p:scale>
        <p:origin x="696" y="90"/>
      </p:cViewPr>
      <p:guideLst>
        <p:guide orient="horz" pos="2160"/>
        <p:guide pos="2880"/>
        <p:guide orient="horz" pos="1800"/>
      </p:guideLst>
    </p:cSldViewPr>
  </p:slideViewPr>
  <p:outlineViewPr>
    <p:cViewPr>
      <p:scale>
        <a:sx n="33" d="100"/>
        <a:sy n="33" d="100"/>
      </p:scale>
      <p:origin x="0" y="42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-3024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3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1" tIns="46576" rIns="93151" bIns="46576" numCol="1" anchor="t" anchorCtr="0" compatLnSpc="1">
            <a:prstTxWarp prst="textNoShape">
              <a:avLst/>
            </a:prstTxWarp>
          </a:bodyPr>
          <a:lstStyle>
            <a:lvl1pPr defTabSz="457436">
              <a:defRPr sz="1200"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0735" y="3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1" tIns="46576" rIns="93151" bIns="46576" numCol="1" anchor="t" anchorCtr="0" compatLnSpc="1">
            <a:prstTxWarp prst="textNoShape">
              <a:avLst/>
            </a:prstTxWarp>
          </a:bodyPr>
          <a:lstStyle>
            <a:lvl1pPr algn="r" defTabSz="457436">
              <a:defRPr sz="1200">
                <a:latin typeface="Calibri" pitchFamily="34" charset="0"/>
              </a:defRPr>
            </a:lvl1pPr>
          </a:lstStyle>
          <a:p>
            <a:fld id="{77D031B2-74E4-4A4F-8396-E65B3322A905}" type="datetimeFigureOut">
              <a:rPr lang="en-US"/>
              <a:pPr/>
              <a:t>4/9/2016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30661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1" tIns="46576" rIns="93151" bIns="46576" numCol="1" anchor="b" anchorCtr="0" compatLnSpc="1">
            <a:prstTxWarp prst="textNoShape">
              <a:avLst/>
            </a:prstTxWarp>
          </a:bodyPr>
          <a:lstStyle>
            <a:lvl1pPr defTabSz="457436">
              <a:defRPr sz="1200"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0735" y="8830661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1" tIns="46576" rIns="93151" bIns="46576" numCol="1" anchor="b" anchorCtr="0" compatLnSpc="1">
            <a:prstTxWarp prst="textNoShape">
              <a:avLst/>
            </a:prstTxWarp>
          </a:bodyPr>
          <a:lstStyle>
            <a:lvl1pPr algn="r" defTabSz="457436">
              <a:defRPr sz="1200">
                <a:latin typeface="Calibri" pitchFamily="34" charset="0"/>
              </a:defRPr>
            </a:lvl1pPr>
          </a:lstStyle>
          <a:p>
            <a:fld id="{DE89E6E7-C27A-466E-9E11-30D98E4B9A4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12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38145" cy="464205"/>
          </a:xfrm>
          <a:prstGeom prst="rect">
            <a:avLst/>
          </a:prstGeom>
        </p:spPr>
        <p:txBody>
          <a:bodyPr vert="horz" lIns="88121" tIns="44062" rIns="88121" bIns="440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735" y="3"/>
            <a:ext cx="3038145" cy="464205"/>
          </a:xfrm>
          <a:prstGeom prst="rect">
            <a:avLst/>
          </a:prstGeom>
        </p:spPr>
        <p:txBody>
          <a:bodyPr vert="horz" lIns="88121" tIns="44062" rIns="88121" bIns="44062" rtlCol="0"/>
          <a:lstStyle>
            <a:lvl1pPr algn="r">
              <a:defRPr sz="1200"/>
            </a:lvl1pPr>
          </a:lstStyle>
          <a:p>
            <a:fld id="{2CBBE780-E02B-40B6-AF4E-DB589DE9F15C}" type="datetimeFigureOut">
              <a:rPr lang="en-US" smtClean="0"/>
              <a:pPr/>
              <a:t>4/9/2016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698500"/>
            <a:ext cx="55753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21" tIns="44062" rIns="88121" bIns="440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46" y="4416101"/>
            <a:ext cx="5607711" cy="4182457"/>
          </a:xfrm>
          <a:prstGeom prst="rect">
            <a:avLst/>
          </a:prstGeom>
        </p:spPr>
        <p:txBody>
          <a:bodyPr vert="horz" lIns="88121" tIns="44062" rIns="88121" bIns="4406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30661"/>
            <a:ext cx="3038145" cy="464205"/>
          </a:xfrm>
          <a:prstGeom prst="rect">
            <a:avLst/>
          </a:prstGeom>
        </p:spPr>
        <p:txBody>
          <a:bodyPr vert="horz" lIns="88121" tIns="44062" rIns="88121" bIns="440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735" y="8830661"/>
            <a:ext cx="3038145" cy="464205"/>
          </a:xfrm>
          <a:prstGeom prst="rect">
            <a:avLst/>
          </a:prstGeom>
        </p:spPr>
        <p:txBody>
          <a:bodyPr vert="horz" lIns="88121" tIns="44062" rIns="88121" bIns="44062" rtlCol="0" anchor="b"/>
          <a:lstStyle>
            <a:lvl1pPr algn="r">
              <a:defRPr sz="1200"/>
            </a:lvl1pPr>
          </a:lstStyle>
          <a:p>
            <a:fld id="{05BB86F9-A0F8-4925-8F20-9FF57BB0B7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81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24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244" algn="l" defTabSz="9124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491" algn="l" defTabSz="9124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8733" algn="l" defTabSz="9124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4979" algn="l" defTabSz="9124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1226" algn="l" defTabSz="9124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7472" algn="l" defTabSz="9124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3716" algn="l" defTabSz="9124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49961" algn="l" defTabSz="9124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1"/>
          <p:cNvSpPr>
            <a:spLocks noChangeArrowheads="1"/>
          </p:cNvSpPr>
          <p:nvPr userDrawn="1"/>
        </p:nvSpPr>
        <p:spPr bwMode="auto">
          <a:xfrm>
            <a:off x="0" y="5334000"/>
            <a:ext cx="9144000" cy="381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91249" tIns="45623" rIns="91249" bIns="45623"/>
          <a:lstStyle/>
          <a:p>
            <a:pPr defTabSz="912491"/>
            <a:endParaRPr lang="en-US" sz="240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  <p:pic>
        <p:nvPicPr>
          <p:cNvPr id="6" name="Picture 5" descr="B lyle Schengi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25" y="5362884"/>
            <a:ext cx="2590775" cy="301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65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8" y="45680"/>
            <a:ext cx="8229600" cy="952500"/>
          </a:xfrm>
          <a:prstGeom prst="rect">
            <a:avLst/>
          </a:prstGeom>
        </p:spPr>
        <p:txBody>
          <a:bodyPr vert="horz" lIns="91249" tIns="45623" rIns="91249" bIns="45623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8" y="1225815"/>
            <a:ext cx="8229600" cy="3879338"/>
          </a:xfrm>
          <a:prstGeom prst="rect">
            <a:avLst/>
          </a:prstGeom>
        </p:spPr>
        <p:txBody>
          <a:bodyPr vert="horz" lIns="91249" tIns="45623" rIns="91249" bIns="45623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7297"/>
            <a:ext cx="2133600" cy="304271"/>
          </a:xfrm>
          <a:prstGeom prst="rect">
            <a:avLst/>
          </a:prstGeom>
        </p:spPr>
        <p:txBody>
          <a:bodyPr vert="horz" lIns="91249" tIns="45623" rIns="91249" bIns="4562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2491"/>
            <a:fld id="{E4FA1864-10DF-4F57-AD50-523C627EDA7F}" type="datetimeFigureOut">
              <a:rPr lang="en-US" smtClean="0">
                <a:solidFill>
                  <a:prstClr val="black">
                    <a:tint val="75000"/>
                  </a:prstClr>
                </a:solidFill>
                <a:cs typeface="Arial" charset="0"/>
                <a:sym typeface="Arial" charset="0"/>
              </a:rPr>
              <a:pPr defTabSz="912491"/>
              <a:t>4/9/2016</a:t>
            </a:fld>
            <a:endParaRPr lang="en-US">
              <a:solidFill>
                <a:prstClr val="black">
                  <a:tint val="75000"/>
                </a:prstClr>
              </a:solidFill>
              <a:cs typeface="Arial" charset="0"/>
              <a:sym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7297"/>
            <a:ext cx="2895600" cy="304271"/>
          </a:xfrm>
          <a:prstGeom prst="rect">
            <a:avLst/>
          </a:prstGeom>
        </p:spPr>
        <p:txBody>
          <a:bodyPr vert="horz" lIns="91249" tIns="45623" rIns="91249" bIns="4562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2491"/>
            <a:endParaRPr lang="en-US">
              <a:solidFill>
                <a:prstClr val="black">
                  <a:tint val="75000"/>
                </a:prstClr>
              </a:solidFill>
              <a:cs typeface="Arial" charset="0"/>
              <a:sym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7297"/>
            <a:ext cx="2133600" cy="304271"/>
          </a:xfrm>
          <a:prstGeom prst="rect">
            <a:avLst/>
          </a:prstGeom>
        </p:spPr>
        <p:txBody>
          <a:bodyPr vert="horz" lIns="91249" tIns="45623" rIns="91249" bIns="4562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2491"/>
            <a:fld id="{AC772D7E-03FB-4095-8969-6E29B316B4FF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 charset="0"/>
                <a:sym typeface="Arial" charset="0"/>
              </a:rPr>
              <a:pPr defTabSz="912491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 charset="0"/>
              <a:sym typeface="Arial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5334000"/>
            <a:ext cx="9144000" cy="381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91249" tIns="45623" rIns="91249" bIns="45623"/>
          <a:lstStyle/>
          <a:p>
            <a:pPr defTabSz="912491"/>
            <a:endParaRPr lang="en-US" sz="240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>
            <a:off x="0" y="5294985"/>
            <a:ext cx="9144000" cy="1323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</p:spPr>
        <p:txBody>
          <a:bodyPr lIns="91249" tIns="45623" rIns="91249" bIns="45623"/>
          <a:lstStyle/>
          <a:p>
            <a:pPr defTabSz="912491"/>
            <a:endParaRPr lang="en-US" sz="240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2154" y="1037167"/>
            <a:ext cx="9144000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/>
          </a:ln>
        </p:spPr>
        <p:txBody>
          <a:bodyPr lIns="91249" tIns="45623" rIns="91249" bIns="45623"/>
          <a:lstStyle/>
          <a:p>
            <a:pPr defTabSz="912491"/>
            <a:endParaRPr lang="en-US" sz="240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  <p:pic>
        <p:nvPicPr>
          <p:cNvPr id="11" name="Picture 10" descr="B lyle Schengi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57242" y="5362905"/>
            <a:ext cx="3115425" cy="301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0" y="5334000"/>
            <a:ext cx="9144000" cy="381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91249" tIns="45623" rIns="91249" bIns="45623"/>
          <a:lstStyle/>
          <a:p>
            <a:pPr defTabSz="912491"/>
            <a:endParaRPr lang="en-US" sz="240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  <p:pic>
        <p:nvPicPr>
          <p:cNvPr id="13" name="Picture 12" descr="B lyle Schengi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57225" y="5362884"/>
            <a:ext cx="2590775" cy="301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35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</p:sldLayoutIdLst>
  <p:hf hdr="0" ftr="0" dt="0"/>
  <p:txStyles>
    <p:titleStyle>
      <a:lvl1pPr algn="l" defTabSz="912491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Times"/>
          <a:ea typeface="+mj-ea"/>
          <a:cs typeface="Times"/>
        </a:defRPr>
      </a:lvl1pPr>
    </p:titleStyle>
    <p:bodyStyle>
      <a:lvl1pPr marL="228124" indent="-228124" algn="l" defTabSz="912491" rtl="0" eaLnBrk="1" latinLnBrk="0" hangingPunct="1">
        <a:spcBef>
          <a:spcPts val="0"/>
        </a:spcBef>
        <a:spcAft>
          <a:spcPts val="1200"/>
        </a:spcAft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684372" indent="-228124" algn="l" defTabSz="912491" rtl="0" eaLnBrk="1" latinLnBrk="0" hangingPunct="1">
        <a:spcBef>
          <a:spcPts val="0"/>
        </a:spcBef>
        <a:spcAft>
          <a:spcPts val="1200"/>
        </a:spcAft>
        <a:buClr>
          <a:schemeClr val="accent1"/>
        </a:buClr>
        <a:buFont typeface="Arial" pitchFamily="34" charset="0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0614" indent="-228124" algn="l" defTabSz="912491" rtl="0" eaLnBrk="1" latinLnBrk="0" hangingPunct="1">
        <a:spcBef>
          <a:spcPts val="0"/>
        </a:spcBef>
        <a:spcAft>
          <a:spcPts val="1200"/>
        </a:spcAft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596856" indent="-228124" algn="l" defTabSz="912491" rtl="0" eaLnBrk="1" latinLnBrk="0" hangingPunct="1">
        <a:spcBef>
          <a:spcPts val="0"/>
        </a:spcBef>
        <a:spcAft>
          <a:spcPts val="1200"/>
        </a:spcAft>
        <a:buClr>
          <a:schemeClr val="accent1"/>
        </a:buClr>
        <a:buFont typeface="Arial" pitchFamily="34" charset="0"/>
        <a:buChar char="–"/>
        <a:defRPr sz="16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3103" indent="-228124" algn="l" defTabSz="912491" rtl="0" eaLnBrk="1" latinLnBrk="0" hangingPunct="1">
        <a:spcBef>
          <a:spcPts val="0"/>
        </a:spcBef>
        <a:spcAft>
          <a:spcPts val="1200"/>
        </a:spcAft>
        <a:buClr>
          <a:schemeClr val="accent1"/>
        </a:buClr>
        <a:buFont typeface="Arial" pitchFamily="34" charset="0"/>
        <a:buChar char="»"/>
        <a:defRPr sz="14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09348" indent="-228124" algn="l" defTabSz="9124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5592" indent="-228124" algn="l" defTabSz="9124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1841" indent="-228124" algn="l" defTabSz="9124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8085" indent="-228124" algn="l" defTabSz="9124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244" algn="l" defTabSz="912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491" algn="l" defTabSz="912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8733" algn="l" defTabSz="912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4979" algn="l" defTabSz="912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226" algn="l" defTabSz="912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7472" algn="l" defTabSz="912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3716" algn="l" defTabSz="912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9961" algn="l" defTabSz="912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Omnifocus image synthesis using lens swivel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0080" y="1409700"/>
            <a:ext cx="4663440" cy="385901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179" t="4049" r="3770" b="9706"/>
          <a:stretch/>
        </p:blipFill>
        <p:spPr>
          <a:xfrm>
            <a:off x="152400" y="1562099"/>
            <a:ext cx="1902311" cy="11887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49983" y="2035202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FOCUS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72134" y="2324100"/>
            <a:ext cx="718466" cy="430887"/>
            <a:chOff x="1132261" y="2481376"/>
            <a:chExt cx="718466" cy="430887"/>
          </a:xfrm>
        </p:grpSpPr>
        <p:sp>
          <p:nvSpPr>
            <p:cNvPr id="9" name="TextBox 8"/>
            <p:cNvSpPr txBox="1"/>
            <p:nvPr/>
          </p:nvSpPr>
          <p:spPr>
            <a:xfrm>
              <a:off x="1132261" y="2481376"/>
              <a:ext cx="7184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FOCUS </a:t>
              </a:r>
            </a:p>
            <a:p>
              <a:r>
                <a:rPr lang="en-US" sz="11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(fore)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-360000">
              <a:off x="1194099" y="2618203"/>
              <a:ext cx="548640" cy="0"/>
            </a:xfrm>
            <a:prstGeom prst="line">
              <a:avLst/>
            </a:prstGeom>
            <a:ln w="19050" cap="rnd">
              <a:solidFill>
                <a:srgbClr val="FF0000"/>
              </a:solidFill>
            </a:ln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379220" y="1531405"/>
            <a:ext cx="718466" cy="430887"/>
            <a:chOff x="1082236" y="1523785"/>
            <a:chExt cx="718466" cy="430887"/>
          </a:xfrm>
        </p:grpSpPr>
        <p:sp>
          <p:nvSpPr>
            <p:cNvPr id="17" name="TextBox 16"/>
            <p:cNvSpPr txBox="1"/>
            <p:nvPr/>
          </p:nvSpPr>
          <p:spPr>
            <a:xfrm>
              <a:off x="1082236" y="1523785"/>
              <a:ext cx="7184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FOCUS </a:t>
              </a:r>
            </a:p>
            <a:p>
              <a:r>
                <a:rPr lang="en-US" sz="11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 (aft)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-360000">
              <a:off x="1144074" y="1660612"/>
              <a:ext cx="548640" cy="0"/>
            </a:xfrm>
            <a:prstGeom prst="line">
              <a:avLst/>
            </a:prstGeom>
            <a:ln w="19050" cap="rnd">
              <a:solidFill>
                <a:srgbClr val="FF0000"/>
              </a:solidFill>
            </a:ln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450080" y="1101923"/>
            <a:ext cx="466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Proof-of-concept simulation using optical ray tracing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" y="1178123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Problem: </a:t>
            </a:r>
            <a:r>
              <a:rPr lang="en-US" sz="1400" dirty="0"/>
              <a:t>Cameras only focus on a single plane.</a:t>
            </a:r>
          </a:p>
          <a:p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133600" y="1573329"/>
            <a:ext cx="206659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Impedes</a:t>
            </a:r>
          </a:p>
          <a:p>
            <a:pPr marL="288925" lvl="1" indent="-174625">
              <a:buFont typeface="Courier New" panose="02070309020205020404" pitchFamily="49" charset="0"/>
              <a:buChar char="o"/>
            </a:pPr>
            <a:r>
              <a:rPr lang="en-US" sz="1400" dirty="0"/>
              <a:t>Optical microscopy</a:t>
            </a:r>
          </a:p>
          <a:p>
            <a:pPr marL="288925" lvl="1" indent="-174625">
              <a:buFont typeface="Courier New" panose="02070309020205020404" pitchFamily="49" charset="0"/>
              <a:buChar char="o"/>
            </a:pPr>
            <a:r>
              <a:rPr lang="en-US" sz="1400" dirty="0"/>
              <a:t>Machine vision</a:t>
            </a:r>
          </a:p>
          <a:p>
            <a:pPr marL="288925" lvl="1" indent="-174625">
              <a:buFont typeface="Courier New" panose="02070309020205020404" pitchFamily="49" charset="0"/>
              <a:buChar char="o"/>
            </a:pPr>
            <a:r>
              <a:rPr lang="en-US" sz="1400" dirty="0"/>
              <a:t>Surveillance</a:t>
            </a:r>
          </a:p>
          <a:p>
            <a:pPr marL="288925" lvl="1" indent="-174625">
              <a:buFont typeface="Courier New" panose="02070309020205020404" pitchFamily="49" charset="0"/>
              <a:buChar char="o"/>
            </a:pPr>
            <a:r>
              <a:rPr lang="en-US" sz="1400" dirty="0"/>
              <a:t>Macro photography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" y="2867680"/>
            <a:ext cx="4267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Solution:</a:t>
            </a:r>
          </a:p>
          <a:p>
            <a:pPr marL="228600" indent="-228600">
              <a:buAutoNum type="arabicPeriod"/>
            </a:pPr>
            <a:r>
              <a:rPr lang="en-US" sz="1400" dirty="0"/>
              <a:t>Capture images under multiple lens tilts, which </a:t>
            </a:r>
            <a:r>
              <a:rPr lang="en-US" sz="1400" b="1" i="1" dirty="0"/>
              <a:t>collectively</a:t>
            </a:r>
            <a:r>
              <a:rPr lang="en-US" sz="1400" dirty="0"/>
              <a:t> contains the whole scene in focus.</a:t>
            </a:r>
          </a:p>
          <a:p>
            <a:pPr marL="228600" indent="-228600">
              <a:buAutoNum type="arabicPeriod"/>
            </a:pPr>
            <a:r>
              <a:rPr lang="en-US" sz="1400" dirty="0"/>
              <a:t>Computationally synthesize an image in which everything beyond a point is in sharp focus.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200" y="4076700"/>
            <a:ext cx="4373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Impact:</a:t>
            </a:r>
          </a:p>
          <a:p>
            <a:pPr marL="228600" indent="-228600">
              <a:buAutoNum type="arabicPeriod"/>
            </a:pPr>
            <a:r>
              <a:rPr lang="en-US" sz="1400" dirty="0"/>
              <a:t>Eliminates the need for precise focusing.</a:t>
            </a:r>
          </a:p>
          <a:p>
            <a:pPr marL="228600" indent="-228600">
              <a:buAutoNum type="arabicPeriod"/>
            </a:pPr>
            <a:r>
              <a:rPr lang="en-US" sz="1400" dirty="0"/>
              <a:t>Synthesize sharply focused imagery of infinitely extending object space from relatively few images.  </a:t>
            </a:r>
          </a:p>
        </p:txBody>
      </p:sp>
    </p:spTree>
    <p:extLst>
      <p:ext uri="{BB962C8B-B14F-4D97-AF65-F5344CB8AC3E}">
        <p14:creationId xmlns:p14="http://schemas.microsoft.com/office/powerpoint/2010/main" val="1465768826"/>
      </p:ext>
    </p:extLst>
  </p:cSld>
  <p:clrMapOvr>
    <a:masterClrMapping/>
  </p:clrMapOvr>
</p:sld>
</file>

<file path=ppt/theme/theme1.xml><?xml version="1.0" encoding="utf-8"?>
<a:theme xmlns:a="http://schemas.openxmlformats.org/drawingml/2006/main" name="2_SMU New 3">
  <a:themeElements>
    <a:clrScheme name="SMU">
      <a:dk1>
        <a:sysClr val="windowText" lastClr="000000"/>
      </a:dk1>
      <a:lt1>
        <a:sysClr val="window" lastClr="FFFFFF"/>
      </a:lt1>
      <a:dk2>
        <a:srgbClr val="032B66"/>
      </a:dk2>
      <a:lt2>
        <a:srgbClr val="E8E1C7"/>
      </a:lt2>
      <a:accent1>
        <a:srgbClr val="B10000"/>
      </a:accent1>
      <a:accent2>
        <a:srgbClr val="032B66"/>
      </a:accent2>
      <a:accent3>
        <a:srgbClr val="E8E1C7"/>
      </a:accent3>
      <a:accent4>
        <a:srgbClr val="0B2B58"/>
      </a:accent4>
      <a:accent5>
        <a:srgbClr val="5D6C93"/>
      </a:accent5>
      <a:accent6>
        <a:srgbClr val="F79646"/>
      </a:accent6>
      <a:hlink>
        <a:srgbClr val="0038A8"/>
      </a:hlink>
      <a:folHlink>
        <a:srgbClr val="B10000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SMU New 3.thmx</Template>
  <TotalTime>23672</TotalTime>
  <Words>97</Words>
  <Application>Microsoft Office PowerPoint</Application>
  <PresentationFormat>On-screen Show (16:10)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Helvetica</vt:lpstr>
      <vt:lpstr>Times</vt:lpstr>
      <vt:lpstr>2_SMU New 3</vt:lpstr>
      <vt:lpstr>Omnifocus image synthesis using lens swivel</vt:lpstr>
    </vt:vector>
  </TitlesOfParts>
  <Company>SMU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James VanDyke</dc:creator>
  <cp:lastModifiedBy>Indranil Sinharoy</cp:lastModifiedBy>
  <cp:revision>831</cp:revision>
  <cp:lastPrinted>2015-10-22T14:21:55Z</cp:lastPrinted>
  <dcterms:created xsi:type="dcterms:W3CDTF">2009-12-04T00:24:29Z</dcterms:created>
  <dcterms:modified xsi:type="dcterms:W3CDTF">2016-04-10T06:41:30Z</dcterms:modified>
</cp:coreProperties>
</file>